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6C6"/>
    <a:srgbClr val="FC3D2E"/>
    <a:srgbClr val="F63479"/>
    <a:srgbClr val="5BB9CF"/>
    <a:srgbClr val="2EFCF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Waste Management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afety Glasses Anti-Fog Goggles Adjustable Eyewear Eye Protector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11" b="16924"/>
          <a:stretch/>
        </p:blipFill>
        <p:spPr bwMode="auto">
          <a:xfrm>
            <a:off x="1763688" y="836712"/>
            <a:ext cx="5400599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611560" y="4235679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Chemical resistant polyvinyl chloride (PVC) 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goggles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for eye protection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uide de protection respirato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052736"/>
            <a:ext cx="2952328" cy="319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475656" y="4449306"/>
            <a:ext cx="650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Disposable respirator with tapered angle to fit facial contours around nose and 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chin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(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Protection for inhalation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)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1486109"/>
            <a:ext cx="8208912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Accidents and spills should not be common occurrences.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Planning and practice of dealing with such spills should minimize employee exposure to harmful chemicals.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Refer to the material safety data sheet (MSDS) for the specific product for accurate information on how to manage spills.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5536" y="67236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of Chemical Spills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67236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Mercury Spill Kits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39552" y="1556792"/>
            <a:ext cx="7992888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400" b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Mercury spill kits</a:t>
            </a:r>
            <a:r>
              <a:rPr lang="en-US" altLang="en-US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should be available in all dental offices in which amalgam is used.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Exposure to even small amounts of mercury is very hazardous to the health of dental personnel.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Mercury can be absorbed through the skin or through the inhalation of mercury vapors.</a:t>
            </a:r>
            <a:r>
              <a:rPr lang="en-US" altLang="en-US" sz="2400" b="1" dirty="0">
                <a:latin typeface="Times New Roman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ercury Spill Ki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00"/>
          <a:stretch/>
        </p:blipFill>
        <p:spPr bwMode="auto">
          <a:xfrm>
            <a:off x="1547664" y="990600"/>
            <a:ext cx="5715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1475656" y="3892986"/>
            <a:ext cx="650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Mercury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Spill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Kit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47667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Eye Wash Stations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67544" y="1308831"/>
            <a:ext cx="7992888" cy="3848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OSHA regulations require an eye wash unit to be installed in every place of employment in which chemicals are used.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There are a wide variety of styles available.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When turned on, the eye wash unit will irrigate the eyes with a soft, wide flow of water necessary to bathe away contaminants without causing additional damage.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Employees must be trained in the proper use of the eye wash station, and the unit should be inspected every 3 months to make certain it is functional</a:t>
            </a:r>
            <a:r>
              <a:rPr lang="en-US" altLang="en-US" sz="24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ow to Refill a Self-Contained Eyewash Station - Expert Ad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199534" cy="519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1475656" y="5837202"/>
            <a:ext cx="650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How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to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use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eye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wash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station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755993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Ventilation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5536" y="1484784"/>
            <a:ext cx="82809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Good ventilation is a necessity when dealing with any type of chemical.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Many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industrial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places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are equipped with special exhaust systems in the laboratory and sterilization and darkroom areas for fumes and dust.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Radiographic processing chemicals can cause contact dermatitis and irritation of the eyes, nose, throat, and respiratory system due to the vapors and fine particles of chemicals.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755993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Storing Chemicals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5536" y="1628800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All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detrimental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materials contain chemicals, and the chemical components in some are more hazardous than others.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When changes in the chemical composition of materials occurs, the product may no longer retain its effectiveness.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 basic “safe” policy is to store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first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aid</a:t>
            </a:r>
            <a:r>
              <a:rPr lang="tr-TR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0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materials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and chemicals in a dry, cool, dark place where they are not exposed to direct sunlight.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manufacturer’s instructions for storage can be found on the MSDS and should be followed.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828001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Disposal of Chemicals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11560" y="1628800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Empty containers can hold residues that can burn or explode.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Never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fill an empty container with another substance because a dangerous chemical reaction could occur.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Follow the label and the MSDS on how to dispose of empty containers.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395953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95536" y="1340768"/>
            <a:ext cx="828092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As 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 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result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of 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our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daily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facilities we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may 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exposed to a wide variety of chemicals that are used for treatment procedures, cleaning instruments and surfaces, disinfection and sterilization, laboratory procedures, and 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x-ray 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processing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.</a:t>
            </a:r>
            <a:endParaRPr lang="tr-TR" altLang="en-US" sz="2800" dirty="0" smtClean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altLang="en-US" sz="2800" dirty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</a:t>
            </a:r>
            <a:r>
              <a:rPr lang="en-US" altLang="en-US" sz="2800" i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heart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,</a:t>
            </a:r>
            <a:r>
              <a:rPr lang="en-US" altLang="en-US" sz="2800" i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kidney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, </a:t>
            </a:r>
            <a:r>
              <a:rPr lang="en-US" altLang="en-US" sz="2800" i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liver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, and</a:t>
            </a:r>
            <a:r>
              <a:rPr lang="en-US" altLang="en-US" sz="2800" i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lung tissues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can be damaged by the chemicals.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  </a:t>
            </a:r>
            <a:endParaRPr lang="tr-TR" altLang="en-US" sz="2800" dirty="0" smtClean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result could range from short-term discomfort (e.g., burns or rashes) to life-threatening conditions (e.g., cancer, sterility, organ failure).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828001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OSHA Hazard Communication Standard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67544" y="1772816"/>
            <a:ext cx="8280920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OSHA issued the </a:t>
            </a:r>
            <a:r>
              <a:rPr lang="en-US" altLang="en-US" sz="2000" b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Hazard Communication Standard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because employees have the right to know the </a:t>
            </a:r>
            <a:r>
              <a:rPr lang="en-US" altLang="en-US" sz="2000" i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identity and hazards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of chemicals that they use in the workplace.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Hazard Communication Standard is also known as the </a:t>
            </a:r>
            <a:r>
              <a:rPr lang="en-US" altLang="en-US" sz="2000" i="1" dirty="0">
                <a:solidFill>
                  <a:schemeClr val="tx2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“</a:t>
            </a:r>
            <a:r>
              <a:rPr lang="en-US" altLang="en-US" sz="2000" b="1" i="1" dirty="0">
                <a:solidFill>
                  <a:schemeClr val="tx2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Employee Right-to-Know Law</a:t>
            </a:r>
            <a:r>
              <a:rPr lang="en-US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.”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It requires employers to implement a Hazard Communication Program.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altLang="en-US" sz="2000" dirty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828001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Hazard Communication </a:t>
            </a:r>
            <a:r>
              <a:rPr lang="tr-TR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11560" y="1772816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Written program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Chemical inventory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Material safety data sheets (MSDS)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Labeling containers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Employee training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7647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the Written Program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67544" y="1628800"/>
            <a:ext cx="8208912" cy="3331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Identify the individual who is responsible for the program.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It must also describe staff training.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Describe how chemicals are handled in the office.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Provide a description of all labeling and safety measures.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en-US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Describe how to respond to chemical emergencies such as spills or exposures.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7647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Chemical Inventory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5536" y="1628800"/>
            <a:ext cx="8352928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 comprehensive list of every product used in the office is required.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When a new product containing a hazardous chemical is added to the office, it must be added to the chemical list, and the MSDS for that product is placed in the MSDS file.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manufacturer or distributor must provide an updated MSDS when appropriate.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7647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Safety Data Sheet (MSDS)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5536" y="1772816"/>
            <a:ext cx="8280920" cy="392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MSDSs contain health and safety information about every chemical in the office. 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They provide comprehensive technical information and are a resource for employees working with chemicals. 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They describe the physical and chemical properties of a chemical, health hazards, routes of exposure, precautions for safe handling and use, emergency and first aid procedures, and spill control measures.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manufacturers of products that contain hazardous chemicals are required to provide MSDSs.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MSDSs should be organized in binders.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SDS, Material Safety Data Sheet, Güvenlik Bilgi Formu, GBF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127" y="496415"/>
            <a:ext cx="44196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1403648" y="5621178"/>
            <a:ext cx="650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common symbols and their meaning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MSDS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7647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Employee</a:t>
            </a:r>
            <a:r>
              <a:rPr lang="tr-TR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67544" y="1700808"/>
            <a:ext cx="8064896" cy="326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Staff training is required: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When a new employee is hired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When a new chemical product is added to the office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Once a year for all continuing employees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Records of each training session must be kept on file.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Training records are to be retained for at least 5 years.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76470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Labelling of Chemical Containers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67544" y="1772816"/>
            <a:ext cx="7920880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label must contain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Identity of the hazardous chemical (s)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and address of the manufacturer or responsible party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warnings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0" y="283028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dirty="0" smtClean="0">
                <a:latin typeface="AR BLANCA" panose="02000000000000000000" pitchFamily="2" charset="0"/>
              </a:rPr>
              <a:t>SON</a:t>
            </a:r>
            <a:endParaRPr lang="tr-TR" sz="44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9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764704"/>
            <a:ext cx="8496944" cy="500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For 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all of the chemicals used in </a:t>
            </a:r>
            <a:r>
              <a:rPr lang="tr-TR" altLang="en-US" sz="28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domestic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8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or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8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industrial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8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applications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, 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it is important 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to understand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8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their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8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correct</a:t>
            </a:r>
            <a:r>
              <a:rPr lang="tr-TR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tr-TR" altLang="en-US" sz="2800" dirty="0" err="1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management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: </a:t>
            </a:r>
            <a:endParaRPr lang="tr-TR" altLang="en-US" sz="2800" dirty="0" smtClean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tr-TR" sz="2800" dirty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proper use 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proper storage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proper handling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proper spill cleanup </a:t>
            </a:r>
          </a:p>
          <a:p>
            <a:pPr marL="457200" indent="-457200">
              <a:lnSpc>
                <a:spcPct val="114000"/>
              </a:lnSpc>
              <a:buClr>
                <a:schemeClr val="tx1"/>
              </a:buClr>
              <a:buSzTx/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The proper disposal method</a:t>
            </a:r>
          </a:p>
          <a:p>
            <a:pPr>
              <a:lnSpc>
                <a:spcPct val="114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395953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Hazardous Chemicals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5536" y="1484784"/>
            <a:ext cx="8424936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 </a:t>
            </a:r>
            <a:r>
              <a:rPr lang="en-US" altLang="en-US" sz="2800" b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hazardous chemical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is defined as any chemical that has been shown to cause either a physical or health hazard. </a:t>
            </a:r>
            <a:endParaRPr lang="tr-TR" altLang="en-US" sz="2800" dirty="0" smtClean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 hazardous chemical is any substance that can</a:t>
            </a:r>
            <a:r>
              <a:rPr lang="en-US" altLang="en-US" sz="2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:</a:t>
            </a:r>
            <a:endParaRPr lang="tr-TR" altLang="en-US" sz="2800" dirty="0" smtClean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catch </a:t>
            </a:r>
            <a:r>
              <a:rPr lang="en-US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fire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can </a:t>
            </a:r>
            <a:r>
              <a:rPr lang="en-US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react or explode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when mixed with other substances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is </a:t>
            </a:r>
            <a:r>
              <a:rPr lang="en-US" altLang="en-US" sz="2800" b="1" i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corrosive</a:t>
            </a: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is </a:t>
            </a:r>
            <a:r>
              <a:rPr lang="en-US" altLang="en-US" sz="2800" b="1" i="1" dirty="0">
                <a:solidFill>
                  <a:schemeClr val="tx2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toxic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83568" y="5291916"/>
            <a:ext cx="7678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1.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Chemical Hazard Warning Labels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lassification of chemicals -comparison of old &amp; new - Intrane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848872" cy="45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1545173"/>
            <a:ext cx="85689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Inhalation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of gases, vapors, or dusts of chemicals can cause direct damage to the lungs.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Skin: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Some chemicals are absorbed through the skin.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Ingestion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(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swallowing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):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Eating in an area in which chemicals are used or eating with hands that are contaminated with chemicals is a common way of ingesting harmful chemicals.  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5536" y="67236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Methods of Chemical Exposure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67236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Chemical Toxicity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39552" y="1556792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Acute chemical toxicity</a:t>
            </a:r>
            <a:r>
              <a:rPr lang="en-US" altLang="en-US" sz="2000" b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results from high levels of exposure over a short period of time. This frequently is caused by a chemical spill, in which the exposure is sudden, and often involves a large amount of the chemical. 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Chronic chemical toxicity</a:t>
            </a:r>
            <a:r>
              <a:rPr lang="en-US" altLang="en-US" sz="2000" b="1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results from many repeated exposures, generally to lower levels, over a much longer time-months or even years.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67236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Chemical Protection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67544" y="1412776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Hand protection: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When using chemical disinfectants, wear a utility-type glove made from a chemical-resistant material, such as natural rubber, neoprene, or industrial-grade nitrile.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Eye protection: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Protect the eyes from fumes and splashes while pouring chemicals such as x-ray processing solutions, ultrasonic solutions, disinfectants, and </a:t>
            </a:r>
            <a:r>
              <a:rPr lang="en-US" altLang="en-US" sz="2000" dirty="0" err="1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sterilants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Protective clothing: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Wear a rubber or neoprene apron when mixing or pouring the chemical.</a:t>
            </a:r>
          </a:p>
          <a:p>
            <a:pPr>
              <a:lnSpc>
                <a:spcPct val="150000"/>
              </a:lnSpc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Inhalation protection: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Facemasks should be </a:t>
            </a:r>
            <a:r>
              <a:rPr lang="en-US" altLang="en-US" sz="20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fluid-repellent </a:t>
            </a:r>
            <a:r>
              <a:rPr lang="en-US" altLang="en-US" sz="20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and provide respiratory protection.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ina Nitrile Gloves/Disposable Nitrile Gloves/Cheap Medic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63341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115616" y="638132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2.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Nitrile Gloves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6466C6"/>
          </a:solidFill>
        </p:spPr>
        <p:txBody>
          <a:bodyPr wrap="square" rtlCol="0">
            <a:spAutoFit/>
          </a:bodyPr>
          <a:lstStyle/>
          <a:p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ÇM344 </a:t>
            </a:r>
            <a:r>
              <a:rPr lang="en-US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Management – </a:t>
            </a:r>
            <a:r>
              <a:rPr lang="tr-TR" sz="16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Management</a:t>
            </a:r>
            <a:endParaRPr lang="en-US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1450</Words>
  <Application>Microsoft Office PowerPoint</Application>
  <PresentationFormat>Ekran Gösterisi (4:3)</PresentationFormat>
  <Paragraphs>133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Chemical Waste Management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Waste Management</dc:title>
  <dc:creator>Omur GOKKUS</dc:creator>
  <cp:lastModifiedBy>Omur GOKKUS</cp:lastModifiedBy>
  <cp:revision>17</cp:revision>
  <dcterms:created xsi:type="dcterms:W3CDTF">2020-04-19T13:54:35Z</dcterms:created>
  <dcterms:modified xsi:type="dcterms:W3CDTF">2021-04-08T11:35:19Z</dcterms:modified>
</cp:coreProperties>
</file>