
<file path=[Content_Types].xml><?xml version="1.0" encoding="utf-8"?>
<Types xmlns="http://schemas.openxmlformats.org/package/2006/content-types">
  <Default Extension="jfif" ContentType="image/jpeg"/>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7" r:id="rId3"/>
    <p:sldId id="258" r:id="rId4"/>
    <p:sldId id="259" r:id="rId5"/>
    <p:sldId id="260" r:id="rId6"/>
    <p:sldId id="262" r:id="rId7"/>
    <p:sldId id="271" r:id="rId8"/>
    <p:sldId id="268" r:id="rId9"/>
    <p:sldId id="269" r:id="rId10"/>
    <p:sldId id="264" r:id="rId11"/>
    <p:sldId id="266" r:id="rId12"/>
    <p:sldId id="267" r:id="rId13"/>
    <p:sldId id="272"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1" y="1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E883B-FBF8-4277-95C1-74960C9826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B62F886A-AE24-41C0-BDED-3FF59F009F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118AB870-99FD-40A5-B371-B404B5CE04C7}"/>
              </a:ext>
            </a:extLst>
          </p:cNvPr>
          <p:cNvSpPr>
            <a:spLocks noGrp="1"/>
          </p:cNvSpPr>
          <p:nvPr>
            <p:ph type="dt" sz="half" idx="10"/>
          </p:nvPr>
        </p:nvSpPr>
        <p:spPr/>
        <p:txBody>
          <a:bodyPr/>
          <a:lstStyle/>
          <a:p>
            <a:fld id="{51F41790-3C45-42B3-AD71-A33CC82AC612}" type="datetimeFigureOut">
              <a:rPr lang="tr-TR" smtClean="0"/>
              <a:t>3.03.2020</a:t>
            </a:fld>
            <a:endParaRPr lang="tr-TR"/>
          </a:p>
        </p:txBody>
      </p:sp>
      <p:sp>
        <p:nvSpPr>
          <p:cNvPr id="5" name="Footer Placeholder 4">
            <a:extLst>
              <a:ext uri="{FF2B5EF4-FFF2-40B4-BE49-F238E27FC236}">
                <a16:creationId xmlns:a16="http://schemas.microsoft.com/office/drawing/2014/main" id="{089CA089-2266-4582-876D-E82E21F7394F}"/>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4240B1A9-B799-4336-837C-E44B51BEB4A0}"/>
              </a:ext>
            </a:extLst>
          </p:cNvPr>
          <p:cNvSpPr>
            <a:spLocks noGrp="1"/>
          </p:cNvSpPr>
          <p:nvPr>
            <p:ph type="sldNum" sz="quarter" idx="12"/>
          </p:nvPr>
        </p:nvSpPr>
        <p:spPr/>
        <p:txBody>
          <a:bodyPr/>
          <a:lstStyle/>
          <a:p>
            <a:fld id="{F89746A1-6D97-406B-8D39-A9FD01760899}" type="slidenum">
              <a:rPr lang="tr-TR" smtClean="0"/>
              <a:t>‹#›</a:t>
            </a:fld>
            <a:endParaRPr lang="tr-TR"/>
          </a:p>
        </p:txBody>
      </p:sp>
    </p:spTree>
    <p:extLst>
      <p:ext uri="{BB962C8B-B14F-4D97-AF65-F5344CB8AC3E}">
        <p14:creationId xmlns:p14="http://schemas.microsoft.com/office/powerpoint/2010/main" val="4074767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A6515-1630-4DC5-B046-FBAA3605D70E}"/>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10CD1FCF-77BA-4479-9289-B7947AA888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2224F0D1-2870-4CC5-9912-23651AAD011D}"/>
              </a:ext>
            </a:extLst>
          </p:cNvPr>
          <p:cNvSpPr>
            <a:spLocks noGrp="1"/>
          </p:cNvSpPr>
          <p:nvPr>
            <p:ph type="dt" sz="half" idx="10"/>
          </p:nvPr>
        </p:nvSpPr>
        <p:spPr/>
        <p:txBody>
          <a:bodyPr/>
          <a:lstStyle/>
          <a:p>
            <a:fld id="{51F41790-3C45-42B3-AD71-A33CC82AC612}" type="datetimeFigureOut">
              <a:rPr lang="tr-TR" smtClean="0"/>
              <a:t>3.03.2020</a:t>
            </a:fld>
            <a:endParaRPr lang="tr-TR"/>
          </a:p>
        </p:txBody>
      </p:sp>
      <p:sp>
        <p:nvSpPr>
          <p:cNvPr id="5" name="Footer Placeholder 4">
            <a:extLst>
              <a:ext uri="{FF2B5EF4-FFF2-40B4-BE49-F238E27FC236}">
                <a16:creationId xmlns:a16="http://schemas.microsoft.com/office/drawing/2014/main" id="{01DD85BB-1F28-46CF-A941-CCDE64FD1F9B}"/>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4A96BA41-4FE4-49DD-B108-7BE51A1967EE}"/>
              </a:ext>
            </a:extLst>
          </p:cNvPr>
          <p:cNvSpPr>
            <a:spLocks noGrp="1"/>
          </p:cNvSpPr>
          <p:nvPr>
            <p:ph type="sldNum" sz="quarter" idx="12"/>
          </p:nvPr>
        </p:nvSpPr>
        <p:spPr/>
        <p:txBody>
          <a:bodyPr/>
          <a:lstStyle/>
          <a:p>
            <a:fld id="{F89746A1-6D97-406B-8D39-A9FD01760899}" type="slidenum">
              <a:rPr lang="tr-TR" smtClean="0"/>
              <a:t>‹#›</a:t>
            </a:fld>
            <a:endParaRPr lang="tr-TR"/>
          </a:p>
        </p:txBody>
      </p:sp>
    </p:spTree>
    <p:extLst>
      <p:ext uri="{BB962C8B-B14F-4D97-AF65-F5344CB8AC3E}">
        <p14:creationId xmlns:p14="http://schemas.microsoft.com/office/powerpoint/2010/main" val="2314440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4A03ED-A43F-404D-B826-FD4D22D4BC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DB3E0A3B-9A42-4DB4-BE03-765536CC8F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C986D928-521E-4089-94CF-CDDD7FDFCC44}"/>
              </a:ext>
            </a:extLst>
          </p:cNvPr>
          <p:cNvSpPr>
            <a:spLocks noGrp="1"/>
          </p:cNvSpPr>
          <p:nvPr>
            <p:ph type="dt" sz="half" idx="10"/>
          </p:nvPr>
        </p:nvSpPr>
        <p:spPr/>
        <p:txBody>
          <a:bodyPr/>
          <a:lstStyle/>
          <a:p>
            <a:fld id="{51F41790-3C45-42B3-AD71-A33CC82AC612}" type="datetimeFigureOut">
              <a:rPr lang="tr-TR" smtClean="0"/>
              <a:t>3.03.2020</a:t>
            </a:fld>
            <a:endParaRPr lang="tr-TR"/>
          </a:p>
        </p:txBody>
      </p:sp>
      <p:sp>
        <p:nvSpPr>
          <p:cNvPr id="5" name="Footer Placeholder 4">
            <a:extLst>
              <a:ext uri="{FF2B5EF4-FFF2-40B4-BE49-F238E27FC236}">
                <a16:creationId xmlns:a16="http://schemas.microsoft.com/office/drawing/2014/main" id="{F5DB361E-9B02-4CA2-ADA0-6AAF324C8AD0}"/>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E142C3BD-D160-4A62-9F38-C3217B4DB62C}"/>
              </a:ext>
            </a:extLst>
          </p:cNvPr>
          <p:cNvSpPr>
            <a:spLocks noGrp="1"/>
          </p:cNvSpPr>
          <p:nvPr>
            <p:ph type="sldNum" sz="quarter" idx="12"/>
          </p:nvPr>
        </p:nvSpPr>
        <p:spPr/>
        <p:txBody>
          <a:bodyPr/>
          <a:lstStyle/>
          <a:p>
            <a:fld id="{F89746A1-6D97-406B-8D39-A9FD01760899}" type="slidenum">
              <a:rPr lang="tr-TR" smtClean="0"/>
              <a:t>‹#›</a:t>
            </a:fld>
            <a:endParaRPr lang="tr-TR"/>
          </a:p>
        </p:txBody>
      </p:sp>
    </p:spTree>
    <p:extLst>
      <p:ext uri="{BB962C8B-B14F-4D97-AF65-F5344CB8AC3E}">
        <p14:creationId xmlns:p14="http://schemas.microsoft.com/office/powerpoint/2010/main" val="2917022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CFBBC-B75D-4C9C-A049-D5DDED7B05E7}"/>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933560F5-8554-4B22-AF8A-90743A1938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6DDCDB67-5C1D-4A58-92D5-51D0A2B7DF24}"/>
              </a:ext>
            </a:extLst>
          </p:cNvPr>
          <p:cNvSpPr>
            <a:spLocks noGrp="1"/>
          </p:cNvSpPr>
          <p:nvPr>
            <p:ph type="dt" sz="half" idx="10"/>
          </p:nvPr>
        </p:nvSpPr>
        <p:spPr/>
        <p:txBody>
          <a:bodyPr/>
          <a:lstStyle/>
          <a:p>
            <a:fld id="{51F41790-3C45-42B3-AD71-A33CC82AC612}" type="datetimeFigureOut">
              <a:rPr lang="tr-TR" smtClean="0"/>
              <a:t>3.03.2020</a:t>
            </a:fld>
            <a:endParaRPr lang="tr-TR"/>
          </a:p>
        </p:txBody>
      </p:sp>
      <p:sp>
        <p:nvSpPr>
          <p:cNvPr id="5" name="Footer Placeholder 4">
            <a:extLst>
              <a:ext uri="{FF2B5EF4-FFF2-40B4-BE49-F238E27FC236}">
                <a16:creationId xmlns:a16="http://schemas.microsoft.com/office/drawing/2014/main" id="{C4AC2CDD-B5C1-4432-9E4C-C5D848AFCABB}"/>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B33F4D22-332B-4AFF-8AC0-28F347A91CC3}"/>
              </a:ext>
            </a:extLst>
          </p:cNvPr>
          <p:cNvSpPr>
            <a:spLocks noGrp="1"/>
          </p:cNvSpPr>
          <p:nvPr>
            <p:ph type="sldNum" sz="quarter" idx="12"/>
          </p:nvPr>
        </p:nvSpPr>
        <p:spPr/>
        <p:txBody>
          <a:bodyPr/>
          <a:lstStyle/>
          <a:p>
            <a:fld id="{F89746A1-6D97-406B-8D39-A9FD01760899}" type="slidenum">
              <a:rPr lang="tr-TR" smtClean="0"/>
              <a:t>‹#›</a:t>
            </a:fld>
            <a:endParaRPr lang="tr-TR"/>
          </a:p>
        </p:txBody>
      </p:sp>
    </p:spTree>
    <p:extLst>
      <p:ext uri="{BB962C8B-B14F-4D97-AF65-F5344CB8AC3E}">
        <p14:creationId xmlns:p14="http://schemas.microsoft.com/office/powerpoint/2010/main" val="3449609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52DD7-4EE7-4846-99CC-626251B6DC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70B9F8AC-373A-4B19-8B94-5AFF6D8800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9FE7F2-FAC2-4B49-AD2B-6C7FA4165399}"/>
              </a:ext>
            </a:extLst>
          </p:cNvPr>
          <p:cNvSpPr>
            <a:spLocks noGrp="1"/>
          </p:cNvSpPr>
          <p:nvPr>
            <p:ph type="dt" sz="half" idx="10"/>
          </p:nvPr>
        </p:nvSpPr>
        <p:spPr/>
        <p:txBody>
          <a:bodyPr/>
          <a:lstStyle/>
          <a:p>
            <a:fld id="{51F41790-3C45-42B3-AD71-A33CC82AC612}" type="datetimeFigureOut">
              <a:rPr lang="tr-TR" smtClean="0"/>
              <a:t>3.03.2020</a:t>
            </a:fld>
            <a:endParaRPr lang="tr-TR"/>
          </a:p>
        </p:txBody>
      </p:sp>
      <p:sp>
        <p:nvSpPr>
          <p:cNvPr id="5" name="Footer Placeholder 4">
            <a:extLst>
              <a:ext uri="{FF2B5EF4-FFF2-40B4-BE49-F238E27FC236}">
                <a16:creationId xmlns:a16="http://schemas.microsoft.com/office/drawing/2014/main" id="{46DBCA55-1A46-491B-9DF1-B7D11EFFA63B}"/>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DFAE8D00-4887-4782-AEAD-D68476AB7BBB}"/>
              </a:ext>
            </a:extLst>
          </p:cNvPr>
          <p:cNvSpPr>
            <a:spLocks noGrp="1"/>
          </p:cNvSpPr>
          <p:nvPr>
            <p:ph type="sldNum" sz="quarter" idx="12"/>
          </p:nvPr>
        </p:nvSpPr>
        <p:spPr/>
        <p:txBody>
          <a:bodyPr/>
          <a:lstStyle/>
          <a:p>
            <a:fld id="{F89746A1-6D97-406B-8D39-A9FD01760899}" type="slidenum">
              <a:rPr lang="tr-TR" smtClean="0"/>
              <a:t>‹#›</a:t>
            </a:fld>
            <a:endParaRPr lang="tr-TR"/>
          </a:p>
        </p:txBody>
      </p:sp>
    </p:spTree>
    <p:extLst>
      <p:ext uri="{BB962C8B-B14F-4D97-AF65-F5344CB8AC3E}">
        <p14:creationId xmlns:p14="http://schemas.microsoft.com/office/powerpoint/2010/main" val="1018195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0BEC-9FD5-4AF4-9FAA-6003DD74F143}"/>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955A5825-33BA-43BA-AE09-F96481FB29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B9D1E64C-632E-4AF5-861B-A23FACE374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16B54A64-6519-4C0B-935C-1DABEE4E9F8C}"/>
              </a:ext>
            </a:extLst>
          </p:cNvPr>
          <p:cNvSpPr>
            <a:spLocks noGrp="1"/>
          </p:cNvSpPr>
          <p:nvPr>
            <p:ph type="dt" sz="half" idx="10"/>
          </p:nvPr>
        </p:nvSpPr>
        <p:spPr/>
        <p:txBody>
          <a:bodyPr/>
          <a:lstStyle/>
          <a:p>
            <a:fld id="{51F41790-3C45-42B3-AD71-A33CC82AC612}" type="datetimeFigureOut">
              <a:rPr lang="tr-TR" smtClean="0"/>
              <a:t>3.03.2020</a:t>
            </a:fld>
            <a:endParaRPr lang="tr-TR"/>
          </a:p>
        </p:txBody>
      </p:sp>
      <p:sp>
        <p:nvSpPr>
          <p:cNvPr id="6" name="Footer Placeholder 5">
            <a:extLst>
              <a:ext uri="{FF2B5EF4-FFF2-40B4-BE49-F238E27FC236}">
                <a16:creationId xmlns:a16="http://schemas.microsoft.com/office/drawing/2014/main" id="{14A5D3A0-5A42-4E99-8353-A6AE733D31A7}"/>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FD801545-E288-4229-92DD-125053A6E7C2}"/>
              </a:ext>
            </a:extLst>
          </p:cNvPr>
          <p:cNvSpPr>
            <a:spLocks noGrp="1"/>
          </p:cNvSpPr>
          <p:nvPr>
            <p:ph type="sldNum" sz="quarter" idx="12"/>
          </p:nvPr>
        </p:nvSpPr>
        <p:spPr/>
        <p:txBody>
          <a:bodyPr/>
          <a:lstStyle/>
          <a:p>
            <a:fld id="{F89746A1-6D97-406B-8D39-A9FD01760899}" type="slidenum">
              <a:rPr lang="tr-TR" smtClean="0"/>
              <a:t>‹#›</a:t>
            </a:fld>
            <a:endParaRPr lang="tr-TR"/>
          </a:p>
        </p:txBody>
      </p:sp>
    </p:spTree>
    <p:extLst>
      <p:ext uri="{BB962C8B-B14F-4D97-AF65-F5344CB8AC3E}">
        <p14:creationId xmlns:p14="http://schemas.microsoft.com/office/powerpoint/2010/main" val="2417412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F90F1-A7E0-4658-B7A1-528A28BAB0EA}"/>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E2B56F6F-15B1-488F-9DBC-C1A89E258C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09BC78-ADBD-4FF9-9755-D681528173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48CDF761-0F95-4602-B6E8-810313F3DA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6B1B8B-7883-461C-9946-1B727DDE6E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6E00A270-7B29-40D0-AABB-BF180FFD89CF}"/>
              </a:ext>
            </a:extLst>
          </p:cNvPr>
          <p:cNvSpPr>
            <a:spLocks noGrp="1"/>
          </p:cNvSpPr>
          <p:nvPr>
            <p:ph type="dt" sz="half" idx="10"/>
          </p:nvPr>
        </p:nvSpPr>
        <p:spPr/>
        <p:txBody>
          <a:bodyPr/>
          <a:lstStyle/>
          <a:p>
            <a:fld id="{51F41790-3C45-42B3-AD71-A33CC82AC612}" type="datetimeFigureOut">
              <a:rPr lang="tr-TR" smtClean="0"/>
              <a:t>3.03.2020</a:t>
            </a:fld>
            <a:endParaRPr lang="tr-TR"/>
          </a:p>
        </p:txBody>
      </p:sp>
      <p:sp>
        <p:nvSpPr>
          <p:cNvPr id="8" name="Footer Placeholder 7">
            <a:extLst>
              <a:ext uri="{FF2B5EF4-FFF2-40B4-BE49-F238E27FC236}">
                <a16:creationId xmlns:a16="http://schemas.microsoft.com/office/drawing/2014/main" id="{A6F2D960-99F8-416F-880B-521C74292714}"/>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BDACC286-2583-4AC5-9FC9-11DA3DC6C2E2}"/>
              </a:ext>
            </a:extLst>
          </p:cNvPr>
          <p:cNvSpPr>
            <a:spLocks noGrp="1"/>
          </p:cNvSpPr>
          <p:nvPr>
            <p:ph type="sldNum" sz="quarter" idx="12"/>
          </p:nvPr>
        </p:nvSpPr>
        <p:spPr/>
        <p:txBody>
          <a:bodyPr/>
          <a:lstStyle/>
          <a:p>
            <a:fld id="{F89746A1-6D97-406B-8D39-A9FD01760899}" type="slidenum">
              <a:rPr lang="tr-TR" smtClean="0"/>
              <a:t>‹#›</a:t>
            </a:fld>
            <a:endParaRPr lang="tr-TR"/>
          </a:p>
        </p:txBody>
      </p:sp>
    </p:spTree>
    <p:extLst>
      <p:ext uri="{BB962C8B-B14F-4D97-AF65-F5344CB8AC3E}">
        <p14:creationId xmlns:p14="http://schemas.microsoft.com/office/powerpoint/2010/main" val="2235728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09575-8BED-4C81-9E13-0BCA257A4F70}"/>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C5E2CA99-0094-463C-9C16-F5FAECA1C547}"/>
              </a:ext>
            </a:extLst>
          </p:cNvPr>
          <p:cNvSpPr>
            <a:spLocks noGrp="1"/>
          </p:cNvSpPr>
          <p:nvPr>
            <p:ph type="dt" sz="half" idx="10"/>
          </p:nvPr>
        </p:nvSpPr>
        <p:spPr/>
        <p:txBody>
          <a:bodyPr/>
          <a:lstStyle/>
          <a:p>
            <a:fld id="{51F41790-3C45-42B3-AD71-A33CC82AC612}" type="datetimeFigureOut">
              <a:rPr lang="tr-TR" smtClean="0"/>
              <a:t>3.03.2020</a:t>
            </a:fld>
            <a:endParaRPr lang="tr-TR"/>
          </a:p>
        </p:txBody>
      </p:sp>
      <p:sp>
        <p:nvSpPr>
          <p:cNvPr id="4" name="Footer Placeholder 3">
            <a:extLst>
              <a:ext uri="{FF2B5EF4-FFF2-40B4-BE49-F238E27FC236}">
                <a16:creationId xmlns:a16="http://schemas.microsoft.com/office/drawing/2014/main" id="{E2F2AB27-40BA-474B-9344-757CE253BD2E}"/>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F8AB91FA-5015-4068-8233-D0BA6AF0DC80}"/>
              </a:ext>
            </a:extLst>
          </p:cNvPr>
          <p:cNvSpPr>
            <a:spLocks noGrp="1"/>
          </p:cNvSpPr>
          <p:nvPr>
            <p:ph type="sldNum" sz="quarter" idx="12"/>
          </p:nvPr>
        </p:nvSpPr>
        <p:spPr/>
        <p:txBody>
          <a:bodyPr/>
          <a:lstStyle/>
          <a:p>
            <a:fld id="{F89746A1-6D97-406B-8D39-A9FD01760899}" type="slidenum">
              <a:rPr lang="tr-TR" smtClean="0"/>
              <a:t>‹#›</a:t>
            </a:fld>
            <a:endParaRPr lang="tr-TR"/>
          </a:p>
        </p:txBody>
      </p:sp>
    </p:spTree>
    <p:extLst>
      <p:ext uri="{BB962C8B-B14F-4D97-AF65-F5344CB8AC3E}">
        <p14:creationId xmlns:p14="http://schemas.microsoft.com/office/powerpoint/2010/main" val="3882394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D5B76-A49E-43AF-84BE-54E9448CFE48}"/>
              </a:ext>
            </a:extLst>
          </p:cNvPr>
          <p:cNvSpPr>
            <a:spLocks noGrp="1"/>
          </p:cNvSpPr>
          <p:nvPr>
            <p:ph type="dt" sz="half" idx="10"/>
          </p:nvPr>
        </p:nvSpPr>
        <p:spPr/>
        <p:txBody>
          <a:bodyPr/>
          <a:lstStyle/>
          <a:p>
            <a:fld id="{51F41790-3C45-42B3-AD71-A33CC82AC612}" type="datetimeFigureOut">
              <a:rPr lang="tr-TR" smtClean="0"/>
              <a:t>3.03.2020</a:t>
            </a:fld>
            <a:endParaRPr lang="tr-TR"/>
          </a:p>
        </p:txBody>
      </p:sp>
      <p:sp>
        <p:nvSpPr>
          <p:cNvPr id="3" name="Footer Placeholder 2">
            <a:extLst>
              <a:ext uri="{FF2B5EF4-FFF2-40B4-BE49-F238E27FC236}">
                <a16:creationId xmlns:a16="http://schemas.microsoft.com/office/drawing/2014/main" id="{42AC635F-1638-4878-A191-E01BC64620D8}"/>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BCB34288-F1AE-41F6-AEE3-316453C7990F}"/>
              </a:ext>
            </a:extLst>
          </p:cNvPr>
          <p:cNvSpPr>
            <a:spLocks noGrp="1"/>
          </p:cNvSpPr>
          <p:nvPr>
            <p:ph type="sldNum" sz="quarter" idx="12"/>
          </p:nvPr>
        </p:nvSpPr>
        <p:spPr/>
        <p:txBody>
          <a:bodyPr/>
          <a:lstStyle/>
          <a:p>
            <a:fld id="{F89746A1-6D97-406B-8D39-A9FD01760899}" type="slidenum">
              <a:rPr lang="tr-TR" smtClean="0"/>
              <a:t>‹#›</a:t>
            </a:fld>
            <a:endParaRPr lang="tr-TR"/>
          </a:p>
        </p:txBody>
      </p:sp>
    </p:spTree>
    <p:extLst>
      <p:ext uri="{BB962C8B-B14F-4D97-AF65-F5344CB8AC3E}">
        <p14:creationId xmlns:p14="http://schemas.microsoft.com/office/powerpoint/2010/main" val="54905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69A54-62BE-4D32-9732-F74AB01744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DBA5D33B-57DC-44A6-852C-6C2436B2EB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0CA4DC9A-47BE-4D44-A9C7-B011B0452D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934144-1B24-4EDC-A53E-FF23C91A2B3A}"/>
              </a:ext>
            </a:extLst>
          </p:cNvPr>
          <p:cNvSpPr>
            <a:spLocks noGrp="1"/>
          </p:cNvSpPr>
          <p:nvPr>
            <p:ph type="dt" sz="half" idx="10"/>
          </p:nvPr>
        </p:nvSpPr>
        <p:spPr/>
        <p:txBody>
          <a:bodyPr/>
          <a:lstStyle/>
          <a:p>
            <a:fld id="{51F41790-3C45-42B3-AD71-A33CC82AC612}" type="datetimeFigureOut">
              <a:rPr lang="tr-TR" smtClean="0"/>
              <a:t>3.03.2020</a:t>
            </a:fld>
            <a:endParaRPr lang="tr-TR"/>
          </a:p>
        </p:txBody>
      </p:sp>
      <p:sp>
        <p:nvSpPr>
          <p:cNvPr id="6" name="Footer Placeholder 5">
            <a:extLst>
              <a:ext uri="{FF2B5EF4-FFF2-40B4-BE49-F238E27FC236}">
                <a16:creationId xmlns:a16="http://schemas.microsoft.com/office/drawing/2014/main" id="{751D58D1-5C19-4219-9A27-F4CFA0991C07}"/>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6FCAF2AE-FF30-49B3-9271-C9F8233D9EDF}"/>
              </a:ext>
            </a:extLst>
          </p:cNvPr>
          <p:cNvSpPr>
            <a:spLocks noGrp="1"/>
          </p:cNvSpPr>
          <p:nvPr>
            <p:ph type="sldNum" sz="quarter" idx="12"/>
          </p:nvPr>
        </p:nvSpPr>
        <p:spPr/>
        <p:txBody>
          <a:bodyPr/>
          <a:lstStyle/>
          <a:p>
            <a:fld id="{F89746A1-6D97-406B-8D39-A9FD01760899}" type="slidenum">
              <a:rPr lang="tr-TR" smtClean="0"/>
              <a:t>‹#›</a:t>
            </a:fld>
            <a:endParaRPr lang="tr-TR"/>
          </a:p>
        </p:txBody>
      </p:sp>
    </p:spTree>
    <p:extLst>
      <p:ext uri="{BB962C8B-B14F-4D97-AF65-F5344CB8AC3E}">
        <p14:creationId xmlns:p14="http://schemas.microsoft.com/office/powerpoint/2010/main" val="1540926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9AE14-D8B4-47FA-AB6B-7CFC6C1E1B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2BB3FC6E-DB44-4117-A5AC-2502845F63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782A4C63-F091-4D91-A9C9-23FF6045A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DD90E5-FA32-417F-B322-68E02F6AF03A}"/>
              </a:ext>
            </a:extLst>
          </p:cNvPr>
          <p:cNvSpPr>
            <a:spLocks noGrp="1"/>
          </p:cNvSpPr>
          <p:nvPr>
            <p:ph type="dt" sz="half" idx="10"/>
          </p:nvPr>
        </p:nvSpPr>
        <p:spPr/>
        <p:txBody>
          <a:bodyPr/>
          <a:lstStyle/>
          <a:p>
            <a:fld id="{51F41790-3C45-42B3-AD71-A33CC82AC612}" type="datetimeFigureOut">
              <a:rPr lang="tr-TR" smtClean="0"/>
              <a:t>3.03.2020</a:t>
            </a:fld>
            <a:endParaRPr lang="tr-TR"/>
          </a:p>
        </p:txBody>
      </p:sp>
      <p:sp>
        <p:nvSpPr>
          <p:cNvPr id="6" name="Footer Placeholder 5">
            <a:extLst>
              <a:ext uri="{FF2B5EF4-FFF2-40B4-BE49-F238E27FC236}">
                <a16:creationId xmlns:a16="http://schemas.microsoft.com/office/drawing/2014/main" id="{44088965-38EA-488A-AEB7-FEA03E0FFDDB}"/>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E366C651-41C2-462E-8993-4B7C21A2143B}"/>
              </a:ext>
            </a:extLst>
          </p:cNvPr>
          <p:cNvSpPr>
            <a:spLocks noGrp="1"/>
          </p:cNvSpPr>
          <p:nvPr>
            <p:ph type="sldNum" sz="quarter" idx="12"/>
          </p:nvPr>
        </p:nvSpPr>
        <p:spPr/>
        <p:txBody>
          <a:bodyPr/>
          <a:lstStyle/>
          <a:p>
            <a:fld id="{F89746A1-6D97-406B-8D39-A9FD01760899}" type="slidenum">
              <a:rPr lang="tr-TR" smtClean="0"/>
              <a:t>‹#›</a:t>
            </a:fld>
            <a:endParaRPr lang="tr-TR"/>
          </a:p>
        </p:txBody>
      </p:sp>
    </p:spTree>
    <p:extLst>
      <p:ext uri="{BB962C8B-B14F-4D97-AF65-F5344CB8AC3E}">
        <p14:creationId xmlns:p14="http://schemas.microsoft.com/office/powerpoint/2010/main" val="2971895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8EAFCA-EEC7-4D93-B35D-9D8EEB4A26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E78B8C75-A5F2-4E43-9EF6-54E8DD5686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638C92BC-2A25-4F02-BBB9-21F5535A2D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F41790-3C45-42B3-AD71-A33CC82AC612}" type="datetimeFigureOut">
              <a:rPr lang="tr-TR" smtClean="0"/>
              <a:t>3.03.2020</a:t>
            </a:fld>
            <a:endParaRPr lang="tr-TR"/>
          </a:p>
        </p:txBody>
      </p:sp>
      <p:sp>
        <p:nvSpPr>
          <p:cNvPr id="5" name="Footer Placeholder 4">
            <a:extLst>
              <a:ext uri="{FF2B5EF4-FFF2-40B4-BE49-F238E27FC236}">
                <a16:creationId xmlns:a16="http://schemas.microsoft.com/office/drawing/2014/main" id="{3D6D0475-C7D7-40D5-BEE8-31A9152754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a:extLst>
              <a:ext uri="{FF2B5EF4-FFF2-40B4-BE49-F238E27FC236}">
                <a16:creationId xmlns:a16="http://schemas.microsoft.com/office/drawing/2014/main" id="{5F83F933-67BC-465C-BA82-C4493FB3D4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746A1-6D97-406B-8D39-A9FD01760899}" type="slidenum">
              <a:rPr lang="tr-TR" smtClean="0"/>
              <a:t>‹#›</a:t>
            </a:fld>
            <a:endParaRPr lang="tr-TR"/>
          </a:p>
        </p:txBody>
      </p:sp>
    </p:spTree>
    <p:extLst>
      <p:ext uri="{BB962C8B-B14F-4D97-AF65-F5344CB8AC3E}">
        <p14:creationId xmlns:p14="http://schemas.microsoft.com/office/powerpoint/2010/main" val="2409206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http://www.sureko.com/detaylar/1/haberler/1164/floresan_lambalarin_insan_sagligina_ve_cevreye_etkileri.aspx" TargetMode="External"/><Relationship Id="rId2" Type="http://schemas.openxmlformats.org/officeDocument/2006/relationships/hyperlink" Target="http://www.envirochemtr.com/" TargetMode="External"/><Relationship Id="rId1" Type="http://schemas.openxmlformats.org/officeDocument/2006/relationships/slideLayout" Target="../slideLayouts/slideLayout2.xml"/><Relationship Id="rId4" Type="http://schemas.openxmlformats.org/officeDocument/2006/relationships/hyperlink" Target="https://www.youtube.com/watch?v=QOQU5w2YILE&amp;t=29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A080F498-E1EA-4EFC-9FDF-BA8D03BD8E7C}"/>
              </a:ext>
            </a:extLst>
          </p:cNvPr>
          <p:cNvSpPr>
            <a:spLocks noGrp="1" noChangeArrowheads="1"/>
          </p:cNvSpPr>
          <p:nvPr>
            <p:ph type="ctrTitle"/>
          </p:nvPr>
        </p:nvSpPr>
        <p:spPr bwMode="auto">
          <a:xfrm>
            <a:off x="7821051" y="3429000"/>
            <a:ext cx="4515147" cy="1529232"/>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anchorCtr="0" compatLnSpc="1">
            <a:prstTxWarp prst="textNoShape">
              <a:avLst/>
            </a:prstTxWarp>
            <a:normAutofit fontScale="90000"/>
          </a:bodyPr>
          <a:lstStyle/>
          <a:p>
            <a:pPr marL="0" marR="0" lvl="0" indent="0" defTabSz="914400" rtl="0" eaLnBrk="0" fontAlgn="base" latinLnBrk="0" hangingPunct="0">
              <a:spcBef>
                <a:spcPct val="0"/>
              </a:spcBef>
              <a:spcAft>
                <a:spcPct val="0"/>
              </a:spcAft>
              <a:buClrTx/>
              <a:buSzTx/>
              <a:buFontTx/>
              <a:buNone/>
              <a:tabLst/>
            </a:pPr>
            <a:r>
              <a:rPr kumimoji="0" lang="tr-TR" altLang="tr-TR" sz="4400" b="1" i="0" u="none" strike="noStrike" cap="none" normalizeH="0" baseline="0">
                <a:ln>
                  <a:noFill/>
                </a:ln>
                <a:effectLst/>
                <a:latin typeface="Times New Roman" panose="02020603050405020304" pitchFamily="18" charset="0"/>
                <a:cs typeface="Times New Roman" panose="02020603050405020304" pitchFamily="18" charset="0"/>
              </a:rPr>
              <a:t>DISPOSAL OF FLUORESCENT WASTES</a:t>
            </a:r>
            <a:br>
              <a:rPr kumimoji="0" lang="tr-TR" altLang="tr-TR" sz="4400" b="1" i="0" u="none" strike="noStrike" cap="none" normalizeH="0" baseline="0">
                <a:ln>
                  <a:noFill/>
                </a:ln>
                <a:effectLst/>
                <a:latin typeface="Times New Roman" panose="02020603050405020304" pitchFamily="18" charset="0"/>
                <a:cs typeface="Times New Roman" panose="02020603050405020304" pitchFamily="18" charset="0"/>
              </a:rPr>
            </a:br>
            <a:br>
              <a:rPr kumimoji="0" lang="tr-TR" altLang="tr-TR" sz="2400" b="0" i="0" u="none" strike="noStrike" cap="none" normalizeH="0" baseline="0">
                <a:ln>
                  <a:noFill/>
                </a:ln>
                <a:effectLst/>
              </a:rPr>
            </a:br>
            <a:endParaRPr kumimoji="0" lang="tr-TR" altLang="tr-TR" sz="2400" b="0" i="0" u="none" strike="noStrike" cap="none" normalizeH="0" baseline="0" dirty="0">
              <a:ln>
                <a:noFill/>
              </a:ln>
              <a:effectLst/>
              <a:latin typeface="Arial" panose="020B0604020202020204" pitchFamily="34" charset="0"/>
            </a:endParaRPr>
          </a:p>
        </p:txBody>
      </p:sp>
      <p:pic>
        <p:nvPicPr>
          <p:cNvPr id="6" name="Picture 5" descr="A picture containing indoor, cake, table, sitting&#10;&#10;Description automatically generated">
            <a:extLst>
              <a:ext uri="{FF2B5EF4-FFF2-40B4-BE49-F238E27FC236}">
                <a16:creationId xmlns:a16="http://schemas.microsoft.com/office/drawing/2014/main" id="{D036A6B2-2870-44AC-9ED5-DE1900A11F48}"/>
              </a:ext>
            </a:extLst>
          </p:cNvPr>
          <p:cNvPicPr>
            <a:picLocks noChangeAspect="1"/>
          </p:cNvPicPr>
          <p:nvPr/>
        </p:nvPicPr>
        <p:blipFill rotWithShape="1">
          <a:blip r:embed="rId2">
            <a:extLst>
              <a:ext uri="{28A0092B-C50C-407E-A947-70E740481C1C}">
                <a14:useLocalDpi xmlns:a14="http://schemas.microsoft.com/office/drawing/2010/main" val="0"/>
              </a:ext>
            </a:extLst>
          </a:blip>
          <a:srcRect t="7012" r="1" b="11697"/>
          <a:stretch/>
        </p:blipFill>
        <p:spPr>
          <a:xfrm>
            <a:off x="-2192" y="10"/>
            <a:ext cx="8436340" cy="6857990"/>
          </a:xfrm>
          <a:custGeom>
            <a:avLst/>
            <a:gdLst/>
            <a:ahLst/>
            <a:cxnLst/>
            <a:rect l="l" t="t" r="r" b="b"/>
            <a:pathLst>
              <a:path w="8436340" h="6858000">
                <a:moveTo>
                  <a:pt x="6950358" y="3911316"/>
                </a:moveTo>
                <a:lnTo>
                  <a:pt x="6950358" y="3925503"/>
                </a:lnTo>
                <a:lnTo>
                  <a:pt x="6948404" y="3918409"/>
                </a:lnTo>
                <a:close/>
                <a:moveTo>
                  <a:pt x="890899" y="2071857"/>
                </a:moveTo>
                <a:cubicBezTo>
                  <a:pt x="890899" y="2071857"/>
                  <a:pt x="890899" y="2071857"/>
                  <a:pt x="4934362" y="2071857"/>
                </a:cubicBezTo>
                <a:cubicBezTo>
                  <a:pt x="5187625" y="2071857"/>
                  <a:pt x="5432153" y="2211072"/>
                  <a:pt x="5554418" y="2437296"/>
                </a:cubicBezTo>
                <a:cubicBezTo>
                  <a:pt x="5554418" y="2437296"/>
                  <a:pt x="5554418" y="2437296"/>
                  <a:pt x="7580515" y="5926372"/>
                </a:cubicBezTo>
                <a:cubicBezTo>
                  <a:pt x="7711513" y="6143896"/>
                  <a:pt x="7711513" y="6422327"/>
                  <a:pt x="7580515" y="6639850"/>
                </a:cubicBezTo>
                <a:cubicBezTo>
                  <a:pt x="7580515" y="6639850"/>
                  <a:pt x="7580515" y="6639850"/>
                  <a:pt x="7473670" y="6823844"/>
                </a:cubicBezTo>
                <a:lnTo>
                  <a:pt x="7453836" y="6858000"/>
                </a:lnTo>
                <a:lnTo>
                  <a:pt x="0" y="6858000"/>
                </a:lnTo>
                <a:lnTo>
                  <a:pt x="0" y="2890622"/>
                </a:lnTo>
                <a:lnTo>
                  <a:pt x="78831" y="2754282"/>
                </a:lnTo>
                <a:cubicBezTo>
                  <a:pt x="137995" y="2651956"/>
                  <a:pt x="199068" y="2546330"/>
                  <a:pt x="262110" y="2437296"/>
                </a:cubicBezTo>
                <a:cubicBezTo>
                  <a:pt x="393108" y="2211072"/>
                  <a:pt x="628904" y="2071857"/>
                  <a:pt x="890899" y="2071857"/>
                </a:cubicBezTo>
                <a:close/>
                <a:moveTo>
                  <a:pt x="6355444" y="753840"/>
                </a:moveTo>
                <a:cubicBezTo>
                  <a:pt x="6355444" y="753840"/>
                  <a:pt x="6355444" y="753840"/>
                  <a:pt x="7595013" y="753840"/>
                </a:cubicBezTo>
                <a:cubicBezTo>
                  <a:pt x="7672653" y="753840"/>
                  <a:pt x="7747616" y="796518"/>
                  <a:pt x="7785098" y="865869"/>
                </a:cubicBezTo>
                <a:cubicBezTo>
                  <a:pt x="7785098" y="865869"/>
                  <a:pt x="7785098" y="865869"/>
                  <a:pt x="8406222" y="1935484"/>
                </a:cubicBezTo>
                <a:cubicBezTo>
                  <a:pt x="8446380" y="2002169"/>
                  <a:pt x="8446380" y="2087523"/>
                  <a:pt x="8406222" y="2154207"/>
                </a:cubicBezTo>
                <a:cubicBezTo>
                  <a:pt x="8406222" y="2154207"/>
                  <a:pt x="8406222" y="2154207"/>
                  <a:pt x="7785098" y="3223823"/>
                </a:cubicBezTo>
                <a:cubicBezTo>
                  <a:pt x="7747616" y="3293174"/>
                  <a:pt x="7672653" y="3335852"/>
                  <a:pt x="7595013" y="3335852"/>
                </a:cubicBezTo>
                <a:cubicBezTo>
                  <a:pt x="7595013" y="3335852"/>
                  <a:pt x="7595013" y="3335852"/>
                  <a:pt x="6355444" y="3335852"/>
                </a:cubicBezTo>
                <a:cubicBezTo>
                  <a:pt x="6275127" y="3335852"/>
                  <a:pt x="6202841" y="3293174"/>
                  <a:pt x="6162682" y="3223823"/>
                </a:cubicBezTo>
                <a:cubicBezTo>
                  <a:pt x="6162682" y="3223823"/>
                  <a:pt x="6162682" y="3223823"/>
                  <a:pt x="5544237" y="2154207"/>
                </a:cubicBezTo>
                <a:cubicBezTo>
                  <a:pt x="5504078" y="2087523"/>
                  <a:pt x="5504078" y="2002169"/>
                  <a:pt x="5544237" y="1935484"/>
                </a:cubicBezTo>
                <a:cubicBezTo>
                  <a:pt x="5544237" y="1935484"/>
                  <a:pt x="5544237" y="1935484"/>
                  <a:pt x="6162682" y="865869"/>
                </a:cubicBezTo>
                <a:cubicBezTo>
                  <a:pt x="6202841" y="796518"/>
                  <a:pt x="6275127" y="753840"/>
                  <a:pt x="6355444" y="753840"/>
                </a:cubicBezTo>
                <a:close/>
                <a:moveTo>
                  <a:pt x="0" y="0"/>
                </a:moveTo>
                <a:lnTo>
                  <a:pt x="6535339" y="0"/>
                </a:lnTo>
                <a:lnTo>
                  <a:pt x="6421432" y="196155"/>
                </a:lnTo>
                <a:cubicBezTo>
                  <a:pt x="6196056" y="584267"/>
                  <a:pt x="5928944" y="1044253"/>
                  <a:pt x="5612367" y="1589421"/>
                </a:cubicBezTo>
                <a:cubicBezTo>
                  <a:pt x="5490102" y="1815646"/>
                  <a:pt x="5245573" y="1954861"/>
                  <a:pt x="4992310" y="1954861"/>
                </a:cubicBezTo>
                <a:cubicBezTo>
                  <a:pt x="4992310" y="1954861"/>
                  <a:pt x="4992310" y="1954861"/>
                  <a:pt x="948847" y="1954861"/>
                </a:cubicBezTo>
                <a:cubicBezTo>
                  <a:pt x="686852" y="1954861"/>
                  <a:pt x="451057" y="1815646"/>
                  <a:pt x="320058" y="1589421"/>
                </a:cubicBezTo>
                <a:cubicBezTo>
                  <a:pt x="320058" y="1589421"/>
                  <a:pt x="320058" y="1589421"/>
                  <a:pt x="4048" y="1042874"/>
                </a:cubicBezTo>
                <a:lnTo>
                  <a:pt x="0" y="1035874"/>
                </a:lnTo>
                <a:close/>
              </a:path>
            </a:pathLst>
          </a:custGeom>
        </p:spPr>
      </p:pic>
      <p:sp>
        <p:nvSpPr>
          <p:cNvPr id="2" name="TextBox 1">
            <a:extLst>
              <a:ext uri="{FF2B5EF4-FFF2-40B4-BE49-F238E27FC236}">
                <a16:creationId xmlns:a16="http://schemas.microsoft.com/office/drawing/2014/main" id="{81FA11AF-7F34-4DD6-A4A2-4E9020A668CF}"/>
              </a:ext>
            </a:extLst>
          </p:cNvPr>
          <p:cNvSpPr txBox="1"/>
          <p:nvPr/>
        </p:nvSpPr>
        <p:spPr>
          <a:xfrm>
            <a:off x="8757501" y="5090474"/>
            <a:ext cx="3242821" cy="646331"/>
          </a:xfrm>
          <a:prstGeom prst="rect">
            <a:avLst/>
          </a:prstGeom>
          <a:noFill/>
        </p:spPr>
        <p:txBody>
          <a:bodyPr wrap="square" rtlCol="0">
            <a:spAutoFit/>
          </a:bodyPr>
          <a:lstStyle/>
          <a:p>
            <a:pPr algn="ctr"/>
            <a:r>
              <a:rPr lang="tr-TR" dirty="0"/>
              <a:t>Merve TAŞCIOĞLU</a:t>
            </a:r>
          </a:p>
          <a:p>
            <a:pPr algn="ctr"/>
            <a:r>
              <a:rPr lang="tr-TR" dirty="0"/>
              <a:t>  February,2020</a:t>
            </a:r>
          </a:p>
        </p:txBody>
      </p:sp>
    </p:spTree>
    <p:extLst>
      <p:ext uri="{BB962C8B-B14F-4D97-AF65-F5344CB8AC3E}">
        <p14:creationId xmlns:p14="http://schemas.microsoft.com/office/powerpoint/2010/main" val="653689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11734-582F-4E49-AB62-40D4C429F53F}"/>
              </a:ext>
            </a:extLst>
          </p:cNvPr>
          <p:cNvSpPr>
            <a:spLocks noGrp="1"/>
          </p:cNvSpPr>
          <p:nvPr>
            <p:ph type="title"/>
          </p:nvPr>
        </p:nvSpPr>
        <p:spPr>
          <a:xfrm>
            <a:off x="960100" y="978102"/>
            <a:ext cx="10588434" cy="1062644"/>
          </a:xfrm>
        </p:spPr>
        <p:txBody>
          <a:bodyPr anchor="b">
            <a:normAutofit/>
          </a:bodyPr>
          <a:lstStyle/>
          <a:p>
            <a:r>
              <a:rPr lang="tr-TR" sz="3700" b="1">
                <a:latin typeface="Times New Roman" panose="02020603050405020304" pitchFamily="18" charset="0"/>
                <a:cs typeface="Times New Roman" panose="02020603050405020304" pitchFamily="18" charset="0"/>
              </a:rPr>
              <a:t>T</a:t>
            </a:r>
            <a:r>
              <a:rPr lang="en-US" sz="3700" b="1">
                <a:latin typeface="Times New Roman" panose="02020603050405020304" pitchFamily="18" charset="0"/>
                <a:cs typeface="Times New Roman" panose="02020603050405020304" pitchFamily="18" charset="0"/>
              </a:rPr>
              <a:t>he Bulb Eater Fluorescent Lamp Disposal System</a:t>
            </a:r>
            <a:endParaRPr lang="tr-TR" sz="3700" b="1">
              <a:latin typeface="Times New Roman" panose="02020603050405020304" pitchFamily="18"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difference between t8 and t12 fluorescent ile ilgili görsel sonucu">
            <a:extLst>
              <a:ext uri="{FF2B5EF4-FFF2-40B4-BE49-F238E27FC236}">
                <a16:creationId xmlns:a16="http://schemas.microsoft.com/office/drawing/2014/main" id="{3B370AC0-C299-4136-94AB-5C6CF6B8F56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4023" y="2811104"/>
            <a:ext cx="3366480" cy="220480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0AE9C79-CF59-4FC7-BDFE-A3514D1D8E9F}"/>
              </a:ext>
            </a:extLst>
          </p:cNvPr>
          <p:cNvSpPr>
            <a:spLocks noGrp="1"/>
          </p:cNvSpPr>
          <p:nvPr>
            <p:ph idx="1"/>
          </p:nvPr>
        </p:nvSpPr>
        <p:spPr>
          <a:xfrm>
            <a:off x="4955354" y="2682433"/>
            <a:ext cx="6282169" cy="3215749"/>
          </a:xfrm>
        </p:spPr>
        <p:txBody>
          <a:bodyPr>
            <a:normAutofit/>
          </a:bodyPr>
          <a:lstStyle/>
          <a:p>
            <a:pPr marL="0" indent="0">
              <a:buNone/>
            </a:pPr>
            <a:r>
              <a:rPr lang="tr-TR" sz="2000" dirty="0">
                <a:latin typeface="Times New Roman" panose="02020603050405020304" pitchFamily="18" charset="0"/>
                <a:cs typeface="Times New Roman" panose="02020603050405020304" pitchFamily="18" charset="0"/>
              </a:rPr>
              <a:t>With the Bulb Eater Fluorescent Lamp Disposal System, approximately 1 inch diameter fluorescent lamps can be broken in 1 second. Approximate lamp collection capacity of 200 lt barrel;</a:t>
            </a:r>
            <a:br>
              <a:rPr lang="tr-TR" sz="2000" dirty="0">
                <a:latin typeface="Times New Roman" panose="02020603050405020304" pitchFamily="18" charset="0"/>
                <a:cs typeface="Times New Roman" panose="02020603050405020304" pitchFamily="18" charset="0"/>
              </a:rPr>
            </a:b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1350 flat T8 lamps</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875 flat T12 lamps</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475 flat long T12 lamps</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40 U-shaped T12 lamps  </a:t>
            </a:r>
          </a:p>
        </p:txBody>
      </p:sp>
    </p:spTree>
    <p:extLst>
      <p:ext uri="{BB962C8B-B14F-4D97-AF65-F5344CB8AC3E}">
        <p14:creationId xmlns:p14="http://schemas.microsoft.com/office/powerpoint/2010/main" val="87461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928EF-0040-4F8E-9D3D-2217433DE1A7}"/>
              </a:ext>
            </a:extLst>
          </p:cNvPr>
          <p:cNvSpPr>
            <a:spLocks noGrp="1"/>
          </p:cNvSpPr>
          <p:nvPr>
            <p:ph type="title"/>
          </p:nvPr>
        </p:nvSpPr>
        <p:spPr/>
        <p:txBody>
          <a:bodyPr/>
          <a:lstStyle/>
          <a:p>
            <a:endParaRPr lang="tr-TR"/>
          </a:p>
        </p:txBody>
      </p:sp>
      <p:pic>
        <p:nvPicPr>
          <p:cNvPr id="4" name="videoplayback">
            <a:hlinkClick r:id="" action="ppaction://media"/>
            <a:extLst>
              <a:ext uri="{FF2B5EF4-FFF2-40B4-BE49-F238E27FC236}">
                <a16:creationId xmlns:a16="http://schemas.microsoft.com/office/drawing/2014/main" id="{915C9CCE-448B-4C6F-9305-0FABE44F3EE9}"/>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916349" y="778213"/>
            <a:ext cx="8297694" cy="5398750"/>
          </a:xfrm>
        </p:spPr>
      </p:pic>
    </p:spTree>
    <p:extLst>
      <p:ext uri="{BB962C8B-B14F-4D97-AF65-F5344CB8AC3E}">
        <p14:creationId xmlns:p14="http://schemas.microsoft.com/office/powerpoint/2010/main" val="130307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60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6B1A32-31C2-4C7F-8A2B-53BAEFD949F1}"/>
              </a:ext>
            </a:extLst>
          </p:cNvPr>
          <p:cNvSpPr>
            <a:spLocks noGrp="1"/>
          </p:cNvSpPr>
          <p:nvPr>
            <p:ph idx="1"/>
          </p:nvPr>
        </p:nvSpPr>
        <p:spPr>
          <a:xfrm>
            <a:off x="838200" y="1901039"/>
            <a:ext cx="10515600" cy="4351338"/>
          </a:xfrm>
        </p:spPr>
        <p:txBody>
          <a:bodyPr/>
          <a:lstStyle/>
          <a:p>
            <a:r>
              <a:rPr lang="tr-TR" sz="22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www.envirochemtr.com</a:t>
            </a:r>
            <a:endParaRPr lang="tr-TR" sz="2200" dirty="0">
              <a:latin typeface="Times New Roman" panose="02020603050405020304" pitchFamily="18" charset="0"/>
              <a:cs typeface="Times New Roman" panose="02020603050405020304" pitchFamily="18" charset="0"/>
            </a:endParaRPr>
          </a:p>
          <a:p>
            <a:r>
              <a:rPr lang="tr-TR" sz="22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http://www.sureko.com/detaylar/1/haberler/1164/floresan_lambalarin_insan_sagligina_ve_cevreye_etkileri.aspx</a:t>
            </a:r>
            <a:endParaRPr lang="tr-TR" sz="2200" dirty="0">
              <a:latin typeface="Times New Roman" panose="02020603050405020304" pitchFamily="18" charset="0"/>
              <a:cs typeface="Times New Roman" panose="02020603050405020304" pitchFamily="18" charset="0"/>
            </a:endParaRPr>
          </a:p>
          <a:p>
            <a:r>
              <a:rPr lang="tr-TR" sz="2200"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https://www.youtube.com/watch?v=QOQU5w2YILE&amp;t=29s</a:t>
            </a:r>
            <a:endParaRPr lang="tr-TR" sz="2200" dirty="0">
              <a:latin typeface="Times New Roman" panose="02020603050405020304" pitchFamily="18" charset="0"/>
              <a:cs typeface="Times New Roman" panose="02020603050405020304" pitchFamily="18" charset="0"/>
            </a:endParaRPr>
          </a:p>
          <a:p>
            <a:endParaRPr lang="tr-TR" dirty="0"/>
          </a:p>
        </p:txBody>
      </p:sp>
      <p:sp>
        <p:nvSpPr>
          <p:cNvPr id="4" name="Rectangle 1">
            <a:extLst>
              <a:ext uri="{FF2B5EF4-FFF2-40B4-BE49-F238E27FC236}">
                <a16:creationId xmlns:a16="http://schemas.microsoft.com/office/drawing/2014/main" id="{33383606-80FA-4620-8FA2-FF28A60E0DE5}"/>
              </a:ext>
            </a:extLst>
          </p:cNvPr>
          <p:cNvSpPr>
            <a:spLocks noGrp="1" noChangeArrowheads="1"/>
          </p:cNvSpPr>
          <p:nvPr>
            <p:ph type="title"/>
          </p:nvPr>
        </p:nvSpPr>
        <p:spPr bwMode="auto">
          <a:xfrm>
            <a:off x="838200" y="771422"/>
            <a:ext cx="2931893" cy="51296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5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REFERENCES</a:t>
            </a:r>
            <a:r>
              <a:rPr kumimoji="0" lang="tr-TR" altLang="tr-TR" sz="3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90039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2DEE1-5FA8-424E-AE53-9B378D7444CF}"/>
              </a:ext>
            </a:extLst>
          </p:cNvPr>
          <p:cNvSpPr>
            <a:spLocks noGrp="1"/>
          </p:cNvSpPr>
          <p:nvPr>
            <p:ph type="title"/>
          </p:nvPr>
        </p:nvSpPr>
        <p:spPr/>
        <p:txBody>
          <a:bodyPr/>
          <a:lstStyle/>
          <a:p>
            <a:endParaRPr lang="tr-TR"/>
          </a:p>
        </p:txBody>
      </p:sp>
      <p:sp>
        <p:nvSpPr>
          <p:cNvPr id="3" name="Content Placeholder 2">
            <a:extLst>
              <a:ext uri="{FF2B5EF4-FFF2-40B4-BE49-F238E27FC236}">
                <a16:creationId xmlns:a16="http://schemas.microsoft.com/office/drawing/2014/main" id="{8FAA1DFF-566D-4839-8883-9EF56615745D}"/>
              </a:ext>
            </a:extLst>
          </p:cNvPr>
          <p:cNvSpPr>
            <a:spLocks noGrp="1"/>
          </p:cNvSpPr>
          <p:nvPr>
            <p:ph idx="1"/>
          </p:nvPr>
        </p:nvSpPr>
        <p:spPr/>
        <p:txBody>
          <a:bodyPr>
            <a:normAutofit/>
          </a:bodyPr>
          <a:lstStyle/>
          <a:p>
            <a:pPr marL="0" indent="0" algn="ctr">
              <a:buNone/>
            </a:pPr>
            <a:r>
              <a:rPr lang="tr-TR" sz="5000">
                <a:latin typeface="Times New Roman" panose="02020603050405020304" pitchFamily="18" charset="0"/>
                <a:cs typeface="Times New Roman" panose="02020603050405020304" pitchFamily="18" charset="0"/>
              </a:rPr>
              <a:t>THANK YOU</a:t>
            </a:r>
            <a:endParaRPr lang="tr-TR" sz="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5751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3F304BD1-0963-40C2-8171-E65FEB911C29}"/>
              </a:ext>
            </a:extLst>
          </p:cNvPr>
          <p:cNvSpPr>
            <a:spLocks noGrp="1" noChangeArrowheads="1"/>
          </p:cNvSpPr>
          <p:nvPr>
            <p:ph type="title"/>
          </p:nvPr>
        </p:nvSpPr>
        <p:spPr bwMode="auto">
          <a:xfrm>
            <a:off x="1045028" y="1336329"/>
            <a:ext cx="3892732" cy="4382588"/>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anchor="ctr" anchorCtr="0" compatLnSpc="1">
            <a:prstTxWarp prst="textNoShape">
              <a:avLst/>
            </a:prstTxWarp>
            <a:normAutofit/>
          </a:bodyPr>
          <a:lstStyle/>
          <a:p>
            <a:pPr eaLnBrk="0" fontAlgn="base" hangingPunct="0">
              <a:spcAft>
                <a:spcPct val="0"/>
              </a:spcAft>
            </a:pPr>
            <a:r>
              <a:rPr lang="tr-TR" altLang="tr-TR" sz="3800" dirty="0">
                <a:latin typeface="Times New Roman" panose="02020603050405020304" pitchFamily="18" charset="0"/>
                <a:cs typeface="Times New Roman" panose="02020603050405020304" pitchFamily="18" charset="0"/>
              </a:rPr>
              <a:t>WHAT IS FLUORESCENT?</a:t>
            </a:r>
            <a:endParaRPr kumimoji="0" lang="tr-TR" altLang="tr-TR" sz="38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grpSp>
        <p:nvGrpSpPr>
          <p:cNvPr id="25" name="Group 24">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26" name="Rectangle 2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79F0F5E-72FD-4CDC-AC45-986A2A2E1452}"/>
              </a:ext>
            </a:extLst>
          </p:cNvPr>
          <p:cNvSpPr>
            <a:spLocks noGrp="1"/>
          </p:cNvSpPr>
          <p:nvPr>
            <p:ph idx="1"/>
          </p:nvPr>
        </p:nvSpPr>
        <p:spPr>
          <a:xfrm>
            <a:off x="6096001" y="1336329"/>
            <a:ext cx="5260848" cy="4382588"/>
          </a:xfrm>
        </p:spPr>
        <p:txBody>
          <a:bodyPr anchor="ctr">
            <a:normAutofit/>
          </a:bodyPr>
          <a:lstStyle/>
          <a:p>
            <a:pPr marL="0" indent="0">
              <a:buNone/>
            </a:pPr>
            <a:r>
              <a:rPr lang="en-US" sz="2000" dirty="0">
                <a:latin typeface="Times New Roman" panose="02020603050405020304" pitchFamily="18" charset="0"/>
                <a:cs typeface="Times New Roman" panose="02020603050405020304" pitchFamily="18" charset="0"/>
              </a:rPr>
              <a:t>Fluorescent lamps are lighting systems that contain high vacuum, a small amount of liquid mercury, mercury vapor, some phosphorus dust in the glass frame and are complemented by aluminum heads.</a:t>
            </a:r>
            <a:endParaRPr lang="tr-TR" sz="2000" dirty="0">
              <a:latin typeface="Times New Roman" panose="02020603050405020304" pitchFamily="18" charset="0"/>
              <a:cs typeface="Times New Roman" panose="02020603050405020304" pitchFamily="18" charset="0"/>
            </a:endParaRPr>
          </a:p>
          <a:p>
            <a:pPr marL="0" indent="0">
              <a:buNone/>
            </a:pPr>
            <a:br>
              <a:rPr lang="en-US" sz="2000" dirty="0">
                <a:latin typeface="Times New Roman" panose="02020603050405020304" pitchFamily="18" charset="0"/>
                <a:cs typeface="Times New Roman" panose="02020603050405020304" pitchFamily="18" charset="0"/>
              </a:rPr>
            </a:b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9863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C04D26-0A15-4F20-8C92-A4BDFEE9C9C0}"/>
              </a:ext>
            </a:extLst>
          </p:cNvPr>
          <p:cNvSpPr>
            <a:spLocks noGrp="1"/>
          </p:cNvSpPr>
          <p:nvPr>
            <p:ph type="title"/>
          </p:nvPr>
        </p:nvSpPr>
        <p:spPr>
          <a:xfrm>
            <a:off x="589560" y="856180"/>
            <a:ext cx="4560584" cy="1128068"/>
          </a:xfrm>
        </p:spPr>
        <p:txBody>
          <a:bodyPr anchor="ctr">
            <a:normAutofit/>
          </a:bodyPr>
          <a:lstStyle/>
          <a:p>
            <a:r>
              <a:rPr lang="tr-TR" altLang="tr-TR" sz="3700">
                <a:latin typeface="Times New Roman" panose="02020603050405020304" pitchFamily="18" charset="0"/>
                <a:cs typeface="Times New Roman" panose="02020603050405020304" pitchFamily="18" charset="0"/>
              </a:rPr>
              <a:t>WHAT IS FLUORESCENT?</a:t>
            </a:r>
            <a:endParaRPr lang="tr-TR" sz="3700"/>
          </a:p>
        </p:txBody>
      </p:sp>
      <p:grpSp>
        <p:nvGrpSpPr>
          <p:cNvPr id="3077"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078"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9"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80"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15BBBBF-2E9D-42D1-9EAB-3E1451590534}"/>
              </a:ext>
            </a:extLst>
          </p:cNvPr>
          <p:cNvSpPr>
            <a:spLocks noGrp="1"/>
          </p:cNvSpPr>
          <p:nvPr>
            <p:ph idx="1"/>
          </p:nvPr>
        </p:nvSpPr>
        <p:spPr>
          <a:xfrm>
            <a:off x="590719" y="2330505"/>
            <a:ext cx="4559425" cy="3979585"/>
          </a:xfrm>
        </p:spPr>
        <p:txBody>
          <a:bodyPr anchor="ctr">
            <a:normAutofit/>
          </a:bodyPr>
          <a:lstStyle/>
          <a:p>
            <a:pPr marL="0" indent="0">
              <a:buNone/>
            </a:pPr>
            <a:r>
              <a:rPr lang="en-US" sz="2000">
                <a:latin typeface="Times New Roman" panose="02020603050405020304" pitchFamily="18" charset="0"/>
                <a:cs typeface="Times New Roman" panose="02020603050405020304" pitchFamily="18" charset="0"/>
              </a:rPr>
              <a:t>Fluorescent lamps cause significant damage to the environment due to the mercury they contain. Fluorescent lamps are defined as hazardous wastes in Annex 7, Article 20 Municipal Waste 200121, in the "Regulation on Control of Hazardous Wastes" published in the Official Gazette dated 27 August 1995 and numbered 22387.</a:t>
            </a:r>
            <a:endParaRPr lang="tr-TR" sz="2000" dirty="0"/>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floresan atıkları ile ilgili görsel sonucu">
            <a:extLst>
              <a:ext uri="{FF2B5EF4-FFF2-40B4-BE49-F238E27FC236}">
                <a16:creationId xmlns:a16="http://schemas.microsoft.com/office/drawing/2014/main" id="{03D9CC49-BB16-4A94-9929-7CC728508A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52" r="5379"/>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803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B33354-5302-409E-90BF-4E7A98AFB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EC1555-F861-4794-BFA5-9C4B10AAF328}"/>
              </a:ext>
            </a:extLst>
          </p:cNvPr>
          <p:cNvSpPr>
            <a:spLocks noGrp="1"/>
          </p:cNvSpPr>
          <p:nvPr>
            <p:ph type="title"/>
          </p:nvPr>
        </p:nvSpPr>
        <p:spPr>
          <a:xfrm>
            <a:off x="450511" y="1165014"/>
            <a:ext cx="4559233" cy="4666206"/>
          </a:xfrm>
        </p:spPr>
        <p:txBody>
          <a:bodyPr anchor="ctr">
            <a:normAutofit/>
          </a:bodyPr>
          <a:lstStyle/>
          <a:p>
            <a:r>
              <a:rPr lang="en-US" sz="3500" dirty="0">
                <a:latin typeface="Times New Roman" panose="02020603050405020304" pitchFamily="18" charset="0"/>
                <a:cs typeface="Times New Roman" panose="02020603050405020304" pitchFamily="18" charset="0"/>
              </a:rPr>
              <a:t>MERCURY AND ENVIRONMENTAL EFFECTS IN FLUORESCENT LAMPS</a:t>
            </a:r>
            <a:br>
              <a:rPr lang="en-US" sz="3500" b="1" dirty="0">
                <a:latin typeface="Times New Roman" panose="02020603050405020304" pitchFamily="18" charset="0"/>
                <a:cs typeface="Times New Roman" panose="02020603050405020304" pitchFamily="18" charset="0"/>
              </a:rPr>
            </a:br>
            <a:endParaRPr lang="tr-TR" sz="3500" b="1" dirty="0">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0C66A8B6-1F6E-4FCC-93B9-B9986B6FD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576" y="5945955"/>
            <a:ext cx="12109423" cy="525780"/>
            <a:chOff x="82576" y="5945955"/>
            <a:chExt cx="12109423" cy="525780"/>
          </a:xfrm>
        </p:grpSpPr>
        <p:sp>
          <p:nvSpPr>
            <p:cNvPr id="11" name="Rectangle 10">
              <a:extLst>
                <a:ext uri="{FF2B5EF4-FFF2-40B4-BE49-F238E27FC236}">
                  <a16:creationId xmlns:a16="http://schemas.microsoft.com/office/drawing/2014/main" id="{CAF7C4FD-65AD-4BBE-886A-D2E923F94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BA8278B-6DF7-481F-B1FA-FFE7D6C3C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FBBCF8-23BB-43CA-A884-F302FBE51B04}"/>
              </a:ext>
            </a:extLst>
          </p:cNvPr>
          <p:cNvSpPr>
            <a:spLocks noGrp="1"/>
          </p:cNvSpPr>
          <p:nvPr>
            <p:ph idx="1"/>
          </p:nvPr>
        </p:nvSpPr>
        <p:spPr>
          <a:xfrm>
            <a:off x="5577840" y="1165014"/>
            <a:ext cx="5625253" cy="4666206"/>
          </a:xfrm>
        </p:spPr>
        <p:txBody>
          <a:bodyPr anchor="ctr">
            <a:normAutofit/>
          </a:bodyPr>
          <a:lstStyle/>
          <a:p>
            <a:pPr marL="0" indent="0">
              <a:buNone/>
            </a:pPr>
            <a:r>
              <a:rPr lang="en-US" sz="2000" dirty="0">
                <a:latin typeface="Times New Roman" panose="02020603050405020304" pitchFamily="18" charset="0"/>
                <a:cs typeface="Times New Roman" panose="02020603050405020304" pitchFamily="18" charset="0"/>
              </a:rPr>
              <a:t>Mercury is a highly toxic inorganic pollutant. Even in the case of a very small amount of inhalation and exposure, it can lead to immediate damage to the body.</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Fluorescent lamps in the hazardous waste class have started to be disposed in solid waste storage and incineration plants, as they are included in the Hazardous Waste Control Regulation. However, sufficient efficiency cannot be obtained with these disposal methods, but these methods also bring high costs.</a:t>
            </a:r>
            <a:br>
              <a:rPr lang="en-US" sz="2000" dirty="0">
                <a:latin typeface="Times New Roman" panose="02020603050405020304" pitchFamily="18" charset="0"/>
                <a:cs typeface="Times New Roman" panose="02020603050405020304" pitchFamily="18" charset="0"/>
              </a:rPr>
            </a:b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0118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C7DC47A2-4A18-486C-A6A5-8888B7123B18}"/>
              </a:ext>
            </a:extLst>
          </p:cNvPr>
          <p:cNvSpPr>
            <a:spLocks noGrp="1"/>
          </p:cNvSpPr>
          <p:nvPr>
            <p:ph type="title"/>
          </p:nvPr>
        </p:nvSpPr>
        <p:spPr>
          <a:xfrm>
            <a:off x="882221" y="501197"/>
            <a:ext cx="5393360" cy="1325563"/>
          </a:xfrm>
        </p:spPr>
        <p:txBody>
          <a:bodyPr>
            <a:noAutofit/>
          </a:bodyPr>
          <a:lstStyle/>
          <a:p>
            <a:r>
              <a:rPr lang="en-US" sz="3500" dirty="0">
                <a:latin typeface="Times New Roman" panose="02020603050405020304" pitchFamily="18" charset="0"/>
                <a:cs typeface="Times New Roman" panose="02020603050405020304" pitchFamily="18" charset="0"/>
              </a:rPr>
              <a:t>MERCURY AND ENVIRONMENTAL EFFECTS IN FLUORESCENT LAMPS</a:t>
            </a:r>
            <a:endParaRPr lang="tr-TR" sz="3500" dirty="0">
              <a:latin typeface="Times New Roman" panose="02020603050405020304" pitchFamily="18" charset="0"/>
              <a:cs typeface="Times New Roman" panose="02020603050405020304" pitchFamily="18" charset="0"/>
            </a:endParaRPr>
          </a:p>
        </p:txBody>
      </p:sp>
      <p:sp>
        <p:nvSpPr>
          <p:cNvPr id="1029" name="Freeform: Shape 72">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2263C91-B528-4497-8457-3B17F32055C1}"/>
              </a:ext>
            </a:extLst>
          </p:cNvPr>
          <p:cNvSpPr>
            <a:spLocks noGrp="1"/>
          </p:cNvSpPr>
          <p:nvPr>
            <p:ph idx="1"/>
          </p:nvPr>
        </p:nvSpPr>
        <p:spPr>
          <a:xfrm>
            <a:off x="838201" y="2321736"/>
            <a:ext cx="5393361" cy="4351338"/>
          </a:xfrm>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Fluorescent lamps are safely disposed of with the Bulb Eater Fluorescent Lamp Disposal System developed by the American </a:t>
            </a:r>
            <a:r>
              <a:rPr lang="en-US" sz="2000" dirty="0" err="1">
                <a:latin typeface="Times New Roman" panose="02020603050405020304" pitchFamily="18" charset="0"/>
                <a:cs typeface="Times New Roman" panose="02020603050405020304" pitchFamily="18" charset="0"/>
              </a:rPr>
              <a:t>Aircycle</a:t>
            </a:r>
            <a:r>
              <a:rPr lang="en-US" sz="2000" dirty="0">
                <a:latin typeface="Times New Roman" panose="02020603050405020304" pitchFamily="18" charset="0"/>
                <a:cs typeface="Times New Roman" panose="02020603050405020304" pitchFamily="18" charset="0"/>
              </a:rPr>
              <a:t> company. Turkey distributorship ENVIROCHEM Environmental Technologies </a:t>
            </a:r>
            <a:r>
              <a:rPr lang="en-US" sz="2000" dirty="0" err="1">
                <a:latin typeface="Times New Roman" panose="02020603050405020304" pitchFamily="18" charset="0"/>
                <a:cs typeface="Times New Roman" panose="02020603050405020304" pitchFamily="18" charset="0"/>
              </a:rPr>
              <a:t>Aircycle</a:t>
            </a:r>
            <a:r>
              <a:rPr lang="en-US" sz="2000" dirty="0">
                <a:latin typeface="Times New Roman" panose="02020603050405020304" pitchFamily="18" charset="0"/>
                <a:cs typeface="Times New Roman" panose="02020603050405020304" pitchFamily="18" charset="0"/>
              </a:rPr>
              <a:t> use of the new system made by a company that is very easy. By eliminating storage difficulties, the system reduces storage space by 80% and reduces recycling costs. The system collects the glass and aluminum parts in a 200 </a:t>
            </a:r>
            <a:r>
              <a:rPr lang="en-US" sz="2000" dirty="0" err="1">
                <a:latin typeface="Times New Roman" panose="02020603050405020304" pitchFamily="18" charset="0"/>
                <a:cs typeface="Times New Roman" panose="02020603050405020304" pitchFamily="18" charset="0"/>
              </a:rPr>
              <a:t>lt</a:t>
            </a:r>
            <a:r>
              <a:rPr lang="en-US" sz="2000" dirty="0">
                <a:latin typeface="Times New Roman" panose="02020603050405020304" pitchFamily="18" charset="0"/>
                <a:cs typeface="Times New Roman" panose="02020603050405020304" pitchFamily="18" charset="0"/>
              </a:rPr>
              <a:t> barrel, while keeping the emissions released and mercury vapor with a 3-stage filter system. This system has OSHA and ACGIH standards.</a:t>
            </a:r>
            <a:br>
              <a:rPr lang="en-US" sz="2000" dirty="0">
                <a:latin typeface="Times New Roman" panose="02020603050405020304" pitchFamily="18" charset="0"/>
                <a:cs typeface="Times New Roman" panose="02020603050405020304" pitchFamily="18" charset="0"/>
              </a:rPr>
            </a:br>
            <a:endParaRPr lang="tr-TR" sz="2000" dirty="0">
              <a:latin typeface="Times New Roman" panose="02020603050405020304" pitchFamily="18" charset="0"/>
              <a:cs typeface="Times New Roman" panose="02020603050405020304" pitchFamily="18" charset="0"/>
            </a:endParaRPr>
          </a:p>
        </p:txBody>
      </p:sp>
      <p:sp>
        <p:nvSpPr>
          <p:cNvPr id="1030" name="Oval 74">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Freeform: Shape 76">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1026" name="Picture 2" descr="fluorescent ile ilgili görsel sonucu">
            <a:extLst>
              <a:ext uri="{FF2B5EF4-FFF2-40B4-BE49-F238E27FC236}">
                <a16:creationId xmlns:a16="http://schemas.microsoft.com/office/drawing/2014/main" id="{B9B1BCE8-A1F3-4B0C-8DFA-DD1FDA1868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30" r="9315" b="1"/>
          <a:stretch/>
        </p:blipFill>
        <p:spPr bwMode="auto">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1032" name="Freeform: Shape 78">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033" name="Straight Connector 80">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83" name="Freeform: Shape 82">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446252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 name="Rectangle 84">
            <a:extLst>
              <a:ext uri="{FF2B5EF4-FFF2-40B4-BE49-F238E27FC236}">
                <a16:creationId xmlns:a16="http://schemas.microsoft.com/office/drawing/2014/main" id="{9A297797-5C89-4791-8204-AB071FA1F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052388-DF0C-4767-8E59-D47B9590215B}"/>
              </a:ext>
            </a:extLst>
          </p:cNvPr>
          <p:cNvSpPr>
            <a:spLocks noGrp="1"/>
          </p:cNvSpPr>
          <p:nvPr>
            <p:ph type="title"/>
          </p:nvPr>
        </p:nvSpPr>
        <p:spPr>
          <a:xfrm>
            <a:off x="760448" y="643466"/>
            <a:ext cx="5457533" cy="5571065"/>
          </a:xfrm>
        </p:spPr>
        <p:txBody>
          <a:bodyPr>
            <a:normAutofit/>
          </a:bodyPr>
          <a:lstStyle/>
          <a:p>
            <a:r>
              <a:rPr lang="tr-TR" sz="3600" dirty="0">
                <a:latin typeface="Times New Roman" panose="02020603050405020304" pitchFamily="18" charset="0"/>
                <a:cs typeface="Times New Roman" panose="02020603050405020304" pitchFamily="18" charset="0"/>
              </a:rPr>
              <a:t>WORKING PRINCIPLE</a:t>
            </a:r>
            <a:endParaRPr lang="tr-TR" sz="3600" dirty="0"/>
          </a:p>
        </p:txBody>
      </p:sp>
      <p:sp>
        <p:nvSpPr>
          <p:cNvPr id="147" name="Freeform: Shape 86">
            <a:extLst>
              <a:ext uri="{FF2B5EF4-FFF2-40B4-BE49-F238E27FC236}">
                <a16:creationId xmlns:a16="http://schemas.microsoft.com/office/drawing/2014/main" id="{569BBA9B-8F4E-4D2B-BEFA-41A475443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8" name="Rectangle 88">
            <a:extLst>
              <a:ext uri="{FF2B5EF4-FFF2-40B4-BE49-F238E27FC236}">
                <a16:creationId xmlns:a16="http://schemas.microsoft.com/office/drawing/2014/main" id="{851012D1-8033-40B1-9EC0-91390FFC7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90DAE42-7CF0-4C55-90BD-BE77C168EBDD}"/>
              </a:ext>
            </a:extLst>
          </p:cNvPr>
          <p:cNvSpPr>
            <a:spLocks noGrp="1"/>
          </p:cNvSpPr>
          <p:nvPr>
            <p:ph idx="1"/>
          </p:nvPr>
        </p:nvSpPr>
        <p:spPr>
          <a:xfrm>
            <a:off x="6090998" y="643467"/>
            <a:ext cx="5457533" cy="5571065"/>
          </a:xfrm>
        </p:spPr>
        <p:txBody>
          <a:bodyPr anchor="ctr">
            <a:normAutofit/>
          </a:bodyPr>
          <a:lstStyle/>
          <a:p>
            <a:pPr marL="0" indent="0">
              <a:buNone/>
            </a:pPr>
            <a:r>
              <a:rPr lang="en-US" sz="2000" dirty="0">
                <a:latin typeface="Times New Roman" panose="02020603050405020304" pitchFamily="18" charset="0"/>
                <a:cs typeface="Times New Roman" panose="02020603050405020304" pitchFamily="18" charset="0"/>
              </a:rPr>
              <a:t>The fluorescent lamp, which is left in the vacuum system by selecting the appropriate head, is shattered and glass skeleton and aluminum heads are collected in a 200 </a:t>
            </a:r>
            <a:r>
              <a:rPr lang="en-US" sz="2000" dirty="0" err="1">
                <a:latin typeface="Times New Roman" panose="02020603050405020304" pitchFamily="18" charset="0"/>
                <a:cs typeface="Times New Roman" panose="02020603050405020304" pitchFamily="18" charset="0"/>
              </a:rPr>
              <a:t>lt</a:t>
            </a:r>
            <a:r>
              <a:rPr lang="en-US" sz="2000" dirty="0">
                <a:latin typeface="Times New Roman" panose="02020603050405020304" pitchFamily="18" charset="0"/>
                <a:cs typeface="Times New Roman" panose="02020603050405020304" pitchFamily="18" charset="0"/>
              </a:rPr>
              <a:t> barrel. Dust emissions released and mercury vapor pass through a 3-stage filter system.</a:t>
            </a:r>
            <a:br>
              <a:rPr lang="en-US" sz="2000" dirty="0">
                <a:latin typeface="Times New Roman" panose="02020603050405020304" pitchFamily="18" charset="0"/>
                <a:cs typeface="Times New Roman" panose="02020603050405020304" pitchFamily="18" charset="0"/>
              </a:rPr>
            </a:br>
            <a:endParaRPr lang="tr-TR" sz="2000" dirty="0">
              <a:latin typeface="Times New Roman" panose="02020603050405020304" pitchFamily="18" charset="0"/>
              <a:cs typeface="Times New Roman" panose="02020603050405020304" pitchFamily="18" charset="0"/>
            </a:endParaRPr>
          </a:p>
        </p:txBody>
      </p:sp>
      <p:sp>
        <p:nvSpPr>
          <p:cNvPr id="149" name="Rectangle 9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80943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Isosceles Triangle 92">
            <a:extLst>
              <a:ext uri="{FF2B5EF4-FFF2-40B4-BE49-F238E27FC236}">
                <a16:creationId xmlns:a16="http://schemas.microsoft.com/office/drawing/2014/main" id="{D291F021-C45C-4D44-A2B8-A789E386C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3444"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7749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erson standing in front of a building&#10;&#10;Description automatically generated">
            <a:extLst>
              <a:ext uri="{FF2B5EF4-FFF2-40B4-BE49-F238E27FC236}">
                <a16:creationId xmlns:a16="http://schemas.microsoft.com/office/drawing/2014/main" id="{E1CFECBD-1819-4B02-ACED-EEF915F9AC6C}"/>
              </a:ext>
            </a:extLst>
          </p:cNvPr>
          <p:cNvPicPr>
            <a:picLocks noChangeAspect="1"/>
          </p:cNvPicPr>
          <p:nvPr/>
        </p:nvPicPr>
        <p:blipFill rotWithShape="1">
          <a:blip r:embed="rId2">
            <a:extLst>
              <a:ext uri="{28A0092B-C50C-407E-A947-70E740481C1C}">
                <a14:useLocalDpi xmlns:a14="http://schemas.microsoft.com/office/drawing/2010/main" val="0"/>
              </a:ext>
            </a:extLst>
          </a:blip>
          <a:srcRect r="7793" b="1"/>
          <a:stretch/>
        </p:blipFill>
        <p:spPr>
          <a:xfrm>
            <a:off x="753008" y="744892"/>
            <a:ext cx="4543470" cy="6113108"/>
          </a:xfrm>
          <a:custGeom>
            <a:avLst/>
            <a:gdLst/>
            <a:ahLst/>
            <a:cxnLst/>
            <a:rect l="l" t="t" r="r" b="b"/>
            <a:pathLst>
              <a:path w="4636517" h="6858000">
                <a:moveTo>
                  <a:pt x="0" y="0"/>
                </a:moveTo>
                <a:lnTo>
                  <a:pt x="4636517" y="0"/>
                </a:lnTo>
                <a:lnTo>
                  <a:pt x="4636517" y="6858000"/>
                </a:lnTo>
                <a:lnTo>
                  <a:pt x="0" y="6858000"/>
                </a:lnTo>
                <a:close/>
              </a:path>
            </a:pathLst>
          </a:custGeom>
        </p:spPr>
      </p:pic>
      <p:sp>
        <p:nvSpPr>
          <p:cNvPr id="32" name="Arc 31">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1F6E144-F76F-4A76-ADF1-C8B9FAB5B789}"/>
              </a:ext>
            </a:extLst>
          </p:cNvPr>
          <p:cNvSpPr>
            <a:spLocks noGrp="1"/>
          </p:cNvSpPr>
          <p:nvPr>
            <p:ph type="title"/>
          </p:nvPr>
        </p:nvSpPr>
        <p:spPr>
          <a:xfrm>
            <a:off x="5827048" y="407987"/>
            <a:ext cx="5721484" cy="1325563"/>
          </a:xfrm>
        </p:spPr>
        <p:txBody>
          <a:bodyPr>
            <a:normAutofit/>
          </a:bodyPr>
          <a:lstStyle/>
          <a:p>
            <a:endParaRPr lang="tr-TR"/>
          </a:p>
        </p:txBody>
      </p:sp>
      <p:sp>
        <p:nvSpPr>
          <p:cNvPr id="3" name="Content Placeholder 2">
            <a:extLst>
              <a:ext uri="{FF2B5EF4-FFF2-40B4-BE49-F238E27FC236}">
                <a16:creationId xmlns:a16="http://schemas.microsoft.com/office/drawing/2014/main" id="{93818706-BF18-469D-B77C-C5D24F4F1335}"/>
              </a:ext>
            </a:extLst>
          </p:cNvPr>
          <p:cNvSpPr>
            <a:spLocks noGrp="1"/>
          </p:cNvSpPr>
          <p:nvPr>
            <p:ph idx="1"/>
          </p:nvPr>
        </p:nvSpPr>
        <p:spPr>
          <a:xfrm>
            <a:off x="5827048" y="1868487"/>
            <a:ext cx="5721484" cy="4351338"/>
          </a:xfrm>
        </p:spPr>
        <p:txBody>
          <a:bodyPr>
            <a:normAutofit/>
          </a:bodyPr>
          <a:lstStyle/>
          <a:p>
            <a:pPr marL="0" indent="0">
              <a:buNone/>
            </a:pPr>
            <a:r>
              <a:rPr lang="tr-TR" sz="2000" dirty="0">
                <a:latin typeface="Times New Roman" panose="02020603050405020304" pitchFamily="18" charset="0"/>
                <a:cs typeface="Times New Roman" panose="02020603050405020304" pitchFamily="18" charset="0"/>
              </a:rPr>
              <a:t>1. </a:t>
            </a:r>
            <a:r>
              <a:rPr lang="en-US" sz="2000" dirty="0">
                <a:latin typeface="Times New Roman" panose="02020603050405020304" pitchFamily="18" charset="0"/>
                <a:cs typeface="Times New Roman" panose="02020603050405020304" pitchFamily="18" charset="0"/>
              </a:rPr>
              <a:t>Bulb Eater filtration system draws the dirty air formed inside the barrel out of the barrel, mercury vapor is filtered as the dust is released and turned into the barrel. At this point, the air has been cleaned, but mercury vapor may still be present in it.</a:t>
            </a:r>
            <a:br>
              <a:rPr lang="en-US" sz="2000" dirty="0">
                <a:latin typeface="Times New Roman" panose="02020603050405020304" pitchFamily="18" charset="0"/>
                <a:cs typeface="Times New Roman" panose="02020603050405020304" pitchFamily="18" charset="0"/>
              </a:rPr>
            </a:b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1973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AABB1-8FEA-4468-8EA5-251D119398AD}"/>
              </a:ext>
            </a:extLst>
          </p:cNvPr>
          <p:cNvSpPr>
            <a:spLocks noGrp="1"/>
          </p:cNvSpPr>
          <p:nvPr>
            <p:ph type="title"/>
          </p:nvPr>
        </p:nvSpPr>
        <p:spPr/>
        <p:txBody>
          <a:bodyPr>
            <a:normAutofit/>
          </a:bodyPr>
          <a:lstStyle/>
          <a:p>
            <a:r>
              <a:rPr lang="tr-TR" sz="3500" dirty="0">
                <a:latin typeface="Times New Roman" panose="02020603050405020304" pitchFamily="18" charset="0"/>
                <a:cs typeface="Times New Roman" panose="02020603050405020304" pitchFamily="18" charset="0"/>
              </a:rPr>
              <a:t>WORKING PRINCIPLE</a:t>
            </a:r>
            <a:endParaRPr lang="tr-TR" sz="3500" dirty="0"/>
          </a:p>
        </p:txBody>
      </p:sp>
      <p:sp>
        <p:nvSpPr>
          <p:cNvPr id="3" name="Content Placeholder 2">
            <a:extLst>
              <a:ext uri="{FF2B5EF4-FFF2-40B4-BE49-F238E27FC236}">
                <a16:creationId xmlns:a16="http://schemas.microsoft.com/office/drawing/2014/main" id="{D0A7DDE1-28BE-47A6-9B4B-6EB7ECDF23E4}"/>
              </a:ext>
            </a:extLst>
          </p:cNvPr>
          <p:cNvSpPr>
            <a:spLocks noGrp="1"/>
          </p:cNvSpPr>
          <p:nvPr>
            <p:ph idx="1"/>
          </p:nvPr>
        </p:nvSpPr>
        <p:spPr/>
        <p:txBody>
          <a:bodyPr>
            <a:normAutofit/>
          </a:bodyPr>
          <a:lstStyle/>
          <a:p>
            <a:pPr marL="0" indent="0">
              <a:buNone/>
            </a:pPr>
            <a:r>
              <a:rPr lang="tr-TR" sz="2000" dirty="0">
                <a:latin typeface="Times New Roman" panose="02020603050405020304" pitchFamily="18" charset="0"/>
                <a:cs typeface="Times New Roman" panose="02020603050405020304" pitchFamily="18" charset="0"/>
              </a:rPr>
              <a:t>2. </a:t>
            </a:r>
            <a:r>
              <a:rPr lang="en-US" sz="2000" dirty="0">
                <a:latin typeface="Times New Roman" panose="02020603050405020304" pitchFamily="18" charset="0"/>
                <a:cs typeface="Times New Roman" panose="02020603050405020304" pitchFamily="18" charset="0"/>
              </a:rPr>
              <a:t>Mercury vapor comes to the third and final filtration system, the activated carbon filter, after the filtration process in the blue case.</a:t>
            </a: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5531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0725C-8F7A-4E60-A937-CE04E9E6A2E1}"/>
              </a:ext>
            </a:extLst>
          </p:cNvPr>
          <p:cNvSpPr>
            <a:spLocks noGrp="1"/>
          </p:cNvSpPr>
          <p:nvPr>
            <p:ph type="title"/>
          </p:nvPr>
        </p:nvSpPr>
        <p:spPr/>
        <p:txBody>
          <a:bodyPr>
            <a:normAutofit/>
          </a:bodyPr>
          <a:lstStyle/>
          <a:p>
            <a:r>
              <a:rPr lang="tr-TR" sz="3500" dirty="0">
                <a:latin typeface="Times New Roman" panose="02020603050405020304" pitchFamily="18" charset="0"/>
                <a:cs typeface="Times New Roman" panose="02020603050405020304" pitchFamily="18" charset="0"/>
              </a:rPr>
              <a:t>WORKING PRINCIPLE</a:t>
            </a:r>
            <a:endParaRPr lang="tr-TR" sz="3500" dirty="0"/>
          </a:p>
        </p:txBody>
      </p:sp>
      <p:sp>
        <p:nvSpPr>
          <p:cNvPr id="3" name="Content Placeholder 2">
            <a:extLst>
              <a:ext uri="{FF2B5EF4-FFF2-40B4-BE49-F238E27FC236}">
                <a16:creationId xmlns:a16="http://schemas.microsoft.com/office/drawing/2014/main" id="{63354B6B-9618-4B19-80BC-633EA7ECD513}"/>
              </a:ext>
            </a:extLst>
          </p:cNvPr>
          <p:cNvSpPr>
            <a:spLocks noGrp="1"/>
          </p:cNvSpPr>
          <p:nvPr>
            <p:ph idx="1"/>
          </p:nvPr>
        </p:nvSpPr>
        <p:spPr>
          <a:xfrm>
            <a:off x="838200" y="1835052"/>
            <a:ext cx="10515600" cy="4351338"/>
          </a:xfrm>
        </p:spPr>
        <p:txBody>
          <a:bodyPr>
            <a:normAutofit/>
          </a:bodyPr>
          <a:lstStyle/>
          <a:p>
            <a:pPr marL="0" indent="0">
              <a:buNone/>
            </a:pPr>
            <a:r>
              <a:rPr lang="tr-TR" sz="2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The carbon filter doesn't just hold mercury vapor. At the same time, by neutralizing it, it converts steam into mercury sulfide. Mercury sulfide is also a non-hazardous substance. The fresh air is thrown out of the Bulb Eater through the exhaust vent.</a:t>
            </a: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9637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609</Words>
  <Application>Microsoft Office PowerPoint</Application>
  <PresentationFormat>Widescreen</PresentationFormat>
  <Paragraphs>26</Paragraphs>
  <Slides>13</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DISPOSAL OF FLUORESCENT WASTES  </vt:lpstr>
      <vt:lpstr>WHAT IS FLUORESCENT?</vt:lpstr>
      <vt:lpstr>WHAT IS FLUORESCENT?</vt:lpstr>
      <vt:lpstr>MERCURY AND ENVIRONMENTAL EFFECTS IN FLUORESCENT LAMPS </vt:lpstr>
      <vt:lpstr>MERCURY AND ENVIRONMENTAL EFFECTS IN FLUORESCENT LAMPS</vt:lpstr>
      <vt:lpstr>WORKING PRINCIPLE</vt:lpstr>
      <vt:lpstr>PowerPoint Presentation</vt:lpstr>
      <vt:lpstr>WORKING PRINCIPLE</vt:lpstr>
      <vt:lpstr>WORKING PRINCIPLE</vt:lpstr>
      <vt:lpstr>The Bulb Eater Fluorescent Lamp Disposal System</vt:lpstr>
      <vt:lpstr>PowerPoint Presentation</vt:lpstr>
      <vt:lpstr>REFERENCES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DISPOSAL OF FLUORESCENT WASTES  </dc:title>
  <dc:creator>Merve TAŞCIOĞLU</dc:creator>
  <cp:lastModifiedBy>Merve TAŞCIOĞLU</cp:lastModifiedBy>
  <cp:revision>2</cp:revision>
  <dcterms:created xsi:type="dcterms:W3CDTF">2020-03-03T06:16:09Z</dcterms:created>
  <dcterms:modified xsi:type="dcterms:W3CDTF">2020-03-03T06:18:29Z</dcterms:modified>
</cp:coreProperties>
</file>