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56" r:id="rId3"/>
    <p:sldId id="268" r:id="rId4"/>
    <p:sldId id="269" r:id="rId5"/>
    <p:sldId id="286" r:id="rId6"/>
    <p:sldId id="287" r:id="rId7"/>
    <p:sldId id="288" r:id="rId8"/>
    <p:sldId id="289" r:id="rId9"/>
    <p:sldId id="290" r:id="rId10"/>
    <p:sldId id="257" r:id="rId11"/>
    <p:sldId id="260" r:id="rId12"/>
    <p:sldId id="291" r:id="rId13"/>
    <p:sldId id="292" r:id="rId14"/>
    <p:sldId id="277" r:id="rId15"/>
    <p:sldId id="295" r:id="rId16"/>
    <p:sldId id="296" r:id="rId17"/>
    <p:sldId id="298" r:id="rId18"/>
    <p:sldId id="299" r:id="rId19"/>
    <p:sldId id="300" r:id="rId20"/>
    <p:sldId id="301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4" r:id="rId32"/>
    <p:sldId id="315" r:id="rId33"/>
    <p:sldId id="266" r:id="rId34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2160" autoAdjust="0"/>
  </p:normalViewPr>
  <p:slideViewPr>
    <p:cSldViewPr snapToGrid="0">
      <p:cViewPr varScale="1">
        <p:scale>
          <a:sx n="88" d="100"/>
          <a:sy n="88" d="100"/>
        </p:scale>
        <p:origin x="422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2F1C4-CE23-4B17-8F24-BE6AC62B5DD2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75151AD3-56D0-4892-9CC3-0245E0F61F03}">
      <dgm:prSet phldrT="[Text]"/>
      <dgm:spPr/>
      <dgm:t>
        <a:bodyPr rtlCol="0"/>
        <a:lstStyle/>
        <a:p>
          <a:pPr rtl="0"/>
          <a:r>
            <a:rPr lang="tr-TR" b="1" noProof="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1. Amaç</a:t>
          </a:r>
          <a:endParaRPr lang="tr-TR" b="1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51E6184-4BAA-4DDB-A10B-FABA4B4EC6AC}" type="parTrans" cxnId="{B3DE65D2-24BB-4268-AA0A-53ADA4D0C0D3}">
      <dgm:prSet/>
      <dgm:spPr/>
      <dgm:t>
        <a:bodyPr rtlCol="0"/>
        <a:lstStyle/>
        <a:p>
          <a:pPr rtl="0"/>
          <a:endParaRPr lang="en-US"/>
        </a:p>
      </dgm:t>
    </dgm:pt>
    <dgm:pt modelId="{8D6B5241-E3C8-447A-AED6-C9C8EC5B134E}" type="sibTrans" cxnId="{B3DE65D2-24BB-4268-AA0A-53ADA4D0C0D3}">
      <dgm:prSet/>
      <dgm:spPr/>
      <dgm:t>
        <a:bodyPr rtlCol="0"/>
        <a:lstStyle/>
        <a:p>
          <a:pPr rtl="0"/>
          <a:endParaRPr lang="en-US"/>
        </a:p>
      </dgm:t>
    </dgm:pt>
    <dgm:pt modelId="{C8B9AACC-6090-4E93-B112-FEF419B2C8C0}">
      <dgm:prSet phldrT="[Text]"/>
      <dgm:spPr/>
      <dgm:t>
        <a:bodyPr rtlCol="0"/>
        <a:lstStyle/>
        <a:p>
          <a:pPr rtl="0"/>
          <a:r>
            <a:rPr lang="tr-TR" b="1" noProof="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2. Amaç</a:t>
          </a:r>
          <a:endParaRPr lang="tr-TR" b="1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7E617ED-9935-4663-8F3F-C5929E3D596D}" type="parTrans" cxnId="{0839064A-C0A4-4793-98C9-AD59CECDA429}">
      <dgm:prSet/>
      <dgm:spPr/>
      <dgm:t>
        <a:bodyPr rtlCol="0"/>
        <a:lstStyle/>
        <a:p>
          <a:pPr rtl="0"/>
          <a:endParaRPr lang="en-US"/>
        </a:p>
      </dgm:t>
    </dgm:pt>
    <dgm:pt modelId="{189DEA9E-C25E-4034-8501-E0959F0E50DA}" type="sibTrans" cxnId="{0839064A-C0A4-4793-98C9-AD59CECDA429}">
      <dgm:prSet/>
      <dgm:spPr/>
      <dgm:t>
        <a:bodyPr rtlCol="0"/>
        <a:lstStyle/>
        <a:p>
          <a:pPr rtl="0"/>
          <a:endParaRPr lang="en-US"/>
        </a:p>
      </dgm:t>
    </dgm:pt>
    <dgm:pt modelId="{C5E6BC8D-1A4E-42C8-8E2C-7EC17FC2E1D1}">
      <dgm:prSet phldrT="[Text]"/>
      <dgm:spPr/>
      <dgm:t>
        <a:bodyPr rtlCol="0"/>
        <a:lstStyle/>
        <a:p>
          <a:pPr rtl="0"/>
          <a:r>
            <a:rPr lang="tr-TR" b="1" noProof="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3. Amaç</a:t>
          </a:r>
          <a:endParaRPr lang="tr-TR" b="1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540C9D5-0D0F-4ED0-A8C6-5122EF89E0B8}" type="parTrans" cxnId="{B8151A82-97B0-4A6B-96BC-6914694D949A}">
      <dgm:prSet/>
      <dgm:spPr/>
      <dgm:t>
        <a:bodyPr rtlCol="0"/>
        <a:lstStyle/>
        <a:p>
          <a:pPr rtl="0"/>
          <a:endParaRPr lang="en-US"/>
        </a:p>
      </dgm:t>
    </dgm:pt>
    <dgm:pt modelId="{3984F889-9155-4B34-8DCE-A8EECAF129A9}" type="sibTrans" cxnId="{B8151A82-97B0-4A6B-96BC-6914694D949A}">
      <dgm:prSet/>
      <dgm:spPr/>
      <dgm:t>
        <a:bodyPr rtlCol="0"/>
        <a:lstStyle/>
        <a:p>
          <a:pPr rtl="0"/>
          <a:endParaRPr lang="en-US"/>
        </a:p>
      </dgm:t>
    </dgm:pt>
    <dgm:pt modelId="{DD879645-BB58-407B-A47E-D1FA7C57DE19}">
      <dgm:prSet phldrT="[Text]"/>
      <dgm:spPr>
        <a:ln>
          <a:solidFill>
            <a:srgbClr val="00B0F0">
              <a:alpha val="90000"/>
            </a:srgbClr>
          </a:solidFill>
        </a:ln>
      </dgm:spPr>
      <dgm:t>
        <a:bodyPr rtlCol="0"/>
        <a:lstStyle/>
        <a:p>
          <a:pPr algn="ctr" rtl="0"/>
          <a:r>
            <a:rPr lang="tr-TR" dirty="0" smtClean="0">
              <a:latin typeface="Calibri Light" panose="020F0302020204030204" pitchFamily="34" charset="0"/>
              <a:cs typeface="Calibri Light" panose="020F0302020204030204" pitchFamily="34" charset="0"/>
            </a:rPr>
            <a:t>Mevcut çeşitli üretim yöntemlerinin avantajları ve özellikleri ve farklı tarımsal kirleticilerin giderilmesi için </a:t>
          </a:r>
          <a:r>
            <a:rPr lang="tr-TR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biyokömür</a:t>
          </a:r>
          <a:r>
            <a:rPr lang="tr-TR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bazlı fonksiyonel materyallerin uygulanması ile ilgili yayınlanmış çalışmaları gözden geçirmek ve özetlemek, </a:t>
          </a:r>
          <a:endParaRPr lang="tr-TR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F9B7292-02E2-428F-9384-E2F91AD9145A}" type="parTrans" cxnId="{E0E559EE-F745-4296-9764-8F9C3499296E}">
      <dgm:prSet/>
      <dgm:spPr/>
      <dgm:t>
        <a:bodyPr rtlCol="0"/>
        <a:lstStyle/>
        <a:p>
          <a:pPr rtl="0"/>
          <a:endParaRPr lang="en-US"/>
        </a:p>
      </dgm:t>
    </dgm:pt>
    <dgm:pt modelId="{888118AD-0CFE-47C8-B0CF-5D705BEE4271}" type="sibTrans" cxnId="{E0E559EE-F745-4296-9764-8F9C3499296E}">
      <dgm:prSet/>
      <dgm:spPr/>
      <dgm:t>
        <a:bodyPr rtlCol="0"/>
        <a:lstStyle/>
        <a:p>
          <a:pPr rtl="0"/>
          <a:endParaRPr lang="en-US"/>
        </a:p>
      </dgm:t>
    </dgm:pt>
    <dgm:pt modelId="{C923180A-1F5E-4EDF-B1B4-BF296491DA39}">
      <dgm:prSet phldrT="[Text]"/>
      <dgm:spPr/>
      <dgm:t>
        <a:bodyPr rtlCol="0"/>
        <a:lstStyle/>
        <a:p>
          <a:pPr algn="ctr" rtl="0"/>
          <a:r>
            <a:rPr lang="tr-TR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Biyokömür</a:t>
          </a:r>
          <a:r>
            <a:rPr lang="tr-TR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bazlı fonksiyonel malzeme türlerine göre kirleticilerin (antibiyotikler, pestisitler ve </a:t>
          </a:r>
          <a:r>
            <a:rPr lang="tr-TR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toksik</a:t>
          </a:r>
          <a:r>
            <a:rPr lang="tr-TR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metaller dahil) uzaklaştırılmasının altında yatan mekanizmalar özetlemek ve tartışmak</a:t>
          </a:r>
          <a:endParaRPr lang="tr-TR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4CF54F0-ABE1-4118-8E0E-503764491476}" type="parTrans" cxnId="{BCE5DB3A-467D-498D-996F-34F511A90A5C}">
      <dgm:prSet/>
      <dgm:spPr/>
      <dgm:t>
        <a:bodyPr rtlCol="0"/>
        <a:lstStyle/>
        <a:p>
          <a:pPr rtl="0"/>
          <a:endParaRPr lang="en-US"/>
        </a:p>
      </dgm:t>
    </dgm:pt>
    <dgm:pt modelId="{EAFD4255-150B-483D-854A-FCFF3E1C3818}" type="sibTrans" cxnId="{BCE5DB3A-467D-498D-996F-34F511A90A5C}">
      <dgm:prSet/>
      <dgm:spPr/>
      <dgm:t>
        <a:bodyPr rtlCol="0"/>
        <a:lstStyle/>
        <a:p>
          <a:pPr rtl="0"/>
          <a:endParaRPr lang="en-US"/>
        </a:p>
      </dgm:t>
    </dgm:pt>
    <dgm:pt modelId="{09E2EDBB-FB3E-4B60-875C-23AF617F3985}">
      <dgm:prSet phldrT="[Text]"/>
      <dgm:spPr/>
      <dgm:t>
        <a:bodyPr rtlCol="0"/>
        <a:lstStyle/>
        <a:p>
          <a:pPr algn="ctr" rtl="0"/>
          <a:r>
            <a:rPr lang="tr-TR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Ayrıca, </a:t>
          </a:r>
          <a:r>
            <a:rPr lang="tr-TR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biyokömür</a:t>
          </a:r>
          <a:r>
            <a:rPr lang="tr-TR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bazlı fonksiyonel malzemelerin hazırlanması ve uygulanmasında var olan gelecekteki araştırma ihtiyaçları, bilgi boşlukları ve belirsizlikler de belirlenmiştir.</a:t>
          </a:r>
          <a:endParaRPr lang="tr-TR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5138E13-E922-4691-9380-87EA04CDF907}" type="parTrans" cxnId="{E4F42334-EB63-40DE-94BB-2D0F07F5D639}">
      <dgm:prSet/>
      <dgm:spPr/>
      <dgm:t>
        <a:bodyPr rtlCol="0"/>
        <a:lstStyle/>
        <a:p>
          <a:pPr rtl="0"/>
          <a:endParaRPr lang="en-US"/>
        </a:p>
      </dgm:t>
    </dgm:pt>
    <dgm:pt modelId="{12A8F3F2-3EA0-4A05-ADCA-5CBAB885E305}" type="sibTrans" cxnId="{E4F42334-EB63-40DE-94BB-2D0F07F5D639}">
      <dgm:prSet/>
      <dgm:spPr/>
      <dgm:t>
        <a:bodyPr rtlCol="0"/>
        <a:lstStyle/>
        <a:p>
          <a:pPr rtl="0"/>
          <a:endParaRPr lang="en-US"/>
        </a:p>
      </dgm:t>
    </dgm:pt>
    <dgm:pt modelId="{D87BED67-81A6-4D17-8D17-E76427E1E33B}" type="pres">
      <dgm:prSet presAssocID="{C032F1C4-CE23-4B17-8F24-BE6AC62B5D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4AE95A-9591-421D-A73D-8C752F096023}" type="pres">
      <dgm:prSet presAssocID="{75151AD3-56D0-4892-9CC3-0245E0F61F03}" presName="composite" presStyleCnt="0"/>
      <dgm:spPr/>
    </dgm:pt>
    <dgm:pt modelId="{BD651282-0938-422C-9E95-11E748D01F8C}" type="pres">
      <dgm:prSet presAssocID="{75151AD3-56D0-4892-9CC3-0245E0F61F0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31B566-F93C-4932-9C27-2AC260B106B4}" type="pres">
      <dgm:prSet presAssocID="{75151AD3-56D0-4892-9CC3-0245E0F61F0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3729D6-F3DB-48E7-93F1-D6F50BEF5888}" type="pres">
      <dgm:prSet presAssocID="{8D6B5241-E3C8-447A-AED6-C9C8EC5B134E}" presName="space" presStyleCnt="0"/>
      <dgm:spPr/>
    </dgm:pt>
    <dgm:pt modelId="{72AAB9C0-3B52-40E5-B9E7-00904F9DBA3A}" type="pres">
      <dgm:prSet presAssocID="{C8B9AACC-6090-4E93-B112-FEF419B2C8C0}" presName="composite" presStyleCnt="0"/>
      <dgm:spPr/>
    </dgm:pt>
    <dgm:pt modelId="{7C161E6A-A933-4F26-AC69-DB5355D2DFE6}" type="pres">
      <dgm:prSet presAssocID="{C8B9AACC-6090-4E93-B112-FEF419B2C8C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1D68AB-B350-4D5C-AB6A-ABC40C2D8986}" type="pres">
      <dgm:prSet presAssocID="{C8B9AACC-6090-4E93-B112-FEF419B2C8C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B218AC-2FBD-4F6D-AFE8-3263399BC2F7}" type="pres">
      <dgm:prSet presAssocID="{189DEA9E-C25E-4034-8501-E0959F0E50DA}" presName="space" presStyleCnt="0"/>
      <dgm:spPr/>
    </dgm:pt>
    <dgm:pt modelId="{F7101213-BF46-4FD5-9C2C-E1DDF6F4C64B}" type="pres">
      <dgm:prSet presAssocID="{C5E6BC8D-1A4E-42C8-8E2C-7EC17FC2E1D1}" presName="composite" presStyleCnt="0"/>
      <dgm:spPr/>
    </dgm:pt>
    <dgm:pt modelId="{98493B2B-A905-429A-BAEF-6EBFD0668D83}" type="pres">
      <dgm:prSet presAssocID="{C5E6BC8D-1A4E-42C8-8E2C-7EC17FC2E1D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5AD089-2E66-469E-88C2-DFFE8330212E}" type="pres">
      <dgm:prSet presAssocID="{C5E6BC8D-1A4E-42C8-8E2C-7EC17FC2E1D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0E559EE-F745-4296-9764-8F9C3499296E}" srcId="{75151AD3-56D0-4892-9CC3-0245E0F61F03}" destId="{DD879645-BB58-407B-A47E-D1FA7C57DE19}" srcOrd="0" destOrd="0" parTransId="{DF9B7292-02E2-428F-9384-E2F91AD9145A}" sibTransId="{888118AD-0CFE-47C8-B0CF-5D705BEE4271}"/>
    <dgm:cxn modelId="{21447794-36EF-4D5D-B30A-43DFDAD44097}" type="presOf" srcId="{09E2EDBB-FB3E-4B60-875C-23AF617F3985}" destId="{875AD089-2E66-469E-88C2-DFFE8330212E}" srcOrd="0" destOrd="0" presId="urn:microsoft.com/office/officeart/2005/8/layout/hList1"/>
    <dgm:cxn modelId="{4F8C6138-289F-4844-9D6B-F8511B13ED2F}" type="presOf" srcId="{75151AD3-56D0-4892-9CC3-0245E0F61F03}" destId="{BD651282-0938-422C-9E95-11E748D01F8C}" srcOrd="0" destOrd="0" presId="urn:microsoft.com/office/officeart/2005/8/layout/hList1"/>
    <dgm:cxn modelId="{0839064A-C0A4-4793-98C9-AD59CECDA429}" srcId="{C032F1C4-CE23-4B17-8F24-BE6AC62B5DD2}" destId="{C8B9AACC-6090-4E93-B112-FEF419B2C8C0}" srcOrd="1" destOrd="0" parTransId="{A7E617ED-9935-4663-8F3F-C5929E3D596D}" sibTransId="{189DEA9E-C25E-4034-8501-E0959F0E50DA}"/>
    <dgm:cxn modelId="{DB6C073C-8D0D-468E-A740-B7FD6B4B106D}" type="presOf" srcId="{C8B9AACC-6090-4E93-B112-FEF419B2C8C0}" destId="{7C161E6A-A933-4F26-AC69-DB5355D2DFE6}" srcOrd="0" destOrd="0" presId="urn:microsoft.com/office/officeart/2005/8/layout/hList1"/>
    <dgm:cxn modelId="{E8D81469-988D-45B3-B9EA-2D2573365D3C}" type="presOf" srcId="{DD879645-BB58-407B-A47E-D1FA7C57DE19}" destId="{9B31B566-F93C-4932-9C27-2AC260B106B4}" srcOrd="0" destOrd="0" presId="urn:microsoft.com/office/officeart/2005/8/layout/hList1"/>
    <dgm:cxn modelId="{A5C771A8-5982-496C-8BB1-DD6AA42FC231}" type="presOf" srcId="{C5E6BC8D-1A4E-42C8-8E2C-7EC17FC2E1D1}" destId="{98493B2B-A905-429A-BAEF-6EBFD0668D83}" srcOrd="0" destOrd="0" presId="urn:microsoft.com/office/officeart/2005/8/layout/hList1"/>
    <dgm:cxn modelId="{BCE5DB3A-467D-498D-996F-34F511A90A5C}" srcId="{C8B9AACC-6090-4E93-B112-FEF419B2C8C0}" destId="{C923180A-1F5E-4EDF-B1B4-BF296491DA39}" srcOrd="0" destOrd="0" parTransId="{64CF54F0-ABE1-4118-8E0E-503764491476}" sibTransId="{EAFD4255-150B-483D-854A-FCFF3E1C3818}"/>
    <dgm:cxn modelId="{B8151A82-97B0-4A6B-96BC-6914694D949A}" srcId="{C032F1C4-CE23-4B17-8F24-BE6AC62B5DD2}" destId="{C5E6BC8D-1A4E-42C8-8E2C-7EC17FC2E1D1}" srcOrd="2" destOrd="0" parTransId="{D540C9D5-0D0F-4ED0-A8C6-5122EF89E0B8}" sibTransId="{3984F889-9155-4B34-8DCE-A8EECAF129A9}"/>
    <dgm:cxn modelId="{B3DE65D2-24BB-4268-AA0A-53ADA4D0C0D3}" srcId="{C032F1C4-CE23-4B17-8F24-BE6AC62B5DD2}" destId="{75151AD3-56D0-4892-9CC3-0245E0F61F03}" srcOrd="0" destOrd="0" parTransId="{251E6184-4BAA-4DDB-A10B-FABA4B4EC6AC}" sibTransId="{8D6B5241-E3C8-447A-AED6-C9C8EC5B134E}"/>
    <dgm:cxn modelId="{C55140F9-8FB7-4843-9C39-528F8955E8FA}" type="presOf" srcId="{C032F1C4-CE23-4B17-8F24-BE6AC62B5DD2}" destId="{D87BED67-81A6-4D17-8D17-E76427E1E33B}" srcOrd="0" destOrd="0" presId="urn:microsoft.com/office/officeart/2005/8/layout/hList1"/>
    <dgm:cxn modelId="{0647B5F4-FEE2-41D2-9E58-740358B717DF}" type="presOf" srcId="{C923180A-1F5E-4EDF-B1B4-BF296491DA39}" destId="{571D68AB-B350-4D5C-AB6A-ABC40C2D8986}" srcOrd="0" destOrd="0" presId="urn:microsoft.com/office/officeart/2005/8/layout/hList1"/>
    <dgm:cxn modelId="{E4F42334-EB63-40DE-94BB-2D0F07F5D639}" srcId="{C5E6BC8D-1A4E-42C8-8E2C-7EC17FC2E1D1}" destId="{09E2EDBB-FB3E-4B60-875C-23AF617F3985}" srcOrd="0" destOrd="0" parTransId="{E5138E13-E922-4691-9380-87EA04CDF907}" sibTransId="{12A8F3F2-3EA0-4A05-ADCA-5CBAB885E305}"/>
    <dgm:cxn modelId="{5E7078FF-97A7-4EB6-B52A-ACD4A31A25A0}" type="presParOf" srcId="{D87BED67-81A6-4D17-8D17-E76427E1E33B}" destId="{3B4AE95A-9591-421D-A73D-8C752F096023}" srcOrd="0" destOrd="0" presId="urn:microsoft.com/office/officeart/2005/8/layout/hList1"/>
    <dgm:cxn modelId="{9F59A703-76C9-443D-A26E-FAEED66106A5}" type="presParOf" srcId="{3B4AE95A-9591-421D-A73D-8C752F096023}" destId="{BD651282-0938-422C-9E95-11E748D01F8C}" srcOrd="0" destOrd="0" presId="urn:microsoft.com/office/officeart/2005/8/layout/hList1"/>
    <dgm:cxn modelId="{1F3959CC-D909-404B-BBEF-6A5BFF78C7A3}" type="presParOf" srcId="{3B4AE95A-9591-421D-A73D-8C752F096023}" destId="{9B31B566-F93C-4932-9C27-2AC260B106B4}" srcOrd="1" destOrd="0" presId="urn:microsoft.com/office/officeart/2005/8/layout/hList1"/>
    <dgm:cxn modelId="{DB58917B-E84A-474C-82AB-B3C34E669197}" type="presParOf" srcId="{D87BED67-81A6-4D17-8D17-E76427E1E33B}" destId="{B63729D6-F3DB-48E7-93F1-D6F50BEF5888}" srcOrd="1" destOrd="0" presId="urn:microsoft.com/office/officeart/2005/8/layout/hList1"/>
    <dgm:cxn modelId="{A180CD1F-411F-4C0C-8DD7-40A6C2B37183}" type="presParOf" srcId="{D87BED67-81A6-4D17-8D17-E76427E1E33B}" destId="{72AAB9C0-3B52-40E5-B9E7-00904F9DBA3A}" srcOrd="2" destOrd="0" presId="urn:microsoft.com/office/officeart/2005/8/layout/hList1"/>
    <dgm:cxn modelId="{37054B85-70F2-4FD3-8C28-C42E1266C8F8}" type="presParOf" srcId="{72AAB9C0-3B52-40E5-B9E7-00904F9DBA3A}" destId="{7C161E6A-A933-4F26-AC69-DB5355D2DFE6}" srcOrd="0" destOrd="0" presId="urn:microsoft.com/office/officeart/2005/8/layout/hList1"/>
    <dgm:cxn modelId="{FE7042FB-E3F8-4E9F-935A-070A1DB699A6}" type="presParOf" srcId="{72AAB9C0-3B52-40E5-B9E7-00904F9DBA3A}" destId="{571D68AB-B350-4D5C-AB6A-ABC40C2D8986}" srcOrd="1" destOrd="0" presId="urn:microsoft.com/office/officeart/2005/8/layout/hList1"/>
    <dgm:cxn modelId="{C05129FA-33ED-4D75-BF08-EA2D7D48B940}" type="presParOf" srcId="{D87BED67-81A6-4D17-8D17-E76427E1E33B}" destId="{F7B218AC-2FBD-4F6D-AFE8-3263399BC2F7}" srcOrd="3" destOrd="0" presId="urn:microsoft.com/office/officeart/2005/8/layout/hList1"/>
    <dgm:cxn modelId="{AAF39F93-40D7-4424-B34B-8112AE05C4D6}" type="presParOf" srcId="{D87BED67-81A6-4D17-8D17-E76427E1E33B}" destId="{F7101213-BF46-4FD5-9C2C-E1DDF6F4C64B}" srcOrd="4" destOrd="0" presId="urn:microsoft.com/office/officeart/2005/8/layout/hList1"/>
    <dgm:cxn modelId="{EDA28480-5457-4CEA-BE02-0F3D128ECD3A}" type="presParOf" srcId="{F7101213-BF46-4FD5-9C2C-E1DDF6F4C64B}" destId="{98493B2B-A905-429A-BAEF-6EBFD0668D83}" srcOrd="0" destOrd="0" presId="urn:microsoft.com/office/officeart/2005/8/layout/hList1"/>
    <dgm:cxn modelId="{7FB0305B-BE26-4F8B-8BD0-E3315A818859}" type="presParOf" srcId="{F7101213-BF46-4FD5-9C2C-E1DDF6F4C64B}" destId="{875AD089-2E66-469E-88C2-DFFE833021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51282-0938-422C-9E95-11E748D01F8C}">
      <dsp:nvSpPr>
        <dsp:cNvPr id="0" name=""/>
        <dsp:cNvSpPr/>
      </dsp:nvSpPr>
      <dsp:spPr>
        <a:xfrm>
          <a:off x="3143" y="24165"/>
          <a:ext cx="3064668" cy="604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noProof="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1. Amaç</a:t>
          </a:r>
          <a:endParaRPr lang="tr-TR" sz="2100" b="1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143" y="24165"/>
        <a:ext cx="3064668" cy="604800"/>
      </dsp:txXfrm>
    </dsp:sp>
    <dsp:sp modelId="{9B31B566-F93C-4932-9C27-2AC260B106B4}">
      <dsp:nvSpPr>
        <dsp:cNvPr id="0" name=""/>
        <dsp:cNvSpPr/>
      </dsp:nvSpPr>
      <dsp:spPr>
        <a:xfrm>
          <a:off x="3143" y="628965"/>
          <a:ext cx="3064668" cy="38045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rtlCol="0" anchor="t" anchorCtr="0">
          <a:noAutofit/>
        </a:bodyPr>
        <a:lstStyle/>
        <a:p>
          <a:pPr marL="228600" lvl="1" indent="-228600" algn="ctr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Mevcut çeşitli üretim yöntemlerinin avantajları ve özellikleri ve farklı tarımsal kirleticilerin giderilmesi için </a:t>
          </a:r>
          <a:r>
            <a:rPr lang="tr-TR" sz="2100" kern="1200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biyokömür</a:t>
          </a:r>
          <a:r>
            <a:rPr lang="tr-TR" sz="21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bazlı fonksiyonel materyallerin uygulanması ile ilgili yayınlanmış çalışmaları gözden geçirmek ve özetlemek, </a:t>
          </a:r>
          <a:endParaRPr lang="tr-TR" sz="2100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143" y="628965"/>
        <a:ext cx="3064668" cy="3804570"/>
      </dsp:txXfrm>
    </dsp:sp>
    <dsp:sp modelId="{7C161E6A-A933-4F26-AC69-DB5355D2DFE6}">
      <dsp:nvSpPr>
        <dsp:cNvPr id="0" name=""/>
        <dsp:cNvSpPr/>
      </dsp:nvSpPr>
      <dsp:spPr>
        <a:xfrm>
          <a:off x="3496865" y="24165"/>
          <a:ext cx="3064668" cy="604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noProof="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2. Amaç</a:t>
          </a:r>
          <a:endParaRPr lang="tr-TR" sz="2100" b="1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496865" y="24165"/>
        <a:ext cx="3064668" cy="604800"/>
      </dsp:txXfrm>
    </dsp:sp>
    <dsp:sp modelId="{571D68AB-B350-4D5C-AB6A-ABC40C2D8986}">
      <dsp:nvSpPr>
        <dsp:cNvPr id="0" name=""/>
        <dsp:cNvSpPr/>
      </dsp:nvSpPr>
      <dsp:spPr>
        <a:xfrm>
          <a:off x="3496865" y="628965"/>
          <a:ext cx="3064668" cy="38045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rtlCol="0" anchor="t" anchorCtr="0">
          <a:noAutofit/>
        </a:bodyPr>
        <a:lstStyle/>
        <a:p>
          <a:pPr marL="228600" lvl="1" indent="-228600" algn="ctr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Biyokömür</a:t>
          </a:r>
          <a:r>
            <a:rPr lang="tr-TR" sz="21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bazlı fonksiyonel malzeme türlerine göre kirleticilerin (antibiyotikler, pestisitler ve </a:t>
          </a:r>
          <a:r>
            <a:rPr lang="tr-TR" sz="2100" kern="1200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toksik</a:t>
          </a:r>
          <a:r>
            <a:rPr lang="tr-TR" sz="21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metaller dahil) uzaklaştırılmasının altında yatan mekanizmalar özetlemek ve tartışmak</a:t>
          </a:r>
          <a:endParaRPr lang="tr-TR" sz="2100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496865" y="628965"/>
        <a:ext cx="3064668" cy="3804570"/>
      </dsp:txXfrm>
    </dsp:sp>
    <dsp:sp modelId="{98493B2B-A905-429A-BAEF-6EBFD0668D83}">
      <dsp:nvSpPr>
        <dsp:cNvPr id="0" name=""/>
        <dsp:cNvSpPr/>
      </dsp:nvSpPr>
      <dsp:spPr>
        <a:xfrm>
          <a:off x="6990588" y="24165"/>
          <a:ext cx="3064668" cy="604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noProof="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3. Amaç</a:t>
          </a:r>
          <a:endParaRPr lang="tr-TR" sz="2100" b="1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990588" y="24165"/>
        <a:ext cx="3064668" cy="604800"/>
      </dsp:txXfrm>
    </dsp:sp>
    <dsp:sp modelId="{875AD089-2E66-469E-88C2-DFFE8330212E}">
      <dsp:nvSpPr>
        <dsp:cNvPr id="0" name=""/>
        <dsp:cNvSpPr/>
      </dsp:nvSpPr>
      <dsp:spPr>
        <a:xfrm>
          <a:off x="6990588" y="628965"/>
          <a:ext cx="3064668" cy="38045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rtlCol="0" anchor="t" anchorCtr="0">
          <a:noAutofit/>
        </a:bodyPr>
        <a:lstStyle/>
        <a:p>
          <a:pPr marL="228600" lvl="1" indent="-228600" algn="ctr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Ayrıca, </a:t>
          </a:r>
          <a:r>
            <a:rPr lang="tr-TR" sz="2100" kern="1200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biyokömür</a:t>
          </a:r>
          <a:r>
            <a:rPr lang="tr-TR" sz="21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bazlı fonksiyonel malzemelerin hazırlanması ve uygulanmasında var olan gelecekteki araştırma ihtiyaçları, bilgi boşlukları ve belirsizlikler de belirlenmiştir.</a:t>
          </a:r>
          <a:endParaRPr lang="tr-TR" sz="2100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990588" y="628965"/>
        <a:ext cx="3064668" cy="3804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ED5A9A9-8D8C-47EB-AB76-72B686497EA1}" type="datetime1">
              <a:rPr lang="tr-TR" smtClean="0"/>
              <a:t>4.06.2021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E4C80B-8910-445E-8D30-7A590951118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856291-01DF-49B0-B654-D23D18441229}" type="datetime1">
              <a:rPr lang="tr-TR" noProof="0" smtClean="0"/>
              <a:t>4.06.2021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81F1E7-4EFD-4BFF-B438-FCD52FD36B1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tr-TR" noProof="0" smtClean="0"/>
              <a:t>1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182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203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/>
              <a:t>Deneyinizin yanıtladığı soruyu girin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D81F1E7-4EFD-4BFF-B438-FCD52FD36B17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482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tr-TR" noProof="0" smtClean="0"/>
              <a:t>10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323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tr-TR" noProof="0" smtClean="0"/>
              <a:t>32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4366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rtlCol="0" anchor="ctr">
            <a:normAutofit/>
          </a:bodyPr>
          <a:lstStyle>
            <a:lvl1pPr algn="l">
              <a:defRPr sz="58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cxnSp>
        <p:nvCxnSpPr>
          <p:cNvPr id="8" name="Düz Bağlayıcı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r-TR" smtClean="0"/>
              <a:t>Asıl alt başlık stilini düzenlemek için tıklayın</a:t>
            </a:r>
            <a:endParaRPr lang="tr-TR" dirty="0"/>
          </a:p>
        </p:txBody>
      </p:sp>
      <p:pic>
        <p:nvPicPr>
          <p:cNvPr id="9" name="Resim 8" descr="Deney tüplerinin yakın çekim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F77642-4CFA-4561-A8C6-F29DB2603069}" type="datetime1">
              <a:rPr lang="tr-TR" smtClean="0"/>
              <a:t>4.06.2021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cxnSp>
        <p:nvCxnSpPr>
          <p:cNvPr id="8" name="Düz Bağlayıcı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15138-9B53-4167-A4BE-BB5EE11C171E}" type="datetime1">
              <a:rPr lang="tr-TR" smtClean="0"/>
              <a:t>4.06.2021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rbest Form 6" title="Sayfa Numarası Şekli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dirty="0"/>
              <a:t>Asıl alt başlık stilini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1B672-7AA9-40E4-81B9-856860289CEF}" type="datetime1">
              <a:rPr kumimoji="0" lang="tr-TR" sz="1200" b="0" i="1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4.06.2021</a:t>
            </a:fld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27A5A-7290-4DE1-BA94-4BE8A8E57DCF}" type="slidenum">
              <a:rPr kumimoji="0" lang="tr-TR" sz="1200" b="0" i="1" u="none" strike="noStrike" kern="1200" cap="none" spc="0" normalizeH="0" baseline="0" noProof="0" smtClean="0">
                <a:ln>
                  <a:noFill/>
                </a:ln>
                <a:solidFill>
                  <a:srgbClr val="1D1A1D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srgbClr val="1D1A1D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9" name="Düz Bağlayıcı 8" title="Dikey Cetvel Çizgisi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230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91D88-4C06-4D9E-AB6D-FECF072CC447}" type="datetime1">
              <a:rPr kumimoji="0" lang="tr-TR" sz="10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4.06.2021</a:t>
            </a:fld>
            <a:endParaRPr kumimoji="0" lang="tr-TR" sz="1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27A5A-7290-4DE1-BA94-4BE8A8E57DCF}" type="slidenum">
              <a:rPr kumimoji="0" lang="tr-TR" sz="1200" b="0" i="1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153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Başlığ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 6" title="Sayfa Numarası Şekli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rtlCol="0"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 rtlCol="0"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4CF2C-4474-47FB-B2F1-6FE4BB465F00}" type="datetime1">
              <a:rPr kumimoji="0" lang="tr-TR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4.06.2021</a:t>
            </a:fld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 rtlCol="0"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27A5A-7290-4DE1-BA94-4BE8A8E57DCF}" type="slidenum">
              <a:rPr kumimoji="0" lang="tr-TR" sz="1200" b="0" i="1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0" name="Düz Bağlayıcı 9" title="Yatay Cetvel Çizgisi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340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9589CC-8455-4E95-A100-D800FC3A161A}" type="datetime1">
              <a:rPr kumimoji="0" lang="tr-TR" sz="10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4.06.2021</a:t>
            </a:fld>
            <a:endParaRPr kumimoji="0" lang="tr-TR" sz="1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27A5A-7290-4DE1-BA94-4BE8A8E57DCF}" type="slidenum">
              <a:rPr kumimoji="0" lang="tr-TR" sz="1200" b="0" i="1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12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AEEB-C41F-4CFA-982E-3C10ABE1EC9F}" type="datetime1">
              <a:rPr kumimoji="0" lang="tr-TR" sz="10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4.06.2021</a:t>
            </a:fld>
            <a:endParaRPr kumimoji="0" lang="tr-TR" sz="1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27A5A-7290-4DE1-BA94-4BE8A8E57DCF}" type="slidenum">
              <a:rPr kumimoji="0" lang="tr-TR" sz="1200" b="0" i="1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598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1675C-1681-47F7-9330-03B9C7567830}" type="datetime1">
              <a:rPr kumimoji="0" lang="tr-TR" sz="10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4.06.2021</a:t>
            </a:fld>
            <a:endParaRPr kumimoji="0" lang="tr-TR" sz="1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27A5A-7290-4DE1-BA94-4BE8A8E57DCF}" type="slidenum">
              <a:rPr kumimoji="0" lang="tr-TR" sz="1200" b="0" i="1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413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CB39E-6382-4D1B-9895-FE7A30622A84}" type="datetime1">
              <a:rPr kumimoji="0" lang="tr-TR" sz="10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4.06.2021</a:t>
            </a:fld>
            <a:endParaRPr kumimoji="0" lang="tr-TR" sz="1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27A5A-7290-4DE1-BA94-4BE8A8E57DCF}" type="slidenum">
              <a:rPr kumimoji="0" lang="tr-TR" sz="1200" b="0" i="1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60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57770-A753-4700-98E7-C982A96A1BDE}" type="datetime1">
              <a:rPr kumimoji="0" lang="tr-TR" sz="10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4.06.2021</a:t>
            </a:fld>
            <a:endParaRPr kumimoji="0" lang="tr-TR" sz="1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27A5A-7290-4DE1-BA94-4BE8A8E57DCF}" type="slidenum">
              <a:rPr kumimoji="0" lang="tr-TR" sz="1200" b="0" i="1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13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F13BF6-1746-4D63-BFFC-80C03CAE243A}" type="datetime1">
              <a:rPr lang="tr-TR" smtClean="0"/>
              <a:t>4.06.2021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dirty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BCCDA-5D2A-4A1B-8F38-20D9256B8D60}" type="datetime1">
              <a:rPr kumimoji="0" lang="tr-TR" sz="10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4.06.2021</a:t>
            </a:fld>
            <a:endParaRPr kumimoji="0" lang="tr-TR" sz="1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27A5A-7290-4DE1-BA94-4BE8A8E57DCF}" type="slidenum">
              <a:rPr kumimoji="0" lang="tr-TR" sz="1200" b="0" i="1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2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00C4C-E3D3-4FA1-98DD-BE81D11BD154}" type="datetime1">
              <a:rPr kumimoji="0" lang="tr-TR" sz="10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4.06.2021</a:t>
            </a:fld>
            <a:endParaRPr kumimoji="0" lang="tr-TR" sz="1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27A5A-7290-4DE1-BA94-4BE8A8E57DCF}" type="slidenum">
              <a:rPr kumimoji="0" lang="tr-TR" sz="1200" b="0" i="1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47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rbest Form 6" title="Sayfa Numarası Şekli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74F7A-1DC8-4761-B694-45717F9EA308}" type="datetime1">
              <a:rPr kumimoji="0" lang="tr-TR" sz="10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4.06.2021</a:t>
            </a:fld>
            <a:endParaRPr kumimoji="0" lang="tr-TR" sz="1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27A5A-7290-4DE1-BA94-4BE8A8E57DCF}" type="slidenum">
              <a:rPr kumimoji="0" lang="tr-TR" sz="1200" b="0" i="1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Düz Bağlayıcı 12" title="Yatay Cetvel Çizgisi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3174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üyük Resim ve Met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/>
              <a:t>Düzenlemek için tıklayın </a:t>
            </a:r>
            <a:br>
              <a:rPr lang="tr-TR" noProof="0" dirty="0"/>
            </a:br>
            <a:r>
              <a:rPr lang="tr-TR" noProof="0" dirty="0"/>
              <a:t>Ana başlık stili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dirty="0"/>
              <a:t>Asıl alt başlık stilini düzenlemek için tıklatın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tr-TR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Resim Yer Tutucus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tr-TR" noProof="0" dirty="0"/>
              <a:t>Resmi Buraya Ekleyin veya Sürükleyip Bırakın</a:t>
            </a:r>
          </a:p>
        </p:txBody>
      </p:sp>
      <p:sp>
        <p:nvSpPr>
          <p:cNvPr id="16" name="İçerik Yer Tutucusu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13160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rtlCol="0" anchor="b">
            <a:normAutofit/>
          </a:bodyPr>
          <a:lstStyle>
            <a:lvl1pPr>
              <a:defRPr sz="5800" b="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cxnSp>
        <p:nvCxnSpPr>
          <p:cNvPr id="8" name="Düz Bağlayıcı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5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F40158-3208-41FE-97AF-CD89E0F12F7D}" type="datetime1">
              <a:rPr lang="tr-TR" smtClean="0"/>
              <a:t>4.06.2021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9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Tarih Yer Tutucusu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4ABA3-7939-4B61-81DE-D372E2F282D0}" type="datetime1">
              <a:rPr lang="tr-TR" smtClean="0"/>
              <a:t>4.06.2021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5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3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F54BEF-39D3-47F8-A3DE-719619A1ABED}" type="datetime1">
              <a:rPr lang="tr-TR" smtClean="0"/>
              <a:t>4.06.2021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2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AF89A-98BA-4E41-80D9-E276615117BB}" type="datetime1">
              <a:rPr lang="tr-TR" smtClean="0"/>
              <a:t>4.06.2021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sı İçeren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cxnSp>
        <p:nvCxnSpPr>
          <p:cNvPr id="9" name="Düz Bağlayıcı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rtlCol="0" anchor="t">
            <a:normAutofit/>
          </a:bodyPr>
          <a:lstStyle>
            <a:lvl1pPr>
              <a:defRPr sz="2800" b="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sı İçeren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cxnSp>
        <p:nvCxnSpPr>
          <p:cNvPr id="9" name="Düz Bağlayıcı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rtlCol="0" anchor="t">
            <a:normAutofit/>
          </a:bodyPr>
          <a:lstStyle>
            <a:lvl1pPr>
              <a:defRPr sz="2800" b="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cxnSp>
        <p:nvCxnSpPr>
          <p:cNvPr id="9" name="Düz Bağlayıcı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4.06.2021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rbest Form 6" title="Sayfa Numarası Şekli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6DF52-1256-4045-B90A-D2CCACB2E331}" type="datetime1">
              <a:rPr kumimoji="0" lang="tr-TR" sz="10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4.06.2021</a:t>
            </a:fld>
            <a:endParaRPr kumimoji="0" lang="tr-TR" sz="1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27A5A-7290-4DE1-BA94-4BE8A8E57DCF}" type="slidenum">
              <a:rPr kumimoji="0" lang="tr-TR" sz="1200" b="0" i="1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1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0" name="Düz Bağlayıcı 9" title="Yatay Cetvel Çizgisi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0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3211" y="4740333"/>
            <a:ext cx="11887200" cy="1263534"/>
          </a:xfrm>
        </p:spPr>
        <p:txBody>
          <a:bodyPr rtlCol="0">
            <a:noAutofit/>
          </a:bodyPr>
          <a:lstStyle/>
          <a:p>
            <a:pPr algn="ctr"/>
            <a:r>
              <a:rPr lang="tr-TR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TARIMSAL ATIK SULARIN ARITILMASINDA BİYOKÖMÜR BAZLI FONKSİYONEL MALZEMELER: İMALAT, UYGULAMA VE GELECEKTEKİ ARAŞTIRMA İHTİYAÇLARI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3211" y="6149340"/>
            <a:ext cx="11887200" cy="543197"/>
          </a:xfrm>
        </p:spPr>
        <p:txBody>
          <a:bodyPr rtlCol="0">
            <a:noAutofit/>
          </a:bodyPr>
          <a:lstStyle/>
          <a:p>
            <a:endParaRPr lang="tr-TR" sz="2200" dirty="0" smtClean="0">
              <a:solidFill>
                <a:schemeClr val="tx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tr-TR" sz="2200" dirty="0" smtClean="0">
                <a:solidFill>
                  <a:schemeClr val="tx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Fatma Muratçobanoğlu – 4011940010  | </a:t>
            </a:r>
            <a:r>
              <a:rPr lang="tr-TR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Doç</a:t>
            </a:r>
            <a:r>
              <a:rPr lang="tr-TR" altLang="tr-TR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tr-TR" altLang="tr-TR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Dr.  </a:t>
            </a:r>
            <a:r>
              <a:rPr lang="tr-TR" altLang="tr-TR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Ömür GÖKKUŞ </a:t>
            </a:r>
            <a:r>
              <a:rPr lang="tr-TR" sz="2200" dirty="0" smtClean="0">
                <a:solidFill>
                  <a:schemeClr val="tx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 Zirai </a:t>
            </a:r>
            <a:r>
              <a:rPr lang="tr-TR" sz="2200" dirty="0" err="1" smtClean="0">
                <a:solidFill>
                  <a:schemeClr val="tx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Atıksuların</a:t>
            </a:r>
            <a:r>
              <a:rPr lang="tr-TR" sz="2200" dirty="0" smtClean="0">
                <a:solidFill>
                  <a:schemeClr val="tx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Yönetimi ve Kontrolü</a:t>
            </a:r>
          </a:p>
          <a:p>
            <a:pPr rtl="0"/>
            <a:endParaRPr lang="tr-TR" sz="2200" dirty="0">
              <a:solidFill>
                <a:schemeClr val="tx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87"/>
            <a:ext cx="12192000" cy="458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2. Amaç</a:t>
            </a:r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İçerik Yer Tutucusu 2" descr="Birbirine bitişik olarak yerleştirilmiş 3 grubu ve her grubun altında bulunan madde işaretlerini gösteren yatay madde işareti listesi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057073"/>
              </p:ext>
            </p:extLst>
          </p:nvPr>
        </p:nvGraphicFramePr>
        <p:xfrm>
          <a:off x="1066800" y="1714500"/>
          <a:ext cx="100584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87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9486" y="114436"/>
            <a:ext cx="10058400" cy="109728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3.Biyokömür bazlı </a:t>
            </a:r>
            <a:r>
              <a:rPr lang="tr-TR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fonksiyonel malzemeler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3" y="1515291"/>
            <a:ext cx="7611291" cy="49638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3.1. Kimyasal </a:t>
            </a:r>
            <a:r>
              <a:rPr lang="tr-TR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olarak değiştirilmiş </a:t>
            </a:r>
            <a:r>
              <a:rPr lang="tr-TR" sz="2400" b="1" dirty="0" err="1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biyokömürler</a:t>
            </a:r>
            <a:endParaRPr lang="tr-TR" sz="2400" b="1" dirty="0" smtClean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tr-T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tr-TR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Kimyasal </a:t>
            </a:r>
            <a:r>
              <a:rPr lang="tr-T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reaktifler kullanarak </a:t>
            </a:r>
            <a:r>
              <a:rPr lang="tr-TR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biyokütlenin</a:t>
            </a:r>
            <a:r>
              <a:rPr lang="tr-T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ön işleme tabi </a:t>
            </a:r>
            <a:r>
              <a:rPr lang="tr-TR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tutulması</a:t>
            </a:r>
          </a:p>
          <a:p>
            <a:pPr marL="0" indent="0" algn="just">
              <a:buNone/>
            </a:pPr>
            <a:r>
              <a:rPr lang="tr-T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tr-TR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Kimyasal </a:t>
            </a:r>
            <a:r>
              <a:rPr lang="tr-T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reaktifler kullanarak </a:t>
            </a:r>
            <a:r>
              <a:rPr lang="tr-TR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arıtılması</a:t>
            </a:r>
            <a:endParaRPr lang="tr-TR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tr-TR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Pirolizden</a:t>
            </a: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önce ham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biyokütleyi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ön işleme tabi tutmak için birkaç kimyasal reaktif </a:t>
            </a: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uygulanmıştır. Örneğin H</a:t>
            </a:r>
            <a:r>
              <a:rPr lang="tr-TR" sz="1800" baseline="-2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P0</a:t>
            </a:r>
            <a:r>
              <a:rPr lang="tr-TR" sz="1800" baseline="-2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ADP gibi 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spesifik yüzey alanı,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gözeneklilik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ve mikro gözenek hacminin ADP ile muamele edilerek arttırıldığını ve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sorpsiyonun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atrazin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için asidik çözeltideki bozulmamış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biyokömürden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daha uygun olduğunu </a:t>
            </a: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göstermiştir.</a:t>
            </a:r>
            <a:endParaRPr lang="tr-TR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Genel 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olarak, </a:t>
            </a: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biyokütle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karbonatlama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ile daha iyi performansla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biyokömüre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dönüştürülebilir. Kimyasal olarak modifiye edilmiş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bozulmamış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biyokömürden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daha fazla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alanına ve fonksiyonel gruba sahiptir. </a:t>
            </a:r>
            <a:endParaRPr lang="tr-TR" sz="1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Resim 4"/>
          <p:cNvPicPr/>
          <p:nvPr/>
        </p:nvPicPr>
        <p:blipFill>
          <a:blip r:embed="rId2"/>
          <a:stretch>
            <a:fillRect/>
          </a:stretch>
        </p:blipFill>
        <p:spPr>
          <a:xfrm>
            <a:off x="7830184" y="1410789"/>
            <a:ext cx="4361815" cy="54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7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3.2</a:t>
            </a:r>
            <a:r>
              <a:rPr lang="tr-T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 Manyetik </a:t>
            </a:r>
            <a:r>
              <a:rPr lang="tr-T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kompozitleri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714500"/>
            <a:ext cx="10480766" cy="4457700"/>
          </a:xfrm>
        </p:spPr>
        <p:txBody>
          <a:bodyPr>
            <a:normAutofit/>
          </a:bodyPr>
          <a:lstStyle/>
          <a:p>
            <a:pPr algn="just"/>
            <a:r>
              <a:rPr lang="tr-TR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çok işlevli özellikleri, tarımsal atık sudaki kirleticilerin giderilmesi için etkili bir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sorbent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olma potansiyelini göstermektedir. Bununla birlikte, toz halindeki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küçük partikül boyutları nedeniyle sulu çözeltiden ayrılması zordur. Bu nedenle, birçok araştırmacı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biyokömürü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Fe</a:t>
            </a:r>
            <a:r>
              <a:rPr lang="tr-TR" baseline="-2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tr-TR" baseline="-2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ve Fe</a:t>
            </a:r>
            <a:r>
              <a:rPr lang="tr-TR" baseline="-2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tr-TR" baseline="-2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gibi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manyetik malzemelerle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değiştirmiştir. Demir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iyon çözeltileri kullanılarak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biyokütlenin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ön işleme tabi tutulması veya demir oksitlerin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yüzeyi üzerine kimyasal olarak birlikte çökeltilmesi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yoluyla gerçekleştirmişlerdir. </a:t>
            </a:r>
          </a:p>
          <a:p>
            <a:pPr algn="just"/>
            <a:r>
              <a:rPr lang="tr-TR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Ferromanyetik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özelliği nedeniyle, manyetik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, harici bir manyetik alanda sulu çözeltiden kolayca ayrılabilir ve toplanabilir. Ayrıca, manyetik malzemelerin </a:t>
            </a:r>
            <a:r>
              <a:rPr lang="tr-TR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adsorpsiyon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kapasitesi de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güçlendirilebilir.</a:t>
            </a:r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186" y="1854927"/>
            <a:ext cx="4046803" cy="2360022"/>
          </a:xfrm>
        </p:spPr>
        <p:txBody>
          <a:bodyPr>
            <a:normAutofit fontScale="90000"/>
          </a:bodyPr>
          <a:lstStyle/>
          <a:p>
            <a:r>
              <a:rPr lang="tr-T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1-Demir </a:t>
            </a:r>
            <a:r>
              <a:rPr lang="tr-T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iyonları kullanarak </a:t>
            </a:r>
            <a:r>
              <a:rPr lang="tr-T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biyokütle</a:t>
            </a:r>
            <a:r>
              <a:rPr lang="tr-T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ön </a:t>
            </a:r>
            <a:r>
              <a:rPr lang="tr-T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işleme</a:t>
            </a:r>
            <a:br>
              <a:rPr lang="tr-T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2- </a:t>
            </a:r>
            <a:r>
              <a:rPr lang="tr-T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Pirolizden</a:t>
            </a:r>
            <a:r>
              <a:rPr lang="tr-T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sonra demir oksitlerin </a:t>
            </a:r>
            <a:r>
              <a:rPr lang="tr-T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üzerine kimyasal olarak birlikte çökeltilmesi</a:t>
            </a:r>
            <a:br>
              <a:rPr lang="tr-TR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tr-T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32959" y="6290653"/>
            <a:ext cx="778342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Şekil </a:t>
            </a:r>
            <a:r>
              <a:rPr lang="tr-TR" sz="16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1. </a:t>
            </a:r>
            <a:r>
              <a:rPr lang="tr-TR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Yüzey </a:t>
            </a:r>
            <a:r>
              <a:rPr lang="tr-T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topografyası (A), (B) C, (C) O ve (D) Fe için kompozisyon haritası </a:t>
            </a:r>
            <a:endParaRPr lang="tr-TR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3818" y="287385"/>
            <a:ext cx="5643154" cy="5826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2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787616" y="5864054"/>
            <a:ext cx="10972800" cy="450042"/>
          </a:xfrm>
        </p:spPr>
        <p:txBody>
          <a:bodyPr>
            <a:normAutofit/>
          </a:bodyPr>
          <a:lstStyle/>
          <a:p>
            <a:r>
              <a:rPr lang="tr-TR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Şekil </a:t>
            </a:r>
            <a:r>
              <a:rPr lang="tr-TR" sz="1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</a:t>
            </a:r>
            <a:r>
              <a:rPr lang="tr-TR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(E) </a:t>
            </a:r>
            <a:r>
              <a:rPr lang="tr-TR" sz="16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(1000x &amp; 5000x) hiçbir demir oksit partikülü göstermeyen SEM görüntüleri </a:t>
            </a:r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725170" y="1114697"/>
            <a:ext cx="10587264" cy="372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Şekil </a:t>
            </a:r>
            <a:r>
              <a:rPr lang="tr-TR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3.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Biochar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/γ-Fe</a:t>
            </a:r>
            <a:r>
              <a:rPr lang="tr-TR" sz="18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tr-TR" sz="18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kompozitinin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hazırlanması için şematik diyagram</a:t>
            </a:r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36913" y="470264"/>
            <a:ext cx="9588137" cy="4885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436913" y="2035855"/>
            <a:ext cx="95968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Demir </a:t>
            </a:r>
            <a:r>
              <a:rPr lang="tr-TR" sz="2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oksitlerin </a:t>
            </a:r>
            <a:r>
              <a:rPr lang="tr-TR" sz="2000" b="1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2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üzerine kimyasal olarak birlikte çökeltilmesi şu anda en yaygın kullanılan sentez yöntemidir. Bu sentez yöntemi ile </a:t>
            </a:r>
            <a:r>
              <a:rPr lang="tr-TR" sz="2000" b="1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2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yüzey alanı, işlem uygulanmamış </a:t>
            </a:r>
            <a:r>
              <a:rPr lang="tr-TR" sz="2000" b="1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sz="2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yüzey alanına kıyasla (1.5 kat) daha yüksek olduğu rapor edilmiştir.  </a:t>
            </a:r>
          </a:p>
        </p:txBody>
      </p:sp>
    </p:spTree>
    <p:extLst>
      <p:ext uri="{BB962C8B-B14F-4D97-AF65-F5344CB8AC3E}">
        <p14:creationId xmlns:p14="http://schemas.microsoft.com/office/powerpoint/2010/main" val="27658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3.3</a:t>
            </a:r>
            <a:r>
              <a:rPr lang="tr-T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 İnorganik madde kaplı </a:t>
            </a:r>
            <a:r>
              <a:rPr lang="tr-T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263" y="1224280"/>
            <a:ext cx="10654937" cy="4508863"/>
          </a:xfrm>
        </p:spPr>
        <p:txBody>
          <a:bodyPr>
            <a:noAutofit/>
          </a:bodyPr>
          <a:lstStyle/>
          <a:p>
            <a:pPr algn="just"/>
            <a:endParaRPr lang="tr-TR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İnorganik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malzemelerin (örneğin AlCl</a:t>
            </a:r>
            <a:r>
              <a:rPr lang="tr-TR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, MnCl</a:t>
            </a:r>
            <a:r>
              <a:rPr lang="tr-TR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MnOx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, ZnCl</a:t>
            </a:r>
            <a:r>
              <a:rPr lang="tr-TR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, KMnO</a:t>
            </a:r>
            <a:r>
              <a:rPr lang="tr-TR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(NO</a:t>
            </a:r>
            <a:r>
              <a:rPr lang="tr-TR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tr-TR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/Mn-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LDH'ler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yüzeyi üzerine kaplanması, inorganik malzemelerin ve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avantajlarını birleştirerek uygun fiyatlı bir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kompozit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malzeme elde edebilir. </a:t>
            </a:r>
            <a:endParaRPr lang="tr-TR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İnorganik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madde kaplı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kompozitlerini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üretmek için,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biyokütlenin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metal tuzu kullanılarak ön işleme tabi tutulması ve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pirolizden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sonra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üzerine metal oksit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nanoparçacıklarının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aşılanması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dahil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olmak üzere iki tür sentez yöntemi yaygın olarak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kullanılmaktadır.</a:t>
            </a:r>
          </a:p>
          <a:p>
            <a:pPr marL="0" indent="0" algn="just">
              <a:buNone/>
            </a:pPr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1.Metal tuzu kullanarak </a:t>
            </a:r>
            <a:r>
              <a:rPr lang="tr-TR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biyokütlenin</a:t>
            </a:r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ön işleme tabi tutulması</a:t>
            </a:r>
          </a:p>
          <a:p>
            <a:pPr marL="0" indent="0" algn="just">
              <a:buNone/>
            </a:pPr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2. </a:t>
            </a:r>
            <a:r>
              <a:rPr lang="tr-TR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Pirolizden</a:t>
            </a:r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sonra metal oksit </a:t>
            </a:r>
            <a:r>
              <a:rPr lang="tr-TR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nanoparçacıklarını</a:t>
            </a:r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üzerine </a:t>
            </a:r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aşılanması</a:t>
            </a:r>
            <a:endParaRPr lang="tr-TR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3.4</a:t>
            </a:r>
            <a:r>
              <a:rPr lang="tr-T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tr-T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Nano</a:t>
            </a:r>
            <a:r>
              <a:rPr lang="tr-T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malzeme kaplı </a:t>
            </a:r>
            <a:r>
              <a:rPr lang="tr-TR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Sudaki farklı kirleticilerin daha fazla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davranışını araştırmak için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daha gelişmiş fonksiyonel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kompozitlere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dönüştürülmesi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üzerine çalışmalar yapılmıştır.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Fonksiyonel malzemeler (örneğin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kitosan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grafen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grafen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oksit, karbon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nanotüpler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ZnS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nanokristaller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özelliklerini iki üretim yöntemiyle değiştirmek için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kullanmışlar,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yani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biyokütlenin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fonksiyonel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nano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malzemelerle ön işleme tabi tutulması ve sonrasında fonksiyonel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nano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malzemelerin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aşılanması/emdirilmesi işlemini kapsamaktadır.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Bu yöntemler, yüksek verim ve mükemmel kalitede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nano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malzeme üretmek için birçok araştırmacı tarafından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benimsenmiştir.</a:t>
            </a:r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tr-TR" b="1" dirty="0"/>
              <a:t>1. İşlevsel </a:t>
            </a:r>
            <a:r>
              <a:rPr lang="tr-TR" b="1" dirty="0" err="1"/>
              <a:t>nano</a:t>
            </a:r>
            <a:r>
              <a:rPr lang="tr-TR" b="1" dirty="0"/>
              <a:t> malzemelerle ön kaplama </a:t>
            </a:r>
            <a:r>
              <a:rPr lang="tr-TR" b="1" dirty="0" err="1" smtClean="0"/>
              <a:t>biyokütlesi</a:t>
            </a:r>
            <a:endParaRPr lang="tr-TR" b="1" dirty="0" smtClean="0"/>
          </a:p>
          <a:p>
            <a:pPr marL="0" indent="0" algn="just">
              <a:buNone/>
            </a:pPr>
            <a:r>
              <a:rPr lang="tr-TR" b="1" dirty="0"/>
              <a:t>2. </a:t>
            </a:r>
            <a:r>
              <a:rPr lang="tr-TR" b="1" dirty="0" err="1"/>
              <a:t>Pirolizden</a:t>
            </a:r>
            <a:r>
              <a:rPr lang="tr-TR" b="1" dirty="0"/>
              <a:t> sonra fonksiyonel </a:t>
            </a:r>
            <a:r>
              <a:rPr lang="tr-TR" b="1" dirty="0" err="1"/>
              <a:t>nano</a:t>
            </a:r>
            <a:r>
              <a:rPr lang="tr-TR" b="1" dirty="0"/>
              <a:t> malzemelerin </a:t>
            </a:r>
            <a:r>
              <a:rPr lang="tr-TR" b="1" dirty="0" smtClean="0"/>
              <a:t>emdirilmesi</a:t>
            </a:r>
            <a:endParaRPr lang="tr-TR" dirty="0"/>
          </a:p>
          <a:p>
            <a:pPr marL="0" indent="0" algn="just">
              <a:buNone/>
            </a:pPr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1588750" cy="450042"/>
          </a:xfrm>
        </p:spPr>
        <p:txBody>
          <a:bodyPr>
            <a:noAutofit/>
          </a:bodyPr>
          <a:lstStyle/>
          <a:p>
            <a:r>
              <a:rPr lang="tr-TR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Şekil </a:t>
            </a:r>
            <a:r>
              <a:rPr lang="tr-TR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</a:t>
            </a:r>
            <a:r>
              <a:rPr lang="tr-TR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Gerçek çıkış suyunda </a:t>
            </a:r>
            <a:r>
              <a:rPr lang="tr-TR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</a:t>
            </a:r>
            <a:r>
              <a:rPr lang="tr-TR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-ZVI-MBC tarafından </a:t>
            </a:r>
            <a:r>
              <a:rPr lang="tr-TR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tr-TR" sz="16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Pentaklorofenol</a:t>
            </a:r>
            <a:r>
              <a:rPr lang="tr-TR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tr-TR" sz="16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PCP'nin</a:t>
            </a:r>
            <a:r>
              <a:rPr lang="tr-TR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eşzamanlı </a:t>
            </a:r>
            <a:r>
              <a:rPr lang="tr-TR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adsorpsiyon</a:t>
            </a:r>
            <a:r>
              <a:rPr lang="tr-TR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ve </a:t>
            </a:r>
            <a:r>
              <a:rPr lang="tr-TR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klorsuzlaştırılması</a:t>
            </a:r>
            <a:r>
              <a:rPr lang="tr-TR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mekanizması</a:t>
            </a:r>
            <a:endParaRPr lang="tr-TR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862149" y="696686"/>
            <a:ext cx="10511245" cy="428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34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3509" y="127000"/>
            <a:ext cx="11695611" cy="1097280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4.TARIMSAL ATIK SULARDAN KİRLETİCİLERİN UZAKLAŞTIRILMASI UYGULAMALARI</a:t>
            </a:r>
            <a:br>
              <a:rPr lang="tr-T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tr-T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509" y="1714500"/>
            <a:ext cx="10811691" cy="4457700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tarımsal </a:t>
            </a:r>
            <a:r>
              <a:rPr lang="tr-TR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kontaminantlardan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uzaklaştırma etkinliğini değerlendirmek için,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işleminin altında yatan mekanizmayı belirlemek gereklidir.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malzemelerin farklı tarımsal kirleticiler (yani, pestisitler, antibiyotikler ve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toksik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metaller) için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davranışı farklıdır ve tarımsal kirleticilerin özellikleri ile yakından ilişkilidir. </a:t>
            </a:r>
            <a:endParaRPr lang="tr-TR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Ayrıca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mekanizması, mineral bileşenleri,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nano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malzemeler, spesifik yüzey alanı, yüzey fonksiyonel grupları ve gözenekli yapı gibi özelliklerine de bağlı olabilir. π-π etkileşimleri, hidrojen bağı, moleküller arası etkileşim, elektrostatik çekim, hidrofobik etkileşimler, çökelme, yüzey kompleksleşmesi, iç küre kompleksleri, iyon değişimi ve/veya katyon-π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bağı etkileşimleri de incelenmesi gereken mekanizmalardır.</a:t>
            </a:r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5" y="3570697"/>
            <a:ext cx="6012000" cy="1409700"/>
          </a:xfrm>
          <a:ln w="57150">
            <a:solidFill>
              <a:srgbClr val="00B0F0"/>
            </a:solidFill>
          </a:ln>
        </p:spPr>
        <p:txBody>
          <a:bodyPr rtlCol="0"/>
          <a:lstStyle/>
          <a:p>
            <a:pPr rtl="0"/>
            <a:r>
              <a:rPr lang="tr-TR" dirty="0" smtClean="0"/>
              <a:t>Sunu İçeriği</a:t>
            </a: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93285" y="294400"/>
            <a:ext cx="6098715" cy="6706764"/>
          </a:xfrm>
        </p:spPr>
        <p:txBody>
          <a:bodyPr rtlCol="0">
            <a:normAutofit fontScale="77500" lnSpcReduction="20000"/>
          </a:bodyPr>
          <a:lstStyle/>
          <a:p>
            <a:pPr marL="457200" indent="-457200">
              <a:buAutoNum type="arabicPeriod"/>
            </a:pPr>
            <a:endParaRPr lang="tr-TR" b="1" dirty="0" smtClean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tr-TR" b="1" dirty="0" smtClean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DERLEME MAKALE İNCELEMESİ</a:t>
            </a:r>
            <a:endParaRPr lang="tr-TR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AutoNum type="arabicPeriod"/>
            </a:pPr>
            <a:r>
              <a:rPr 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GİRİŞ</a:t>
            </a:r>
          </a:p>
          <a:p>
            <a:pPr marL="457200" indent="-457200">
              <a:buAutoNum type="arabicPeriod"/>
            </a:pPr>
            <a:r>
              <a:rPr 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AMAÇ</a:t>
            </a:r>
          </a:p>
          <a:p>
            <a:pPr marL="457200" indent="-457200">
              <a:buAutoNum type="arabicPeriod"/>
            </a:pPr>
            <a:r>
              <a:rPr 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BİYOKÖMÜR BAZLI FONKSİYONEL MALZEMELER</a:t>
            </a:r>
          </a:p>
          <a:p>
            <a:pPr marL="0" indent="0">
              <a:buNone/>
            </a:pP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3</a:t>
            </a:r>
            <a:r>
              <a:rPr 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.1</a:t>
            </a: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Kimyasal olarak değiştirilmiş </a:t>
            </a:r>
            <a:r>
              <a:rPr lang="tr-TR" b="1" dirty="0" err="1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biyokömürler</a:t>
            </a:r>
            <a:endParaRPr lang="tr-TR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3.2</a:t>
            </a: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Manyetik </a:t>
            </a:r>
            <a:r>
              <a:rPr lang="tr-TR" b="1" dirty="0" err="1">
                <a:solidFill>
                  <a:srgbClr val="00B0F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biyokömür</a:t>
            </a: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tr-TR" b="1" dirty="0" err="1">
                <a:solidFill>
                  <a:srgbClr val="00B0F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kompozitleri</a:t>
            </a: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endParaRPr lang="tr-TR" b="1" dirty="0" smtClean="0">
              <a:solidFill>
                <a:srgbClr val="00B0F0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3.3. </a:t>
            </a:r>
            <a:r>
              <a:rPr 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İnorganik madde kaplı </a:t>
            </a:r>
            <a:r>
              <a:rPr lang="tr-TR" b="1" dirty="0" err="1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endParaRPr lang="tr-TR" b="1" dirty="0" smtClean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3.4. </a:t>
            </a:r>
            <a:r>
              <a:rPr lang="tr-TR" b="1" dirty="0" err="1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Nano</a:t>
            </a: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malzeme kaplı </a:t>
            </a:r>
            <a:r>
              <a:rPr lang="tr-TR" b="1" dirty="0" err="1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</a:t>
            </a:r>
            <a:r>
              <a:rPr 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TARIMSAL </a:t>
            </a: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ATIK SULARDAN KİRLETİCİLERİN UZAKLAŞTIRILMASI UYGULAMALARI</a:t>
            </a:r>
            <a:endParaRPr lang="tr-TR" b="1" dirty="0" smtClean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4.1. Antibiyotiklerin </a:t>
            </a:r>
            <a:r>
              <a:rPr lang="tr-TR" b="1" dirty="0" err="1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adsorpsiyonu</a:t>
            </a: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alt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4.2.</a:t>
            </a:r>
            <a:r>
              <a:rPr lang="tr-T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Pestisitlerin </a:t>
            </a:r>
            <a:r>
              <a:rPr lang="tr-TR" b="1" dirty="0" err="1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adsorpsiyonu</a:t>
            </a:r>
            <a:endParaRPr lang="tr-TR" b="1" dirty="0" smtClean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4.3</a:t>
            </a: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tr-TR" b="1" dirty="0" err="1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Toksik</a:t>
            </a: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metallerin </a:t>
            </a:r>
            <a:r>
              <a:rPr lang="tr-TR" b="1" dirty="0" err="1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adsorpsiyonu</a:t>
            </a:r>
            <a:endParaRPr lang="tr-TR" b="1" dirty="0" smtClean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 BİYOKÖMÜR BAZLI FONKSİYONEL MALZEMELERİN EKO-TOKSİSİTESİ, KARARLILIĞI VE GERİ DÖNÜŞÜMÜ</a:t>
            </a:r>
            <a:endParaRPr lang="tr-TR" b="1" dirty="0" smtClean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6. DİĞER POTANSİYEL ÇEVRE DOSTU ÜRETİM YÖNTEMLERİ VE FONKSİYONEL MALZEMELER</a:t>
            </a:r>
            <a:endParaRPr lang="tr-TR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tr-TR" alt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r>
              <a:rPr lang="tr-TR" alt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alt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LABORATUVAR </a:t>
            </a:r>
            <a:r>
              <a:rPr lang="es-ES" alt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ÖLÇEKL</a:t>
            </a:r>
            <a:r>
              <a:rPr lang="tr-TR" alt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İ</a:t>
            </a:r>
            <a:r>
              <a:rPr lang="es-ES" alt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alt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 SAHA UYGULAMASI</a:t>
            </a:r>
            <a:endParaRPr lang="tr-TR" altLang="tr-TR" b="1" dirty="0" smtClean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tr-TR" altLang="tr-T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tr-TR" altLang="tr-TR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SONUÇLAR</a:t>
            </a:r>
          </a:p>
          <a:p>
            <a:pPr marL="0" indent="0">
              <a:buNone/>
            </a:pPr>
            <a:endParaRPr lang="tr-TR" altLang="tr-TR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tr-TR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tr-TR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lt Başlık 7"/>
          <p:cNvSpPr>
            <a:spLocks noGrp="1"/>
          </p:cNvSpPr>
          <p:nvPr>
            <p:ph type="subTitle" idx="1"/>
          </p:nvPr>
        </p:nvSpPr>
        <p:spPr>
          <a:xfrm>
            <a:off x="84000" y="4990012"/>
            <a:ext cx="6012000" cy="178333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6" b="30696"/>
          <a:stretch>
            <a:fillRect/>
          </a:stretch>
        </p:blipFill>
        <p:spPr>
          <a:xfrm>
            <a:off x="84000" y="129895"/>
            <a:ext cx="6009285" cy="3431187"/>
          </a:xfrm>
        </p:spPr>
      </p:pic>
    </p:spTree>
    <p:extLst>
      <p:ext uri="{BB962C8B-B14F-4D97-AF65-F5344CB8AC3E}">
        <p14:creationId xmlns:p14="http://schemas.microsoft.com/office/powerpoint/2010/main" val="12841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Tablo </a:t>
            </a:r>
            <a:r>
              <a:rPr lang="tr-TR" dirty="0"/>
              <a:t>1. Çeşitli antibiyotiklerin </a:t>
            </a:r>
            <a:r>
              <a:rPr lang="tr-TR" dirty="0" err="1"/>
              <a:t>biochar</a:t>
            </a:r>
            <a:r>
              <a:rPr lang="tr-TR" dirty="0"/>
              <a:t> bazlı fonksiyonel materyallerle </a:t>
            </a:r>
            <a:r>
              <a:rPr lang="tr-TR" dirty="0" err="1"/>
              <a:t>adsorpsiyon</a:t>
            </a:r>
            <a:r>
              <a:rPr lang="tr-TR" dirty="0"/>
              <a:t> özellikleri.</a:t>
            </a:r>
          </a:p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2217" y="374469"/>
            <a:ext cx="11556274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Tablo </a:t>
            </a:r>
            <a:r>
              <a:rPr lang="tr-TR" dirty="0"/>
              <a:t>2. </a:t>
            </a:r>
            <a:r>
              <a:rPr lang="tr-TR" dirty="0" err="1"/>
              <a:t>Biyokömür</a:t>
            </a:r>
            <a:r>
              <a:rPr lang="tr-TR" dirty="0"/>
              <a:t> bazlı fonksiyonel malzemelerle çeşitli pestisitlerin </a:t>
            </a:r>
            <a:r>
              <a:rPr lang="tr-TR" dirty="0" err="1"/>
              <a:t>adsorpsiyon</a:t>
            </a:r>
            <a:r>
              <a:rPr lang="tr-TR" dirty="0"/>
              <a:t> özellikleri.</a:t>
            </a:r>
          </a:p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4103" y="670560"/>
            <a:ext cx="10972800" cy="456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Tablo </a:t>
            </a:r>
            <a:r>
              <a:rPr lang="tr-TR" dirty="0"/>
              <a:t>3. </a:t>
            </a:r>
            <a:r>
              <a:rPr lang="tr-TR" dirty="0" err="1"/>
              <a:t>Biyokömür</a:t>
            </a:r>
            <a:r>
              <a:rPr lang="tr-TR" dirty="0"/>
              <a:t> bazlı fonksiyonel malzemelerle çeşitli </a:t>
            </a:r>
            <a:r>
              <a:rPr lang="tr-TR" dirty="0" err="1"/>
              <a:t>toksik</a:t>
            </a:r>
            <a:r>
              <a:rPr lang="tr-TR" dirty="0"/>
              <a:t> metallerin </a:t>
            </a:r>
            <a:r>
              <a:rPr lang="tr-TR" dirty="0" err="1"/>
              <a:t>adsorpsiyon</a:t>
            </a:r>
            <a:r>
              <a:rPr lang="tr-TR" dirty="0"/>
              <a:t> özellikleri.</a:t>
            </a:r>
          </a:p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6720" y="139337"/>
            <a:ext cx="11303726" cy="54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4.1</a:t>
            </a:r>
            <a:r>
              <a:rPr lang="tr-T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 Antibiyotiklerin </a:t>
            </a:r>
            <a:r>
              <a:rPr lang="tr-T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adsorpsiyonu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6091" y="1558834"/>
            <a:ext cx="11730446" cy="46133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materyaller üzerinde antibiyotiklerin emilmesi, çoklu mekanizmalar tarafından </a:t>
            </a: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yönetilebilir. 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Fonksiyonel malzemelerin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üzerindeki iki ana etkisi, antibiyotik uzaklaştırma sürecinde yer alır</a:t>
            </a: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457200" indent="-144000" algn="just">
              <a:buAutoNum type="arabicParenBoth"/>
            </a:pPr>
            <a:r>
              <a:rPr lang="tr-TR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yüzey fonksiyonel gruplarının arttırılması; </a:t>
            </a:r>
            <a:endParaRPr lang="tr-TR" sz="1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144000" algn="just">
              <a:buAutoNum type="arabicParenBoth"/>
            </a:pPr>
            <a:r>
              <a:rPr lang="tr-TR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yüzey alanını arttırmak. </a:t>
            </a:r>
            <a:endParaRPr lang="tr-TR" sz="1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Kimyasal 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olarak modifiye edilmiş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biyokömürler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manyetik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kompozitleri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ve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nano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malzeme kaplı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biyokömürlere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gelince, π-π etkileşimleri, hidrojen bağı, yüzey kompleksleşmesi, moleküller arası etkileşim dahil olmak üzere antibiyotikler ve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biyokömürler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arasındaki etkileşimler yoluyla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süreçlerinde çeşitli mekanizmalar yer alabilir. </a:t>
            </a:r>
            <a:endParaRPr lang="tr-TR" sz="1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İşlenmemiş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ile karşılaştırıldığında, oksijen içeren fonksiyonel gruplar (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örn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., </a:t>
            </a: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karboksil, hidroksil, karbonil 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ve ester </a:t>
            </a: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grubu) 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modifiye edilmiş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yüzeyinde </a:t>
            </a: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artabilir. 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Oksijen içeren fonksiyonel gruplar, antibiyotikler için daha uygun aktif bölgeler sağlayabilir. Ve bu fonksiyonel gruplar, π-π etkileşimleri oluşturarak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biochar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ve antibiyotikler arasındaki etkileşimlere doğrudan katkıda </a:t>
            </a:r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bulunur.</a:t>
            </a:r>
            <a:endParaRPr lang="tr-TR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2549" y="5864054"/>
            <a:ext cx="11323501" cy="450042"/>
          </a:xfrm>
        </p:spPr>
        <p:txBody>
          <a:bodyPr>
            <a:noAutofit/>
          </a:bodyPr>
          <a:lstStyle/>
          <a:p>
            <a:endParaRPr lang="tr-TR" sz="16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tr-TR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Şekil 5. </a:t>
            </a:r>
            <a:r>
              <a:rPr lang="tr-TR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Çeşitli tarımsal kirleticilerin uzaklaştırılmasında farklı fonksiyonel materyallerin mekanizmaları: (a) antibiyotiklerin </a:t>
            </a:r>
            <a:r>
              <a:rPr lang="tr-TR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adsorpsiyonu</a:t>
            </a:r>
            <a:r>
              <a:rPr lang="tr-TR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(b) pestisitlerin </a:t>
            </a:r>
            <a:r>
              <a:rPr lang="tr-TR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adsorpsiyonu</a:t>
            </a:r>
            <a:r>
              <a:rPr lang="tr-TR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(c) </a:t>
            </a:r>
            <a:r>
              <a:rPr lang="tr-TR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toksik</a:t>
            </a:r>
            <a:r>
              <a:rPr lang="tr-TR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metallerin </a:t>
            </a:r>
            <a:r>
              <a:rPr lang="tr-TR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adsorpsiyonu</a:t>
            </a:r>
            <a:r>
              <a:rPr lang="tr-TR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tr-TR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0229" y="261259"/>
            <a:ext cx="10911839" cy="525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5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.2</a:t>
            </a:r>
            <a:r>
              <a:rPr lang="tr-T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 Pestisitlerin </a:t>
            </a:r>
            <a:r>
              <a:rPr lang="tr-T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adsorpsiyonu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5760" y="1714500"/>
            <a:ext cx="11486606" cy="44577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Pestisitlerin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biyokömürlerde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topladığı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mekanizmaları da farklı etkileşim türleri ile birleştirilmiştir. Genel olarak, gözenek doldurma, elektrostatik etkileşim, π-π etkileşimleri, hidrojen bağı ve hidrofobik etkileşimler baskın mekanizmalar olabilir.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Farklı pestisitlerin spesifik mekanizmaları da farklıdır ve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materyallerin özellikleri ile iyi ilişkilidir. Etkileri temel olarak aşağıdaki üç açıdan yansıtılır: </a:t>
            </a:r>
            <a:endParaRPr lang="tr-TR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1)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yüzey alanının arttırılması; </a:t>
            </a:r>
            <a:endParaRPr lang="tr-TR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2)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gözenekli doku özelliğinin iyileştirilmesi; </a:t>
            </a:r>
            <a:endParaRPr lang="tr-TR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3) tarımsal atık sudan pestisitlerin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adsorpsiyonunu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önemli ölçüde artırabilen,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yüzeyinde fonksiyonel malzemelerin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emprenye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edilmesi</a:t>
            </a:r>
          </a:p>
          <a:p>
            <a:pPr marL="0" indent="0" algn="just">
              <a:buNone/>
            </a:pP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Bu arada, gözenek doldurma,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biyokömürler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üzerinde pestisit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adsorpsiyonunun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bir başka önemli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mekanizmasıdır.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biyokömürlerin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yüzey özellikleri ile ilişkilidir ve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kapasitesi mikro gözenekli yüzey alanı ile doğru orantılıdır. </a:t>
            </a:r>
          </a:p>
        </p:txBody>
      </p:sp>
    </p:spTree>
    <p:extLst>
      <p:ext uri="{BB962C8B-B14F-4D97-AF65-F5344CB8AC3E}">
        <p14:creationId xmlns:p14="http://schemas.microsoft.com/office/powerpoint/2010/main" val="20950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tr-T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.3</a:t>
            </a:r>
            <a:r>
              <a:rPr lang="tr-T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tr-T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Toksik</a:t>
            </a:r>
            <a:r>
              <a:rPr lang="tr-T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metallerin </a:t>
            </a:r>
            <a:r>
              <a:rPr lang="tr-T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adsorpsiyonu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Toksik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metallere gelince, olası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mekanizmaları genellikle elektrostatik etkileşimler, yüzey kompleksleşmesi, iyon değişimi, iç küre kompleksleri, çökelme, moleküller arası etkileşim, katyon-π bağı, π-π etkileşimleri dahil olmak üzere çoklu etkileşimlerin bütünleştirici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özellikleri vardır.</a:t>
            </a:r>
          </a:p>
          <a:p>
            <a:pPr algn="just"/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Biyokömürlerin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yüzeyinde zengin fonksiyonel gruplar (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örn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.,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hidroksil, karboksil, karbonil,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amino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grubu ve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ester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grubu)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bulunur. </a:t>
            </a:r>
            <a:endParaRPr lang="tr-TR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Ek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olarak, manyetik demir oksit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,fonksiyonel parçacıklar ve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diğer fonksiyonel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nano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malzemeler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toksik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metallerle etkileşime girebilir ve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toksik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metaller için çok daha güçlü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kapasitesine sahip olmasını sağlayabilir. </a:t>
            </a:r>
          </a:p>
        </p:txBody>
      </p:sp>
    </p:spTree>
    <p:extLst>
      <p:ext uri="{BB962C8B-B14F-4D97-AF65-F5344CB8AC3E}">
        <p14:creationId xmlns:p14="http://schemas.microsoft.com/office/powerpoint/2010/main" val="3871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5279" y="214086"/>
            <a:ext cx="10689771" cy="109728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5. BİYOKÖMÜR BAZLI FONKSİYONEL MALZEMELERİN EKO-TOKSİSİTESİ, KARARLILIĞI VE GERİ DÖNÜŞÜMÜ</a:t>
            </a:r>
            <a:endParaRPr lang="tr-T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İncelenen literatüre dayanarak,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malzemelerin, tarımsal atık sulardan çeşitli kirletici maddelere (yani antibiyotikler, pestisitler ve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toksik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metaller) karşı önemli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kabiliyetine sahip olduğu belirtilmektedir. Ancak bu malzemelerin uygulama sonrasında çevre üzerinde altta yatan olumsuz etkilere neden olup olmayacağı belirsizdir.</a:t>
            </a:r>
          </a:p>
          <a:p>
            <a:pPr algn="just"/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malzemelerin tarım arazisi ortamına uygulanmasının bazı olumsuz etkileri olabilir. Bazı hammaddeler ve fonksiyonel materyaller potansiyel olarak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toksik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elementler içerebilir, bu iki bileşen tarafından sentezlenen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materyaller su arıtmaya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uygulanmasıyla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belki bilinçsizce ikincil kirliliğe neden olan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toksik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elementleri tarımsal su ortamına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salınımı gerçekleşebilir.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Toksik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metaller, antibiyotikler ve pestisitler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adsorbe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edilmesine rağmen, kalıntı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nanomalzemeler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çevredeki canlı organizmalar üzerinde olumsuz etkiler yaratabilir. </a:t>
            </a:r>
          </a:p>
        </p:txBody>
      </p:sp>
    </p:spTree>
    <p:extLst>
      <p:ext uri="{BB962C8B-B14F-4D97-AF65-F5344CB8AC3E}">
        <p14:creationId xmlns:p14="http://schemas.microsoft.com/office/powerpoint/2010/main" val="29109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2548" y="1688374"/>
            <a:ext cx="11547565" cy="4747259"/>
          </a:xfrm>
        </p:spPr>
        <p:txBody>
          <a:bodyPr>
            <a:noAutofit/>
          </a:bodyPr>
          <a:lstStyle/>
          <a:p>
            <a:pPr algn="just"/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lang="tr-TR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erçek </a:t>
            </a: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atık suyun karmaşıklığı nedeniyle sentezlenen </a:t>
            </a:r>
            <a:r>
              <a:rPr lang="tr-T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biyokömürlerin</a:t>
            </a: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kararlılığı ve kirleticileri </a:t>
            </a:r>
            <a:r>
              <a:rPr lang="tr-T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adsorbe</a:t>
            </a: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ettikten sonraki kararlılığı dikkate alınmalıdır. </a:t>
            </a:r>
            <a:endParaRPr lang="tr-TR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tr-TR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Gerçek </a:t>
            </a:r>
            <a:r>
              <a:rPr lang="tr-T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atıksuda</a:t>
            </a: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çeşitli kirleticiler olabilir, bazıları muhtemelen hedefin yerini almak için rekabetçi bir rol </a:t>
            </a:r>
            <a:r>
              <a:rPr lang="tr-TR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oynayabilir. </a:t>
            </a:r>
            <a:r>
              <a:rPr lang="tr-T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malzemelerin tarımsal </a:t>
            </a:r>
            <a:r>
              <a:rPr lang="tr-T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atıksuların</a:t>
            </a: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uygulanması üzerindeki uzun vadeli etkileri göz önüne alındığında, fonksiyonel </a:t>
            </a:r>
            <a:r>
              <a:rPr lang="tr-T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biyokömürlerin</a:t>
            </a: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stabilitesi</a:t>
            </a: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ve eko-</a:t>
            </a:r>
            <a:r>
              <a:rPr lang="tr-T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toksisitesi</a:t>
            </a: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uygulamaya geniş çapta uygulanmadan önce açıkça incelenmelidir. Bu nedenle, gelecekte daha fazla ikna edici ve spesifik araştırmalara acilen ihtiyaç duyulmaktadır. Ek olarak, </a:t>
            </a:r>
            <a:r>
              <a:rPr lang="tr-T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materyallerin </a:t>
            </a:r>
            <a:r>
              <a:rPr lang="tr-T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adsorpsiyondan</a:t>
            </a: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sonra geri dönüşüm çalışmaları, literatürde sadece birkaç mevcut çalışma ile büyük ölçüde eksiktir. </a:t>
            </a:r>
            <a:endParaRPr lang="tr-TR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tr-TR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bazlı fonksiyonel materyaller, bir tür iyileştirme ortamı materyali olarak, tarımsal sistem ölçeğinde gelecekteki araştırma uygulamaları için </a:t>
            </a:r>
            <a:r>
              <a:rPr lang="tr-T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stabiliteleri</a:t>
            </a: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eko-</a:t>
            </a:r>
            <a:r>
              <a:rPr lang="tr-T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toksisiteleri</a:t>
            </a: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ve fonksiyonel </a:t>
            </a:r>
            <a:r>
              <a:rPr lang="tr-T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biyokömürlerin</a:t>
            </a: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geri dönüşümü ile ilgili bu önemli hususları </a:t>
            </a:r>
            <a:r>
              <a:rPr lang="tr-TR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vurgulalanmalıdır</a:t>
            </a:r>
            <a:r>
              <a:rPr lang="tr-TR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endParaRPr lang="tr-T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1" y="205377"/>
            <a:ext cx="11913326" cy="1097280"/>
          </a:xfrm>
        </p:spPr>
        <p:txBody>
          <a:bodyPr>
            <a:noAutofit/>
          </a:bodyPr>
          <a:lstStyle/>
          <a:p>
            <a:r>
              <a:rPr lang="tr-TR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sz="2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6. DİĞER POTANSİYEL ÇEVRE DOSTU ÜRETİM YÖNTEMLERİ VE FONKSİYONEL MALZEMELER</a:t>
            </a:r>
            <a:r>
              <a:rPr lang="tr-TR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sz="2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tr-TR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2514" y="1714500"/>
            <a:ext cx="10602686" cy="4457700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İnceleme süreci sırasında yukarıda önerilen ve mevcut üretim yöntemlerine ve fonksiyonel materyallere ek olarak,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materyallerin üretimi için uygun olan başka potansiyel üretim yöntemleri ve materyaller de olabilir. Gelecekte, doğru özelliklere sahip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malzemelerin üretilmesi için hem yenilikçi hem de çevre dostu teknolojiler geliştirmek için uygun maliyetli yöntemlerin kullanılması gerekmektedir. Örneğin, kil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mineralleri,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katalizör ve inorganik alev geciktiriciler, ham maddenin ön işleme tabi tutulmasını sağlamak için kimyasal reaktif olarak da seçilebilir. </a:t>
            </a:r>
            <a:endParaRPr lang="tr-TR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tr-TR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bazlı fonksiyonel malzemelerle arıtılan tarımsal atık su, tarım arazilerinin sulanması gibi yenilenebilir kaynaklar olarak kabul edilebilir. Bu nedenle,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işlevselliğini geliştirmek için seçilen malzemenin çevre dostu olma derecesi gelecekte dikkate alınmalıdır.</a:t>
            </a:r>
          </a:p>
          <a:p>
            <a:pPr algn="just"/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MAKALE DEĞERLENDİRMESİ_2018</a:t>
            </a:r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s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7" y="235244"/>
            <a:ext cx="1072959" cy="9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14500"/>
            <a:ext cx="10058399" cy="44577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83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7. LABORATUVAR ÖLÇEKLİ VE SAHA UYGULAMASI</a:t>
            </a:r>
            <a:r>
              <a:rPr lang="tr-T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tr-T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8125" y="1819003"/>
            <a:ext cx="10058400" cy="4457700"/>
          </a:xfrm>
        </p:spPr>
        <p:txBody>
          <a:bodyPr>
            <a:noAutofit/>
          </a:bodyPr>
          <a:lstStyle/>
          <a:p>
            <a:pPr algn="just"/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Laboratuvar ölçeği ile saha uygulaması arasında bariz bir boşluk vardır. İdeal koşullar altında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simüle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edilmiş bir atık su içinde çok sayıda yayınlanmış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malzeme araştırması gerçekleştirilmiştir.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malzemelerin pratik uygulama durumu, uzun süreli saha denemeleri ve gerçek atık suyun karmaşıklığı nedeniyle mevcut değildir. Bununla birlikte, büyük ölçekli mühendislik ürünü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üretimi hakkında çok az bilgi mevcuttur. </a:t>
            </a:r>
            <a:endParaRPr lang="tr-TR" sz="1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Günümüzde 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laboratuvar çalışmaları genellikle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malzemelerin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simüle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edilmiş atık su arıtımında performans optimizasyonuna odaklanmakta, ancak kalite standartları eksiktir. Bu nedenle araştırmacıların bundan sonraki çalışmalarda bu noktaya dikkat etmesi gerekmektedir. </a:t>
            </a:r>
            <a:endParaRPr lang="tr-TR" sz="1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tr-T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Bununla 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birlikte, bu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adsorbanların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pratik alanda uygulamalarına ilişkin çok az sayıda rapor bulunmaktadır. Bu nedenle, bu </a:t>
            </a:r>
            <a:r>
              <a:rPr lang="tr-T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malzemelerin ticarileştirilmesi ve kalite standartları, gelecekteki çalışmalarda yeni malzemeler keşfedilirken ve aynı zamanda malzeme performansı araştırıldığında büyük önem taşımaktadır.</a:t>
            </a:r>
          </a:p>
          <a:p>
            <a:pPr algn="just"/>
            <a:endParaRPr lang="tr-TR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8. SONUÇLAR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tr-TR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bilimsel araştırma camiasında çeşitli kirleticilerle kirlenmiş suyu arıtma potansiyeline sahip olduğu kabul edilen bir gerçektir. </a:t>
            </a:r>
            <a:endParaRPr lang="tr-TR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Çalışmalar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ayrıca, artan spesifik reaktif alan, artan fonksiyonel gruplar ve artan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stabilite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gibi uygun modifikasyonlarla ham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özelliklerinin büyük ölçüde iyileştirildiğini göstermektedir. Bununla birlikte, bir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türü tüm kirleticilerin uzaklaştırılması için uygun olmayabilir. Hammadde türü,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piroliz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teknolojisi ve üretim yöntemleri,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malzemelerin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adsorpsiyon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performansını etkileyen çok önemli faktörlerdir. </a:t>
            </a:r>
            <a:endParaRPr lang="tr-TR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Bu 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nedenle,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malzemelerin hazırlanması, ham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farklı modifikasyon yöntemleri ve bunların sahadaki uygulamaları ile daha fazla </a:t>
            </a:r>
            <a:r>
              <a:rPr lang="tr-TR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ilgilenilmeidir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/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Ayrıca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, uygun bileşenlerle uygun hammaddeyi seçme, üretim koşullarını optimize etme ve kirleticiler için mükemmel uzaklaştırma kabiliyetine sahip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bazlı fonksiyonel malzemeler üretmek için düşük maliyetli üretim yöntemleri bulma konusunda </a:t>
            </a:r>
            <a:r>
              <a:rPr lang="tr-T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çalışmalar yürütülmelidir.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Biyokömürün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adsorban</a:t>
            </a:r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 olarak artan kullanımına rağmen, bu alanda hala çok sayıda belirsizlik ve araştırma boşluğu bulunmaktadır. </a:t>
            </a:r>
          </a:p>
        </p:txBody>
      </p:sp>
    </p:spTree>
    <p:extLst>
      <p:ext uri="{BB962C8B-B14F-4D97-AF65-F5344CB8AC3E}">
        <p14:creationId xmlns:p14="http://schemas.microsoft.com/office/powerpoint/2010/main" val="17984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2224278"/>
            <a:ext cx="9363456" cy="3438144"/>
          </a:xfr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740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GİRİŞ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5097" y="1637211"/>
            <a:ext cx="11112137" cy="4534989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/>
              <a:t>Günümüzde endüstriyel ve tarımsal faaliyetlerden kaynaklanan tarımsal su kirliliği yüksek endişelere neden olmuştur. </a:t>
            </a:r>
            <a:endParaRPr lang="tr-TR" dirty="0" smtClean="0"/>
          </a:p>
          <a:p>
            <a:pPr algn="just"/>
            <a:r>
              <a:rPr lang="tr-TR" dirty="0" smtClean="0"/>
              <a:t>Suya </a:t>
            </a:r>
            <a:r>
              <a:rPr lang="tr-TR" dirty="0"/>
              <a:t>giren çok çeşitli kirleticiler, insan sağlığı ve doğal ekosistem için </a:t>
            </a:r>
            <a:r>
              <a:rPr lang="tr-TR" dirty="0" smtClean="0"/>
              <a:t>ciddi boyutlarda tehdit </a:t>
            </a:r>
            <a:r>
              <a:rPr lang="tr-TR" dirty="0"/>
              <a:t>oluşturmaktadır. </a:t>
            </a:r>
            <a:endParaRPr lang="tr-TR" dirty="0" smtClean="0"/>
          </a:p>
          <a:p>
            <a:pPr algn="just"/>
            <a:r>
              <a:rPr lang="tr-TR" dirty="0" smtClean="0"/>
              <a:t>Tarımsal </a:t>
            </a:r>
            <a:r>
              <a:rPr lang="tr-TR" dirty="0" err="1"/>
              <a:t>atıksuyun</a:t>
            </a:r>
            <a:r>
              <a:rPr lang="tr-TR" dirty="0"/>
              <a:t> ana kaynakları, hayvancılık ve kümes hayvanları yetiştirme </a:t>
            </a:r>
            <a:r>
              <a:rPr lang="tr-TR" dirty="0" err="1"/>
              <a:t>atıksuları</a:t>
            </a:r>
            <a:r>
              <a:rPr lang="tr-TR" dirty="0"/>
              <a:t>, mahsul yetiştirme </a:t>
            </a:r>
            <a:r>
              <a:rPr lang="tr-TR" dirty="0" err="1"/>
              <a:t>atıksuları</a:t>
            </a:r>
            <a:r>
              <a:rPr lang="tr-TR" dirty="0"/>
              <a:t> ve atıksu işleyen tarım ürünleridir. </a:t>
            </a:r>
            <a:r>
              <a:rPr lang="tr-TR" dirty="0" smtClean="0"/>
              <a:t>Bu zirai kaynaklı </a:t>
            </a:r>
            <a:r>
              <a:rPr lang="tr-TR" dirty="0" err="1" smtClean="0"/>
              <a:t>atıksularda</a:t>
            </a:r>
            <a:r>
              <a:rPr lang="tr-TR" dirty="0" smtClean="0"/>
              <a:t> </a:t>
            </a:r>
            <a:r>
              <a:rPr lang="tr-TR" dirty="0"/>
              <a:t>çok sayıda ağır metal, kalıntı veteriner ilaçları ve antibiyotik bulunmaktadır. </a:t>
            </a:r>
            <a:endParaRPr lang="tr-TR" dirty="0" smtClean="0"/>
          </a:p>
          <a:p>
            <a:pPr algn="just"/>
            <a:r>
              <a:rPr lang="tr-TR" dirty="0" smtClean="0"/>
              <a:t>Ayrıca mahsul </a:t>
            </a:r>
            <a:r>
              <a:rPr lang="tr-TR" dirty="0"/>
              <a:t>yetiştirme </a:t>
            </a:r>
            <a:r>
              <a:rPr lang="tr-TR" dirty="0" err="1"/>
              <a:t>atıksularında</a:t>
            </a:r>
            <a:r>
              <a:rPr lang="tr-TR" dirty="0"/>
              <a:t> çok fazla pestisit kalıntısı olduğu gibi, atıksuyu işleyen tarım ürünlerinde de çok sayıda ağır metal ve organik kirletici bulunmaktadır. Tarımsal </a:t>
            </a:r>
            <a:r>
              <a:rPr lang="tr-TR" dirty="0" err="1"/>
              <a:t>atıksulardaki</a:t>
            </a:r>
            <a:r>
              <a:rPr lang="tr-TR" dirty="0"/>
              <a:t> ana kirleticiler </a:t>
            </a:r>
            <a:r>
              <a:rPr lang="tr-TR" dirty="0">
                <a:solidFill>
                  <a:schemeClr val="accent1"/>
                </a:solidFill>
              </a:rPr>
              <a:t>antibiyotik, pestisitler ve </a:t>
            </a:r>
            <a:r>
              <a:rPr lang="tr-TR" dirty="0" err="1">
                <a:solidFill>
                  <a:schemeClr val="accent1"/>
                </a:solidFill>
              </a:rPr>
              <a:t>toksik</a:t>
            </a:r>
            <a:r>
              <a:rPr lang="tr-TR" dirty="0"/>
              <a:t> metallerdir.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394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r>
              <a:rPr lang="tr-TR" dirty="0" err="1" smtClean="0"/>
              <a:t>Biyokömür</a:t>
            </a:r>
            <a:r>
              <a:rPr lang="tr-TR" dirty="0" smtClean="0"/>
              <a:t> </a:t>
            </a:r>
            <a:r>
              <a:rPr lang="tr-TR" sz="4000" dirty="0" smtClean="0">
                <a:solidFill>
                  <a:schemeClr val="accent1"/>
                </a:solidFill>
              </a:rPr>
              <a:t>?</a:t>
            </a:r>
            <a:endParaRPr lang="tr-TR" sz="4000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087" y="1558834"/>
            <a:ext cx="6496594" cy="46133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800" dirty="0" err="1" smtClean="0"/>
              <a:t>Biyokömür</a:t>
            </a:r>
            <a:r>
              <a:rPr lang="tr-TR" sz="1800" dirty="0" smtClean="0"/>
              <a:t> ,enerji </a:t>
            </a:r>
            <a:r>
              <a:rPr lang="tr-TR" sz="1800" dirty="0"/>
              <a:t>üretimi ve çevresel iyileştirme uygulamaları için çok işlevli bir malzeme olarak tanınan </a:t>
            </a:r>
            <a:r>
              <a:rPr lang="tr-TR" sz="1800" dirty="0" err="1"/>
              <a:t>biyokütlenin</a:t>
            </a:r>
            <a:r>
              <a:rPr lang="tr-TR" sz="1800" dirty="0"/>
              <a:t> oksijensiz veya az oksijenle </a:t>
            </a:r>
            <a:r>
              <a:rPr lang="tr-TR" sz="1800" dirty="0" err="1"/>
              <a:t>pirolize</a:t>
            </a:r>
            <a:r>
              <a:rPr lang="tr-TR" sz="1800" dirty="0"/>
              <a:t> edilmesiyle elde edilen karbon açısından zengin bir </a:t>
            </a:r>
            <a:r>
              <a:rPr lang="tr-TR" sz="1800" dirty="0" smtClean="0"/>
              <a:t>katıdır.</a:t>
            </a:r>
          </a:p>
          <a:p>
            <a:pPr marL="0" indent="0" algn="just">
              <a:buNone/>
            </a:pPr>
            <a:r>
              <a:rPr lang="tr-TR" sz="1800" dirty="0" smtClean="0"/>
              <a:t>Genellikle; </a:t>
            </a:r>
          </a:p>
          <a:p>
            <a:pPr algn="just"/>
            <a:r>
              <a:rPr lang="tr-TR" sz="1800" dirty="0" smtClean="0"/>
              <a:t>hızlı </a:t>
            </a:r>
            <a:r>
              <a:rPr lang="tr-TR" sz="1800" dirty="0" err="1"/>
              <a:t>piroliz</a:t>
            </a:r>
            <a:r>
              <a:rPr lang="tr-TR" sz="1800" dirty="0"/>
              <a:t>, </a:t>
            </a:r>
            <a:endParaRPr lang="tr-TR" sz="1800" dirty="0" smtClean="0"/>
          </a:p>
          <a:p>
            <a:pPr algn="just"/>
            <a:r>
              <a:rPr lang="tr-TR" sz="1800" dirty="0" smtClean="0"/>
              <a:t>yavaş </a:t>
            </a:r>
            <a:r>
              <a:rPr lang="tr-TR" sz="1800" dirty="0" err="1"/>
              <a:t>piroliz</a:t>
            </a:r>
            <a:r>
              <a:rPr lang="tr-TR" sz="1800" dirty="0" smtClean="0"/>
              <a:t>,</a:t>
            </a:r>
          </a:p>
          <a:p>
            <a:pPr algn="just"/>
            <a:r>
              <a:rPr lang="tr-TR" sz="1800" dirty="0" smtClean="0"/>
              <a:t> </a:t>
            </a:r>
            <a:r>
              <a:rPr lang="tr-TR" sz="1800" dirty="0"/>
              <a:t>flaş karbonizasyon</a:t>
            </a:r>
            <a:r>
              <a:rPr lang="tr-TR" sz="1800" dirty="0" smtClean="0"/>
              <a:t>,</a:t>
            </a:r>
          </a:p>
          <a:p>
            <a:pPr algn="just"/>
            <a:r>
              <a:rPr lang="tr-TR" sz="1800" dirty="0" smtClean="0"/>
              <a:t> </a:t>
            </a:r>
            <a:r>
              <a:rPr lang="tr-TR" sz="1800" dirty="0" err="1"/>
              <a:t>hidrotermal</a:t>
            </a:r>
            <a:r>
              <a:rPr lang="tr-TR" sz="1800" dirty="0"/>
              <a:t> karbonizasyon, </a:t>
            </a:r>
            <a:endParaRPr lang="tr-TR" sz="1800" dirty="0" smtClean="0"/>
          </a:p>
          <a:p>
            <a:pPr algn="just"/>
            <a:r>
              <a:rPr lang="tr-TR" sz="1800" dirty="0" err="1" smtClean="0"/>
              <a:t>gazlaştırma</a:t>
            </a:r>
            <a:r>
              <a:rPr lang="tr-TR" sz="1800" dirty="0" smtClean="0"/>
              <a:t> </a:t>
            </a:r>
            <a:r>
              <a:rPr lang="tr-TR" sz="1800" dirty="0"/>
              <a:t>dahil olmak üzere çeşitli </a:t>
            </a:r>
            <a:r>
              <a:rPr lang="tr-TR" sz="1800" dirty="0" err="1"/>
              <a:t>termokimyasal</a:t>
            </a:r>
            <a:r>
              <a:rPr lang="tr-TR" sz="1800" dirty="0"/>
              <a:t> işlemler yoluyla </a:t>
            </a:r>
            <a:r>
              <a:rPr lang="tr-TR" sz="1800" dirty="0">
                <a:solidFill>
                  <a:schemeClr val="accent1"/>
                </a:solidFill>
              </a:rPr>
              <a:t>odun </a:t>
            </a:r>
            <a:r>
              <a:rPr lang="tr-TR" sz="1800" dirty="0" err="1">
                <a:solidFill>
                  <a:schemeClr val="accent1"/>
                </a:solidFill>
              </a:rPr>
              <a:t>biyokütlesi</a:t>
            </a:r>
            <a:r>
              <a:rPr lang="tr-TR" sz="1800" dirty="0">
                <a:solidFill>
                  <a:schemeClr val="accent1"/>
                </a:solidFill>
              </a:rPr>
              <a:t>, hayvan gübresi, mahsul artıkları ve katı atıklardan</a:t>
            </a:r>
            <a:r>
              <a:rPr lang="tr-TR" sz="1800" dirty="0"/>
              <a:t> üretilir. </a:t>
            </a:r>
            <a:endParaRPr lang="tr-TR" sz="1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340" y="1694905"/>
            <a:ext cx="1945803" cy="12921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853" y="1583327"/>
            <a:ext cx="1871618" cy="14037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992" y="2987040"/>
            <a:ext cx="1996587" cy="12469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992" y="5004798"/>
            <a:ext cx="2097837" cy="1313996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Sağa Bükülü Ok 11"/>
          <p:cNvSpPr/>
          <p:nvPr/>
        </p:nvSpPr>
        <p:spPr>
          <a:xfrm rot="20057632">
            <a:off x="6601854" y="3065941"/>
            <a:ext cx="1212060" cy="2960454"/>
          </a:xfrm>
          <a:prstGeom prst="curvedRigh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Sola Bükülü Ok 12"/>
          <p:cNvSpPr/>
          <p:nvPr/>
        </p:nvSpPr>
        <p:spPr>
          <a:xfrm rot="1030109">
            <a:off x="10862579" y="3114599"/>
            <a:ext cx="1166371" cy="2771765"/>
          </a:xfrm>
          <a:prstGeom prst="curvedLeftArrow">
            <a:avLst/>
          </a:prstGeom>
          <a:solidFill>
            <a:schemeClr val="tx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Aşağı Ok 13"/>
          <p:cNvSpPr/>
          <p:nvPr/>
        </p:nvSpPr>
        <p:spPr>
          <a:xfrm>
            <a:off x="9265920" y="4328160"/>
            <a:ext cx="452846" cy="574766"/>
          </a:xfrm>
          <a:prstGeom prst="down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485" y="634182"/>
            <a:ext cx="96012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6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dirty="0" err="1"/>
              <a:t>Biyokömürün</a:t>
            </a:r>
            <a:r>
              <a:rPr lang="tr-TR" dirty="0"/>
              <a:t> fiziksel ve kimyasal özellikleri temel olarak hammadde tipine, üretim yöntemlerine ve </a:t>
            </a:r>
            <a:r>
              <a:rPr lang="tr-TR" dirty="0" err="1"/>
              <a:t>piroliz</a:t>
            </a:r>
            <a:r>
              <a:rPr lang="tr-TR" dirty="0"/>
              <a:t> koşullarına (örneğin, kalma süresi, sıcaklık, </a:t>
            </a:r>
            <a:r>
              <a:rPr lang="tr-TR" dirty="0" err="1"/>
              <a:t>termokimyasal</a:t>
            </a:r>
            <a:r>
              <a:rPr lang="tr-TR" dirty="0"/>
              <a:t> dönüşüm teknolojisi, ısıtma hızı ve reaktör tipi) </a:t>
            </a:r>
            <a:r>
              <a:rPr lang="tr-TR" dirty="0" smtClean="0"/>
              <a:t>bağlıdır.</a:t>
            </a:r>
          </a:p>
          <a:p>
            <a:pPr marL="0" indent="0" algn="just">
              <a:buNone/>
            </a:pPr>
            <a:r>
              <a:rPr lang="tr-TR" dirty="0" err="1" smtClean="0"/>
              <a:t>Biyokömürün</a:t>
            </a:r>
            <a:r>
              <a:rPr lang="tr-TR" dirty="0" smtClean="0"/>
              <a:t> </a:t>
            </a:r>
            <a:r>
              <a:rPr lang="tr-TR" dirty="0"/>
              <a:t>uygulanması, </a:t>
            </a:r>
            <a:r>
              <a:rPr lang="tr-TR" dirty="0" err="1"/>
              <a:t>biyo</a:t>
            </a:r>
            <a:r>
              <a:rPr lang="tr-TR" dirty="0"/>
              <a:t>-enerji üretimi, kirleticilerin hareketsiz hale getirilmesi  açısından </a:t>
            </a:r>
            <a:r>
              <a:rPr lang="tr-TR" dirty="0" err="1"/>
              <a:t>biyokömür</a:t>
            </a:r>
            <a:r>
              <a:rPr lang="tr-TR" dirty="0"/>
              <a:t> kullanmanın faydaları ile heyecan verici bir </a:t>
            </a:r>
            <a:r>
              <a:rPr lang="tr-TR" dirty="0" err="1"/>
              <a:t>biyoteknoloji</a:t>
            </a:r>
            <a:r>
              <a:rPr lang="tr-TR" dirty="0"/>
              <a:t> haline geldi. </a:t>
            </a:r>
            <a:endParaRPr lang="tr-TR" dirty="0" smtClean="0"/>
          </a:p>
          <a:p>
            <a:pPr algn="just"/>
            <a:r>
              <a:rPr lang="tr-TR" dirty="0">
                <a:solidFill>
                  <a:schemeClr val="accent1"/>
                </a:solidFill>
              </a:rPr>
              <a:t>T</a:t>
            </a:r>
            <a:r>
              <a:rPr lang="tr-TR" dirty="0" smtClean="0">
                <a:solidFill>
                  <a:schemeClr val="accent1"/>
                </a:solidFill>
              </a:rPr>
              <a:t>oprak </a:t>
            </a:r>
            <a:r>
              <a:rPr lang="tr-TR" dirty="0">
                <a:solidFill>
                  <a:schemeClr val="accent1"/>
                </a:solidFill>
              </a:rPr>
              <a:t>verimliliğini artırma, </a:t>
            </a:r>
            <a:endParaRPr lang="tr-TR" dirty="0" smtClean="0">
              <a:solidFill>
                <a:schemeClr val="accent1"/>
              </a:solidFill>
            </a:endParaRPr>
          </a:p>
          <a:p>
            <a:pPr algn="just"/>
            <a:r>
              <a:rPr lang="tr-TR" dirty="0" smtClean="0">
                <a:solidFill>
                  <a:schemeClr val="accent1"/>
                </a:solidFill>
              </a:rPr>
              <a:t>Karbon </a:t>
            </a:r>
            <a:r>
              <a:rPr lang="tr-TR" dirty="0">
                <a:solidFill>
                  <a:schemeClr val="accent1"/>
                </a:solidFill>
              </a:rPr>
              <a:t>tutma,  </a:t>
            </a:r>
            <a:endParaRPr lang="tr-TR" dirty="0" smtClean="0">
              <a:solidFill>
                <a:schemeClr val="accent1"/>
              </a:solidFill>
            </a:endParaRPr>
          </a:p>
          <a:p>
            <a:pPr algn="just"/>
            <a:r>
              <a:rPr lang="tr-TR" dirty="0">
                <a:solidFill>
                  <a:schemeClr val="accent1"/>
                </a:solidFill>
              </a:rPr>
              <a:t>T</a:t>
            </a:r>
            <a:r>
              <a:rPr lang="tr-TR" dirty="0" smtClean="0">
                <a:solidFill>
                  <a:schemeClr val="accent1"/>
                </a:solidFill>
              </a:rPr>
              <a:t>oprak </a:t>
            </a:r>
            <a:r>
              <a:rPr lang="tr-TR" dirty="0">
                <a:solidFill>
                  <a:schemeClr val="accent1"/>
                </a:solidFill>
              </a:rPr>
              <a:t>değişikliği  ve </a:t>
            </a:r>
            <a:r>
              <a:rPr lang="tr-TR" dirty="0" smtClean="0">
                <a:solidFill>
                  <a:schemeClr val="accent1"/>
                </a:solidFill>
              </a:rPr>
              <a:t>çevresel iyileştirme</a:t>
            </a:r>
          </a:p>
          <a:p>
            <a:pPr algn="just"/>
            <a:r>
              <a:rPr lang="tr-TR" dirty="0" err="1" smtClean="0">
                <a:solidFill>
                  <a:schemeClr val="accent1"/>
                </a:solidFill>
              </a:rPr>
              <a:t>Toksik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smtClean="0">
                <a:solidFill>
                  <a:schemeClr val="accent1"/>
                </a:solidFill>
              </a:rPr>
              <a:t>metalleri </a:t>
            </a:r>
            <a:r>
              <a:rPr lang="tr-TR" dirty="0">
                <a:solidFill>
                  <a:schemeClr val="accent1"/>
                </a:solidFill>
              </a:rPr>
              <a:t>uzaklaştırmak ve organik kirleticiyi azaltmak için </a:t>
            </a:r>
            <a:endParaRPr lang="tr-TR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tr-TR" dirty="0" smtClean="0"/>
              <a:t>umut </a:t>
            </a:r>
            <a:r>
              <a:rPr lang="tr-TR" dirty="0"/>
              <a:t>verici ve etkili bir teknoloji olarak kabul edilmiştir .</a:t>
            </a:r>
          </a:p>
          <a:p>
            <a:pPr algn="just"/>
            <a:endParaRPr lang="tr-TR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41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Biyokömür</a:t>
            </a:r>
            <a:r>
              <a:rPr lang="tr-TR" dirty="0" smtClean="0"/>
              <a:t> nasıl bir malzemedir?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714500"/>
            <a:ext cx="5987143" cy="44577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düşük </a:t>
            </a:r>
            <a:r>
              <a:rPr lang="tr-TR" dirty="0"/>
              <a:t>maliyet, </a:t>
            </a:r>
            <a:endParaRPr lang="tr-TR" dirty="0" smtClean="0"/>
          </a:p>
          <a:p>
            <a:r>
              <a:rPr lang="tr-TR" dirty="0" smtClean="0"/>
              <a:t>yüksek </a:t>
            </a:r>
            <a:r>
              <a:rPr lang="tr-TR" dirty="0" err="1"/>
              <a:t>gözeneklilik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çevre </a:t>
            </a:r>
            <a:r>
              <a:rPr lang="tr-TR" dirty="0"/>
              <a:t>dostu, </a:t>
            </a:r>
            <a:endParaRPr lang="tr-TR" dirty="0" smtClean="0"/>
          </a:p>
          <a:p>
            <a:r>
              <a:rPr lang="tr-TR" dirty="0" smtClean="0"/>
              <a:t>mükemmel </a:t>
            </a:r>
            <a:r>
              <a:rPr lang="tr-TR" dirty="0" err="1" smtClean="0"/>
              <a:t>stabiliteye</a:t>
            </a:r>
            <a:r>
              <a:rPr lang="tr-TR" dirty="0" smtClean="0"/>
              <a:t> sahip, </a:t>
            </a:r>
          </a:p>
          <a:p>
            <a:r>
              <a:rPr lang="tr-TR" dirty="0" smtClean="0"/>
              <a:t>uygun </a:t>
            </a:r>
            <a:r>
              <a:rPr lang="tr-TR" dirty="0"/>
              <a:t>fiziksel/kimyasal </a:t>
            </a:r>
            <a:r>
              <a:rPr lang="tr-TR" dirty="0" smtClean="0"/>
              <a:t>yüzey ve</a:t>
            </a:r>
          </a:p>
          <a:p>
            <a:r>
              <a:rPr lang="tr-TR" dirty="0" smtClean="0"/>
              <a:t>atık </a:t>
            </a:r>
            <a:r>
              <a:rPr lang="tr-TR" dirty="0"/>
              <a:t>su arıtımı için ideal bir absorban </a:t>
            </a:r>
            <a:r>
              <a:rPr lang="tr-TR" dirty="0" smtClean="0"/>
              <a:t>olma özelliğine sahip bir malzemedir. </a:t>
            </a:r>
            <a:endParaRPr lang="tr-TR" dirty="0"/>
          </a:p>
        </p:txBody>
      </p:sp>
      <p:pic>
        <p:nvPicPr>
          <p:cNvPr id="3074" name="Picture 2" descr="Organic fertilizer Biochar | GreenPower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5" y="2319201"/>
            <a:ext cx="4106092" cy="32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3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0926" y="1714500"/>
            <a:ext cx="11556274" cy="4457700"/>
          </a:xfrm>
        </p:spPr>
        <p:txBody>
          <a:bodyPr/>
          <a:lstStyle/>
          <a:p>
            <a:pPr marL="0" indent="0">
              <a:buNone/>
            </a:pPr>
            <a:r>
              <a:rPr lang="tr-TR" u="sng" dirty="0"/>
              <a:t>Genel olarak, </a:t>
            </a:r>
            <a:r>
              <a:rPr lang="tr-TR" u="sng" dirty="0" err="1"/>
              <a:t>biyokömür</a:t>
            </a:r>
            <a:r>
              <a:rPr lang="tr-TR" u="sng" dirty="0"/>
              <a:t> bazlı fonksiyonel </a:t>
            </a:r>
            <a:r>
              <a:rPr lang="tr-TR" u="sng" dirty="0" smtClean="0"/>
              <a:t>malzemeler;</a:t>
            </a:r>
          </a:p>
          <a:p>
            <a:r>
              <a:rPr lang="tr-TR" dirty="0" smtClean="0"/>
              <a:t>kimyasal </a:t>
            </a:r>
            <a:r>
              <a:rPr lang="tr-TR" dirty="0"/>
              <a:t>olarak modifiye edilmiş </a:t>
            </a:r>
            <a:r>
              <a:rPr lang="tr-TR" dirty="0" err="1"/>
              <a:t>biyokömürler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manyetik </a:t>
            </a:r>
            <a:r>
              <a:rPr lang="tr-TR" dirty="0" err="1"/>
              <a:t>biyokömür</a:t>
            </a:r>
            <a:r>
              <a:rPr lang="tr-TR" dirty="0"/>
              <a:t> </a:t>
            </a:r>
            <a:r>
              <a:rPr lang="tr-TR" dirty="0" err="1"/>
              <a:t>kompozitleri</a:t>
            </a:r>
            <a:r>
              <a:rPr lang="tr-TR" dirty="0" smtClean="0"/>
              <a:t>,</a:t>
            </a:r>
          </a:p>
          <a:p>
            <a:r>
              <a:rPr lang="tr-TR" dirty="0" smtClean="0"/>
              <a:t>inorganik </a:t>
            </a:r>
            <a:r>
              <a:rPr lang="tr-TR" dirty="0"/>
              <a:t>madde kaplı </a:t>
            </a:r>
            <a:r>
              <a:rPr lang="tr-TR" dirty="0" err="1"/>
              <a:t>biyokömür</a:t>
            </a:r>
            <a:r>
              <a:rPr lang="tr-TR" dirty="0"/>
              <a:t> ve </a:t>
            </a:r>
            <a:endParaRPr lang="tr-TR" dirty="0" smtClean="0"/>
          </a:p>
          <a:p>
            <a:r>
              <a:rPr lang="tr-TR" dirty="0" err="1" smtClean="0"/>
              <a:t>nano</a:t>
            </a:r>
            <a:r>
              <a:rPr lang="tr-TR" dirty="0" smtClean="0"/>
              <a:t> </a:t>
            </a:r>
            <a:r>
              <a:rPr lang="tr-TR" dirty="0"/>
              <a:t>malzeme kaplanmış </a:t>
            </a:r>
            <a:r>
              <a:rPr lang="tr-TR" dirty="0" err="1"/>
              <a:t>biyokömür</a:t>
            </a:r>
            <a:r>
              <a:rPr lang="tr-TR" dirty="0"/>
              <a:t> olmak üzere dört kategoride sınıflandırılabilir.</a:t>
            </a:r>
          </a:p>
        </p:txBody>
      </p:sp>
    </p:spTree>
    <p:extLst>
      <p:ext uri="{BB962C8B-B14F-4D97-AF65-F5344CB8AC3E}">
        <p14:creationId xmlns:p14="http://schemas.microsoft.com/office/powerpoint/2010/main" val="18538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/>
            <a:r>
              <a:rPr lang="tr-TR" b="1" dirty="0" smtClean="0"/>
              <a:t>Grafiksel Özet</a:t>
            </a:r>
            <a:endParaRPr lang="tr-TR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22" y="870857"/>
            <a:ext cx="11192256" cy="414528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10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im Projesi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793018_TF02922647" id="{C2EC00CF-3002-4962-8D28-CDC3F12583CF}" vid="{A6696A33-65DA-4A58-81B3-4FFF00C73190}"/>
    </a:ext>
  </a:extLst>
</a:theme>
</file>

<file path=ppt/theme/theme2.xml><?xml version="1.0" encoding="utf-8"?>
<a:theme xmlns:a="http://schemas.openxmlformats.org/drawingml/2006/main" name="Başlıklar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383_TF00089993.potx" id="{F67822FD-73F0-4237-BA9A-EE422133F2A2}" vid="{5735DE94-8E6E-4DF0-82A3-F6D1DD539EBE}"/>
    </a:ext>
  </a:extLst>
</a:theme>
</file>

<file path=ppt/theme/theme3.xml><?xml version="1.0" encoding="utf-8"?>
<a:theme xmlns:a="http://schemas.openxmlformats.org/drawingml/2006/main" name="Office Teması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sunumm</Template>
  <TotalTime>1269</TotalTime>
  <Words>2187</Words>
  <Application>Microsoft Office PowerPoint</Application>
  <PresentationFormat>Geniş ekran</PresentationFormat>
  <Paragraphs>139</Paragraphs>
  <Slides>32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Century Schoolbook</vt:lpstr>
      <vt:lpstr>Corbel</vt:lpstr>
      <vt:lpstr>Times New Roman</vt:lpstr>
      <vt:lpstr>Bilim Projesi 16x9</vt:lpstr>
      <vt:lpstr>Başlıklar</vt:lpstr>
      <vt:lpstr>TARIMSAL ATIK SULARIN ARITILMASINDA BİYOKÖMÜR BAZLI FONKSİYONEL MALZEMELER: İMALAT, UYGULAMA VE GELECEKTEKİ ARAŞTIRMA İHTİYAÇLARI</vt:lpstr>
      <vt:lpstr>Sunu İçeriği</vt:lpstr>
      <vt:lpstr>    MAKALE DEĞERLENDİRMESİ_2018</vt:lpstr>
      <vt:lpstr>1. GİRİŞ</vt:lpstr>
      <vt:lpstr>  Biyokömür ?</vt:lpstr>
      <vt:lpstr>PowerPoint Sunusu</vt:lpstr>
      <vt:lpstr>Biyokömür nasıl bir malzemedir?</vt:lpstr>
      <vt:lpstr>PowerPoint Sunusu</vt:lpstr>
      <vt:lpstr>PowerPoint Sunusu</vt:lpstr>
      <vt:lpstr>2. Amaç</vt:lpstr>
      <vt:lpstr>3.Biyokömür bazlı fonksiyonel malzemeler</vt:lpstr>
      <vt:lpstr> 3.2. Manyetik biyokömür kompozitleri </vt:lpstr>
      <vt:lpstr>1-Demir iyonları kullanarak biyokütle ön işleme  2- Pirolizden sonra demir oksitlerin biyokömür üzerine kimyasal olarak birlikte çökeltilmesi </vt:lpstr>
      <vt:lpstr>PowerPoint Sunusu</vt:lpstr>
      <vt:lpstr>PowerPoint Sunusu</vt:lpstr>
      <vt:lpstr> 3.3. İnorganik madde kaplı biyokömür </vt:lpstr>
      <vt:lpstr> 3.4. Nano malzeme kaplı biyokömür </vt:lpstr>
      <vt:lpstr>PowerPoint Sunusu</vt:lpstr>
      <vt:lpstr> 4.TARIMSAL ATIK SULARDAN KİRLETİCİLERİN UZAKLAŞTIRILMASI UYGULAMALARI </vt:lpstr>
      <vt:lpstr>PowerPoint Sunusu</vt:lpstr>
      <vt:lpstr>PowerPoint Sunusu</vt:lpstr>
      <vt:lpstr>PowerPoint Sunusu</vt:lpstr>
      <vt:lpstr> 4.1. Antibiyotiklerin adsorpsiyonu </vt:lpstr>
      <vt:lpstr>PowerPoint Sunusu</vt:lpstr>
      <vt:lpstr> 4.2. Pestisitlerin adsorpsiyonu </vt:lpstr>
      <vt:lpstr> 4.3. Toksik metallerin adsorpsiyonu </vt:lpstr>
      <vt:lpstr>5. BİYOKÖMÜR BAZLI FONKSİYONEL MALZEMELERİN EKO-TOKSİSİTESİ, KARARLILIĞI VE GERİ DÖNÜŞÜMÜ</vt:lpstr>
      <vt:lpstr>PowerPoint Sunusu</vt:lpstr>
      <vt:lpstr> 6. DİĞER POTANSİYEL ÇEVRE DOSTU ÜRETİM YÖNTEMLERİ VE FONKSİYONEL MALZEMELER </vt:lpstr>
      <vt:lpstr> 7. LABORATUVAR ÖLÇEKLİ VE SAHA UYGULAMASI </vt:lpstr>
      <vt:lpstr>8. SONUÇLAR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Bilim Projesi Başlığı</dc:title>
  <dc:creator>Hamdi  Muratçobanoğlu</dc:creator>
  <cp:lastModifiedBy>Hamdi  Muratçobanoğlu</cp:lastModifiedBy>
  <cp:revision>89</cp:revision>
  <dcterms:created xsi:type="dcterms:W3CDTF">2021-05-03T23:33:07Z</dcterms:created>
  <dcterms:modified xsi:type="dcterms:W3CDTF">2021-06-04T17:16:38Z</dcterms:modified>
</cp:coreProperties>
</file>