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9" r:id="rId6"/>
    <p:sldId id="261" r:id="rId7"/>
    <p:sldId id="262" r:id="rId8"/>
    <p:sldId id="263" r:id="rId9"/>
    <p:sldId id="271" r:id="rId10"/>
    <p:sldId id="273" r:id="rId11"/>
    <p:sldId id="265" r:id="rId12"/>
    <p:sldId id="274" r:id="rId13"/>
    <p:sldId id="268" r:id="rId14"/>
    <p:sldId id="266" r:id="rId15"/>
    <p:sldId id="267" r:id="rId16"/>
    <p:sldId id="275"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9.03.2020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9.03.2020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clcevre.com/en/e-waste-recycling/waste-battery-recycling" TargetMode="External"/><Relationship Id="rId2" Type="http://schemas.openxmlformats.org/officeDocument/2006/relationships/hyperlink" Target="https://www.omurgokkus.com/ders-sunumlari-waste-management" TargetMode="Externa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hyperlink" Target="https://tap.org.tr/pil-atik-pil/sss/atik-pil-nedir-ve-neden-toplanmalidir/" TargetMode="External"/><Relationship Id="rId4" Type="http://schemas.openxmlformats.org/officeDocument/2006/relationships/hyperlink" Target="http://www.jieas.com/volumes/vol191-3/abs19-v14-i3-8.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14282" y="214290"/>
            <a:ext cx="8572560" cy="6286544"/>
          </a:xfrm>
        </p:spPr>
        <p:txBody>
          <a:bodyPr>
            <a:normAutofit/>
          </a:bodyPr>
          <a:lstStyle/>
          <a:p>
            <a:r>
              <a:rPr lang="tr-TR" sz="2000" dirty="0" smtClean="0">
                <a:solidFill>
                  <a:schemeClr val="tx1"/>
                </a:solidFill>
              </a:rPr>
              <a:t>T.C</a:t>
            </a:r>
          </a:p>
          <a:p>
            <a:r>
              <a:rPr lang="tr-TR" sz="2000" dirty="0" smtClean="0">
                <a:solidFill>
                  <a:schemeClr val="tx1"/>
                </a:solidFill>
              </a:rPr>
              <a:t>ERCİYES UNIVERSTY</a:t>
            </a:r>
          </a:p>
          <a:p>
            <a:r>
              <a:rPr lang="tr-TR" sz="2000" dirty="0" smtClean="0">
                <a:solidFill>
                  <a:schemeClr val="tx1"/>
                </a:solidFill>
              </a:rPr>
              <a:t>ENVIRONMENTAL ENGINEERING</a:t>
            </a:r>
          </a:p>
          <a:p>
            <a:endParaRPr lang="tr-TR" sz="2000" dirty="0" smtClean="0">
              <a:solidFill>
                <a:schemeClr val="tx1"/>
              </a:solidFill>
            </a:endParaRPr>
          </a:p>
          <a:p>
            <a:r>
              <a:rPr lang="tr-TR" sz="2000" dirty="0" smtClean="0">
                <a:solidFill>
                  <a:schemeClr val="tx1"/>
                </a:solidFill>
              </a:rPr>
              <a:t>HAZARDOUS WASTE MANAGEMENT</a:t>
            </a:r>
          </a:p>
          <a:p>
            <a:endParaRPr lang="tr-TR" sz="2000" dirty="0" smtClean="0">
              <a:solidFill>
                <a:schemeClr val="tx1"/>
              </a:solidFill>
            </a:endParaRPr>
          </a:p>
          <a:p>
            <a:r>
              <a:rPr lang="en-US" sz="2400" dirty="0" smtClean="0">
                <a:solidFill>
                  <a:schemeClr val="tx1"/>
                </a:solidFill>
              </a:rPr>
              <a:t>COLLECTION OF WASTE BATTERIES</a:t>
            </a:r>
            <a:br>
              <a:rPr lang="en-US" sz="2400" dirty="0" smtClean="0">
                <a:solidFill>
                  <a:schemeClr val="tx1"/>
                </a:solidFill>
              </a:rPr>
            </a:br>
            <a:r>
              <a:rPr lang="en-US" sz="2400" dirty="0" smtClean="0">
                <a:solidFill>
                  <a:schemeClr val="tx1"/>
                </a:solidFill>
              </a:rPr>
              <a:t>AND DISPOSAL</a:t>
            </a:r>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endParaRPr lang="tr-TR" sz="2400" dirty="0" smtClean="0">
              <a:solidFill>
                <a:schemeClr val="tx1"/>
              </a:solidFill>
            </a:endParaRPr>
          </a:p>
          <a:p>
            <a:r>
              <a:rPr lang="tr-TR" sz="2400" dirty="0" smtClean="0">
                <a:solidFill>
                  <a:schemeClr val="tx1"/>
                </a:solidFill>
              </a:rPr>
              <a:t>ÇETİN ÖZALTIN</a:t>
            </a:r>
          </a:p>
          <a:p>
            <a:r>
              <a:rPr lang="tr-TR" sz="2400" dirty="0" smtClean="0">
                <a:solidFill>
                  <a:schemeClr val="tx1"/>
                </a:solidFill>
              </a:rPr>
              <a:t>1030920129</a:t>
            </a:r>
          </a:p>
        </p:txBody>
      </p:sp>
      <p:pic>
        <p:nvPicPr>
          <p:cNvPr id="1026" name="Picture 2" descr="C:\Users\Win10\Desktop\indir.png"/>
          <p:cNvPicPr>
            <a:picLocks noChangeAspect="1" noChangeArrowheads="1"/>
          </p:cNvPicPr>
          <p:nvPr/>
        </p:nvPicPr>
        <p:blipFill>
          <a:blip r:embed="rId2"/>
          <a:srcRect/>
          <a:stretch>
            <a:fillRect/>
          </a:stretch>
        </p:blipFill>
        <p:spPr bwMode="auto">
          <a:xfrm>
            <a:off x="0" y="0"/>
            <a:ext cx="2714625" cy="1685925"/>
          </a:xfrm>
          <a:prstGeom prst="rect">
            <a:avLst/>
          </a:prstGeom>
          <a:noFill/>
        </p:spPr>
      </p:pic>
      <p:pic>
        <p:nvPicPr>
          <p:cNvPr id="5" name="Picture 2" descr="C:\Users\raşit\Desktop\rrrrr.PNG"/>
          <p:cNvPicPr>
            <a:picLocks noChangeAspect="1" noChangeArrowheads="1"/>
          </p:cNvPicPr>
          <p:nvPr/>
        </p:nvPicPr>
        <p:blipFill>
          <a:blip r:embed="rId3"/>
          <a:srcRect/>
          <a:stretch>
            <a:fillRect/>
          </a:stretch>
        </p:blipFill>
        <p:spPr bwMode="auto">
          <a:xfrm>
            <a:off x="6791325" y="0"/>
            <a:ext cx="2352675" cy="1714488"/>
          </a:xfrm>
          <a:prstGeom prst="rect">
            <a:avLst/>
          </a:prstGeom>
          <a:noFill/>
          <a:ln w="9525">
            <a:noFill/>
            <a:miter lim="800000"/>
            <a:headEnd/>
            <a:tailEnd/>
          </a:ln>
        </p:spPr>
      </p:pic>
      <p:pic>
        <p:nvPicPr>
          <p:cNvPr id="1027" name="Picture 3" descr="C:\Users\Win10\Desktop\1619 (1).jpg"/>
          <p:cNvPicPr>
            <a:picLocks noChangeAspect="1" noChangeArrowheads="1"/>
          </p:cNvPicPr>
          <p:nvPr/>
        </p:nvPicPr>
        <p:blipFill>
          <a:blip r:embed="rId4"/>
          <a:srcRect/>
          <a:stretch>
            <a:fillRect/>
          </a:stretch>
        </p:blipFill>
        <p:spPr bwMode="auto">
          <a:xfrm>
            <a:off x="2214546" y="3357562"/>
            <a:ext cx="4276766" cy="200026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SEPARATION BY TYPES</a:t>
            </a:r>
            <a:endParaRPr lang="tr-TR" i="1" dirty="0"/>
          </a:p>
        </p:txBody>
      </p:sp>
      <p:sp>
        <p:nvSpPr>
          <p:cNvPr id="3" name="2 İçerik Yer Tutucusu"/>
          <p:cNvSpPr>
            <a:spLocks noGrp="1"/>
          </p:cNvSpPr>
          <p:nvPr>
            <p:ph idx="1"/>
          </p:nvPr>
        </p:nvSpPr>
        <p:spPr>
          <a:xfrm>
            <a:off x="500034" y="1643050"/>
            <a:ext cx="8229600" cy="4525963"/>
          </a:xfrm>
        </p:spPr>
        <p:txBody>
          <a:bodyPr>
            <a:normAutofit/>
          </a:bodyPr>
          <a:lstStyle/>
          <a:p>
            <a:r>
              <a:rPr lang="en-US" sz="1900" dirty="0" smtClean="0"/>
              <a:t>Turkey's first "Waste Battery Recycling Plant" in </a:t>
            </a:r>
            <a:r>
              <a:rPr lang="en-US" sz="1900" dirty="0" err="1" smtClean="0"/>
              <a:t>Kocaeli</a:t>
            </a:r>
            <a:r>
              <a:rPr lang="en-US" sz="1900" dirty="0" smtClean="0"/>
              <a:t>.</a:t>
            </a:r>
            <a:endParaRPr lang="tr-TR" sz="1900" dirty="0" smtClean="0"/>
          </a:p>
          <a:p>
            <a:r>
              <a:rPr lang="en-US" sz="1900" dirty="0" smtClean="0"/>
              <a:t>The waste batteries are disposed in such a way that they do not cause environmental pollution, and the metals are supplied to the industry.</a:t>
            </a:r>
            <a:endParaRPr lang="tr-TR" sz="1900" dirty="0" smtClean="0"/>
          </a:p>
          <a:p>
            <a:r>
              <a:rPr lang="en-US" sz="1900" dirty="0" smtClean="0"/>
              <a:t>Thanks to the integrated plant, where the separation, recovery and recovery of waste batteries are carried out together, the precious metals inside the batteries are recycled and the potential harm to the environment is prevented.</a:t>
            </a:r>
            <a:endParaRPr lang="tr-TR" sz="1900" dirty="0" smtClean="0"/>
          </a:p>
          <a:p>
            <a:endParaRPr lang="tr-TR" dirty="0"/>
          </a:p>
        </p:txBody>
      </p:sp>
      <p:pic>
        <p:nvPicPr>
          <p:cNvPr id="5" name="4 Resim" descr="pil.jpg"/>
          <p:cNvPicPr>
            <a:picLocks noChangeAspect="1"/>
          </p:cNvPicPr>
          <p:nvPr/>
        </p:nvPicPr>
        <p:blipFill>
          <a:blip r:embed="rId2" cstate="print"/>
          <a:stretch>
            <a:fillRect/>
          </a:stretch>
        </p:blipFill>
        <p:spPr>
          <a:xfrm>
            <a:off x="395536" y="4005064"/>
            <a:ext cx="3000374" cy="1690687"/>
          </a:xfrm>
          <a:prstGeom prst="rect">
            <a:avLst/>
          </a:prstGeom>
        </p:spPr>
      </p:pic>
      <p:pic>
        <p:nvPicPr>
          <p:cNvPr id="6" name="5 Resim" descr="pil1.jpg"/>
          <p:cNvPicPr>
            <a:picLocks noChangeAspect="1"/>
          </p:cNvPicPr>
          <p:nvPr/>
        </p:nvPicPr>
        <p:blipFill>
          <a:blip r:embed="rId3" cstate="print"/>
          <a:stretch>
            <a:fillRect/>
          </a:stretch>
        </p:blipFill>
        <p:spPr>
          <a:xfrm>
            <a:off x="3571868" y="4000504"/>
            <a:ext cx="2513196" cy="1704404"/>
          </a:xfrm>
          <a:prstGeom prst="rect">
            <a:avLst/>
          </a:prstGeom>
        </p:spPr>
      </p:pic>
      <p:pic>
        <p:nvPicPr>
          <p:cNvPr id="7" name="6 Resim" descr="pil2.jpg"/>
          <p:cNvPicPr>
            <a:picLocks noChangeAspect="1"/>
          </p:cNvPicPr>
          <p:nvPr/>
        </p:nvPicPr>
        <p:blipFill>
          <a:blip r:embed="rId4" cstate="print"/>
          <a:stretch>
            <a:fillRect/>
          </a:stretch>
        </p:blipFill>
        <p:spPr>
          <a:xfrm>
            <a:off x="6197903" y="4005064"/>
            <a:ext cx="2550561" cy="168800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RECYCLING AND DISPOSAL</a:t>
            </a:r>
            <a:endParaRPr lang="tr-TR" dirty="0"/>
          </a:p>
        </p:txBody>
      </p:sp>
      <p:sp>
        <p:nvSpPr>
          <p:cNvPr id="3" name="2 İçerik Yer Tutucusu"/>
          <p:cNvSpPr>
            <a:spLocks noGrp="1"/>
          </p:cNvSpPr>
          <p:nvPr>
            <p:ph idx="1"/>
          </p:nvPr>
        </p:nvSpPr>
        <p:spPr>
          <a:xfrm>
            <a:off x="457200" y="1600200"/>
            <a:ext cx="8229600" cy="4829196"/>
          </a:xfrm>
        </p:spPr>
        <p:txBody>
          <a:bodyPr>
            <a:normAutofit/>
          </a:bodyPr>
          <a:lstStyle/>
          <a:p>
            <a:r>
              <a:rPr lang="en-US" sz="1800" dirty="0" smtClean="0"/>
              <a:t>Most </a:t>
            </a:r>
            <a:r>
              <a:rPr lang="en-US" sz="1800" dirty="0" smtClean="0"/>
              <a:t>of the batteries include heavy metals like cobalt, manganese, mercury, lead, nickel, cadmium and lithium. Car batteries contain lead, various acids and chemicals. Improper disposal of batteries can contaminate our soil and underground waters.</a:t>
            </a:r>
          </a:p>
          <a:p>
            <a:endParaRPr lang="en-US" sz="1800" dirty="0" smtClean="0"/>
          </a:p>
          <a:p>
            <a:r>
              <a:rPr lang="en-US" sz="1800" dirty="0" smtClean="0"/>
              <a:t>For this reason, all kinds of batteries need to be recycled or disposed in a proper recycling facility.</a:t>
            </a:r>
          </a:p>
          <a:p>
            <a:endParaRPr lang="en-US" sz="1800" dirty="0" smtClean="0"/>
          </a:p>
          <a:p>
            <a:r>
              <a:rPr lang="en-US" sz="1800" dirty="0" smtClean="0"/>
              <a:t>Authorized by the Ministry of Environment and Urban Planning and also as a member of both TAP (Turkish Battery Importers and Manufacturers Association) and AKUDER (Association of Accumulator and Recycling Industrialists), GCL collects and provides safe storage for waste batteries. </a:t>
            </a:r>
          </a:p>
          <a:p>
            <a:endParaRPr lang="tr-TR" dirty="0"/>
          </a:p>
        </p:txBody>
      </p:sp>
      <p:pic>
        <p:nvPicPr>
          <p:cNvPr id="3074" name="Picture 2" descr="C:\Users\Win10\Desktop\50722.jpg"/>
          <p:cNvPicPr>
            <a:picLocks noChangeAspect="1" noChangeArrowheads="1"/>
          </p:cNvPicPr>
          <p:nvPr/>
        </p:nvPicPr>
        <p:blipFill>
          <a:blip r:embed="rId2" cstate="print"/>
          <a:srcRect/>
          <a:stretch>
            <a:fillRect/>
          </a:stretch>
        </p:blipFill>
        <p:spPr bwMode="auto">
          <a:xfrm>
            <a:off x="7358050" y="5065046"/>
            <a:ext cx="1785950" cy="1792954"/>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MG0897"/>
          <p:cNvPicPr>
            <a:picLocks noGrp="1" noChangeAspect="1" noChangeArrowheads="1"/>
          </p:cNvPicPr>
          <p:nvPr>
            <p:ph idx="1"/>
          </p:nvPr>
        </p:nvPicPr>
        <p:blipFill>
          <a:blip r:embed="rId2" cstate="print"/>
          <a:srcRect/>
          <a:stretch>
            <a:fillRect/>
          </a:stretch>
        </p:blipFill>
        <p:spPr bwMode="auto">
          <a:xfrm>
            <a:off x="2071670" y="428604"/>
            <a:ext cx="4500594" cy="3509570"/>
          </a:xfrm>
          <a:prstGeom prst="rect">
            <a:avLst/>
          </a:prstGeom>
          <a:noFill/>
          <a:ln w="9525">
            <a:solidFill>
              <a:srgbClr val="000000"/>
            </a:solidFill>
            <a:miter lim="800000"/>
            <a:headEnd/>
            <a:tailEnd/>
          </a:ln>
        </p:spPr>
      </p:pic>
      <p:pic>
        <p:nvPicPr>
          <p:cNvPr id="5" name="Picture 4" descr="DSC02573"/>
          <p:cNvPicPr>
            <a:picLocks noChangeAspect="1" noChangeArrowheads="1"/>
          </p:cNvPicPr>
          <p:nvPr/>
        </p:nvPicPr>
        <p:blipFill>
          <a:blip r:embed="rId3" cstate="print"/>
          <a:srcRect/>
          <a:stretch>
            <a:fillRect/>
          </a:stretch>
        </p:blipFill>
        <p:spPr bwMode="auto">
          <a:xfrm>
            <a:off x="2071670" y="4143380"/>
            <a:ext cx="4500594" cy="2544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WASTE BATTERY RECYCLING CYCLE</a:t>
            </a:r>
            <a:endParaRPr lang="tr-TR" dirty="0"/>
          </a:p>
        </p:txBody>
      </p:sp>
      <p:pic>
        <p:nvPicPr>
          <p:cNvPr id="5" name="4 Resim" descr="amplem.jpg"/>
          <p:cNvPicPr>
            <a:picLocks noChangeAspect="1"/>
          </p:cNvPicPr>
          <p:nvPr/>
        </p:nvPicPr>
        <p:blipFill>
          <a:blip r:embed="rId2" cstate="print"/>
          <a:stretch>
            <a:fillRect/>
          </a:stretch>
        </p:blipFill>
        <p:spPr>
          <a:xfrm>
            <a:off x="1552575" y="1200150"/>
            <a:ext cx="6038850" cy="44577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THE IMPORTANCE OF RECYCLING OF WASTE BATTERIES</a:t>
            </a:r>
            <a:endParaRPr lang="tr-TR" dirty="0"/>
          </a:p>
        </p:txBody>
      </p:sp>
      <p:sp>
        <p:nvSpPr>
          <p:cNvPr id="3" name="2 İçerik Yer Tutucusu"/>
          <p:cNvSpPr>
            <a:spLocks noGrp="1"/>
          </p:cNvSpPr>
          <p:nvPr>
            <p:ph idx="1"/>
          </p:nvPr>
        </p:nvSpPr>
        <p:spPr/>
        <p:txBody>
          <a:bodyPr>
            <a:normAutofit/>
          </a:bodyPr>
          <a:lstStyle/>
          <a:p>
            <a:r>
              <a:rPr lang="en-US" sz="1800" dirty="0" smtClean="0"/>
              <a:t>As waste batteries do not biodegrade, they cannot be disposed of by composting methods. Likewise, since waste batteries do not burn well due to their structure and consequently do not show sufficient shrinkage in their masses, their disposal is not preferred.</a:t>
            </a:r>
          </a:p>
          <a:p>
            <a:endParaRPr lang="en-US" sz="1800" dirty="0" smtClean="0"/>
          </a:p>
          <a:p>
            <a:r>
              <a:rPr lang="en-US" sz="1800" dirty="0" smtClean="0"/>
              <a:t>The storage of waste batteries under or above ground in a controlled manner is still applied in many countries. However, following the classification of waste batteries according to their chemical structures, it is most convenient to dispose them through recycling processes.</a:t>
            </a:r>
          </a:p>
          <a:p>
            <a:endParaRPr lang="en-US" dirty="0" smtClean="0"/>
          </a:p>
        </p:txBody>
      </p:sp>
      <p:pic>
        <p:nvPicPr>
          <p:cNvPr id="4098" name="Picture 2" descr="C:\Users\Win10\Desktop\pi-geri-donusum.jpg"/>
          <p:cNvPicPr>
            <a:picLocks noChangeAspect="1" noChangeArrowheads="1"/>
          </p:cNvPicPr>
          <p:nvPr/>
        </p:nvPicPr>
        <p:blipFill>
          <a:blip r:embed="rId2"/>
          <a:srcRect/>
          <a:stretch>
            <a:fillRect/>
          </a:stretch>
        </p:blipFill>
        <p:spPr bwMode="auto">
          <a:xfrm>
            <a:off x="5489527" y="4418639"/>
            <a:ext cx="3654473" cy="243936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REFERENCES</a:t>
            </a:r>
            <a:br>
              <a:rPr lang="tr-TR" dirty="0" smtClean="0"/>
            </a:br>
            <a:endParaRPr lang="tr-TR" dirty="0"/>
          </a:p>
        </p:txBody>
      </p:sp>
      <p:sp>
        <p:nvSpPr>
          <p:cNvPr id="3" name="2 İçerik Yer Tutucusu"/>
          <p:cNvSpPr>
            <a:spLocks noGrp="1"/>
          </p:cNvSpPr>
          <p:nvPr>
            <p:ph idx="1"/>
          </p:nvPr>
        </p:nvSpPr>
        <p:spPr/>
        <p:txBody>
          <a:bodyPr/>
          <a:lstStyle/>
          <a:p>
            <a:r>
              <a:rPr lang="tr-TR" sz="1800" dirty="0" smtClean="0">
                <a:hlinkClick r:id="rId2"/>
              </a:rPr>
              <a:t>https://www.omurgokkus.com/ders-sunumlari-waste-management</a:t>
            </a:r>
            <a:endParaRPr lang="tr-TR" sz="1800" dirty="0" smtClean="0"/>
          </a:p>
          <a:p>
            <a:r>
              <a:rPr lang="tr-TR" sz="1800" dirty="0" smtClean="0">
                <a:hlinkClick r:id="rId3"/>
              </a:rPr>
              <a:t>http://www.</a:t>
            </a:r>
            <a:r>
              <a:rPr lang="tr-TR" sz="1800" dirty="0" err="1" smtClean="0">
                <a:hlinkClick r:id="rId3"/>
              </a:rPr>
              <a:t>gclcevre</a:t>
            </a:r>
            <a:r>
              <a:rPr lang="tr-TR" sz="1800" dirty="0" smtClean="0">
                <a:hlinkClick r:id="rId3"/>
              </a:rPr>
              <a:t>.com/en/e-</a:t>
            </a:r>
            <a:r>
              <a:rPr lang="tr-TR" sz="1800" dirty="0" err="1" smtClean="0">
                <a:hlinkClick r:id="rId3"/>
              </a:rPr>
              <a:t>waste</a:t>
            </a:r>
            <a:r>
              <a:rPr lang="tr-TR" sz="1800" dirty="0" smtClean="0">
                <a:hlinkClick r:id="rId3"/>
              </a:rPr>
              <a:t>-</a:t>
            </a:r>
            <a:r>
              <a:rPr lang="tr-TR" sz="1800" dirty="0" err="1" smtClean="0">
                <a:hlinkClick r:id="rId3"/>
              </a:rPr>
              <a:t>recycling</a:t>
            </a:r>
            <a:r>
              <a:rPr lang="tr-TR" sz="1800" dirty="0" smtClean="0">
                <a:hlinkClick r:id="rId3"/>
              </a:rPr>
              <a:t>/</a:t>
            </a:r>
            <a:r>
              <a:rPr lang="tr-TR" sz="1800" dirty="0" err="1" smtClean="0">
                <a:hlinkClick r:id="rId3"/>
              </a:rPr>
              <a:t>waste</a:t>
            </a:r>
            <a:r>
              <a:rPr lang="tr-TR" sz="1800" dirty="0" smtClean="0">
                <a:hlinkClick r:id="rId3"/>
              </a:rPr>
              <a:t>-</a:t>
            </a:r>
            <a:r>
              <a:rPr lang="tr-TR" sz="1800" dirty="0" err="1" smtClean="0">
                <a:hlinkClick r:id="rId3"/>
              </a:rPr>
              <a:t>battery</a:t>
            </a:r>
            <a:r>
              <a:rPr lang="tr-TR" sz="1800" dirty="0" smtClean="0">
                <a:hlinkClick r:id="rId3"/>
              </a:rPr>
              <a:t>-</a:t>
            </a:r>
            <a:r>
              <a:rPr lang="tr-TR" sz="1800" dirty="0" err="1" smtClean="0">
                <a:hlinkClick r:id="rId3"/>
              </a:rPr>
              <a:t>recycling</a:t>
            </a:r>
            <a:endParaRPr lang="tr-TR" sz="1800" dirty="0" smtClean="0"/>
          </a:p>
          <a:p>
            <a:r>
              <a:rPr lang="tr-TR" sz="1800" dirty="0" smtClean="0">
                <a:hlinkClick r:id="rId4"/>
              </a:rPr>
              <a:t>http://www.</a:t>
            </a:r>
            <a:r>
              <a:rPr lang="tr-TR" sz="1800" dirty="0" err="1" smtClean="0">
                <a:hlinkClick r:id="rId4"/>
              </a:rPr>
              <a:t>jieas</a:t>
            </a:r>
            <a:r>
              <a:rPr lang="tr-TR" sz="1800" dirty="0" smtClean="0">
                <a:hlinkClick r:id="rId4"/>
              </a:rPr>
              <a:t>.com/</a:t>
            </a:r>
            <a:r>
              <a:rPr lang="tr-TR" sz="1800" dirty="0" err="1" smtClean="0">
                <a:hlinkClick r:id="rId4"/>
              </a:rPr>
              <a:t>volumes</a:t>
            </a:r>
            <a:r>
              <a:rPr lang="tr-TR" sz="1800" dirty="0" smtClean="0">
                <a:hlinkClick r:id="rId4"/>
              </a:rPr>
              <a:t>/vol191-3/abs19-v14-i3-8.</a:t>
            </a:r>
            <a:r>
              <a:rPr lang="tr-TR" sz="1800" dirty="0" err="1" smtClean="0">
                <a:hlinkClick r:id="rId4"/>
              </a:rPr>
              <a:t>pdf</a:t>
            </a:r>
            <a:endParaRPr lang="tr-TR" sz="1800" dirty="0" smtClean="0"/>
          </a:p>
          <a:p>
            <a:r>
              <a:rPr lang="tr-TR" sz="1800" dirty="0" smtClean="0">
                <a:hlinkClick r:id="rId5"/>
              </a:rPr>
              <a:t>https://tap.org.tr/pil-atik-pil/sss/atik-pil-nedir-ve-neden-toplanmalidir/</a:t>
            </a:r>
            <a:endParaRPr lang="tr-TR" sz="1800" dirty="0" smtClean="0"/>
          </a:p>
          <a:p>
            <a:endParaRPr lang="tr-TR" dirty="0"/>
          </a:p>
        </p:txBody>
      </p:sp>
      <p:pic>
        <p:nvPicPr>
          <p:cNvPr id="6146" name="Picture 2" descr="C:\Users\Win10\Desktop\atik-pil-kutusu.jpg"/>
          <p:cNvPicPr>
            <a:picLocks noChangeAspect="1" noChangeArrowheads="1"/>
          </p:cNvPicPr>
          <p:nvPr/>
        </p:nvPicPr>
        <p:blipFill>
          <a:blip r:embed="rId6" cstate="print"/>
          <a:srcRect/>
          <a:stretch>
            <a:fillRect/>
          </a:stretch>
        </p:blipFill>
        <p:spPr bwMode="auto">
          <a:xfrm>
            <a:off x="6949833" y="3786166"/>
            <a:ext cx="2194167" cy="307183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28604"/>
            <a:ext cx="8229600" cy="5697559"/>
          </a:xfrm>
        </p:spPr>
        <p:txBody>
          <a:bodyPr/>
          <a:lstStyle/>
          <a:p>
            <a:pPr algn="ctr">
              <a:buNone/>
            </a:pPr>
            <a:r>
              <a:rPr lang="tr-TR" dirty="0" err="1" smtClean="0"/>
              <a:t>Thank</a:t>
            </a:r>
            <a:r>
              <a:rPr lang="tr-TR" dirty="0" smtClean="0"/>
              <a:t> </a:t>
            </a:r>
            <a:r>
              <a:rPr lang="tr-TR" dirty="0" err="1" smtClean="0"/>
              <a:t>you</a:t>
            </a:r>
            <a:r>
              <a:rPr lang="tr-TR" dirty="0" smtClean="0"/>
              <a:t> </a:t>
            </a:r>
            <a:r>
              <a:rPr lang="tr-TR" dirty="0" err="1" smtClean="0"/>
              <a:t>for</a:t>
            </a:r>
            <a:r>
              <a:rPr lang="tr-TR" dirty="0" smtClean="0"/>
              <a:t> </a:t>
            </a:r>
            <a:r>
              <a:rPr lang="tr-TR" dirty="0" err="1" smtClean="0"/>
              <a:t>listening</a:t>
            </a:r>
            <a:r>
              <a:rPr lang="tr-TR" dirty="0" smtClean="0"/>
              <a:t> </a:t>
            </a:r>
            <a:endParaRPr lang="tr-TR" dirty="0"/>
          </a:p>
        </p:txBody>
      </p:sp>
      <p:pic>
        <p:nvPicPr>
          <p:cNvPr id="5122" name="Picture 2" descr="C:\Users\Win10\Desktop\5851.png"/>
          <p:cNvPicPr>
            <a:picLocks noChangeAspect="1" noChangeArrowheads="1"/>
          </p:cNvPicPr>
          <p:nvPr/>
        </p:nvPicPr>
        <p:blipFill>
          <a:blip r:embed="rId2"/>
          <a:srcRect/>
          <a:stretch>
            <a:fillRect/>
          </a:stretch>
        </p:blipFill>
        <p:spPr bwMode="auto">
          <a:xfrm>
            <a:off x="1714480" y="1142984"/>
            <a:ext cx="5643602" cy="343758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CONTENTS</a:t>
            </a:r>
            <a:endParaRPr lang="tr-TR" dirty="0"/>
          </a:p>
        </p:txBody>
      </p:sp>
      <p:sp>
        <p:nvSpPr>
          <p:cNvPr id="3" name="2 İçerik Yer Tutucusu"/>
          <p:cNvSpPr>
            <a:spLocks noGrp="1"/>
          </p:cNvSpPr>
          <p:nvPr>
            <p:ph idx="1"/>
          </p:nvPr>
        </p:nvSpPr>
        <p:spPr/>
        <p:txBody>
          <a:bodyPr>
            <a:normAutofit fontScale="85000" lnSpcReduction="20000"/>
          </a:bodyPr>
          <a:lstStyle/>
          <a:p>
            <a:r>
              <a:rPr lang="en-US" sz="2600" dirty="0" smtClean="0"/>
              <a:t>WHAT IS A BATTERY? WHERE TO USE ?</a:t>
            </a:r>
            <a:endParaRPr lang="tr-TR" sz="2600" dirty="0" smtClean="0"/>
          </a:p>
          <a:p>
            <a:r>
              <a:rPr lang="en-US" sz="2600" dirty="0" smtClean="0"/>
              <a:t>WHAT ARE THE TYPES OF BATTERIES AND WHAT ARE THEIR CONTENTS?</a:t>
            </a:r>
            <a:endParaRPr lang="tr-TR" sz="2600" dirty="0" smtClean="0"/>
          </a:p>
          <a:p>
            <a:r>
              <a:rPr lang="tr-TR" sz="2600" dirty="0" smtClean="0"/>
              <a:t>SIGNS ON BATTERY PACKAGING</a:t>
            </a:r>
          </a:p>
          <a:p>
            <a:r>
              <a:rPr lang="tr-TR" sz="2600" dirty="0" smtClean="0"/>
              <a:t>BATTERY INDUSTRY IN TURKEY</a:t>
            </a:r>
          </a:p>
          <a:p>
            <a:r>
              <a:rPr lang="en-US" sz="2600" dirty="0" smtClean="0"/>
              <a:t>WHAT IS A WASTE BATTERY? WHAT SHOULD WE DO?</a:t>
            </a:r>
            <a:endParaRPr lang="tr-TR" sz="2600" dirty="0" smtClean="0"/>
          </a:p>
          <a:p>
            <a:r>
              <a:rPr lang="tr-TR" sz="2600" dirty="0" smtClean="0"/>
              <a:t>COLLECTİON ACTİVİTİES</a:t>
            </a:r>
          </a:p>
          <a:p>
            <a:r>
              <a:rPr lang="tr-TR" sz="2600" dirty="0" smtClean="0"/>
              <a:t>WASTE BATTERY COLLECTION MATERIALS</a:t>
            </a:r>
          </a:p>
          <a:p>
            <a:r>
              <a:rPr lang="tr-TR" sz="2600" dirty="0" smtClean="0"/>
              <a:t>SEPARATION BY TYPES</a:t>
            </a:r>
          </a:p>
          <a:p>
            <a:r>
              <a:rPr lang="tr-TR" sz="2600" dirty="0" smtClean="0"/>
              <a:t>RECYCLING AND DISPOSAL</a:t>
            </a:r>
          </a:p>
          <a:p>
            <a:r>
              <a:rPr lang="tr-TR" sz="2600" dirty="0" smtClean="0"/>
              <a:t>WASTE BATTERY RECYCLING CYCLE</a:t>
            </a:r>
          </a:p>
          <a:p>
            <a:r>
              <a:rPr lang="en-US" sz="2600" dirty="0" smtClean="0"/>
              <a:t>THE IMPORTANCE OF RECYCLING OF WASTE BATTERIES</a:t>
            </a:r>
            <a:r>
              <a:rPr lang="tr-TR" sz="2900" dirty="0" smtClean="0"/>
              <a:t/>
            </a:r>
            <a:br>
              <a:rPr lang="tr-TR" sz="2900" dirty="0" smtClean="0"/>
            </a:br>
            <a:endParaRPr lang="tr-TR" sz="2900" dirty="0" smtClean="0"/>
          </a:p>
          <a:p>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WHAT IS A BATTERY? WHERE TO USE ?</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5114948"/>
          </a:xfrm>
        </p:spPr>
        <p:txBody>
          <a:bodyPr>
            <a:normAutofit/>
          </a:bodyPr>
          <a:lstStyle/>
          <a:p>
            <a:pPr>
              <a:buNone/>
            </a:pPr>
            <a:endParaRPr lang="tr-TR" sz="1800" dirty="0" smtClean="0"/>
          </a:p>
          <a:p>
            <a:r>
              <a:rPr lang="en-US" sz="1800" dirty="0" smtClean="0"/>
              <a:t>Batteries</a:t>
            </a:r>
            <a:r>
              <a:rPr lang="en-US" sz="1800" dirty="0" smtClean="0"/>
              <a:t> are a collection of one or more cells whose chemical reactions create a flow of electrons in a circuit. All batteries are made up of three basic components: an anode (the '-' side), a cathode (the '+' side), and some kind of electrolyte (a substance that chemically reacts with the anode and cathode</a:t>
            </a:r>
            <a:r>
              <a:rPr lang="en-US" sz="1800" dirty="0" smtClean="0"/>
              <a:t>).</a:t>
            </a:r>
            <a:endParaRPr lang="tr-TR" sz="1800" dirty="0" smtClean="0"/>
          </a:p>
        </p:txBody>
      </p:sp>
      <p:pic>
        <p:nvPicPr>
          <p:cNvPr id="2050" name="Picture 2" descr="C:\Users\Win10\Desktop\10218-01.jpg"/>
          <p:cNvPicPr>
            <a:picLocks noChangeAspect="1" noChangeArrowheads="1"/>
          </p:cNvPicPr>
          <p:nvPr/>
        </p:nvPicPr>
        <p:blipFill>
          <a:blip r:embed="rId2"/>
          <a:srcRect/>
          <a:stretch>
            <a:fillRect/>
          </a:stretch>
        </p:blipFill>
        <p:spPr bwMode="auto">
          <a:xfrm>
            <a:off x="500034" y="4429132"/>
            <a:ext cx="1333500" cy="1333500"/>
          </a:xfrm>
          <a:prstGeom prst="rect">
            <a:avLst/>
          </a:prstGeom>
          <a:noFill/>
        </p:spPr>
      </p:pic>
      <p:pic>
        <p:nvPicPr>
          <p:cNvPr id="2051" name="Picture 3" descr="C:\Users\Win10\Desktop\00338-07_replace.jpg"/>
          <p:cNvPicPr>
            <a:picLocks noChangeAspect="1" noChangeArrowheads="1"/>
          </p:cNvPicPr>
          <p:nvPr/>
        </p:nvPicPr>
        <p:blipFill>
          <a:blip r:embed="rId3"/>
          <a:srcRect/>
          <a:stretch>
            <a:fillRect/>
          </a:stretch>
        </p:blipFill>
        <p:spPr bwMode="auto">
          <a:xfrm>
            <a:off x="1857356" y="4429132"/>
            <a:ext cx="1333500" cy="1333500"/>
          </a:xfrm>
          <a:prstGeom prst="rect">
            <a:avLst/>
          </a:prstGeom>
          <a:noFill/>
        </p:spPr>
      </p:pic>
      <p:pic>
        <p:nvPicPr>
          <p:cNvPr id="2052" name="Picture 4" descr="C:\Users\Win10\Desktop\12895-01_1.jpg"/>
          <p:cNvPicPr>
            <a:picLocks noChangeAspect="1" noChangeArrowheads="1"/>
          </p:cNvPicPr>
          <p:nvPr/>
        </p:nvPicPr>
        <p:blipFill>
          <a:blip r:embed="rId4"/>
          <a:srcRect/>
          <a:stretch>
            <a:fillRect/>
          </a:stretch>
        </p:blipFill>
        <p:spPr bwMode="auto">
          <a:xfrm>
            <a:off x="3500430" y="4357694"/>
            <a:ext cx="1333500" cy="1333500"/>
          </a:xfrm>
          <a:prstGeom prst="rect">
            <a:avLst/>
          </a:prstGeom>
          <a:noFill/>
        </p:spPr>
      </p:pic>
      <p:pic>
        <p:nvPicPr>
          <p:cNvPr id="2053" name="Picture 5" descr="C:\Users\Win10\Desktop\Charging_LiPo.jpg"/>
          <p:cNvPicPr>
            <a:picLocks noChangeAspect="1" noChangeArrowheads="1"/>
          </p:cNvPicPr>
          <p:nvPr/>
        </p:nvPicPr>
        <p:blipFill>
          <a:blip r:embed="rId5" cstate="print"/>
          <a:srcRect/>
          <a:stretch>
            <a:fillRect/>
          </a:stretch>
        </p:blipFill>
        <p:spPr bwMode="auto">
          <a:xfrm>
            <a:off x="4857752" y="4500570"/>
            <a:ext cx="1803401" cy="1208279"/>
          </a:xfrm>
          <a:prstGeom prst="rect">
            <a:avLst/>
          </a:prstGeom>
          <a:noFill/>
        </p:spPr>
      </p:pic>
      <p:pic>
        <p:nvPicPr>
          <p:cNvPr id="2054" name="Picture 6" descr="C:\Users\Win10\Desktop\Battery_Types.jpg"/>
          <p:cNvPicPr>
            <a:picLocks noChangeAspect="1" noChangeArrowheads="1"/>
          </p:cNvPicPr>
          <p:nvPr/>
        </p:nvPicPr>
        <p:blipFill>
          <a:blip r:embed="rId6" cstate="print"/>
          <a:srcRect/>
          <a:stretch>
            <a:fillRect/>
          </a:stretch>
        </p:blipFill>
        <p:spPr bwMode="auto">
          <a:xfrm>
            <a:off x="6858016" y="4500570"/>
            <a:ext cx="1587515" cy="106363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WHAT ARE THE TYPES OF BATTERIES AND WHAT ARE THEIR CONTENTS?</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5186386"/>
          </a:xfrm>
        </p:spPr>
        <p:txBody>
          <a:bodyPr>
            <a:normAutofit/>
          </a:bodyPr>
          <a:lstStyle/>
          <a:p>
            <a:r>
              <a:rPr lang="tr-TR" sz="1800" dirty="0" smtClean="0"/>
              <a:t>C</a:t>
            </a:r>
            <a:r>
              <a:rPr lang="en-US" sz="1800" dirty="0" err="1" smtClean="0"/>
              <a:t>ategorized</a:t>
            </a:r>
            <a:r>
              <a:rPr lang="en-US" sz="1800" dirty="0" smtClean="0"/>
              <a:t> the batteries into three different sectors:</a:t>
            </a:r>
            <a:endParaRPr lang="tr-TR" sz="1800" dirty="0" smtClean="0"/>
          </a:p>
          <a:p>
            <a:r>
              <a:rPr lang="en-US" sz="1800" dirty="0" smtClean="0"/>
              <a:t> household (rechargeable and non-rechargeable), </a:t>
            </a:r>
            <a:endParaRPr lang="tr-TR" sz="1800" dirty="0" smtClean="0"/>
          </a:p>
          <a:p>
            <a:endParaRPr lang="tr-TR" sz="1800" dirty="0" smtClean="0"/>
          </a:p>
          <a:p>
            <a:r>
              <a:rPr lang="tr-TR" sz="1800" dirty="0" smtClean="0"/>
              <a:t>                           </a:t>
            </a:r>
            <a:r>
              <a:rPr lang="tr-TR" sz="1800" dirty="0" err="1" smtClean="0"/>
              <a:t>aklanine</a:t>
            </a:r>
            <a:r>
              <a:rPr lang="tr-TR" sz="1800" dirty="0" smtClean="0"/>
              <a:t>                                                 </a:t>
            </a:r>
            <a:r>
              <a:rPr lang="tr-TR" sz="1800" dirty="0" err="1" smtClean="0"/>
              <a:t>nickel</a:t>
            </a:r>
            <a:r>
              <a:rPr lang="tr-TR" sz="1800" dirty="0" smtClean="0"/>
              <a:t> metal </a:t>
            </a:r>
            <a:r>
              <a:rPr lang="tr-TR" sz="1800" dirty="0" err="1" smtClean="0"/>
              <a:t>hydride</a:t>
            </a:r>
            <a:endParaRPr lang="tr-TR" sz="1200" dirty="0" smtClean="0"/>
          </a:p>
          <a:p>
            <a:pPr>
              <a:buNone/>
            </a:pPr>
            <a:endParaRPr lang="tr-TR" sz="1800" dirty="0" smtClean="0"/>
          </a:p>
          <a:p>
            <a:pPr>
              <a:buNone/>
            </a:pPr>
            <a:endParaRPr lang="tr-TR" sz="1800" dirty="0" smtClean="0"/>
          </a:p>
          <a:p>
            <a:r>
              <a:rPr lang="tr-TR" sz="1800" dirty="0" smtClean="0"/>
              <a:t>I</a:t>
            </a:r>
            <a:r>
              <a:rPr lang="en-US" sz="1800" dirty="0" err="1" smtClean="0"/>
              <a:t>ndustrial</a:t>
            </a:r>
            <a:r>
              <a:rPr lang="en-US" sz="1800" dirty="0" smtClean="0"/>
              <a:t> batteries.</a:t>
            </a:r>
            <a:endParaRPr lang="tr-TR" sz="1800" dirty="0" smtClean="0"/>
          </a:p>
          <a:p>
            <a:endParaRPr lang="tr-TR" sz="1800" dirty="0" smtClean="0"/>
          </a:p>
          <a:p>
            <a:r>
              <a:rPr lang="tr-TR" sz="1800" dirty="0" smtClean="0"/>
              <a:t>                               </a:t>
            </a:r>
            <a:r>
              <a:rPr lang="tr-TR" sz="1800" dirty="0" err="1" smtClean="0"/>
              <a:t>absolyte</a:t>
            </a:r>
            <a:r>
              <a:rPr lang="tr-TR" sz="1800" dirty="0" smtClean="0"/>
              <a:t>                                                </a:t>
            </a:r>
            <a:r>
              <a:rPr lang="tr-TR" sz="1800" dirty="0" err="1" smtClean="0"/>
              <a:t>ups</a:t>
            </a:r>
            <a:endParaRPr lang="tr-TR" sz="1800" dirty="0" smtClean="0"/>
          </a:p>
          <a:p>
            <a:pPr>
              <a:buNone/>
            </a:pPr>
            <a:endParaRPr lang="tr-TR" sz="1800" dirty="0" smtClean="0"/>
          </a:p>
          <a:p>
            <a:pPr>
              <a:buNone/>
            </a:pPr>
            <a:endParaRPr lang="tr-TR" sz="1800" dirty="0" smtClean="0"/>
          </a:p>
          <a:p>
            <a:r>
              <a:rPr lang="tr-TR" sz="1800" dirty="0" smtClean="0"/>
              <a:t>V</a:t>
            </a:r>
            <a:r>
              <a:rPr lang="en-US" sz="1800" dirty="0" err="1" smtClean="0"/>
              <a:t>ehicle</a:t>
            </a:r>
            <a:r>
              <a:rPr lang="en-US" sz="1800" dirty="0" smtClean="0"/>
              <a:t> batteries.</a:t>
            </a:r>
            <a:endParaRPr lang="tr-TR" sz="1800" dirty="0" smtClean="0"/>
          </a:p>
          <a:p>
            <a:pPr>
              <a:buNone/>
            </a:pPr>
            <a:r>
              <a:rPr lang="tr-TR" sz="1800" dirty="0" smtClean="0"/>
              <a:t>                                          </a:t>
            </a:r>
          </a:p>
          <a:p>
            <a:pPr>
              <a:buNone/>
            </a:pPr>
            <a:r>
              <a:rPr lang="tr-TR" sz="1800" dirty="0" smtClean="0"/>
              <a:t>                               </a:t>
            </a:r>
            <a:r>
              <a:rPr lang="tr-TR" sz="1800" dirty="0" err="1" smtClean="0"/>
              <a:t>lead</a:t>
            </a:r>
            <a:r>
              <a:rPr lang="tr-TR" sz="1800" dirty="0" smtClean="0"/>
              <a:t> </a:t>
            </a:r>
            <a:r>
              <a:rPr lang="tr-TR" sz="1800" dirty="0" err="1" smtClean="0"/>
              <a:t>acid</a:t>
            </a:r>
            <a:r>
              <a:rPr lang="tr-TR" sz="1800" dirty="0" smtClean="0"/>
              <a:t>                                                   </a:t>
            </a:r>
            <a:r>
              <a:rPr lang="tr-TR" sz="1800" dirty="0" err="1" smtClean="0"/>
              <a:t>vrla</a:t>
            </a:r>
            <a:endParaRPr lang="tr-TR" sz="1800" dirty="0"/>
          </a:p>
        </p:txBody>
      </p:sp>
      <p:pic>
        <p:nvPicPr>
          <p:cNvPr id="3074" name="Picture 2" descr="C:\Users\Win10\Desktop\aklaline.png"/>
          <p:cNvPicPr>
            <a:picLocks noChangeAspect="1" noChangeArrowheads="1"/>
          </p:cNvPicPr>
          <p:nvPr/>
        </p:nvPicPr>
        <p:blipFill>
          <a:blip r:embed="rId2" cstate="print"/>
          <a:srcRect/>
          <a:stretch>
            <a:fillRect/>
          </a:stretch>
        </p:blipFill>
        <p:spPr bwMode="auto">
          <a:xfrm>
            <a:off x="1071538" y="2285992"/>
            <a:ext cx="1214446" cy="1214446"/>
          </a:xfrm>
          <a:prstGeom prst="rect">
            <a:avLst/>
          </a:prstGeom>
          <a:noFill/>
        </p:spPr>
      </p:pic>
      <p:pic>
        <p:nvPicPr>
          <p:cNvPr id="3075" name="Picture 3" descr="C:\Users\Win10\Desktop\nickel-metal-hydride.png"/>
          <p:cNvPicPr>
            <a:picLocks noChangeAspect="1" noChangeArrowheads="1"/>
          </p:cNvPicPr>
          <p:nvPr/>
        </p:nvPicPr>
        <p:blipFill>
          <a:blip r:embed="rId3" cstate="print"/>
          <a:srcRect/>
          <a:stretch>
            <a:fillRect/>
          </a:stretch>
        </p:blipFill>
        <p:spPr bwMode="auto">
          <a:xfrm>
            <a:off x="4286248" y="2285992"/>
            <a:ext cx="1214446" cy="1214446"/>
          </a:xfrm>
          <a:prstGeom prst="rect">
            <a:avLst/>
          </a:prstGeom>
          <a:noFill/>
        </p:spPr>
      </p:pic>
      <p:pic>
        <p:nvPicPr>
          <p:cNvPr id="3076" name="Picture 4" descr="C:\Users\Win10\Desktop\absolyte.png"/>
          <p:cNvPicPr>
            <a:picLocks noChangeAspect="1" noChangeArrowheads="1"/>
          </p:cNvPicPr>
          <p:nvPr/>
        </p:nvPicPr>
        <p:blipFill>
          <a:blip r:embed="rId4" cstate="print"/>
          <a:srcRect/>
          <a:stretch>
            <a:fillRect/>
          </a:stretch>
        </p:blipFill>
        <p:spPr bwMode="auto">
          <a:xfrm>
            <a:off x="1000100" y="3929066"/>
            <a:ext cx="1214446" cy="1214446"/>
          </a:xfrm>
          <a:prstGeom prst="rect">
            <a:avLst/>
          </a:prstGeom>
          <a:noFill/>
        </p:spPr>
      </p:pic>
      <p:pic>
        <p:nvPicPr>
          <p:cNvPr id="3077" name="Picture 5" descr="C:\Users\Win10\Desktop\ups-power-supply.png"/>
          <p:cNvPicPr>
            <a:picLocks noChangeAspect="1" noChangeArrowheads="1"/>
          </p:cNvPicPr>
          <p:nvPr/>
        </p:nvPicPr>
        <p:blipFill>
          <a:blip r:embed="rId5" cstate="print"/>
          <a:srcRect/>
          <a:stretch>
            <a:fillRect/>
          </a:stretch>
        </p:blipFill>
        <p:spPr bwMode="auto">
          <a:xfrm>
            <a:off x="4286248" y="3786190"/>
            <a:ext cx="1328738" cy="1328738"/>
          </a:xfrm>
          <a:prstGeom prst="rect">
            <a:avLst/>
          </a:prstGeom>
          <a:noFill/>
        </p:spPr>
      </p:pic>
      <p:pic>
        <p:nvPicPr>
          <p:cNvPr id="3078" name="Picture 6" descr="C:\Users\Win10\Desktop\lead-acid.png"/>
          <p:cNvPicPr>
            <a:picLocks noChangeAspect="1" noChangeArrowheads="1"/>
          </p:cNvPicPr>
          <p:nvPr/>
        </p:nvPicPr>
        <p:blipFill>
          <a:blip r:embed="rId6" cstate="print"/>
          <a:srcRect/>
          <a:stretch>
            <a:fillRect/>
          </a:stretch>
        </p:blipFill>
        <p:spPr bwMode="auto">
          <a:xfrm>
            <a:off x="1000100" y="5643578"/>
            <a:ext cx="1143008" cy="1143008"/>
          </a:xfrm>
          <a:prstGeom prst="rect">
            <a:avLst/>
          </a:prstGeom>
          <a:noFill/>
        </p:spPr>
      </p:pic>
      <p:pic>
        <p:nvPicPr>
          <p:cNvPr id="3079" name="Picture 7" descr="C:\Users\Win10\Desktop\vrla.png"/>
          <p:cNvPicPr>
            <a:picLocks noChangeAspect="1" noChangeArrowheads="1"/>
          </p:cNvPicPr>
          <p:nvPr/>
        </p:nvPicPr>
        <p:blipFill>
          <a:blip r:embed="rId7" cstate="print"/>
          <a:srcRect/>
          <a:stretch>
            <a:fillRect/>
          </a:stretch>
        </p:blipFill>
        <p:spPr bwMode="auto">
          <a:xfrm>
            <a:off x="4286248" y="5643554"/>
            <a:ext cx="1214446" cy="12144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SIGNS ON BATTERY PACKAGING</a:t>
            </a:r>
            <a:endParaRPr lang="tr-TR" dirty="0"/>
          </a:p>
        </p:txBody>
      </p:sp>
      <p:pic>
        <p:nvPicPr>
          <p:cNvPr id="5" name="Picture 2"/>
          <p:cNvPicPr>
            <a:picLocks noGrp="1" noChangeAspect="1" noChangeArrowheads="1"/>
          </p:cNvPicPr>
          <p:nvPr>
            <p:ph idx="1"/>
          </p:nvPr>
        </p:nvPicPr>
        <p:blipFill>
          <a:blip r:embed="rId2" cstate="print"/>
          <a:srcRect/>
          <a:stretch>
            <a:fillRect/>
          </a:stretch>
        </p:blipFill>
        <p:spPr bwMode="auto">
          <a:xfrm>
            <a:off x="755576" y="1556792"/>
            <a:ext cx="1255222" cy="1001684"/>
          </a:xfrm>
          <a:prstGeom prst="rect">
            <a:avLst/>
          </a:prstGeom>
          <a:noFill/>
          <a:ln w="9525" algn="ctr">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755576" y="2924944"/>
            <a:ext cx="1255713" cy="1000125"/>
          </a:xfrm>
          <a:prstGeom prst="rect">
            <a:avLst/>
          </a:prstGeom>
          <a:noFill/>
          <a:ln w="9525" algn="ctr">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827584" y="4365104"/>
            <a:ext cx="1255713" cy="1000125"/>
          </a:xfrm>
          <a:prstGeom prst="rect">
            <a:avLst/>
          </a:prstGeom>
          <a:noFill/>
          <a:ln w="9525" algn="ctr">
            <a:noFill/>
            <a:miter lim="800000"/>
            <a:headEnd/>
            <a:tailEnd/>
          </a:ln>
        </p:spPr>
      </p:pic>
      <p:sp>
        <p:nvSpPr>
          <p:cNvPr id="8" name="10 Dikdörtgen"/>
          <p:cNvSpPr>
            <a:spLocks noChangeArrowheads="1"/>
          </p:cNvSpPr>
          <p:nvPr/>
        </p:nvSpPr>
        <p:spPr bwMode="auto">
          <a:xfrm>
            <a:off x="1077963" y="3933056"/>
            <a:ext cx="577401" cy="445635"/>
          </a:xfrm>
          <a:prstGeom prst="rect">
            <a:avLst/>
          </a:prstGeom>
          <a:noFill/>
          <a:ln w="9525">
            <a:noFill/>
            <a:miter lim="800000"/>
            <a:headEnd/>
            <a:tailEnd/>
          </a:ln>
        </p:spPr>
        <p:txBody>
          <a:bodyPr wrap="none">
            <a:spAutoFit/>
          </a:bodyPr>
          <a:lstStyle/>
          <a:p>
            <a:pPr algn="ctr" eaLnBrk="1" hangingPunct="1">
              <a:lnSpc>
                <a:spcPct val="80000"/>
              </a:lnSpc>
              <a:spcBef>
                <a:spcPct val="20000"/>
              </a:spcBef>
              <a:buClr>
                <a:schemeClr val="folHlink"/>
              </a:buClr>
              <a:buSzPct val="60000"/>
              <a:buFont typeface="Wingdings" pitchFamily="2" charset="2"/>
              <a:buNone/>
            </a:pPr>
            <a:r>
              <a:rPr lang="tr-TR" altLang="tr-TR" sz="2800" dirty="0" err="1"/>
              <a:t>Hg</a:t>
            </a:r>
            <a:endParaRPr lang="tr-TR" altLang="tr-TR" sz="2800" dirty="0"/>
          </a:p>
        </p:txBody>
      </p:sp>
      <p:sp>
        <p:nvSpPr>
          <p:cNvPr id="9" name="11 Dikdörtgen"/>
          <p:cNvSpPr>
            <a:spLocks noChangeArrowheads="1"/>
          </p:cNvSpPr>
          <p:nvPr/>
        </p:nvSpPr>
        <p:spPr bwMode="auto">
          <a:xfrm>
            <a:off x="1083581" y="5373216"/>
            <a:ext cx="564578" cy="445635"/>
          </a:xfrm>
          <a:prstGeom prst="rect">
            <a:avLst/>
          </a:prstGeom>
          <a:noFill/>
          <a:ln w="9525">
            <a:noFill/>
            <a:miter lim="800000"/>
            <a:headEnd/>
            <a:tailEnd/>
          </a:ln>
        </p:spPr>
        <p:txBody>
          <a:bodyPr wrap="none">
            <a:spAutoFit/>
          </a:bodyPr>
          <a:lstStyle/>
          <a:p>
            <a:pPr algn="ctr" eaLnBrk="1" hangingPunct="1">
              <a:lnSpc>
                <a:spcPct val="80000"/>
              </a:lnSpc>
              <a:spcBef>
                <a:spcPct val="20000"/>
              </a:spcBef>
              <a:buClr>
                <a:schemeClr val="folHlink"/>
              </a:buClr>
              <a:buSzPct val="60000"/>
              <a:buFont typeface="Wingdings" pitchFamily="2" charset="2"/>
              <a:buNone/>
            </a:pPr>
            <a:r>
              <a:rPr lang="tr-TR" altLang="tr-TR" sz="2800" dirty="0" err="1"/>
              <a:t>Cd</a:t>
            </a:r>
            <a:endParaRPr lang="tr-TR" altLang="tr-TR" sz="2800" dirty="0"/>
          </a:p>
        </p:txBody>
      </p:sp>
      <p:sp>
        <p:nvSpPr>
          <p:cNvPr id="10" name="9 Metin kutusu"/>
          <p:cNvSpPr txBox="1"/>
          <p:nvPr/>
        </p:nvSpPr>
        <p:spPr>
          <a:xfrm>
            <a:off x="2771800" y="1844824"/>
            <a:ext cx="5472608" cy="369332"/>
          </a:xfrm>
          <a:prstGeom prst="rect">
            <a:avLst/>
          </a:prstGeom>
          <a:noFill/>
        </p:spPr>
        <p:txBody>
          <a:bodyPr wrap="square" rtlCol="0">
            <a:spAutoFit/>
          </a:bodyPr>
          <a:lstStyle/>
          <a:p>
            <a:r>
              <a:rPr lang="en-US" dirty="0" smtClean="0"/>
              <a:t>Indicates that batteries should not be disposed of.</a:t>
            </a:r>
            <a:endParaRPr lang="tr-TR" dirty="0"/>
          </a:p>
        </p:txBody>
      </p:sp>
      <p:sp>
        <p:nvSpPr>
          <p:cNvPr id="11" name="10 Metin kutusu"/>
          <p:cNvSpPr txBox="1"/>
          <p:nvPr/>
        </p:nvSpPr>
        <p:spPr>
          <a:xfrm>
            <a:off x="2699792" y="2996952"/>
            <a:ext cx="4680520" cy="646331"/>
          </a:xfrm>
          <a:prstGeom prst="rect">
            <a:avLst/>
          </a:prstGeom>
          <a:noFill/>
        </p:spPr>
        <p:txBody>
          <a:bodyPr wrap="square" rtlCol="0">
            <a:spAutoFit/>
          </a:bodyPr>
          <a:lstStyle/>
          <a:p>
            <a:r>
              <a:rPr lang="en-US" dirty="0" smtClean="0"/>
              <a:t>It shows that the amount of mercury in the batteries is greater than 0.0005% (5 mg / kg).</a:t>
            </a:r>
            <a:endParaRPr lang="tr-TR" dirty="0"/>
          </a:p>
        </p:txBody>
      </p:sp>
      <p:sp>
        <p:nvSpPr>
          <p:cNvPr id="12" name="11 Metin kutusu"/>
          <p:cNvSpPr txBox="1"/>
          <p:nvPr/>
        </p:nvSpPr>
        <p:spPr>
          <a:xfrm>
            <a:off x="2915816" y="4509120"/>
            <a:ext cx="5256584" cy="646331"/>
          </a:xfrm>
          <a:prstGeom prst="rect">
            <a:avLst/>
          </a:prstGeom>
          <a:noFill/>
        </p:spPr>
        <p:txBody>
          <a:bodyPr wrap="square" rtlCol="0">
            <a:spAutoFit/>
          </a:bodyPr>
          <a:lstStyle/>
          <a:p>
            <a:r>
              <a:rPr lang="en-US" dirty="0" smtClean="0"/>
              <a:t>Indicates that the cadmium content in the batteries is greater than 0.025% (250mg / kg).</a:t>
            </a:r>
            <a:endParaRPr lang="tr-TR" dirty="0"/>
          </a:p>
        </p:txBody>
      </p:sp>
      <p:pic>
        <p:nvPicPr>
          <p:cNvPr id="4098" name="Picture 2" descr="C:\Users\Win10\Desktop\samsung_galaxy_s5_mini_batarya_pil_orjinal__361_1480496053_1.png"/>
          <p:cNvPicPr>
            <a:picLocks noChangeAspect="1" noChangeArrowheads="1"/>
          </p:cNvPicPr>
          <p:nvPr/>
        </p:nvPicPr>
        <p:blipFill>
          <a:blip r:embed="rId3" cstate="print"/>
          <a:srcRect/>
          <a:stretch>
            <a:fillRect/>
          </a:stretch>
        </p:blipFill>
        <p:spPr bwMode="auto">
          <a:xfrm>
            <a:off x="6786578" y="5072074"/>
            <a:ext cx="1500198" cy="150019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BATTERY INDUSTRY IN TURKEY</a:t>
            </a:r>
            <a:endParaRPr lang="tr-TR" dirty="0"/>
          </a:p>
        </p:txBody>
      </p:sp>
      <p:sp>
        <p:nvSpPr>
          <p:cNvPr id="3" name="2 İçerik Yer Tutucusu"/>
          <p:cNvSpPr>
            <a:spLocks noGrp="1"/>
          </p:cNvSpPr>
          <p:nvPr>
            <p:ph idx="1"/>
          </p:nvPr>
        </p:nvSpPr>
        <p:spPr/>
        <p:txBody>
          <a:bodyPr>
            <a:normAutofit/>
          </a:bodyPr>
          <a:lstStyle/>
          <a:p>
            <a:r>
              <a:rPr lang="en-US" sz="1800" dirty="0" smtClean="0"/>
              <a:t>Production of batteries in portable types are not made in Turkey. All of the demand is met by imports.</a:t>
            </a:r>
            <a:endParaRPr lang="tr-TR" sz="1800" dirty="0" smtClean="0"/>
          </a:p>
          <a:p>
            <a:r>
              <a:rPr lang="en-US" sz="1800" dirty="0" smtClean="0"/>
              <a:t>Approximately 85% of the imported batteries are non-rechargeable type (zinc-carbon, alkali manganese and button) and the remainder are nickel-cadmium, nickel-metal hydride or lithium-ion batteries that can be charged.</a:t>
            </a:r>
            <a:endParaRPr lang="tr-TR" sz="1800" dirty="0" smtClean="0"/>
          </a:p>
          <a:p>
            <a:r>
              <a:rPr lang="en-US" sz="1800" dirty="0" smtClean="0"/>
              <a:t>The consumption of primary batteries varies from rural to urban. The main reason for the change is price difference.</a:t>
            </a:r>
            <a:endParaRPr lang="tr-TR" sz="1800" dirty="0" smtClean="0"/>
          </a:p>
          <a:p>
            <a:r>
              <a:rPr lang="en-US" sz="1800" dirty="0" smtClean="0"/>
              <a:t>In parallel with the increase in demand on mobile phones and laptops, there has been a large increase in the amount of imported Li-ion batteries.</a:t>
            </a:r>
            <a:endParaRPr lang="tr-TR" sz="1800" dirty="0" smtClean="0"/>
          </a:p>
          <a:p>
            <a:endParaRPr lang="tr-TR" dirty="0"/>
          </a:p>
        </p:txBody>
      </p:sp>
      <p:pic>
        <p:nvPicPr>
          <p:cNvPr id="1026" name="Picture 2" descr="C:\Users\Win10\Desktop\43964128-verbrauchte-batterien-in-rot-recycling-mülleimer-im-cartoon-stil-e-mülltrennung-management-konzept-.jpg"/>
          <p:cNvPicPr>
            <a:picLocks noChangeAspect="1" noChangeArrowheads="1"/>
          </p:cNvPicPr>
          <p:nvPr/>
        </p:nvPicPr>
        <p:blipFill>
          <a:blip r:embed="rId2" cstate="print"/>
          <a:srcRect/>
          <a:stretch>
            <a:fillRect/>
          </a:stretch>
        </p:blipFill>
        <p:spPr bwMode="auto">
          <a:xfrm>
            <a:off x="6786570" y="4500570"/>
            <a:ext cx="2357430" cy="23574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smtClean="0"/>
              <a:t>WHAT IS A WASTE BATTERY? WHAT SHOULD WE DO?</a:t>
            </a:r>
            <a:r>
              <a:rPr lang="tr-TR" dirty="0" smtClean="0"/>
              <a:t/>
            </a:r>
            <a:br>
              <a:rPr lang="tr-TR" dirty="0" smtClean="0"/>
            </a:br>
            <a:endParaRPr lang="tr-TR" dirty="0"/>
          </a:p>
        </p:txBody>
      </p:sp>
      <p:sp>
        <p:nvSpPr>
          <p:cNvPr id="3" name="2 İçerik Yer Tutucusu"/>
          <p:cNvSpPr>
            <a:spLocks noGrp="1"/>
          </p:cNvSpPr>
          <p:nvPr>
            <p:ph idx="1"/>
          </p:nvPr>
        </p:nvSpPr>
        <p:spPr>
          <a:xfrm>
            <a:off x="457200" y="1600200"/>
            <a:ext cx="8229600" cy="5114948"/>
          </a:xfrm>
        </p:spPr>
        <p:txBody>
          <a:bodyPr>
            <a:normAutofit/>
          </a:bodyPr>
          <a:lstStyle/>
          <a:p>
            <a:r>
              <a:rPr lang="en-US" sz="1800" dirty="0" smtClean="0"/>
              <a:t>We call the batteries that have become unusable due to physical damage and / or have been expired. Recovered batteries cannot be repaired and reused.</a:t>
            </a:r>
            <a:endParaRPr lang="tr-TR" sz="1800" dirty="0" smtClean="0"/>
          </a:p>
          <a:p>
            <a:r>
              <a:rPr lang="en-US" sz="1800" dirty="0" smtClean="0"/>
              <a:t>Waste batteries should not be mixed with household waste and should never be disposed of in waste.</a:t>
            </a:r>
            <a:endParaRPr lang="tr-TR" sz="1800" dirty="0" smtClean="0"/>
          </a:p>
          <a:p>
            <a:r>
              <a:rPr lang="en-US" sz="1800" dirty="0" smtClean="0"/>
              <a:t>Waste batteries should not be thrown into the fire, water sources and buried in the ground. Otherwise, the outer container of the battery can be drilled over time and the metals and chemicals in it can be mixed with soil and water.</a:t>
            </a:r>
            <a:endParaRPr lang="tr-TR" sz="1800" dirty="0" smtClean="0"/>
          </a:p>
          <a:p>
            <a:r>
              <a:rPr lang="en-US" sz="1800" dirty="0" smtClean="0"/>
              <a:t>Waste batteries should be stored separately in your homes and disposed of in waste battery collection boxes.</a:t>
            </a:r>
            <a:endParaRPr lang="tr-TR" sz="1800" dirty="0" smtClean="0"/>
          </a:p>
          <a:p>
            <a:endParaRPr lang="tr-TR" dirty="0"/>
          </a:p>
        </p:txBody>
      </p:sp>
      <p:pic>
        <p:nvPicPr>
          <p:cNvPr id="5122" name="Picture 2" descr="C:\Users\Win10\Desktop\recyle_batteries.jpg"/>
          <p:cNvPicPr>
            <a:picLocks noChangeAspect="1" noChangeArrowheads="1"/>
          </p:cNvPicPr>
          <p:nvPr/>
        </p:nvPicPr>
        <p:blipFill>
          <a:blip r:embed="rId2"/>
          <a:srcRect/>
          <a:stretch>
            <a:fillRect/>
          </a:stretch>
        </p:blipFill>
        <p:spPr bwMode="auto">
          <a:xfrm>
            <a:off x="714348" y="4429132"/>
            <a:ext cx="7858180" cy="21431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COLLECTİON ACTİVİTİES</a:t>
            </a:r>
            <a:endParaRPr lang="tr-TR" dirty="0"/>
          </a:p>
        </p:txBody>
      </p:sp>
      <p:sp>
        <p:nvSpPr>
          <p:cNvPr id="3" name="2 İçerik Yer Tutucusu"/>
          <p:cNvSpPr>
            <a:spLocks noGrp="1"/>
          </p:cNvSpPr>
          <p:nvPr>
            <p:ph idx="1"/>
          </p:nvPr>
        </p:nvSpPr>
        <p:spPr/>
        <p:txBody>
          <a:bodyPr>
            <a:normAutofit/>
          </a:bodyPr>
          <a:lstStyle/>
          <a:p>
            <a:r>
              <a:rPr lang="en-US" sz="1900" dirty="0" smtClean="0"/>
              <a:t>Various chemical substances in waste batteries can be mixed with irrigation water and soil from wild landfills, creating environmental pollution. </a:t>
            </a:r>
          </a:p>
          <a:p>
            <a:r>
              <a:rPr lang="tr-TR" sz="1900" dirty="0" smtClean="0"/>
              <a:t>I</a:t>
            </a:r>
            <a:r>
              <a:rPr lang="en-US" sz="1900" dirty="0" smtClean="0"/>
              <a:t>n </a:t>
            </a:r>
            <a:r>
              <a:rPr lang="en-US" sz="1900" dirty="0" smtClean="0"/>
              <a:t>order to increase the efficient use of natural resources through the recovery of waste batteries, we should either dispose of the waste batteries in nylon bags, cardboard boxes or jars, or put them in the waste battery boxes</a:t>
            </a:r>
          </a:p>
          <a:p>
            <a:r>
              <a:rPr lang="tr-TR" sz="1900" dirty="0" smtClean="0"/>
              <a:t>L</a:t>
            </a:r>
            <a:r>
              <a:rPr lang="en-US" sz="1900" dirty="0" err="1" smtClean="0"/>
              <a:t>ocated</a:t>
            </a:r>
            <a:r>
              <a:rPr lang="en-US" sz="1900" dirty="0" smtClean="0"/>
              <a:t> </a:t>
            </a:r>
            <a:r>
              <a:rPr lang="en-US" sz="1900" dirty="0" smtClean="0"/>
              <a:t>in the collecting centers determined by the municipalities. </a:t>
            </a:r>
          </a:p>
          <a:p>
            <a:endParaRPr lang="tr-TR" dirty="0"/>
          </a:p>
        </p:txBody>
      </p:sp>
      <p:pic>
        <p:nvPicPr>
          <p:cNvPr id="2051" name="Picture 3" descr="C:\Users\Win10\Desktop\atik pillerin geri donuşumu nesil yapilir.jpg"/>
          <p:cNvPicPr>
            <a:picLocks noChangeAspect="1" noChangeArrowheads="1"/>
          </p:cNvPicPr>
          <p:nvPr/>
        </p:nvPicPr>
        <p:blipFill>
          <a:blip r:embed="rId2"/>
          <a:srcRect/>
          <a:stretch>
            <a:fillRect/>
          </a:stretch>
        </p:blipFill>
        <p:spPr bwMode="auto">
          <a:xfrm>
            <a:off x="6643702" y="3726884"/>
            <a:ext cx="2420966" cy="31311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WASTE BATTERY COLLECTION MATERIALS</a:t>
            </a:r>
            <a:endParaRPr lang="tr-TR" dirty="0"/>
          </a:p>
        </p:txBody>
      </p:sp>
      <p:pic>
        <p:nvPicPr>
          <p:cNvPr id="5" name="Picture 7" descr="Y:\tap\TAP Sunu Şablonu PPT\yenikutu.png"/>
          <p:cNvPicPr>
            <a:picLocks noGrp="1" noChangeAspect="1" noChangeArrowheads="1"/>
          </p:cNvPicPr>
          <p:nvPr>
            <p:ph idx="1"/>
          </p:nvPr>
        </p:nvPicPr>
        <p:blipFill>
          <a:blip r:embed="rId2" cstate="print"/>
          <a:srcRect/>
          <a:stretch>
            <a:fillRect/>
          </a:stretch>
        </p:blipFill>
        <p:spPr bwMode="auto">
          <a:xfrm>
            <a:off x="683568" y="1700808"/>
            <a:ext cx="1621060" cy="3046761"/>
          </a:xfrm>
          <a:prstGeom prst="rect">
            <a:avLst/>
          </a:prstGeom>
          <a:noFill/>
          <a:ln w="9525">
            <a:noFill/>
            <a:miter lim="800000"/>
            <a:headEnd/>
            <a:tailEnd/>
          </a:ln>
        </p:spPr>
      </p:pic>
      <p:pic>
        <p:nvPicPr>
          <p:cNvPr id="6" name="Picture 8" descr="Y:\tap\TAP Sunu Şablonu PPT\bidon.png"/>
          <p:cNvPicPr>
            <a:picLocks noChangeAspect="1" noChangeArrowheads="1"/>
          </p:cNvPicPr>
          <p:nvPr/>
        </p:nvPicPr>
        <p:blipFill>
          <a:blip r:embed="rId3" cstate="print"/>
          <a:srcRect/>
          <a:stretch>
            <a:fillRect/>
          </a:stretch>
        </p:blipFill>
        <p:spPr bwMode="auto">
          <a:xfrm>
            <a:off x="3419872" y="1772816"/>
            <a:ext cx="1901825" cy="3048000"/>
          </a:xfrm>
          <a:prstGeom prst="rect">
            <a:avLst/>
          </a:prstGeom>
          <a:noFill/>
          <a:ln w="9525">
            <a:noFill/>
            <a:miter lim="800000"/>
            <a:headEnd/>
            <a:tailEnd/>
          </a:ln>
        </p:spPr>
      </p:pic>
      <p:pic>
        <p:nvPicPr>
          <p:cNvPr id="7" name="Picture 6" descr="Y:\tap\TAP Sunu Şablonu PPT\kutu.png"/>
          <p:cNvPicPr>
            <a:picLocks noChangeAspect="1" noChangeArrowheads="1"/>
          </p:cNvPicPr>
          <p:nvPr/>
        </p:nvPicPr>
        <p:blipFill>
          <a:blip r:embed="rId4" cstate="print"/>
          <a:srcRect/>
          <a:stretch>
            <a:fillRect/>
          </a:stretch>
        </p:blipFill>
        <p:spPr bwMode="auto">
          <a:xfrm>
            <a:off x="6072198" y="1928802"/>
            <a:ext cx="1441450" cy="2147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809</Words>
  <PresentationFormat>Ekran Gösterisi (4:3)</PresentationFormat>
  <Paragraphs>86</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Slayt 1</vt:lpstr>
      <vt:lpstr>CONTENTS</vt:lpstr>
      <vt:lpstr>WHAT IS A BATTERY? WHERE TO USE ? </vt:lpstr>
      <vt:lpstr>WHAT ARE THE TYPES OF BATTERIES AND WHAT ARE THEIR CONTENTS? </vt:lpstr>
      <vt:lpstr>SIGNS ON BATTERY PACKAGING</vt:lpstr>
      <vt:lpstr>BATTERY INDUSTRY IN TURKEY</vt:lpstr>
      <vt:lpstr>WHAT IS A WASTE BATTERY? WHAT SHOULD WE DO? </vt:lpstr>
      <vt:lpstr>COLLECTİON ACTİVİTİES</vt:lpstr>
      <vt:lpstr>WASTE BATTERY COLLECTION MATERIALS</vt:lpstr>
      <vt:lpstr>SEPARATION BY TYPES</vt:lpstr>
      <vt:lpstr>RECYCLING AND DISPOSAL</vt:lpstr>
      <vt:lpstr>Slayt 12</vt:lpstr>
      <vt:lpstr>WASTE BATTERY RECYCLING CYCLE</vt:lpstr>
      <vt:lpstr>THE IMPORTANCE OF RECYCLING OF WASTE BATTERIES</vt:lpstr>
      <vt:lpstr>REFERENCES </vt:lpstr>
      <vt:lpstr>Slayt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Win10</dc:creator>
  <cp:lastModifiedBy>Win10</cp:lastModifiedBy>
  <cp:revision>10</cp:revision>
  <dcterms:created xsi:type="dcterms:W3CDTF">2020-03-09T10:41:21Z</dcterms:created>
  <dcterms:modified xsi:type="dcterms:W3CDTF">2020-03-09T19:57:43Z</dcterms:modified>
</cp:coreProperties>
</file>