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85" r:id="rId2"/>
    <p:sldId id="708" r:id="rId3"/>
    <p:sldId id="798" r:id="rId4"/>
    <p:sldId id="799" r:id="rId5"/>
    <p:sldId id="797" r:id="rId6"/>
    <p:sldId id="779" r:id="rId7"/>
    <p:sldId id="756" r:id="rId8"/>
    <p:sldId id="811" r:id="rId9"/>
    <p:sldId id="792" r:id="rId10"/>
    <p:sldId id="793" r:id="rId11"/>
    <p:sldId id="812" r:id="rId12"/>
    <p:sldId id="814" r:id="rId13"/>
    <p:sldId id="795" r:id="rId14"/>
    <p:sldId id="761" r:id="rId15"/>
    <p:sldId id="770" r:id="rId16"/>
    <p:sldId id="800" r:id="rId17"/>
    <p:sldId id="801" r:id="rId18"/>
    <p:sldId id="802" r:id="rId19"/>
    <p:sldId id="803" r:id="rId20"/>
    <p:sldId id="804" r:id="rId21"/>
    <p:sldId id="805" r:id="rId22"/>
    <p:sldId id="807" r:id="rId23"/>
    <p:sldId id="810" r:id="rId24"/>
    <p:sldId id="809" r:id="rId25"/>
    <p:sldId id="558" r:id="rId26"/>
  </p:sldIdLst>
  <p:sldSz cx="9144000" cy="6858000" type="screen4x3"/>
  <p:notesSz cx="6761163" cy="9942513"/>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00080"/>
    <a:srgbClr val="FF6600"/>
    <a:srgbClr val="4D4D4D"/>
    <a:srgbClr val="C0C0C0"/>
    <a:srgbClr val="0000CC"/>
    <a:srgbClr val="33CC33"/>
    <a:srgbClr val="FF3300"/>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43" autoAdjust="0"/>
    <p:restoredTop sz="98987" autoAdjust="0"/>
  </p:normalViewPr>
  <p:slideViewPr>
    <p:cSldViewPr>
      <p:cViewPr>
        <p:scale>
          <a:sx n="75" d="100"/>
          <a:sy n="75" d="100"/>
        </p:scale>
        <p:origin x="1397" y="230"/>
      </p:cViewPr>
      <p:guideLst>
        <p:guide orient="horz" pos="2160"/>
        <p:guide pos="2880"/>
      </p:guideLst>
    </p:cSldViewPr>
  </p:slideViewPr>
  <p:outlineViewPr>
    <p:cViewPr>
      <p:scale>
        <a:sx n="33" d="100"/>
        <a:sy n="33" d="100"/>
      </p:scale>
      <p:origin x="0" y="10050"/>
    </p:cViewPr>
  </p:outlineViewPr>
  <p:notesTextViewPr>
    <p:cViewPr>
      <p:scale>
        <a:sx n="100" d="100"/>
        <a:sy n="100" d="100"/>
      </p:scale>
      <p:origin x="0" y="0"/>
    </p:cViewPr>
  </p:notesTextViewPr>
  <p:sorterViewPr>
    <p:cViewPr>
      <p:scale>
        <a:sx n="100" d="100"/>
        <a:sy n="100" d="100"/>
      </p:scale>
      <p:origin x="0" y="6252"/>
    </p:cViewPr>
  </p:sorterViewPr>
  <p:notesViewPr>
    <p:cSldViewPr>
      <p:cViewPr varScale="1">
        <p:scale>
          <a:sx n="61" d="100"/>
          <a:sy n="61" d="100"/>
        </p:scale>
        <p:origin x="-2916" y="-90"/>
      </p:cViewPr>
      <p:guideLst>
        <p:guide orient="horz" pos="3131"/>
        <p:guide pos="21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28938"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cs typeface="+mn-cs"/>
              </a:defRPr>
            </a:lvl1pPr>
          </a:lstStyle>
          <a:p>
            <a:pPr>
              <a:defRPr/>
            </a:pPr>
            <a:endParaRPr lang="tr-TR" altLang="tr-TR"/>
          </a:p>
        </p:txBody>
      </p:sp>
      <p:sp>
        <p:nvSpPr>
          <p:cNvPr id="23555" name="Rectangle 3"/>
          <p:cNvSpPr>
            <a:spLocks noGrp="1" noChangeArrowheads="1"/>
          </p:cNvSpPr>
          <p:nvPr>
            <p:ph type="dt" idx="1"/>
          </p:nvPr>
        </p:nvSpPr>
        <p:spPr bwMode="auto">
          <a:xfrm>
            <a:off x="3830638" y="0"/>
            <a:ext cx="2928937"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mn-cs"/>
              </a:defRPr>
            </a:lvl1pPr>
          </a:lstStyle>
          <a:p>
            <a:pPr>
              <a:defRPr/>
            </a:pPr>
            <a:endParaRPr lang="tr-TR" altLang="tr-TR"/>
          </a:p>
        </p:txBody>
      </p:sp>
      <p:sp>
        <p:nvSpPr>
          <p:cNvPr id="6148" name="Rectangle 4"/>
          <p:cNvSpPr>
            <a:spLocks noGrp="1" noRot="1" noChangeAspect="1" noChangeArrowheads="1" noTextEdit="1"/>
          </p:cNvSpPr>
          <p:nvPr>
            <p:ph type="sldImg" idx="2"/>
          </p:nvPr>
        </p:nvSpPr>
        <p:spPr bwMode="auto">
          <a:xfrm>
            <a:off x="898525" y="746125"/>
            <a:ext cx="4967288" cy="37274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76275" y="4722813"/>
            <a:ext cx="5408613" cy="447357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tr-TR" altLang="tr-TR" noProof="0"/>
              <a:t>Click to edit Master text styles</a:t>
            </a:r>
          </a:p>
          <a:p>
            <a:pPr lvl="1"/>
            <a:r>
              <a:rPr lang="tr-TR" altLang="tr-TR" noProof="0"/>
              <a:t>Second level</a:t>
            </a:r>
          </a:p>
          <a:p>
            <a:pPr lvl="2"/>
            <a:r>
              <a:rPr lang="tr-TR" altLang="tr-TR" noProof="0"/>
              <a:t>Third level</a:t>
            </a:r>
          </a:p>
          <a:p>
            <a:pPr lvl="3"/>
            <a:r>
              <a:rPr lang="tr-TR" altLang="tr-TR" noProof="0"/>
              <a:t>Fourth level</a:t>
            </a:r>
          </a:p>
          <a:p>
            <a:pPr lvl="4"/>
            <a:r>
              <a:rPr lang="tr-TR" altLang="tr-TR" noProof="0"/>
              <a:t>Fifth level</a:t>
            </a:r>
          </a:p>
        </p:txBody>
      </p:sp>
      <p:sp>
        <p:nvSpPr>
          <p:cNvPr id="23558" name="Rectangle 6"/>
          <p:cNvSpPr>
            <a:spLocks noGrp="1" noChangeArrowheads="1"/>
          </p:cNvSpPr>
          <p:nvPr>
            <p:ph type="ftr" sz="quarter" idx="4"/>
          </p:nvPr>
        </p:nvSpPr>
        <p:spPr bwMode="auto">
          <a:xfrm>
            <a:off x="0" y="9444038"/>
            <a:ext cx="2928938"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cs typeface="+mn-cs"/>
              </a:defRPr>
            </a:lvl1pPr>
          </a:lstStyle>
          <a:p>
            <a:pPr>
              <a:defRPr/>
            </a:pPr>
            <a:endParaRPr lang="tr-TR" altLang="tr-TR"/>
          </a:p>
        </p:txBody>
      </p:sp>
      <p:sp>
        <p:nvSpPr>
          <p:cNvPr id="23559" name="Rectangle 7"/>
          <p:cNvSpPr>
            <a:spLocks noGrp="1" noChangeArrowheads="1"/>
          </p:cNvSpPr>
          <p:nvPr>
            <p:ph type="sldNum" sz="quarter" idx="5"/>
          </p:nvPr>
        </p:nvSpPr>
        <p:spPr bwMode="auto">
          <a:xfrm>
            <a:off x="3830638" y="9444038"/>
            <a:ext cx="2928937"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45774EF2-CF3B-470C-8599-784B4521F1F0}" type="slidenum">
              <a:rPr lang="tr-TR" altLang="tr-TR"/>
              <a:pPr>
                <a:defRPr/>
              </a:pPr>
              <a:t>‹#›</a:t>
            </a:fld>
            <a:endParaRPr lang="tr-TR" altLang="tr-TR"/>
          </a:p>
        </p:txBody>
      </p:sp>
    </p:spTree>
    <p:extLst>
      <p:ext uri="{BB962C8B-B14F-4D97-AF65-F5344CB8AC3E}">
        <p14:creationId xmlns:p14="http://schemas.microsoft.com/office/powerpoint/2010/main" val="1384018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miter lim="800000"/>
            <a:headEnd/>
            <a:tailEnd/>
          </a:ln>
        </p:spPr>
        <p:txBody>
          <a:bodyPr/>
          <a:lstStyle/>
          <a:p>
            <a:fld id="{C29265F2-BDBE-4676-BDCC-4A4D8009A0D9}" type="slidenum">
              <a:rPr lang="tr-TR" altLang="tr-TR" smtClean="0">
                <a:cs typeface="Arial" charset="0"/>
              </a:rPr>
              <a:pPr/>
              <a:t>1</a:t>
            </a:fld>
            <a:endParaRPr lang="tr-TR" altLang="tr-TR">
              <a:cs typeface="Arial" charset="0"/>
            </a:endParaRPr>
          </a:p>
        </p:txBody>
      </p:sp>
      <p:sp>
        <p:nvSpPr>
          <p:cNvPr id="8194" name="Rectangle 7"/>
          <p:cNvSpPr txBox="1">
            <a:spLocks noGrp="1" noChangeArrowheads="1"/>
          </p:cNvSpPr>
          <p:nvPr/>
        </p:nvSpPr>
        <p:spPr bwMode="auto">
          <a:xfrm>
            <a:off x="3830638" y="9445625"/>
            <a:ext cx="2930525" cy="496888"/>
          </a:xfrm>
          <a:prstGeom prst="rect">
            <a:avLst/>
          </a:prstGeom>
          <a:noFill/>
          <a:ln w="9525">
            <a:noFill/>
            <a:miter lim="800000"/>
            <a:headEnd/>
            <a:tailEnd/>
          </a:ln>
        </p:spPr>
        <p:txBody>
          <a:bodyPr lIns="92260" tIns="46130" rIns="92260" bIns="46130" anchor="b"/>
          <a:lstStyle/>
          <a:p>
            <a:pPr algn="r" defTabSz="915988"/>
            <a:r>
              <a:rPr lang="tr-TR" altLang="tr-TR" sz="1200"/>
              <a:t>1</a:t>
            </a:r>
          </a:p>
        </p:txBody>
      </p:sp>
      <p:sp>
        <p:nvSpPr>
          <p:cNvPr id="8195" name="Rectangle 2"/>
          <p:cNvSpPr>
            <a:spLocks noGrp="1" noRot="1" noChangeAspect="1" noChangeArrowheads="1" noTextEdit="1"/>
          </p:cNvSpPr>
          <p:nvPr>
            <p:ph type="sldImg"/>
          </p:nvPr>
        </p:nvSpPr>
        <p:spPr>
          <a:xfrm>
            <a:off x="896938" y="744538"/>
            <a:ext cx="4968875" cy="3727450"/>
          </a:xfrm>
          <a:ln/>
        </p:spPr>
      </p:sp>
      <p:sp>
        <p:nvSpPr>
          <p:cNvPr id="8196" name="Rectangle 3"/>
          <p:cNvSpPr>
            <a:spLocks noGrp="1" noChangeArrowheads="1"/>
          </p:cNvSpPr>
          <p:nvPr>
            <p:ph type="body" idx="1"/>
          </p:nvPr>
        </p:nvSpPr>
        <p:spPr>
          <a:xfrm>
            <a:off x="901700" y="4722813"/>
            <a:ext cx="4957763" cy="4473575"/>
          </a:xfrm>
          <a:noFill/>
        </p:spPr>
        <p:txBody>
          <a:bodyPr lIns="92260" tIns="46130" rIns="92260" bIns="46130"/>
          <a:lstStyle/>
          <a:p>
            <a:pPr eaLnBrk="1" hangingPunct="1"/>
            <a:endParaRPr lang="en-US" altLang="tr-TR">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10</a:t>
            </a:fld>
            <a:endParaRPr lang="tr-TR" altLang="tr-TR">
              <a:cs typeface="Arial" charset="0"/>
            </a:endParaRPr>
          </a:p>
        </p:txBody>
      </p:sp>
    </p:spTree>
    <p:extLst>
      <p:ext uri="{BB962C8B-B14F-4D97-AF65-F5344CB8AC3E}">
        <p14:creationId xmlns:p14="http://schemas.microsoft.com/office/powerpoint/2010/main" val="2902009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11</a:t>
            </a:fld>
            <a:endParaRPr lang="tr-TR" altLang="tr-TR">
              <a:cs typeface="Arial" charset="0"/>
            </a:endParaRPr>
          </a:p>
        </p:txBody>
      </p:sp>
    </p:spTree>
    <p:extLst>
      <p:ext uri="{BB962C8B-B14F-4D97-AF65-F5344CB8AC3E}">
        <p14:creationId xmlns:p14="http://schemas.microsoft.com/office/powerpoint/2010/main" val="4187610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12</a:t>
            </a:fld>
            <a:endParaRPr lang="tr-TR" altLang="tr-TR">
              <a:cs typeface="Arial" charset="0"/>
            </a:endParaRPr>
          </a:p>
        </p:txBody>
      </p:sp>
    </p:spTree>
    <p:extLst>
      <p:ext uri="{BB962C8B-B14F-4D97-AF65-F5344CB8AC3E}">
        <p14:creationId xmlns:p14="http://schemas.microsoft.com/office/powerpoint/2010/main" val="2263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13</a:t>
            </a:fld>
            <a:endParaRPr lang="tr-TR" altLang="tr-TR">
              <a:cs typeface="Arial" charset="0"/>
            </a:endParaRPr>
          </a:p>
        </p:txBody>
      </p:sp>
    </p:spTree>
    <p:extLst>
      <p:ext uri="{BB962C8B-B14F-4D97-AF65-F5344CB8AC3E}">
        <p14:creationId xmlns:p14="http://schemas.microsoft.com/office/powerpoint/2010/main" val="4220145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14</a:t>
            </a:fld>
            <a:endParaRPr lang="tr-TR" altLang="tr-TR">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15</a:t>
            </a:fld>
            <a:endParaRPr lang="tr-TR" altLang="tr-TR">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16</a:t>
            </a:fld>
            <a:endParaRPr lang="tr-TR" altLang="tr-TR">
              <a:cs typeface="Arial" charset="0"/>
            </a:endParaRPr>
          </a:p>
        </p:txBody>
      </p:sp>
    </p:spTree>
    <p:extLst>
      <p:ext uri="{BB962C8B-B14F-4D97-AF65-F5344CB8AC3E}">
        <p14:creationId xmlns:p14="http://schemas.microsoft.com/office/powerpoint/2010/main" val="2264433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17</a:t>
            </a:fld>
            <a:endParaRPr lang="tr-TR" altLang="tr-TR">
              <a:cs typeface="Arial" charset="0"/>
            </a:endParaRPr>
          </a:p>
        </p:txBody>
      </p:sp>
    </p:spTree>
    <p:extLst>
      <p:ext uri="{BB962C8B-B14F-4D97-AF65-F5344CB8AC3E}">
        <p14:creationId xmlns:p14="http://schemas.microsoft.com/office/powerpoint/2010/main" val="2737243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18</a:t>
            </a:fld>
            <a:endParaRPr lang="tr-TR" altLang="tr-TR">
              <a:cs typeface="Arial" charset="0"/>
            </a:endParaRPr>
          </a:p>
        </p:txBody>
      </p:sp>
    </p:spTree>
    <p:extLst>
      <p:ext uri="{BB962C8B-B14F-4D97-AF65-F5344CB8AC3E}">
        <p14:creationId xmlns:p14="http://schemas.microsoft.com/office/powerpoint/2010/main" val="1544207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19</a:t>
            </a:fld>
            <a:endParaRPr lang="tr-TR" altLang="tr-TR">
              <a:cs typeface="Arial" charset="0"/>
            </a:endParaRPr>
          </a:p>
        </p:txBody>
      </p:sp>
    </p:spTree>
    <p:extLst>
      <p:ext uri="{BB962C8B-B14F-4D97-AF65-F5344CB8AC3E}">
        <p14:creationId xmlns:p14="http://schemas.microsoft.com/office/powerpoint/2010/main" val="4181805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ayt Görüntüsü Yer Tutucusu 1"/>
          <p:cNvSpPr>
            <a:spLocks noGrp="1" noRot="1" noChangeAspect="1" noTextEdit="1"/>
          </p:cNvSpPr>
          <p:nvPr>
            <p:ph type="sldImg"/>
          </p:nvPr>
        </p:nvSpPr>
        <p:spPr>
          <a:ln/>
        </p:spPr>
      </p:sp>
      <p:sp>
        <p:nvSpPr>
          <p:cNvPr id="12290" name="Not Yer Tutucusu 2"/>
          <p:cNvSpPr>
            <a:spLocks noGrp="1"/>
          </p:cNvSpPr>
          <p:nvPr>
            <p:ph type="body" idx="1"/>
          </p:nvPr>
        </p:nvSpPr>
        <p:spPr>
          <a:noFill/>
        </p:spPr>
        <p:txBody>
          <a:bodyPr/>
          <a:lstStyle/>
          <a:p>
            <a:endParaRPr lang="tr-TR" altLang="tr-TR">
              <a:latin typeface="Arial" charset="0"/>
            </a:endParaRPr>
          </a:p>
        </p:txBody>
      </p:sp>
      <p:sp>
        <p:nvSpPr>
          <p:cNvPr id="12291" name="Slayt Numarası Yer Tutucusu 3"/>
          <p:cNvSpPr>
            <a:spLocks noGrp="1"/>
          </p:cNvSpPr>
          <p:nvPr>
            <p:ph type="sldNum" sz="quarter" idx="5"/>
          </p:nvPr>
        </p:nvSpPr>
        <p:spPr>
          <a:noFill/>
          <a:ln>
            <a:miter lim="800000"/>
            <a:headEnd/>
            <a:tailEnd/>
          </a:ln>
        </p:spPr>
        <p:txBody>
          <a:bodyPr/>
          <a:lstStyle/>
          <a:p>
            <a:fld id="{DA34C53E-89DA-4314-A16C-0E4D6D8E35A9}" type="slidenum">
              <a:rPr lang="tr-TR" altLang="tr-TR" smtClean="0">
                <a:cs typeface="Arial" charset="0"/>
              </a:rPr>
              <a:pPr/>
              <a:t>2</a:t>
            </a:fld>
            <a:endParaRPr lang="tr-TR" altLang="tr-TR">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20</a:t>
            </a:fld>
            <a:endParaRPr lang="tr-TR" altLang="tr-TR">
              <a:cs typeface="Arial" charset="0"/>
            </a:endParaRPr>
          </a:p>
        </p:txBody>
      </p:sp>
    </p:spTree>
    <p:extLst>
      <p:ext uri="{BB962C8B-B14F-4D97-AF65-F5344CB8AC3E}">
        <p14:creationId xmlns:p14="http://schemas.microsoft.com/office/powerpoint/2010/main" val="21171114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21</a:t>
            </a:fld>
            <a:endParaRPr lang="tr-TR" altLang="tr-TR">
              <a:cs typeface="Arial" charset="0"/>
            </a:endParaRPr>
          </a:p>
        </p:txBody>
      </p:sp>
    </p:spTree>
    <p:extLst>
      <p:ext uri="{BB962C8B-B14F-4D97-AF65-F5344CB8AC3E}">
        <p14:creationId xmlns:p14="http://schemas.microsoft.com/office/powerpoint/2010/main" val="9786526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22</a:t>
            </a:fld>
            <a:endParaRPr lang="tr-TR" altLang="tr-TR">
              <a:cs typeface="Arial" charset="0"/>
            </a:endParaRPr>
          </a:p>
        </p:txBody>
      </p:sp>
    </p:spTree>
    <p:extLst>
      <p:ext uri="{BB962C8B-B14F-4D97-AF65-F5344CB8AC3E}">
        <p14:creationId xmlns:p14="http://schemas.microsoft.com/office/powerpoint/2010/main" val="5899333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23</a:t>
            </a:fld>
            <a:endParaRPr lang="tr-TR" altLang="tr-TR">
              <a:cs typeface="Arial" charset="0"/>
            </a:endParaRPr>
          </a:p>
        </p:txBody>
      </p:sp>
    </p:spTree>
    <p:extLst>
      <p:ext uri="{BB962C8B-B14F-4D97-AF65-F5344CB8AC3E}">
        <p14:creationId xmlns:p14="http://schemas.microsoft.com/office/powerpoint/2010/main" val="1047986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24</a:t>
            </a:fld>
            <a:endParaRPr lang="tr-TR" altLang="tr-TR">
              <a:cs typeface="Arial" charset="0"/>
            </a:endParaRPr>
          </a:p>
        </p:txBody>
      </p:sp>
    </p:spTree>
    <p:extLst>
      <p:ext uri="{BB962C8B-B14F-4D97-AF65-F5344CB8AC3E}">
        <p14:creationId xmlns:p14="http://schemas.microsoft.com/office/powerpoint/2010/main" val="36601491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ayt Görüntüsü Yer Tutucusu 1"/>
          <p:cNvSpPr>
            <a:spLocks noGrp="1" noRot="1" noChangeAspect="1" noTextEdit="1"/>
          </p:cNvSpPr>
          <p:nvPr>
            <p:ph type="sldImg"/>
          </p:nvPr>
        </p:nvSpPr>
        <p:spPr>
          <a:ln/>
        </p:spPr>
      </p:sp>
      <p:sp>
        <p:nvSpPr>
          <p:cNvPr id="49154" name="Not Yer Tutucusu 2"/>
          <p:cNvSpPr>
            <a:spLocks noGrp="1"/>
          </p:cNvSpPr>
          <p:nvPr>
            <p:ph type="body" idx="1"/>
          </p:nvPr>
        </p:nvSpPr>
        <p:spPr>
          <a:noFill/>
        </p:spPr>
        <p:txBody>
          <a:bodyPr/>
          <a:lstStyle/>
          <a:p>
            <a:r>
              <a:rPr lang="tr-TR" altLang="tr-TR">
                <a:latin typeface="Arial" charset="0"/>
              </a:rPr>
              <a:t>Yansıda belirtilen başlıklar altında arz edeceğim.</a:t>
            </a:r>
          </a:p>
          <a:p>
            <a:endParaRPr lang="tr-TR" altLang="tr-TR">
              <a:latin typeface="Arial" charset="0"/>
            </a:endParaRPr>
          </a:p>
        </p:txBody>
      </p:sp>
      <p:sp>
        <p:nvSpPr>
          <p:cNvPr id="49155" name="Slayt Numarası Yer Tutucusu 3"/>
          <p:cNvSpPr>
            <a:spLocks noGrp="1"/>
          </p:cNvSpPr>
          <p:nvPr>
            <p:ph type="sldNum" sz="quarter" idx="5"/>
          </p:nvPr>
        </p:nvSpPr>
        <p:spPr>
          <a:noFill/>
          <a:ln>
            <a:miter lim="800000"/>
            <a:headEnd/>
            <a:tailEnd/>
          </a:ln>
        </p:spPr>
        <p:txBody>
          <a:bodyPr/>
          <a:lstStyle/>
          <a:p>
            <a:fld id="{AC1EFBCB-FD88-4238-87CC-7767705FC7A7}" type="slidenum">
              <a:rPr lang="tr-TR" altLang="tr-TR" smtClean="0">
                <a:cs typeface="Arial" charset="0"/>
              </a:rPr>
              <a:pPr/>
              <a:t>25</a:t>
            </a:fld>
            <a:endParaRPr lang="tr-TR" altLang="tr-TR">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3</a:t>
            </a:fld>
            <a:endParaRPr lang="tr-TR" altLang="tr-TR">
              <a:cs typeface="Arial" charset="0"/>
            </a:endParaRPr>
          </a:p>
        </p:txBody>
      </p:sp>
    </p:spTree>
    <p:extLst>
      <p:ext uri="{BB962C8B-B14F-4D97-AF65-F5344CB8AC3E}">
        <p14:creationId xmlns:p14="http://schemas.microsoft.com/office/powerpoint/2010/main" val="2500403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4</a:t>
            </a:fld>
            <a:endParaRPr lang="tr-TR" altLang="tr-TR">
              <a:cs typeface="Arial" charset="0"/>
            </a:endParaRPr>
          </a:p>
        </p:txBody>
      </p:sp>
    </p:spTree>
    <p:extLst>
      <p:ext uri="{BB962C8B-B14F-4D97-AF65-F5344CB8AC3E}">
        <p14:creationId xmlns:p14="http://schemas.microsoft.com/office/powerpoint/2010/main" val="4090788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5</a:t>
            </a:fld>
            <a:endParaRPr lang="tr-TR" altLang="tr-TR">
              <a:cs typeface="Arial" charset="0"/>
            </a:endParaRPr>
          </a:p>
        </p:txBody>
      </p:sp>
    </p:spTree>
    <p:extLst>
      <p:ext uri="{BB962C8B-B14F-4D97-AF65-F5344CB8AC3E}">
        <p14:creationId xmlns:p14="http://schemas.microsoft.com/office/powerpoint/2010/main" val="586848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6</a:t>
            </a:fld>
            <a:endParaRPr lang="tr-TR" altLang="tr-TR">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7</a:t>
            </a:fld>
            <a:endParaRPr lang="tr-TR" altLang="tr-TR">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8</a:t>
            </a:fld>
            <a:endParaRPr lang="tr-TR" altLang="tr-TR">
              <a:cs typeface="Arial" charset="0"/>
            </a:endParaRPr>
          </a:p>
        </p:txBody>
      </p:sp>
    </p:spTree>
    <p:extLst>
      <p:ext uri="{BB962C8B-B14F-4D97-AF65-F5344CB8AC3E}">
        <p14:creationId xmlns:p14="http://schemas.microsoft.com/office/powerpoint/2010/main" val="764076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noTextEdit="1"/>
          </p:cNvSpPr>
          <p:nvPr>
            <p:ph type="sldImg"/>
          </p:nvPr>
        </p:nvSpPr>
        <p:spPr>
          <a:ln/>
        </p:spPr>
      </p:sp>
      <p:sp>
        <p:nvSpPr>
          <p:cNvPr id="16386" name="Not Yer Tutucusu 2"/>
          <p:cNvSpPr>
            <a:spLocks noGrp="1"/>
          </p:cNvSpPr>
          <p:nvPr>
            <p:ph type="body" idx="1"/>
          </p:nvPr>
        </p:nvSpPr>
        <p:spPr>
          <a:noFill/>
        </p:spPr>
        <p:txBody>
          <a:bodyPr/>
          <a:lstStyle/>
          <a:p>
            <a:endParaRPr lang="tr-TR" altLang="tr-TR">
              <a:latin typeface="Arial" charset="0"/>
            </a:endParaRPr>
          </a:p>
        </p:txBody>
      </p:sp>
      <p:sp>
        <p:nvSpPr>
          <p:cNvPr id="16387" name="Slayt Numarası Yer Tutucusu 3"/>
          <p:cNvSpPr>
            <a:spLocks noGrp="1"/>
          </p:cNvSpPr>
          <p:nvPr>
            <p:ph type="sldNum" sz="quarter" idx="5"/>
          </p:nvPr>
        </p:nvSpPr>
        <p:spPr>
          <a:noFill/>
          <a:ln>
            <a:miter lim="800000"/>
            <a:headEnd/>
            <a:tailEnd/>
          </a:ln>
        </p:spPr>
        <p:txBody>
          <a:bodyPr/>
          <a:lstStyle/>
          <a:p>
            <a:fld id="{D791B399-5015-4340-8BB9-4B73150E7321}" type="slidenum">
              <a:rPr lang="tr-TR" altLang="tr-TR" smtClean="0">
                <a:cs typeface="Arial" charset="0"/>
              </a:rPr>
              <a:pPr/>
              <a:t>9</a:t>
            </a:fld>
            <a:endParaRPr lang="tr-TR" altLang="tr-TR">
              <a:cs typeface="Arial" charset="0"/>
            </a:endParaRPr>
          </a:p>
        </p:txBody>
      </p:sp>
    </p:spTree>
    <p:extLst>
      <p:ext uri="{BB962C8B-B14F-4D97-AF65-F5344CB8AC3E}">
        <p14:creationId xmlns:p14="http://schemas.microsoft.com/office/powerpoint/2010/main" val="3539638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tr/url?sa=i&amp;rct=j&amp;q=&amp;esrc=s&amp;source=images&amp;cd=&amp;cad=rja&amp;uact=8&amp;ved=0ahUKEwjk9o3oqObMAhUB1xQKHVILC6MQjRwIBw&amp;url=http://guzelsanat.erciyes.edu.tr/giris.asp&amp;psig=AFQjCNGgEDqroRgYIe_r3fAxXuZeHnGh_w&amp;ust=1463753468045890"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hyperlink" Target="https://www.google.com.tr/url?sa=i&amp;rct=j&amp;q=&amp;esrc=s&amp;source=images&amp;cd=&amp;cad=rja&amp;uact=8&amp;ved=0ahUKEwigzvKUqebMAhWGNxQKHS3DAcoQjRwIBw&amp;url=http://www.uhuk.org.tr/2014/main.html&amp;psig=AFQjCNHwN0RpneeJJxY5emf40uw3qDyGVA&amp;ust=1463753547948505"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tr/url?sa=i&amp;rct=j&amp;q=&amp;esrc=s&amp;source=images&amp;cd=&amp;cad=rja&amp;uact=8&amp;ved=0ahUKEwjk9o3oqObMAhUB1xQKHVILC6MQjRwIBw&amp;url=http://guzelsanat.erciyes.edu.tr/giris.asp&amp;psig=AFQjCNGgEDqroRgYIe_r3fAxXuZeHnGh_w&amp;ust=1463753468045890"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hyperlink" Target="https://www.google.com.tr/url?sa=i&amp;rct=j&amp;q=&amp;esrc=s&amp;source=images&amp;cd=&amp;cad=rja&amp;uact=8&amp;ved=0ahUKEwigzvKUqebMAhWGNxQKHS3DAcoQjRwIBw&amp;url=http://www.uhuk.org.tr/2014/main.html&amp;psig=AFQjCNHwN0RpneeJJxY5emf40uw3qDyGVA&amp;ust=1463753547948505"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lvl1pPr>
              <a:defRPr/>
            </a:lvl1pPr>
          </a:lstStyle>
          <a:p>
            <a:pPr>
              <a:defRPr/>
            </a:pPr>
            <a:r>
              <a:rPr lang="tr-TR" altLang="tr-TR"/>
              <a:t>TASNİF DIŞI</a:t>
            </a:r>
          </a:p>
        </p:txBody>
      </p:sp>
      <p:sp>
        <p:nvSpPr>
          <p:cNvPr id="5" name="Slayt Numarası Yer Tutucusu 4"/>
          <p:cNvSpPr>
            <a:spLocks noGrp="1"/>
          </p:cNvSpPr>
          <p:nvPr>
            <p:ph type="sldNum" sz="quarter" idx="11"/>
          </p:nvPr>
        </p:nvSpPr>
        <p:spPr/>
        <p:txBody>
          <a:bodyPr/>
          <a:lstStyle>
            <a:lvl1pPr>
              <a:defRPr/>
            </a:lvl1pPr>
          </a:lstStyle>
          <a:p>
            <a:pPr>
              <a:defRPr/>
            </a:pPr>
            <a:fld id="{F3D2BB7D-C712-4F35-AA57-47F699F6DAF8}" type="slidenum">
              <a:rPr lang="tr-TR" altLang="tr-TR"/>
              <a:pPr>
                <a:defRPr/>
              </a:pPr>
              <a:t>‹#›</a:t>
            </a:fld>
            <a:r>
              <a:rPr lang="tr-TR" altLang="tr-TR"/>
              <a:t>/18</a:t>
            </a:r>
          </a:p>
          <a:p>
            <a:pPr>
              <a:defRPr/>
            </a:pPr>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8150225" y="22225"/>
            <a:ext cx="814388" cy="814388"/>
          </a:xfrm>
          <a:prstGeom prst="rect">
            <a:avLst/>
          </a:prstGeom>
          <a:noFill/>
          <a:ln w="9525">
            <a:noFill/>
            <a:miter lim="800000"/>
            <a:headEnd/>
            <a:tailEnd/>
          </a:ln>
        </p:spPr>
      </p:pic>
      <p:pic>
        <p:nvPicPr>
          <p:cNvPr id="5" name="Picture 3"/>
          <p:cNvPicPr>
            <a:picLocks noChangeAspect="1" noChangeArrowheads="1"/>
          </p:cNvPicPr>
          <p:nvPr userDrawn="1"/>
        </p:nvPicPr>
        <p:blipFill>
          <a:blip r:embed="rId3" cstate="print"/>
          <a:srcRect/>
          <a:stretch>
            <a:fillRect/>
          </a:stretch>
        </p:blipFill>
        <p:spPr bwMode="auto">
          <a:xfrm>
            <a:off x="174625" y="22225"/>
            <a:ext cx="868363" cy="841375"/>
          </a:xfrm>
          <a:prstGeom prst="rect">
            <a:avLst/>
          </a:prstGeom>
          <a:noFill/>
          <a:ln w="9525">
            <a:noFill/>
            <a:miter lim="800000"/>
            <a:headEnd/>
            <a:tailEnd/>
          </a:ln>
        </p:spPr>
      </p:pic>
      <p:sp>
        <p:nvSpPr>
          <p:cNvPr id="3" name="İçerik Yer Tutucusu 2"/>
          <p:cNvSpPr>
            <a:spLocks noGrp="1"/>
          </p:cNvSpPr>
          <p:nvPr>
            <p:ph idx="1"/>
          </p:nvPr>
        </p:nvSpPr>
        <p:spPr>
          <a:xfrm>
            <a:off x="457200" y="1556792"/>
            <a:ext cx="8229600" cy="4525963"/>
          </a:xfrm>
        </p:spPr>
        <p:txBody>
          <a:bodyPr/>
          <a:lstStyle>
            <a:lvl1pPr>
              <a:defRPr b="0">
                <a:solidFill>
                  <a:schemeClr val="tx1"/>
                </a:solidFill>
              </a:defRPr>
            </a:lvl1pPr>
            <a:lvl2pPr marL="720725" indent="-365125">
              <a:defRPr b="0">
                <a:solidFill>
                  <a:schemeClr val="tx1"/>
                </a:solidFill>
              </a:defRPr>
            </a:lvl2pPr>
            <a:lvl3pPr marL="1143000" indent="-422275">
              <a:defRPr b="0">
                <a:solidFill>
                  <a:schemeClr val="tx1"/>
                </a:solidFill>
              </a:defRPr>
            </a:lvl3pPr>
            <a:lvl4pPr>
              <a:defRPr b="0">
                <a:solidFill>
                  <a:schemeClr val="tx1"/>
                </a:solidFill>
              </a:defRPr>
            </a:lvl4pPr>
            <a:lvl5pPr>
              <a:defRPr b="0">
                <a:solidFill>
                  <a:schemeClr val="tx1"/>
                </a:solidFill>
              </a:defRPr>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6" name="Başlık 5"/>
          <p:cNvSpPr>
            <a:spLocks noGrp="1"/>
          </p:cNvSpPr>
          <p:nvPr>
            <p:ph type="title"/>
          </p:nvPr>
        </p:nvSpPr>
        <p:spPr/>
        <p:txBody>
          <a:bodyPr/>
          <a:lstStyle/>
          <a:p>
            <a:r>
              <a:rPr lang="tr-TR"/>
              <a:t>Asıl başlık stili için tıklatın</a:t>
            </a:r>
          </a:p>
        </p:txBody>
      </p:sp>
      <p:sp>
        <p:nvSpPr>
          <p:cNvPr id="7" name="Veri Yer Tutucusu 3"/>
          <p:cNvSpPr>
            <a:spLocks noGrp="1"/>
          </p:cNvSpPr>
          <p:nvPr>
            <p:ph type="dt" sz="half" idx="10"/>
          </p:nvPr>
        </p:nvSpPr>
        <p:spPr/>
        <p:txBody>
          <a:bodyPr/>
          <a:lstStyle>
            <a:lvl1pPr>
              <a:defRPr/>
            </a:lvl1pPr>
          </a:lstStyle>
          <a:p>
            <a:pPr>
              <a:defRPr/>
            </a:pPr>
            <a:r>
              <a:rPr lang="tr-TR" altLang="tr-TR"/>
              <a:t>TASNİF DIŞI</a:t>
            </a:r>
          </a:p>
        </p:txBody>
      </p:sp>
      <p:sp>
        <p:nvSpPr>
          <p:cNvPr id="8" name="Slayt Numarası Yer Tutucusu 4"/>
          <p:cNvSpPr>
            <a:spLocks noGrp="1"/>
          </p:cNvSpPr>
          <p:nvPr>
            <p:ph type="sldNum" sz="quarter" idx="11"/>
          </p:nvPr>
        </p:nvSpPr>
        <p:spPr/>
        <p:txBody>
          <a:bodyPr/>
          <a:lstStyle>
            <a:lvl1pPr>
              <a:defRPr/>
            </a:lvl1pPr>
          </a:lstStyle>
          <a:p>
            <a:pPr>
              <a:defRPr/>
            </a:pPr>
            <a:fld id="{B84BB9F7-4C4E-440A-B673-0C892D60CA83}" type="slidenum">
              <a:rPr lang="tr-TR" altLang="tr-TR"/>
              <a:pPr>
                <a:defRPr/>
              </a:pPr>
              <a:t>‹#›</a:t>
            </a:fld>
            <a:r>
              <a:rPr lang="tr-TR" altLang="tr-TR"/>
              <a:t>/18</a:t>
            </a:r>
          </a:p>
          <a:p>
            <a:pPr>
              <a:defRPr/>
            </a:pPr>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pic>
        <p:nvPicPr>
          <p:cNvPr id="4" name="Picture 2" descr="http://guzelsanat.erciyes.edu.tr/logolar/e_u_logo_jpg_96dpi_RGB.jpg">
            <a:hlinkClick r:id="rId2"/>
          </p:cNvPr>
          <p:cNvPicPr>
            <a:picLocks noChangeAspect="1" noChangeArrowheads="1"/>
          </p:cNvPicPr>
          <p:nvPr userDrawn="1"/>
        </p:nvPicPr>
        <p:blipFill>
          <a:blip r:embed="rId3" cstate="print"/>
          <a:srcRect/>
          <a:stretch>
            <a:fillRect/>
          </a:stretch>
        </p:blipFill>
        <p:spPr bwMode="auto">
          <a:xfrm>
            <a:off x="0" y="0"/>
            <a:ext cx="779463" cy="779463"/>
          </a:xfrm>
          <a:prstGeom prst="rect">
            <a:avLst/>
          </a:prstGeom>
          <a:noFill/>
          <a:ln w="9525">
            <a:noFill/>
            <a:miter lim="800000"/>
            <a:headEnd/>
            <a:tailEnd/>
          </a:ln>
        </p:spPr>
      </p:pic>
      <p:pic>
        <p:nvPicPr>
          <p:cNvPr id="5" name="Picture 4" descr="http://www.uhuk.org.tr/2014/pics/eu-shy.png">
            <a:hlinkClick r:id="rId4"/>
          </p:cNvPr>
          <p:cNvPicPr>
            <a:picLocks noChangeAspect="1" noChangeArrowheads="1"/>
          </p:cNvPicPr>
          <p:nvPr userDrawn="1"/>
        </p:nvPicPr>
        <p:blipFill>
          <a:blip r:embed="rId5" cstate="print"/>
          <a:srcRect/>
          <a:stretch>
            <a:fillRect/>
          </a:stretch>
        </p:blipFill>
        <p:spPr bwMode="auto">
          <a:xfrm>
            <a:off x="7523163" y="44450"/>
            <a:ext cx="1636712" cy="581025"/>
          </a:xfrm>
          <a:prstGeom prst="rect">
            <a:avLst/>
          </a:prstGeom>
          <a:noFill/>
          <a:ln w="9525">
            <a:noFill/>
            <a:miter lim="800000"/>
            <a:headEnd/>
            <a:tailEnd/>
          </a:ln>
        </p:spPr>
      </p:pic>
      <p:sp>
        <p:nvSpPr>
          <p:cNvPr id="2" name="Başlık 1"/>
          <p:cNvSpPr>
            <a:spLocks noGrp="1"/>
          </p:cNvSpPr>
          <p:nvPr>
            <p:ph type="title"/>
          </p:nvPr>
        </p:nvSpPr>
        <p:spPr>
          <a:xfrm>
            <a:off x="457200" y="274638"/>
            <a:ext cx="8229600" cy="490537"/>
          </a:xfrm>
        </p:spPr>
        <p:txBody>
          <a:bodyPr/>
          <a:lstStyle>
            <a:lvl1pPr>
              <a:defRPr>
                <a:solidFill>
                  <a:srgbClr val="FF0000"/>
                </a:solidFill>
              </a:defRPr>
            </a:lvl1pPr>
          </a:lstStyle>
          <a:p>
            <a:r>
              <a:rPr lang="tr-TR" dirty="0"/>
              <a:t>Asıl başlık stili için tıklatın</a:t>
            </a: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6" name="Veri Yer Tutucusu 3"/>
          <p:cNvSpPr>
            <a:spLocks noGrp="1"/>
          </p:cNvSpPr>
          <p:nvPr>
            <p:ph type="dt" sz="half" idx="10"/>
          </p:nvPr>
        </p:nvSpPr>
        <p:spPr/>
        <p:txBody>
          <a:bodyPr/>
          <a:lstStyle>
            <a:lvl1pPr>
              <a:defRPr/>
            </a:lvl1pPr>
          </a:lstStyle>
          <a:p>
            <a:pPr>
              <a:defRPr/>
            </a:pPr>
            <a:r>
              <a:rPr lang="tr-TR" altLang="tr-TR"/>
              <a:t>TASNİF DIŞI</a:t>
            </a:r>
          </a:p>
        </p:txBody>
      </p:sp>
      <p:sp>
        <p:nvSpPr>
          <p:cNvPr id="7" name="Slayt Numarası Yer Tutucusu 4"/>
          <p:cNvSpPr>
            <a:spLocks noGrp="1"/>
          </p:cNvSpPr>
          <p:nvPr>
            <p:ph type="sldNum" sz="quarter" idx="11"/>
          </p:nvPr>
        </p:nvSpPr>
        <p:spPr/>
        <p:txBody>
          <a:bodyPr/>
          <a:lstStyle>
            <a:lvl1pPr>
              <a:defRPr/>
            </a:lvl1pPr>
          </a:lstStyle>
          <a:p>
            <a:pPr>
              <a:defRPr/>
            </a:pPr>
            <a:fld id="{206AB865-6538-4E4F-9767-574E3A39FF07}" type="slidenum">
              <a:rPr lang="tr-TR" altLang="tr-TR"/>
              <a:pPr>
                <a:defRPr/>
              </a:pPr>
              <a:t>‹#›</a:t>
            </a:fld>
            <a:r>
              <a:rPr lang="tr-TR" altLang="tr-TR"/>
              <a:t>/18</a:t>
            </a:r>
          </a:p>
          <a:p>
            <a:pPr>
              <a:defRPr/>
            </a:pPr>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pic>
        <p:nvPicPr>
          <p:cNvPr id="2" name="Picture 2" descr="http://guzelsanat.erciyes.edu.tr/logolar/e_u_logo_jpg_96dpi_RGB.jpg">
            <a:hlinkClick r:id="rId2"/>
          </p:cNvPr>
          <p:cNvPicPr>
            <a:picLocks noChangeAspect="1" noChangeArrowheads="1"/>
          </p:cNvPicPr>
          <p:nvPr userDrawn="1"/>
        </p:nvPicPr>
        <p:blipFill>
          <a:blip r:embed="rId3" cstate="print"/>
          <a:srcRect/>
          <a:stretch>
            <a:fillRect/>
          </a:stretch>
        </p:blipFill>
        <p:spPr bwMode="auto">
          <a:xfrm>
            <a:off x="0" y="0"/>
            <a:ext cx="779463" cy="779463"/>
          </a:xfrm>
          <a:prstGeom prst="rect">
            <a:avLst/>
          </a:prstGeom>
          <a:noFill/>
          <a:ln w="9525">
            <a:noFill/>
            <a:miter lim="800000"/>
            <a:headEnd/>
            <a:tailEnd/>
          </a:ln>
        </p:spPr>
      </p:pic>
      <p:pic>
        <p:nvPicPr>
          <p:cNvPr id="3" name="Picture 4" descr="http://www.uhuk.org.tr/2014/pics/eu-shy.png">
            <a:hlinkClick r:id="rId4"/>
          </p:cNvPr>
          <p:cNvPicPr>
            <a:picLocks noChangeAspect="1" noChangeArrowheads="1"/>
          </p:cNvPicPr>
          <p:nvPr userDrawn="1"/>
        </p:nvPicPr>
        <p:blipFill>
          <a:blip r:embed="rId5" cstate="print"/>
          <a:srcRect/>
          <a:stretch>
            <a:fillRect/>
          </a:stretch>
        </p:blipFill>
        <p:spPr bwMode="auto">
          <a:xfrm>
            <a:off x="7523163" y="44450"/>
            <a:ext cx="1636712" cy="581025"/>
          </a:xfrm>
          <a:prstGeom prst="rect">
            <a:avLst/>
          </a:prstGeom>
          <a:noFill/>
          <a:ln w="9525">
            <a:noFill/>
            <a:miter lim="800000"/>
            <a:headEnd/>
            <a:tailEnd/>
          </a:ln>
        </p:spPr>
      </p:pic>
      <p:sp>
        <p:nvSpPr>
          <p:cNvPr id="4" name="Rectangle 4"/>
          <p:cNvSpPr>
            <a:spLocks noGrp="1" noChangeArrowheads="1"/>
          </p:cNvSpPr>
          <p:nvPr>
            <p:ph type="dt" sz="half" idx="10"/>
          </p:nvPr>
        </p:nvSpPr>
        <p:spPr/>
        <p:txBody>
          <a:bodyPr/>
          <a:lstStyle>
            <a:lvl1pPr>
              <a:defRPr/>
            </a:lvl1pPr>
          </a:lstStyle>
          <a:p>
            <a:pPr>
              <a:defRPr/>
            </a:pPr>
            <a:r>
              <a:rPr lang="tr-TR"/>
              <a:t>TASNİF DIŞI</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a:t>Click to edit Master text styles</a:t>
            </a:r>
          </a:p>
          <a:p>
            <a:pPr lvl="1"/>
            <a:r>
              <a:rPr lang="tr-TR" altLang="tr-TR"/>
              <a:t>Second level</a:t>
            </a:r>
          </a:p>
          <a:p>
            <a:pPr lvl="2"/>
            <a:r>
              <a:rPr lang="tr-TR" altLang="tr-TR"/>
              <a:t>Third level</a:t>
            </a:r>
          </a:p>
          <a:p>
            <a:pPr lvl="3"/>
            <a:r>
              <a:rPr lang="tr-TR" altLang="tr-TR"/>
              <a:t>Fourth level</a:t>
            </a:r>
          </a:p>
          <a:p>
            <a:pPr lvl="4"/>
            <a:r>
              <a:rPr lang="tr-TR" altLang="tr-TR"/>
              <a:t>Fifth level</a:t>
            </a:r>
          </a:p>
        </p:txBody>
      </p:sp>
      <p:sp>
        <p:nvSpPr>
          <p:cNvPr id="9" name="Veri Yer Tutucusu 3"/>
          <p:cNvSpPr>
            <a:spLocks noGrp="1"/>
          </p:cNvSpPr>
          <p:nvPr>
            <p:ph type="dt" sz="half" idx="2"/>
          </p:nvPr>
        </p:nvSpPr>
        <p:spPr>
          <a:xfrm>
            <a:off x="134938" y="6481763"/>
            <a:ext cx="2133600" cy="376237"/>
          </a:xfrm>
          <a:prstGeom prst="rect">
            <a:avLst/>
          </a:prstGeom>
        </p:spPr>
        <p:txBody>
          <a:bodyPr/>
          <a:lstStyle>
            <a:lvl1pPr eaLnBrk="1" hangingPunct="1">
              <a:defRPr sz="1400" b="1">
                <a:latin typeface="Arial" pitchFamily="34" charset="0"/>
                <a:cs typeface="+mn-cs"/>
              </a:defRPr>
            </a:lvl1pPr>
          </a:lstStyle>
          <a:p>
            <a:pPr>
              <a:defRPr/>
            </a:pPr>
            <a:r>
              <a:rPr lang="tr-TR" altLang="tr-TR"/>
              <a:t>TASNİF DIŞI</a:t>
            </a:r>
          </a:p>
        </p:txBody>
      </p:sp>
      <p:sp>
        <p:nvSpPr>
          <p:cNvPr id="10" name="Slayt Numarası Yer Tutucusu 4"/>
          <p:cNvSpPr>
            <a:spLocks noGrp="1"/>
          </p:cNvSpPr>
          <p:nvPr>
            <p:ph type="sldNum" sz="quarter" idx="4"/>
          </p:nvPr>
        </p:nvSpPr>
        <p:spPr>
          <a:xfrm>
            <a:off x="6877050" y="6481763"/>
            <a:ext cx="2133600" cy="37623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cs typeface="+mn-cs"/>
              </a:defRPr>
            </a:lvl1pPr>
          </a:lstStyle>
          <a:p>
            <a:pPr>
              <a:defRPr/>
            </a:pPr>
            <a:fld id="{1ACB33DC-E7A1-404C-A6C6-BE5FC0835E7D}" type="slidenum">
              <a:rPr lang="tr-TR" altLang="tr-TR"/>
              <a:pPr>
                <a:defRPr/>
              </a:pPr>
              <a:t>‹#›</a:t>
            </a:fld>
            <a:r>
              <a:rPr lang="tr-TR" altLang="tr-TR"/>
              <a:t>/18</a:t>
            </a:r>
          </a:p>
          <a:p>
            <a:pPr>
              <a:defRPr/>
            </a:pPr>
            <a:endParaRPr lang="tr-TR" altLang="tr-TR"/>
          </a:p>
        </p:txBody>
      </p:sp>
      <p:pic>
        <p:nvPicPr>
          <p:cNvPr id="1030" name="Picture 22" descr="BD15034_"/>
          <p:cNvPicPr>
            <a:picLocks noChangeAspect="1" noChangeArrowheads="1"/>
          </p:cNvPicPr>
          <p:nvPr userDrawn="1"/>
        </p:nvPicPr>
        <p:blipFill>
          <a:blip r:embed="rId6" cstate="print"/>
          <a:srcRect/>
          <a:stretch>
            <a:fillRect/>
          </a:stretch>
        </p:blipFill>
        <p:spPr bwMode="auto">
          <a:xfrm>
            <a:off x="0" y="836613"/>
            <a:ext cx="9180513" cy="1793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hdr="0" ftr="0"/>
  <p:txStyles>
    <p:titleStyle>
      <a:lvl1pPr algn="ctr" rtl="0" eaLnBrk="0" fontAlgn="base" hangingPunct="0">
        <a:spcBef>
          <a:spcPct val="0"/>
        </a:spcBef>
        <a:spcAft>
          <a:spcPct val="0"/>
        </a:spcAft>
        <a:defRPr sz="3200" b="1">
          <a:solidFill>
            <a:srgbClr val="FF0000"/>
          </a:solidFill>
          <a:latin typeface="+mj-lt"/>
          <a:ea typeface="+mj-ea"/>
          <a:cs typeface="+mj-cs"/>
        </a:defRPr>
      </a:lvl1pPr>
      <a:lvl2pPr algn="ctr" rtl="0" eaLnBrk="0" fontAlgn="base" hangingPunct="0">
        <a:spcBef>
          <a:spcPct val="0"/>
        </a:spcBef>
        <a:spcAft>
          <a:spcPct val="0"/>
        </a:spcAft>
        <a:defRPr sz="3200" b="1">
          <a:solidFill>
            <a:srgbClr val="FF0000"/>
          </a:solidFill>
          <a:latin typeface="Arial" pitchFamily="34" charset="0"/>
        </a:defRPr>
      </a:lvl2pPr>
      <a:lvl3pPr algn="ctr" rtl="0" eaLnBrk="0" fontAlgn="base" hangingPunct="0">
        <a:spcBef>
          <a:spcPct val="0"/>
        </a:spcBef>
        <a:spcAft>
          <a:spcPct val="0"/>
        </a:spcAft>
        <a:defRPr sz="3200" b="1">
          <a:solidFill>
            <a:srgbClr val="FF0000"/>
          </a:solidFill>
          <a:latin typeface="Arial" pitchFamily="34" charset="0"/>
        </a:defRPr>
      </a:lvl3pPr>
      <a:lvl4pPr algn="ctr" rtl="0" eaLnBrk="0" fontAlgn="base" hangingPunct="0">
        <a:spcBef>
          <a:spcPct val="0"/>
        </a:spcBef>
        <a:spcAft>
          <a:spcPct val="0"/>
        </a:spcAft>
        <a:defRPr sz="3200" b="1">
          <a:solidFill>
            <a:srgbClr val="FF0000"/>
          </a:solidFill>
          <a:latin typeface="Arial" pitchFamily="34" charset="0"/>
        </a:defRPr>
      </a:lvl4pPr>
      <a:lvl5pPr algn="ctr" rtl="0" eaLnBrk="0" fontAlgn="base" hangingPunct="0">
        <a:spcBef>
          <a:spcPct val="0"/>
        </a:spcBef>
        <a:spcAft>
          <a:spcPct val="0"/>
        </a:spcAft>
        <a:defRPr sz="3200" b="1">
          <a:solidFill>
            <a:srgbClr val="FF0000"/>
          </a:solidFill>
          <a:latin typeface="Arial" pitchFamily="34"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Font typeface="Arial Unicode MS" pitchFamily="34" charset="-128"/>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b="1">
          <a:solidFill>
            <a:schemeClr val="bg1"/>
          </a:solidFill>
          <a:latin typeface="+mn-lt"/>
        </a:defRPr>
      </a:lvl6pPr>
      <a:lvl7pPr marL="2971800" indent="-228600" algn="l" rtl="0" fontAlgn="base">
        <a:spcBef>
          <a:spcPct val="20000"/>
        </a:spcBef>
        <a:spcAft>
          <a:spcPct val="0"/>
        </a:spcAft>
        <a:buChar char="»"/>
        <a:defRPr sz="2400" b="1">
          <a:solidFill>
            <a:schemeClr val="bg1"/>
          </a:solidFill>
          <a:latin typeface="+mn-lt"/>
        </a:defRPr>
      </a:lvl7pPr>
      <a:lvl8pPr marL="3429000" indent="-228600" algn="l" rtl="0" fontAlgn="base">
        <a:spcBef>
          <a:spcPct val="20000"/>
        </a:spcBef>
        <a:spcAft>
          <a:spcPct val="0"/>
        </a:spcAft>
        <a:buChar char="»"/>
        <a:defRPr sz="2400" b="1">
          <a:solidFill>
            <a:schemeClr val="bg1"/>
          </a:solidFill>
          <a:latin typeface="+mn-lt"/>
        </a:defRPr>
      </a:lvl8pPr>
      <a:lvl9pPr marL="3886200" indent="-228600" algn="l" rtl="0" fontAlgn="base">
        <a:spcBef>
          <a:spcPct val="20000"/>
        </a:spcBef>
        <a:spcAft>
          <a:spcPct val="0"/>
        </a:spcAft>
        <a:buChar char="»"/>
        <a:defRPr sz="2400" b="1">
          <a:solidFill>
            <a:schemeClr val="bg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7.5.7510%20ek.do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do&#287;al%20mineralli.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k&#246;pr&#252;.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Veri Yer Tutucusu 4"/>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a:spcBef>
                <a:spcPct val="20000"/>
              </a:spcBef>
            </a:pPr>
            <a:r>
              <a:rPr lang="tr-TR" altLang="tr-TR">
                <a:latin typeface="Arial" charset="0"/>
                <a:cs typeface="Arial" charset="0"/>
              </a:rPr>
              <a:t>TASNİF DIŞI</a:t>
            </a:r>
          </a:p>
        </p:txBody>
      </p:sp>
      <p:sp>
        <p:nvSpPr>
          <p:cNvPr id="7170" name="Dikdörtgen 5"/>
          <p:cNvSpPr>
            <a:spLocks noChangeArrowheads="1"/>
          </p:cNvSpPr>
          <p:nvPr/>
        </p:nvSpPr>
        <p:spPr bwMode="auto">
          <a:xfrm>
            <a:off x="0" y="0"/>
            <a:ext cx="9180512" cy="1339850"/>
          </a:xfrm>
          <a:prstGeom prst="rect">
            <a:avLst/>
          </a:prstGeom>
          <a:solidFill>
            <a:schemeClr val="bg1"/>
          </a:solidFill>
          <a:ln w="38100" cap="rnd" algn="ctr">
            <a:solidFill>
              <a:schemeClr val="bg1"/>
            </a:solidFill>
            <a:prstDash val="sysDot"/>
            <a:round/>
            <a:headEnd/>
            <a:tailEnd/>
          </a:ln>
        </p:spPr>
        <p:txBody>
          <a:bodyPr/>
          <a:lstStyle/>
          <a:p>
            <a:pPr marL="98425" indent="-3175" algn="ctr">
              <a:lnSpc>
                <a:spcPct val="130000"/>
              </a:lnSpc>
              <a:spcBef>
                <a:spcPts val="300"/>
              </a:spcBef>
              <a:spcAft>
                <a:spcPts val="300"/>
              </a:spcAft>
            </a:pPr>
            <a:endParaRPr lang="tr-TR" altLang="tr-TR" sz="2400" b="1">
              <a:solidFill>
                <a:schemeClr val="bg1"/>
              </a:solidFill>
            </a:endParaRPr>
          </a:p>
        </p:txBody>
      </p:sp>
      <p:sp>
        <p:nvSpPr>
          <p:cNvPr id="7171" name="Dikdörtgen 10"/>
          <p:cNvSpPr>
            <a:spLocks noChangeArrowheads="1"/>
          </p:cNvSpPr>
          <p:nvPr/>
        </p:nvSpPr>
        <p:spPr bwMode="auto">
          <a:xfrm>
            <a:off x="-7938" y="5661025"/>
            <a:ext cx="9144001" cy="1339850"/>
          </a:xfrm>
          <a:prstGeom prst="rect">
            <a:avLst/>
          </a:prstGeom>
          <a:solidFill>
            <a:schemeClr val="bg1"/>
          </a:solidFill>
          <a:ln w="38100" cap="rnd" algn="ctr">
            <a:solidFill>
              <a:schemeClr val="bg1"/>
            </a:solidFill>
            <a:prstDash val="sysDot"/>
            <a:round/>
            <a:headEnd/>
            <a:tailEnd/>
          </a:ln>
        </p:spPr>
        <p:txBody>
          <a:bodyPr/>
          <a:lstStyle/>
          <a:p>
            <a:pPr marL="98425" indent="-3175" algn="ctr">
              <a:lnSpc>
                <a:spcPct val="130000"/>
              </a:lnSpc>
              <a:spcBef>
                <a:spcPts val="300"/>
              </a:spcBef>
              <a:spcAft>
                <a:spcPts val="300"/>
              </a:spcAft>
            </a:pPr>
            <a:endParaRPr lang="tr-TR" altLang="tr-TR" sz="2400" b="1">
              <a:solidFill>
                <a:schemeClr val="bg1"/>
              </a:solidFill>
            </a:endParaRPr>
          </a:p>
        </p:txBody>
      </p:sp>
      <p:sp>
        <p:nvSpPr>
          <p:cNvPr id="7173" name="Dikdörtgen 7"/>
          <p:cNvSpPr>
            <a:spLocks noChangeArrowheads="1"/>
          </p:cNvSpPr>
          <p:nvPr/>
        </p:nvSpPr>
        <p:spPr bwMode="auto">
          <a:xfrm>
            <a:off x="1331639" y="72925"/>
            <a:ext cx="6476083" cy="1339851"/>
          </a:xfrm>
          <a:prstGeom prst="rect">
            <a:avLst/>
          </a:prstGeom>
          <a:solidFill>
            <a:schemeClr val="bg1"/>
          </a:solidFill>
          <a:ln w="38100" cap="rnd" algn="ctr">
            <a:solidFill>
              <a:schemeClr val="bg1"/>
            </a:solidFill>
            <a:prstDash val="sysDot"/>
            <a:round/>
            <a:headEnd/>
            <a:tailEnd/>
          </a:ln>
        </p:spPr>
        <p:txBody>
          <a:bodyPr/>
          <a:lstStyle/>
          <a:p>
            <a:pPr algn="ctr">
              <a:lnSpc>
                <a:spcPct val="130000"/>
              </a:lnSpc>
              <a:spcBef>
                <a:spcPts val="300"/>
              </a:spcBef>
              <a:spcAft>
                <a:spcPts val="300"/>
              </a:spcAft>
            </a:pPr>
            <a:endParaRPr lang="tr-TR" altLang="tr-TR" b="1">
              <a:solidFill>
                <a:schemeClr val="bg1"/>
              </a:solidFill>
            </a:endParaRPr>
          </a:p>
        </p:txBody>
      </p:sp>
      <p:sp>
        <p:nvSpPr>
          <p:cNvPr id="7174" name="Dikdörtgen 8"/>
          <p:cNvSpPr>
            <a:spLocks noChangeArrowheads="1"/>
          </p:cNvSpPr>
          <p:nvPr/>
        </p:nvSpPr>
        <p:spPr bwMode="auto">
          <a:xfrm>
            <a:off x="-4763" y="5589588"/>
            <a:ext cx="9145588" cy="669925"/>
          </a:xfrm>
          <a:prstGeom prst="rect">
            <a:avLst/>
          </a:prstGeom>
          <a:solidFill>
            <a:schemeClr val="bg1"/>
          </a:solidFill>
          <a:ln w="38100" cap="rnd" algn="ctr">
            <a:solidFill>
              <a:schemeClr val="bg1"/>
            </a:solidFill>
            <a:prstDash val="sysDot"/>
            <a:round/>
            <a:headEnd/>
            <a:tailEnd/>
          </a:ln>
        </p:spPr>
        <p:txBody>
          <a:bodyPr/>
          <a:lstStyle/>
          <a:p>
            <a:pPr algn="ctr">
              <a:lnSpc>
                <a:spcPct val="130000"/>
              </a:lnSpc>
              <a:spcBef>
                <a:spcPts val="300"/>
              </a:spcBef>
              <a:spcAft>
                <a:spcPts val="300"/>
              </a:spcAft>
            </a:pPr>
            <a:endParaRPr lang="tr-TR" altLang="tr-TR" sz="2400" b="1">
              <a:solidFill>
                <a:schemeClr val="bg1"/>
              </a:solidFill>
            </a:endParaRPr>
          </a:p>
        </p:txBody>
      </p:sp>
      <p:sp>
        <p:nvSpPr>
          <p:cNvPr id="4105" name="Metin kutusu 1"/>
          <p:cNvSpPr txBox="1">
            <a:spLocks noChangeArrowheads="1"/>
          </p:cNvSpPr>
          <p:nvPr/>
        </p:nvSpPr>
        <p:spPr bwMode="auto">
          <a:xfrm>
            <a:off x="1475656" y="602685"/>
            <a:ext cx="6121400" cy="954107"/>
          </a:xfrm>
          <a:prstGeom prst="rect">
            <a:avLst/>
          </a:prstGeom>
          <a:noFill/>
          <a:ln>
            <a:noFill/>
          </a:ln>
        </p:spPr>
        <p:txBody>
          <a:bodyPr>
            <a:spAutoFit/>
          </a:bodyPr>
          <a:lstStyle/>
          <a:p>
            <a:pPr algn="ctr" eaLnBrk="0" hangingPunct="0"/>
            <a:r>
              <a:rPr lang="tr-TR" sz="2800" b="1" dirty="0">
                <a:solidFill>
                  <a:srgbClr val="FF0000"/>
                </a:solidFill>
                <a:latin typeface="Times New Roman" panose="02020603050405020304" pitchFamily="18" charset="0"/>
                <a:cs typeface="Times New Roman" panose="02020603050405020304" pitchFamily="18" charset="0"/>
              </a:rPr>
              <a:t>SUCUL ORTAMLARDA PESTİSİT KAYNAKLI KİRLİLİK</a:t>
            </a:r>
          </a:p>
        </p:txBody>
      </p:sp>
      <p:sp>
        <p:nvSpPr>
          <p:cNvPr id="12" name="Metin kutusu 1"/>
          <p:cNvSpPr txBox="1">
            <a:spLocks noChangeArrowheads="1"/>
          </p:cNvSpPr>
          <p:nvPr/>
        </p:nvSpPr>
        <p:spPr bwMode="auto">
          <a:xfrm>
            <a:off x="858590" y="5859403"/>
            <a:ext cx="7776864" cy="800219"/>
          </a:xfrm>
          <a:prstGeom prst="rect">
            <a:avLst/>
          </a:prstGeom>
          <a:noFill/>
          <a:ln>
            <a:noFill/>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704850">
              <a:defRPr/>
            </a:pPr>
            <a:r>
              <a:rPr lang="tr-TR" altLang="tr-TR" sz="2300" b="1" dirty="0">
                <a:latin typeface="Times New Roman" panose="02020603050405020304" pitchFamily="18" charset="0"/>
                <a:cs typeface="Times New Roman" panose="02020603050405020304" pitchFamily="18" charset="0"/>
              </a:rPr>
              <a:t>Hazırlayan				:Zahide DELİOĞLAN</a:t>
            </a:r>
          </a:p>
          <a:p>
            <a:pPr defTabSz="704850">
              <a:defRPr/>
            </a:pPr>
            <a:r>
              <a:rPr lang="tr-TR" altLang="tr-TR" sz="2300" b="1" dirty="0">
                <a:latin typeface="Times New Roman" panose="02020603050405020304" pitchFamily="18" charset="0"/>
                <a:cs typeface="Times New Roman" panose="02020603050405020304" pitchFamily="18" charset="0"/>
              </a:rPr>
              <a:t>Öğretim Üyesi 			:</a:t>
            </a:r>
            <a:r>
              <a:rPr lang="tr-TR" altLang="tr-TR" sz="2300" b="1" dirty="0" err="1">
                <a:latin typeface="Times New Roman" panose="02020603050405020304" pitchFamily="18" charset="0"/>
                <a:cs typeface="Times New Roman" panose="02020603050405020304" pitchFamily="18" charset="0"/>
              </a:rPr>
              <a:t>Doç.Dr</a:t>
            </a:r>
            <a:r>
              <a:rPr lang="tr-TR" altLang="tr-TR" sz="2300" b="1" dirty="0">
                <a:latin typeface="Times New Roman" panose="02020603050405020304" pitchFamily="18" charset="0"/>
                <a:cs typeface="Times New Roman" panose="02020603050405020304" pitchFamily="18" charset="0"/>
              </a:rPr>
              <a:t>. Ömür GÖKKUŞ</a:t>
            </a:r>
          </a:p>
        </p:txBody>
      </p:sp>
      <p:sp>
        <p:nvSpPr>
          <p:cNvPr id="11" name="Metin kutusu 1"/>
          <p:cNvSpPr txBox="1">
            <a:spLocks noChangeArrowheads="1"/>
          </p:cNvSpPr>
          <p:nvPr/>
        </p:nvSpPr>
        <p:spPr bwMode="auto">
          <a:xfrm>
            <a:off x="2704555" y="5151139"/>
            <a:ext cx="3744416" cy="523220"/>
          </a:xfrm>
          <a:prstGeom prst="rect">
            <a:avLst/>
          </a:prstGeom>
          <a:noFill/>
          <a:ln>
            <a:noFill/>
          </a:ln>
        </p:spPr>
        <p:txBody>
          <a:bodyPr wrap="square">
            <a:spAutoFit/>
          </a:bodyPr>
          <a:lstStyle/>
          <a:p>
            <a:pPr algn="ctr" eaLnBrk="0" hangingPunct="0"/>
            <a:r>
              <a:rPr lang="tr-TR" sz="2800" b="1" dirty="0">
                <a:solidFill>
                  <a:srgbClr val="FF0000"/>
                </a:solidFill>
                <a:latin typeface="Times New Roman" panose="02020603050405020304" pitchFamily="18" charset="0"/>
                <a:cs typeface="Times New Roman" panose="02020603050405020304" pitchFamily="18" charset="0"/>
              </a:rPr>
              <a:t>(24 Mart 2021)</a:t>
            </a:r>
          </a:p>
        </p:txBody>
      </p:sp>
      <p:pic>
        <p:nvPicPr>
          <p:cNvPr id="1028" name="Picture 4">
            <a:extLst>
              <a:ext uri="{FF2B5EF4-FFF2-40B4-BE49-F238E27FC236}">
                <a16:creationId xmlns:a16="http://schemas.microsoft.com/office/drawing/2014/main" id="{E317AA7E-0DB1-4086-9D96-883AAB16B1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0120" y="2086553"/>
            <a:ext cx="4984168" cy="26625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İLK MAKALEYE AİT İNCELEME</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261542" y="1407770"/>
            <a:ext cx="5246562" cy="3893437"/>
          </a:xfrm>
        </p:spPr>
        <p:txBody>
          <a:bodyPr/>
          <a:lstStyle/>
          <a:p>
            <a:pPr marL="0" indent="0" algn="just">
              <a:lnSpc>
                <a:spcPct val="150000"/>
              </a:lnSpc>
              <a:spcBef>
                <a:spcPts val="0"/>
              </a:spcBef>
              <a:buNone/>
            </a:pPr>
            <a:r>
              <a:rPr lang="tr-TR" sz="2000" b="1" dirty="0">
                <a:latin typeface="Times New Roman" panose="02020603050405020304" pitchFamily="18" charset="0"/>
                <a:cs typeface="Times New Roman" pitchFamily="18" charset="0"/>
              </a:rPr>
              <a:t>-</a:t>
            </a:r>
            <a:r>
              <a:rPr lang="tr-TR" sz="2000" b="1" dirty="0" err="1">
                <a:latin typeface="Times New Roman" panose="02020603050405020304" pitchFamily="18" charset="0"/>
                <a:cs typeface="Times New Roman" pitchFamily="18" charset="0"/>
              </a:rPr>
              <a:t>Dichlorvos</a:t>
            </a:r>
            <a:r>
              <a:rPr lang="tr-TR" sz="2000" b="1" dirty="0">
                <a:latin typeface="Times New Roman" panose="02020603050405020304" pitchFamily="18" charset="0"/>
                <a:cs typeface="Times New Roman" pitchFamily="18" charset="0"/>
              </a:rPr>
              <a:t> (</a:t>
            </a:r>
            <a:r>
              <a:rPr lang="tr-TR" sz="2000" b="1" dirty="0" err="1">
                <a:latin typeface="Times New Roman" panose="02020603050405020304" pitchFamily="18" charset="0"/>
                <a:cs typeface="Times New Roman" pitchFamily="18" charset="0"/>
              </a:rPr>
              <a:t>İnsektisit</a:t>
            </a:r>
            <a:r>
              <a:rPr lang="tr-TR" sz="2000" b="1" dirty="0">
                <a:latin typeface="Times New Roman" panose="02020603050405020304" pitchFamily="18" charset="0"/>
                <a:cs typeface="Times New Roman" pitchFamily="18" charset="0"/>
              </a:rPr>
              <a:t>)</a:t>
            </a:r>
            <a:r>
              <a:rPr lang="tr-TR" sz="2000" dirty="0">
                <a:latin typeface="Times New Roman" panose="02020603050405020304" pitchFamily="18" charset="0"/>
                <a:cs typeface="Times New Roman" pitchFamily="18" charset="0"/>
              </a:rPr>
              <a:t> </a:t>
            </a:r>
            <a:r>
              <a:rPr lang="tr-TR" sz="2000" b="1" dirty="0">
                <a:latin typeface="Times New Roman" panose="02020603050405020304" pitchFamily="18" charset="0"/>
                <a:cs typeface="Times New Roman" pitchFamily="18" charset="0"/>
              </a:rPr>
              <a:t>: </a:t>
            </a:r>
            <a:r>
              <a:rPr lang="tr-TR" sz="2000" dirty="0" err="1">
                <a:latin typeface="Times New Roman" panose="02020603050405020304" pitchFamily="18" charset="0"/>
                <a:cs typeface="Times New Roman" pitchFamily="18" charset="0"/>
              </a:rPr>
              <a:t>Organofosfatlı</a:t>
            </a:r>
            <a:r>
              <a:rPr lang="tr-TR" sz="2000" dirty="0">
                <a:latin typeface="Times New Roman" panose="02020603050405020304" pitchFamily="18" charset="0"/>
                <a:cs typeface="Times New Roman" pitchFamily="18" charset="0"/>
              </a:rPr>
              <a:t> yapıda olup kuşlar ve arılar üzerinde </a:t>
            </a:r>
            <a:r>
              <a:rPr lang="tr-TR" sz="2000" dirty="0" err="1">
                <a:latin typeface="Times New Roman" panose="02020603050405020304" pitchFamily="18" charset="0"/>
                <a:cs typeface="Times New Roman" pitchFamily="18" charset="0"/>
              </a:rPr>
              <a:t>toksik</a:t>
            </a:r>
            <a:r>
              <a:rPr lang="tr-TR" sz="2000" dirty="0">
                <a:latin typeface="Times New Roman" panose="02020603050405020304" pitchFamily="18" charset="0"/>
                <a:cs typeface="Times New Roman" pitchFamily="18" charset="0"/>
              </a:rPr>
              <a:t> etkilidir. Toprak partiküllerine ve </a:t>
            </a:r>
            <a:r>
              <a:rPr lang="tr-TR" sz="2000" dirty="0" err="1">
                <a:latin typeface="Times New Roman" panose="02020603050405020304" pitchFamily="18" charset="0"/>
                <a:cs typeface="Times New Roman" pitchFamily="18" charset="0"/>
              </a:rPr>
              <a:t>sedimente</a:t>
            </a:r>
            <a:r>
              <a:rPr lang="tr-TR" sz="2000" dirty="0">
                <a:latin typeface="Times New Roman" panose="02020603050405020304" pitchFamily="18" charset="0"/>
                <a:cs typeface="Times New Roman" pitchFamily="18" charset="0"/>
              </a:rPr>
              <a:t> </a:t>
            </a:r>
            <a:r>
              <a:rPr lang="tr-TR" sz="2000" dirty="0" err="1">
                <a:latin typeface="Times New Roman" panose="02020603050405020304" pitchFamily="18" charset="0"/>
                <a:cs typeface="Times New Roman" pitchFamily="18" charset="0"/>
              </a:rPr>
              <a:t>adsorbe</a:t>
            </a:r>
            <a:r>
              <a:rPr lang="tr-TR" sz="2000" dirty="0">
                <a:latin typeface="Times New Roman" panose="02020603050405020304" pitchFamily="18" charset="0"/>
                <a:cs typeface="Times New Roman" pitchFamily="18" charset="0"/>
              </a:rPr>
              <a:t> olmaz ve </a:t>
            </a:r>
            <a:r>
              <a:rPr lang="tr-TR" sz="2000" dirty="0" err="1">
                <a:latin typeface="Times New Roman" panose="02020603050405020304" pitchFamily="18" charset="0"/>
                <a:cs typeface="Times New Roman" pitchFamily="18" charset="0"/>
              </a:rPr>
              <a:t>YAS’ı</a:t>
            </a:r>
            <a:r>
              <a:rPr lang="tr-TR" sz="2000" dirty="0">
                <a:latin typeface="Times New Roman" panose="02020603050405020304" pitchFamily="18" charset="0"/>
                <a:cs typeface="Times New Roman" pitchFamily="18" charset="0"/>
              </a:rPr>
              <a:t> kirletme riski yüksektir. Havada ve toprak gibi nemli ortamlarda hızlıca ayrışır. Alkali toprak ve su ortamlarında daha hızlı ayrışırken, asidik ortamlarda </a:t>
            </a:r>
            <a:r>
              <a:rPr lang="tr-TR" sz="2000" dirty="0" err="1">
                <a:latin typeface="Times New Roman" panose="02020603050405020304" pitchFamily="18" charset="0"/>
                <a:cs typeface="Times New Roman" pitchFamily="18" charset="0"/>
              </a:rPr>
              <a:t>degradasyon</a:t>
            </a:r>
            <a:r>
              <a:rPr lang="tr-TR" sz="2000" dirty="0">
                <a:latin typeface="Times New Roman" panose="02020603050405020304" pitchFamily="18" charset="0"/>
                <a:cs typeface="Times New Roman" pitchFamily="18" charset="0"/>
              </a:rPr>
              <a:t> yavaşlar. </a:t>
            </a:r>
          </a:p>
        </p:txBody>
      </p:sp>
      <p:sp>
        <p:nvSpPr>
          <p:cNvPr id="8" name="Metin kutusu 7">
            <a:extLst>
              <a:ext uri="{FF2B5EF4-FFF2-40B4-BE49-F238E27FC236}">
                <a16:creationId xmlns:a16="http://schemas.microsoft.com/office/drawing/2014/main" id="{9B51D29F-BC36-4BD5-BD37-97C49BDB7189}"/>
              </a:ext>
            </a:extLst>
          </p:cNvPr>
          <p:cNvSpPr txBox="1"/>
          <p:nvPr/>
        </p:nvSpPr>
        <p:spPr>
          <a:xfrm>
            <a:off x="6732240" y="3508621"/>
            <a:ext cx="1820888" cy="415498"/>
          </a:xfrm>
          <a:prstGeom prst="rect">
            <a:avLst/>
          </a:prstGeom>
          <a:noFill/>
        </p:spPr>
        <p:txBody>
          <a:bodyPr wrap="square">
            <a:spAutoFit/>
          </a:bodyPr>
          <a:lstStyle/>
          <a:p>
            <a:r>
              <a:rPr lang="tr-TR" sz="2000" dirty="0">
                <a:latin typeface="Times New Roman" panose="02020603050405020304" pitchFamily="18" charset="0"/>
                <a:cs typeface="Times New Roman" panose="02020603050405020304" pitchFamily="18" charset="0"/>
              </a:rPr>
              <a:t>C</a:t>
            </a:r>
            <a:r>
              <a:rPr lang="tr-TR" sz="2000" baseline="-25000" dirty="0">
                <a:latin typeface="Times New Roman" panose="02020603050405020304" pitchFamily="18" charset="0"/>
                <a:cs typeface="Times New Roman" panose="02020603050405020304" pitchFamily="18" charset="0"/>
              </a:rPr>
              <a:t>4</a:t>
            </a:r>
            <a:r>
              <a:rPr lang="tr-TR" sz="2000" dirty="0">
                <a:latin typeface="Times New Roman" panose="02020603050405020304" pitchFamily="18" charset="0"/>
                <a:cs typeface="Times New Roman" panose="02020603050405020304" pitchFamily="18" charset="0"/>
              </a:rPr>
              <a:t>H</a:t>
            </a:r>
            <a:r>
              <a:rPr lang="tr-TR" sz="2000" baseline="-25000" dirty="0">
                <a:latin typeface="Times New Roman" panose="02020603050405020304" pitchFamily="18" charset="0"/>
                <a:cs typeface="Times New Roman" panose="02020603050405020304" pitchFamily="18" charset="0"/>
              </a:rPr>
              <a:t>7</a:t>
            </a:r>
            <a:r>
              <a:rPr lang="tr-TR" sz="2000" dirty="0">
                <a:latin typeface="Times New Roman" panose="02020603050405020304" pitchFamily="18" charset="0"/>
                <a:cs typeface="Times New Roman" panose="02020603050405020304" pitchFamily="18" charset="0"/>
              </a:rPr>
              <a:t>Cl</a:t>
            </a:r>
            <a:r>
              <a:rPr lang="tr-TR" sz="2000" baseline="-25000" dirty="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O</a:t>
            </a:r>
            <a:r>
              <a:rPr lang="tr-TR" sz="2000" baseline="-25000" dirty="0">
                <a:latin typeface="Times New Roman" panose="02020603050405020304" pitchFamily="18" charset="0"/>
                <a:cs typeface="Times New Roman" panose="02020603050405020304" pitchFamily="18" charset="0"/>
              </a:rPr>
              <a:t>4</a:t>
            </a:r>
            <a:r>
              <a:rPr lang="tr-TR" sz="2000" dirty="0">
                <a:latin typeface="Times New Roman" panose="02020603050405020304" pitchFamily="18" charset="0"/>
                <a:cs typeface="Times New Roman" panose="02020603050405020304" pitchFamily="18" charset="0"/>
              </a:rPr>
              <a:t>P</a:t>
            </a:r>
          </a:p>
        </p:txBody>
      </p:sp>
      <p:pic>
        <p:nvPicPr>
          <p:cNvPr id="1028" name="Picture 4">
            <a:extLst>
              <a:ext uri="{FF2B5EF4-FFF2-40B4-BE49-F238E27FC236}">
                <a16:creationId xmlns:a16="http://schemas.microsoft.com/office/drawing/2014/main" id="{87920926-16A4-4AE0-BCBB-25B149A97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510632"/>
            <a:ext cx="2095500" cy="15811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837FB723-BC45-47C9-A8D8-62A42FEEACB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054" t="17586" r="3262" b="15550"/>
          <a:stretch/>
        </p:blipFill>
        <p:spPr bwMode="auto">
          <a:xfrm>
            <a:off x="6254800" y="1336425"/>
            <a:ext cx="2448272" cy="1805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106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İLK MAKALEYE AİT İNCELEME</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261542" y="1124744"/>
            <a:ext cx="4670498" cy="4320480"/>
          </a:xfrm>
        </p:spPr>
        <p:txBody>
          <a:bodyPr/>
          <a:lstStyle/>
          <a:p>
            <a:pPr marL="0" indent="0" algn="just">
              <a:lnSpc>
                <a:spcPct val="150000"/>
              </a:lnSpc>
              <a:spcBef>
                <a:spcPts val="0"/>
              </a:spcBef>
              <a:buNone/>
            </a:pPr>
            <a:r>
              <a:rPr lang="tr-TR" sz="2000" b="1" dirty="0">
                <a:latin typeface="Times New Roman" panose="02020603050405020304" pitchFamily="18" charset="0"/>
                <a:cs typeface="Times New Roman" pitchFamily="18" charset="0"/>
              </a:rPr>
              <a:t>-</a:t>
            </a:r>
            <a:r>
              <a:rPr lang="tr-TR" sz="2000" b="1" dirty="0" err="1">
                <a:latin typeface="Times New Roman" panose="02020603050405020304" pitchFamily="18" charset="0"/>
                <a:cs typeface="Times New Roman" pitchFamily="18" charset="0"/>
              </a:rPr>
              <a:t>Diflubenzuron</a:t>
            </a:r>
            <a:r>
              <a:rPr lang="tr-TR" sz="2000" b="1" dirty="0">
                <a:latin typeface="Times New Roman" panose="02020603050405020304" pitchFamily="18" charset="0"/>
                <a:cs typeface="Times New Roman" pitchFamily="18" charset="0"/>
              </a:rPr>
              <a:t> (</a:t>
            </a:r>
            <a:r>
              <a:rPr lang="tr-TR" sz="2000" b="1" dirty="0" err="1">
                <a:latin typeface="Times New Roman" panose="02020603050405020304" pitchFamily="18" charset="0"/>
                <a:cs typeface="Times New Roman" pitchFamily="18" charset="0"/>
              </a:rPr>
              <a:t>İnsektisit</a:t>
            </a:r>
            <a:r>
              <a:rPr lang="tr-TR" sz="2000" b="1" dirty="0">
                <a:latin typeface="Times New Roman" panose="02020603050405020304" pitchFamily="18" charset="0"/>
                <a:cs typeface="Times New Roman" pitchFamily="18" charset="0"/>
              </a:rPr>
              <a:t>): </a:t>
            </a:r>
            <a:r>
              <a:rPr lang="tr-TR" sz="2000" dirty="0">
                <a:latin typeface="Times New Roman" panose="02020603050405020304" pitchFamily="18" charset="0"/>
                <a:cs typeface="Times New Roman" pitchFamily="18" charset="0"/>
              </a:rPr>
              <a:t>Toprakta düşük kalıcılığa sahiptir. Topraktaki </a:t>
            </a:r>
            <a:r>
              <a:rPr lang="tr-TR" sz="2000" dirty="0" err="1">
                <a:latin typeface="Times New Roman" panose="02020603050405020304" pitchFamily="18" charset="0"/>
                <a:cs typeface="Times New Roman" pitchFamily="18" charset="0"/>
              </a:rPr>
              <a:t>degradasyonu</a:t>
            </a:r>
            <a:r>
              <a:rPr lang="tr-TR" sz="2000" dirty="0">
                <a:latin typeface="Times New Roman" panose="02020603050405020304" pitchFamily="18" charset="0"/>
                <a:cs typeface="Times New Roman" pitchFamily="18" charset="0"/>
              </a:rPr>
              <a:t> kimyasalın partikül büyüklüğüne büyük oranda bağlıdır. </a:t>
            </a:r>
            <a:r>
              <a:rPr lang="tr-TR" sz="2000" dirty="0" err="1">
                <a:latin typeface="Times New Roman" panose="02020603050405020304" pitchFamily="18" charset="0"/>
                <a:cs typeface="Times New Roman" pitchFamily="18" charset="0"/>
              </a:rPr>
              <a:t>Mikrobiyal</a:t>
            </a:r>
            <a:r>
              <a:rPr lang="tr-TR" sz="2000" dirty="0">
                <a:latin typeface="Times New Roman" panose="02020603050405020304" pitchFamily="18" charset="0"/>
                <a:cs typeface="Times New Roman" pitchFamily="18" charset="0"/>
              </a:rPr>
              <a:t> proseslerle hızlı </a:t>
            </a:r>
            <a:r>
              <a:rPr lang="tr-TR" sz="2000" dirty="0" err="1">
                <a:latin typeface="Times New Roman" panose="02020603050405020304" pitchFamily="18" charset="0"/>
                <a:cs typeface="Times New Roman" pitchFamily="18" charset="0"/>
              </a:rPr>
              <a:t>degrade</a:t>
            </a:r>
            <a:r>
              <a:rPr lang="tr-TR" sz="2000" dirty="0">
                <a:latin typeface="Times New Roman" panose="02020603050405020304" pitchFamily="18" charset="0"/>
                <a:cs typeface="Times New Roman" pitchFamily="18" charset="0"/>
              </a:rPr>
              <a:t> olur. Arazi şartlarında çok düşük </a:t>
            </a:r>
            <a:r>
              <a:rPr lang="tr-TR" sz="2000" dirty="0" err="1">
                <a:latin typeface="Times New Roman" panose="02020603050405020304" pitchFamily="18" charset="0"/>
                <a:cs typeface="Times New Roman" pitchFamily="18" charset="0"/>
              </a:rPr>
              <a:t>mobiliteye</a:t>
            </a:r>
            <a:r>
              <a:rPr lang="tr-TR" sz="2000" dirty="0">
                <a:latin typeface="Times New Roman" panose="02020603050405020304" pitchFamily="18" charset="0"/>
                <a:cs typeface="Times New Roman" pitchFamily="18" charset="0"/>
              </a:rPr>
              <a:t> sahiptir. </a:t>
            </a:r>
            <a:r>
              <a:rPr lang="tr-TR" sz="2000" dirty="0" err="1">
                <a:latin typeface="Times New Roman" panose="02020603050405020304" pitchFamily="18" charset="0"/>
                <a:cs typeface="Times New Roman" pitchFamily="18" charset="0"/>
              </a:rPr>
              <a:t>YAS’da</a:t>
            </a:r>
            <a:r>
              <a:rPr lang="tr-TR" sz="2000" dirty="0">
                <a:latin typeface="Times New Roman" panose="02020603050405020304" pitchFamily="18" charset="0"/>
                <a:cs typeface="Times New Roman" pitchFamily="18" charset="0"/>
              </a:rPr>
              <a:t> rastlanması fazla miktarda kullanıldığını ifade eder.</a:t>
            </a:r>
          </a:p>
          <a:p>
            <a:pPr marL="0" indent="0" algn="just">
              <a:lnSpc>
                <a:spcPct val="150000"/>
              </a:lnSpc>
              <a:spcBef>
                <a:spcPts val="0"/>
              </a:spcBef>
              <a:buNone/>
            </a:pPr>
            <a:r>
              <a:rPr lang="tr-TR" sz="2000" dirty="0">
                <a:latin typeface="Times New Roman" panose="02020603050405020304" pitchFamily="18" charset="0"/>
                <a:cs typeface="Times New Roman" pitchFamily="18" charset="0"/>
              </a:rPr>
              <a:t> </a:t>
            </a:r>
          </a:p>
        </p:txBody>
      </p:sp>
      <p:pic>
        <p:nvPicPr>
          <p:cNvPr id="3074" name="Picture 2">
            <a:extLst>
              <a:ext uri="{FF2B5EF4-FFF2-40B4-BE49-F238E27FC236}">
                <a16:creationId xmlns:a16="http://schemas.microsoft.com/office/drawing/2014/main" id="{1B3B59A8-71C8-4DE1-9130-BF360A24D7A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078" r="13323"/>
          <a:stretch/>
        </p:blipFill>
        <p:spPr bwMode="auto">
          <a:xfrm>
            <a:off x="6228184" y="1124744"/>
            <a:ext cx="216024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3" name="Resim 2">
            <a:extLst>
              <a:ext uri="{FF2B5EF4-FFF2-40B4-BE49-F238E27FC236}">
                <a16:creationId xmlns:a16="http://schemas.microsoft.com/office/drawing/2014/main" id="{1E9FCDDA-3029-4014-97EE-614F6EA5E6B6}"/>
              </a:ext>
            </a:extLst>
          </p:cNvPr>
          <p:cNvPicPr>
            <a:picLocks noChangeAspect="1"/>
          </p:cNvPicPr>
          <p:nvPr/>
        </p:nvPicPr>
        <p:blipFill rotWithShape="1">
          <a:blip r:embed="rId4">
            <a:extLst>
              <a:ext uri="{28A0092B-C50C-407E-A947-70E740481C1C}">
                <a14:useLocalDpi xmlns:a14="http://schemas.microsoft.com/office/drawing/2010/main" val="0"/>
              </a:ext>
            </a:extLst>
          </a:blip>
          <a:srcRect l="32262" t="31857" r="31417" b="27824"/>
          <a:stretch/>
        </p:blipFill>
        <p:spPr>
          <a:xfrm>
            <a:off x="3635896" y="4947791"/>
            <a:ext cx="3096344" cy="1440161"/>
          </a:xfrm>
          <a:prstGeom prst="rect">
            <a:avLst/>
          </a:prstGeom>
        </p:spPr>
      </p:pic>
      <p:sp>
        <p:nvSpPr>
          <p:cNvPr id="10" name="Metin kutusu 9">
            <a:extLst>
              <a:ext uri="{FF2B5EF4-FFF2-40B4-BE49-F238E27FC236}">
                <a16:creationId xmlns:a16="http://schemas.microsoft.com/office/drawing/2014/main" id="{31361FFA-6F5E-4AB6-AED4-808C7143467D}"/>
              </a:ext>
            </a:extLst>
          </p:cNvPr>
          <p:cNvSpPr txBox="1"/>
          <p:nvPr/>
        </p:nvSpPr>
        <p:spPr>
          <a:xfrm>
            <a:off x="6300192" y="4427538"/>
            <a:ext cx="2160240" cy="400110"/>
          </a:xfrm>
          <a:prstGeom prst="rect">
            <a:avLst/>
          </a:prstGeom>
          <a:noFill/>
        </p:spPr>
        <p:txBody>
          <a:bodyPr wrap="square">
            <a:spAutoFit/>
          </a:bodyPr>
          <a:lstStyle/>
          <a:p>
            <a:r>
              <a:rPr lang="tr-TR" sz="2000" dirty="0">
                <a:latin typeface="Times New Roman" panose="02020603050405020304" pitchFamily="18" charset="0"/>
                <a:cs typeface="Times New Roman" panose="02020603050405020304" pitchFamily="18" charset="0"/>
              </a:rPr>
              <a:t>C</a:t>
            </a:r>
            <a:r>
              <a:rPr lang="tr-TR" sz="2000" baseline="-25000" dirty="0">
                <a:latin typeface="Times New Roman" panose="02020603050405020304" pitchFamily="18" charset="0"/>
                <a:cs typeface="Times New Roman" panose="02020603050405020304" pitchFamily="18" charset="0"/>
              </a:rPr>
              <a:t>14</a:t>
            </a:r>
            <a:r>
              <a:rPr lang="tr-TR" sz="2000" dirty="0">
                <a:latin typeface="Times New Roman" panose="02020603050405020304" pitchFamily="18" charset="0"/>
                <a:cs typeface="Times New Roman" panose="02020603050405020304" pitchFamily="18" charset="0"/>
              </a:rPr>
              <a:t>H</a:t>
            </a:r>
            <a:r>
              <a:rPr lang="tr-TR" sz="2000" baseline="-25000" dirty="0">
                <a:latin typeface="Times New Roman" panose="02020603050405020304" pitchFamily="18" charset="0"/>
                <a:cs typeface="Times New Roman" panose="02020603050405020304" pitchFamily="18" charset="0"/>
              </a:rPr>
              <a:t>9</a:t>
            </a:r>
            <a:r>
              <a:rPr lang="tr-TR" sz="2000" dirty="0">
                <a:latin typeface="Times New Roman" panose="02020603050405020304" pitchFamily="18" charset="0"/>
                <a:cs typeface="Times New Roman" panose="02020603050405020304" pitchFamily="18" charset="0"/>
              </a:rPr>
              <a:t>ClF</a:t>
            </a:r>
            <a:r>
              <a:rPr lang="tr-TR" sz="2000" baseline="-25000" dirty="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N</a:t>
            </a:r>
            <a:r>
              <a:rPr lang="tr-TR" sz="2000" baseline="-25000" dirty="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O</a:t>
            </a:r>
            <a:r>
              <a:rPr lang="tr-TR" sz="2000" baseline="-25000" dirty="0">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3962183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İLK MAKALEYE AİT İNCELEME</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261542" y="1124744"/>
            <a:ext cx="4814514" cy="4176464"/>
          </a:xfrm>
        </p:spPr>
        <p:txBody>
          <a:bodyPr/>
          <a:lstStyle/>
          <a:p>
            <a:pPr marL="0" indent="0" algn="just">
              <a:lnSpc>
                <a:spcPct val="150000"/>
              </a:lnSpc>
              <a:spcBef>
                <a:spcPts val="0"/>
              </a:spcBef>
              <a:buNone/>
            </a:pPr>
            <a:r>
              <a:rPr lang="tr-TR" sz="2000" b="1" dirty="0">
                <a:latin typeface="Times New Roman" panose="02020603050405020304" pitchFamily="18" charset="0"/>
                <a:cs typeface="Times New Roman" pitchFamily="18" charset="0"/>
              </a:rPr>
              <a:t>-</a:t>
            </a:r>
            <a:r>
              <a:rPr lang="tr-TR" sz="2000" b="1" dirty="0" err="1">
                <a:latin typeface="Times New Roman" panose="02020603050405020304" pitchFamily="18" charset="0"/>
                <a:cs typeface="Times New Roman" pitchFamily="18" charset="0"/>
              </a:rPr>
              <a:t>Fenbutatin</a:t>
            </a:r>
            <a:r>
              <a:rPr lang="tr-TR" sz="2000" b="1" dirty="0">
                <a:latin typeface="Times New Roman" panose="02020603050405020304" pitchFamily="18" charset="0"/>
                <a:cs typeface="Times New Roman" pitchFamily="18" charset="0"/>
              </a:rPr>
              <a:t> </a:t>
            </a:r>
            <a:r>
              <a:rPr lang="tr-TR" sz="2000" b="1" dirty="0" err="1">
                <a:latin typeface="Times New Roman" panose="02020603050405020304" pitchFamily="18" charset="0"/>
                <a:cs typeface="Times New Roman" pitchFamily="18" charset="0"/>
              </a:rPr>
              <a:t>Oxide</a:t>
            </a:r>
            <a:r>
              <a:rPr lang="tr-TR" sz="2000" b="1" dirty="0">
                <a:latin typeface="Times New Roman" panose="02020603050405020304" pitchFamily="18" charset="0"/>
                <a:cs typeface="Times New Roman" pitchFamily="18" charset="0"/>
              </a:rPr>
              <a:t> (</a:t>
            </a:r>
            <a:r>
              <a:rPr lang="tr-TR" sz="2000" b="1" dirty="0" err="1">
                <a:latin typeface="Times New Roman" panose="02020603050405020304" pitchFamily="18" charset="0"/>
                <a:cs typeface="Times New Roman" pitchFamily="18" charset="0"/>
              </a:rPr>
              <a:t>İnsektisit</a:t>
            </a:r>
            <a:r>
              <a:rPr lang="tr-TR" sz="2000" b="1" dirty="0">
                <a:latin typeface="Times New Roman" panose="02020603050405020304" pitchFamily="18" charset="0"/>
                <a:cs typeface="Times New Roman" pitchFamily="18" charset="0"/>
              </a:rPr>
              <a:t>): </a:t>
            </a:r>
            <a:r>
              <a:rPr lang="tr-TR" sz="2000" dirty="0">
                <a:latin typeface="Times New Roman" panose="02020603050405020304" pitchFamily="18" charset="0"/>
                <a:cs typeface="Times New Roman" pitchFamily="18" charset="0"/>
              </a:rPr>
              <a:t>Toprakta kalıcılığa sahiptir. Işığın olmadığı su ortamlarında yavaş parçalanır. Toprakta düşük </a:t>
            </a:r>
            <a:r>
              <a:rPr lang="tr-TR" sz="2000" dirty="0" err="1">
                <a:latin typeface="Times New Roman" panose="02020603050405020304" pitchFamily="18" charset="0"/>
                <a:cs typeface="Times New Roman" pitchFamily="18" charset="0"/>
              </a:rPr>
              <a:t>mobiliteye</a:t>
            </a:r>
            <a:r>
              <a:rPr lang="tr-TR" sz="2000" dirty="0">
                <a:latin typeface="Times New Roman" panose="02020603050405020304" pitchFamily="18" charset="0"/>
                <a:cs typeface="Times New Roman" pitchFamily="18" charset="0"/>
              </a:rPr>
              <a:t> sahiptir. Kalıcı ve hareketli olmayan bu türün </a:t>
            </a:r>
            <a:r>
              <a:rPr lang="tr-TR" sz="2000" dirty="0" err="1">
                <a:latin typeface="Times New Roman" panose="02020603050405020304" pitchFamily="18" charset="0"/>
                <a:cs typeface="Times New Roman" pitchFamily="18" charset="0"/>
              </a:rPr>
              <a:t>YAS’a</a:t>
            </a:r>
            <a:r>
              <a:rPr lang="tr-TR" sz="2000" dirty="0">
                <a:latin typeface="Times New Roman" panose="02020603050405020304" pitchFamily="18" charset="0"/>
                <a:cs typeface="Times New Roman" pitchFamily="18" charset="0"/>
              </a:rPr>
              <a:t> ulaşmasının nedenleri, aşırı ilaç kullanımı, yüksek YAS seviyeleri ve fazla sulama olarak sıralanabilir.</a:t>
            </a:r>
          </a:p>
          <a:p>
            <a:pPr marL="0" indent="0" algn="just">
              <a:lnSpc>
                <a:spcPct val="150000"/>
              </a:lnSpc>
              <a:spcBef>
                <a:spcPts val="0"/>
              </a:spcBef>
              <a:buNone/>
            </a:pPr>
            <a:r>
              <a:rPr lang="tr-TR" sz="2000" dirty="0">
                <a:latin typeface="Times New Roman" panose="02020603050405020304" pitchFamily="18" charset="0"/>
                <a:cs typeface="Times New Roman" pitchFamily="18" charset="0"/>
              </a:rPr>
              <a:t> </a:t>
            </a:r>
          </a:p>
        </p:txBody>
      </p:sp>
      <p:sp>
        <p:nvSpPr>
          <p:cNvPr id="5" name="Metin kutusu 4">
            <a:extLst>
              <a:ext uri="{FF2B5EF4-FFF2-40B4-BE49-F238E27FC236}">
                <a16:creationId xmlns:a16="http://schemas.microsoft.com/office/drawing/2014/main" id="{00EB083A-5D43-48C2-A2FE-4753016C4FF2}"/>
              </a:ext>
            </a:extLst>
          </p:cNvPr>
          <p:cNvSpPr txBox="1"/>
          <p:nvPr/>
        </p:nvSpPr>
        <p:spPr>
          <a:xfrm>
            <a:off x="6228184" y="4685074"/>
            <a:ext cx="2125712" cy="400110"/>
          </a:xfrm>
          <a:prstGeom prst="rect">
            <a:avLst/>
          </a:prstGeom>
          <a:noFill/>
        </p:spPr>
        <p:txBody>
          <a:bodyPr wrap="square">
            <a:spAutoFit/>
          </a:bodyPr>
          <a:lstStyle/>
          <a:p>
            <a:r>
              <a:rPr lang="tr-TR" sz="2000" dirty="0">
                <a:latin typeface="Times New Roman" panose="02020603050405020304" pitchFamily="18" charset="0"/>
                <a:cs typeface="Times New Roman" panose="02020603050405020304" pitchFamily="18" charset="0"/>
              </a:rPr>
              <a:t>C</a:t>
            </a:r>
            <a:r>
              <a:rPr lang="tr-TR" sz="2000" baseline="-25000" dirty="0">
                <a:latin typeface="Times New Roman" panose="02020603050405020304" pitchFamily="18" charset="0"/>
                <a:cs typeface="Times New Roman" panose="02020603050405020304" pitchFamily="18" charset="0"/>
              </a:rPr>
              <a:t>60</a:t>
            </a:r>
            <a:r>
              <a:rPr lang="tr-TR" sz="2000" dirty="0">
                <a:latin typeface="Times New Roman" panose="02020603050405020304" pitchFamily="18" charset="0"/>
                <a:cs typeface="Times New Roman" panose="02020603050405020304" pitchFamily="18" charset="0"/>
              </a:rPr>
              <a:t>H</a:t>
            </a:r>
            <a:r>
              <a:rPr lang="tr-TR" sz="2000" baseline="-25000" dirty="0">
                <a:latin typeface="Times New Roman" panose="02020603050405020304" pitchFamily="18" charset="0"/>
                <a:cs typeface="Times New Roman" panose="02020603050405020304" pitchFamily="18" charset="0"/>
              </a:rPr>
              <a:t>78</a:t>
            </a:r>
            <a:r>
              <a:rPr lang="tr-TR" sz="2000" dirty="0">
                <a:latin typeface="Times New Roman" panose="02020603050405020304" pitchFamily="18" charset="0"/>
                <a:cs typeface="Times New Roman" panose="02020603050405020304" pitchFamily="18" charset="0"/>
              </a:rPr>
              <a:t>OSn</a:t>
            </a:r>
            <a:r>
              <a:rPr lang="tr-TR" sz="2000" baseline="-25000" dirty="0">
                <a:latin typeface="Times New Roman" panose="02020603050405020304" pitchFamily="18" charset="0"/>
                <a:cs typeface="Times New Roman" panose="02020603050405020304" pitchFamily="18" charset="0"/>
              </a:rPr>
              <a:t>2</a:t>
            </a:r>
          </a:p>
        </p:txBody>
      </p:sp>
      <p:pic>
        <p:nvPicPr>
          <p:cNvPr id="4098" name="Picture 2">
            <a:extLst>
              <a:ext uri="{FF2B5EF4-FFF2-40B4-BE49-F238E27FC236}">
                <a16:creationId xmlns:a16="http://schemas.microsoft.com/office/drawing/2014/main" id="{FC9F1B72-4660-482C-AC5F-8DB8DDD450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8274" y="1582335"/>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30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İLK MAKALEYE AİT İNCELEME</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261542" y="980728"/>
            <a:ext cx="8596708" cy="5760640"/>
          </a:xfrm>
        </p:spPr>
        <p:txBody>
          <a:bodyPr/>
          <a:lstStyle/>
          <a:p>
            <a:pPr marL="0" indent="0" algn="just">
              <a:lnSpc>
                <a:spcPct val="150000"/>
              </a:lnSpc>
              <a:spcBef>
                <a:spcPts val="0"/>
              </a:spcBef>
              <a:buNone/>
            </a:pPr>
            <a:r>
              <a:rPr lang="tr-TR" sz="2000" b="1" dirty="0">
                <a:solidFill>
                  <a:srgbClr val="0000FF"/>
                </a:solidFill>
                <a:latin typeface="Times New Roman" panose="02020603050405020304" pitchFamily="18" charset="0"/>
                <a:cs typeface="Times New Roman" pitchFamily="18" charset="0"/>
              </a:rPr>
              <a:t>3.Sonuç ve Öneriler </a:t>
            </a:r>
          </a:p>
          <a:p>
            <a:pPr marL="0" indent="0" algn="just">
              <a:lnSpc>
                <a:spcPct val="150000"/>
              </a:lnSpc>
              <a:spcBef>
                <a:spcPts val="0"/>
              </a:spcBef>
              <a:buFont typeface="Wingdings" panose="05000000000000000000" pitchFamily="2" charset="2"/>
              <a:buChar char="Ø"/>
              <a:tabLst>
                <a:tab pos="0" algn="l"/>
              </a:tabLst>
            </a:pPr>
            <a:r>
              <a:rPr lang="tr-TR" sz="2000" dirty="0" err="1">
                <a:latin typeface="Times New Roman" panose="02020603050405020304" pitchFamily="18" charset="0"/>
                <a:cs typeface="Times New Roman" pitchFamily="18" charset="0"/>
              </a:rPr>
              <a:t>İmmobile</a:t>
            </a:r>
            <a:r>
              <a:rPr lang="tr-TR" sz="2000" dirty="0">
                <a:latin typeface="Times New Roman" panose="02020603050405020304" pitchFamily="18" charset="0"/>
                <a:cs typeface="Times New Roman" pitchFamily="18" charset="0"/>
              </a:rPr>
              <a:t> olarak bilinen, iyi </a:t>
            </a:r>
            <a:r>
              <a:rPr lang="tr-TR" sz="2000" dirty="0" err="1">
                <a:latin typeface="Times New Roman" panose="02020603050405020304" pitchFamily="18" charset="0"/>
                <a:cs typeface="Times New Roman" pitchFamily="18" charset="0"/>
              </a:rPr>
              <a:t>adsorbe</a:t>
            </a:r>
            <a:r>
              <a:rPr lang="tr-TR" sz="2000" dirty="0">
                <a:latin typeface="Times New Roman" panose="02020603050405020304" pitchFamily="18" charset="0"/>
                <a:cs typeface="Times New Roman" pitchFamily="18" charset="0"/>
              </a:rPr>
              <a:t> olan ve </a:t>
            </a:r>
            <a:r>
              <a:rPr lang="tr-TR" sz="2000" dirty="0" err="1">
                <a:latin typeface="Times New Roman" panose="02020603050405020304" pitchFamily="18" charset="0"/>
                <a:cs typeface="Times New Roman" pitchFamily="18" charset="0"/>
              </a:rPr>
              <a:t>YAS’a</a:t>
            </a:r>
            <a:r>
              <a:rPr lang="tr-TR" sz="2000" dirty="0">
                <a:latin typeface="Times New Roman" panose="02020603050405020304" pitchFamily="18" charset="0"/>
                <a:cs typeface="Times New Roman" pitchFamily="18" charset="0"/>
              </a:rPr>
              <a:t> ulaşması beklenmeyen pestisit türlerinin </a:t>
            </a:r>
            <a:r>
              <a:rPr lang="tr-TR" sz="2000" dirty="0" err="1">
                <a:latin typeface="Times New Roman" panose="02020603050405020304" pitchFamily="18" charset="0"/>
                <a:cs typeface="Times New Roman" pitchFamily="18" charset="0"/>
              </a:rPr>
              <a:t>YAS’da</a:t>
            </a:r>
            <a:r>
              <a:rPr lang="tr-TR" sz="2000" dirty="0">
                <a:latin typeface="Times New Roman" panose="02020603050405020304" pitchFamily="18" charset="0"/>
                <a:cs typeface="Times New Roman" pitchFamily="18" charset="0"/>
              </a:rPr>
              <a:t> standart değerlerin üzerinde çıkması, aşırı sulamaya, yüksek düzeyde ve bilinçsiz ilaç kullanımına ve yükselmiş yeraltı su seviyelerine bağlanabilmektedir. </a:t>
            </a:r>
          </a:p>
          <a:p>
            <a:pPr marL="0" indent="0" algn="just">
              <a:lnSpc>
                <a:spcPct val="150000"/>
              </a:lnSpc>
              <a:spcBef>
                <a:spcPts val="0"/>
              </a:spcBef>
              <a:buFont typeface="Wingdings" panose="05000000000000000000" pitchFamily="2" charset="2"/>
              <a:buChar char="Ø"/>
            </a:pPr>
            <a:r>
              <a:rPr lang="tr-TR" sz="2000" dirty="0">
                <a:latin typeface="Times New Roman" panose="02020603050405020304" pitchFamily="18" charset="0"/>
                <a:cs typeface="Times New Roman" pitchFamily="18" charset="0"/>
              </a:rPr>
              <a:t>Gereksiz pestisit kullanımının ve aşırı sulamanın engellenmesi önemlidir. Zirai ilaç satışlarının denetimleri sıkılaştırılmalı ve ciddi yaptırımlar uygulanmalıdır. </a:t>
            </a:r>
          </a:p>
          <a:p>
            <a:pPr marL="0" indent="0" algn="just">
              <a:lnSpc>
                <a:spcPct val="150000"/>
              </a:lnSpc>
              <a:spcBef>
                <a:spcPts val="0"/>
              </a:spcBef>
              <a:buFont typeface="Wingdings" panose="05000000000000000000" pitchFamily="2" charset="2"/>
              <a:buChar char="Ø"/>
            </a:pPr>
            <a:r>
              <a:rPr lang="tr-TR" sz="2000" dirty="0">
                <a:latin typeface="Times New Roman" panose="02020603050405020304" pitchFamily="18" charset="0"/>
                <a:cs typeface="Times New Roman" pitchFamily="18" charset="0"/>
              </a:rPr>
              <a:t>YAS kalite ölçüm ve kontrollerinin hassas biçimde yürütülmesi gerekmektedir. </a:t>
            </a:r>
            <a:r>
              <a:rPr lang="tr-TR" sz="2000" dirty="0">
                <a:latin typeface="Times New Roman" panose="02020603050405020304" pitchFamily="18" charset="0"/>
                <a:cs typeface="Times New Roman" pitchFamily="18" charset="0"/>
                <a:hlinkClick r:id="rId3" action="ppaction://hlinkfile"/>
              </a:rPr>
              <a:t>Standartları</a:t>
            </a:r>
            <a:r>
              <a:rPr lang="tr-TR" sz="2000" dirty="0">
                <a:latin typeface="Times New Roman" panose="02020603050405020304" pitchFamily="18" charset="0"/>
                <a:cs typeface="Times New Roman" pitchFamily="18" charset="0"/>
              </a:rPr>
              <a:t> </a:t>
            </a:r>
            <a:r>
              <a:rPr lang="tr-TR" sz="2000" dirty="0">
                <a:latin typeface="Times New Roman" panose="02020603050405020304" pitchFamily="18" charset="0"/>
                <a:cs typeface="Times New Roman" pitchFamily="18" charset="0"/>
                <a:hlinkClick r:id="rId4" action="ppaction://hlinkfile"/>
              </a:rPr>
              <a:t>aşan</a:t>
            </a:r>
            <a:r>
              <a:rPr lang="tr-TR" sz="2000" dirty="0">
                <a:latin typeface="Times New Roman" panose="02020603050405020304" pitchFamily="18" charset="0"/>
                <a:cs typeface="Times New Roman" pitchFamily="18" charset="0"/>
              </a:rPr>
              <a:t> türler üzerinde ciddi çalışmalar yapılmalı </a:t>
            </a:r>
            <a:r>
              <a:rPr lang="tr-TR" sz="2000" dirty="0" err="1">
                <a:latin typeface="Times New Roman" panose="02020603050405020304" pitchFamily="18" charset="0"/>
                <a:cs typeface="Times New Roman" pitchFamily="18" charset="0"/>
              </a:rPr>
              <a:t>YAS’a</a:t>
            </a:r>
            <a:r>
              <a:rPr lang="tr-TR" sz="2000" dirty="0">
                <a:latin typeface="Times New Roman" panose="02020603050405020304" pitchFamily="18" charset="0"/>
                <a:cs typeface="Times New Roman" pitchFamily="18" charset="0"/>
              </a:rPr>
              <a:t> ulaşan bu türlerin sızma risklerini azaltıcı uygulamalara önem verilmelidir. </a:t>
            </a:r>
            <a:endParaRPr lang="tr-TR" sz="2000" dirty="0">
              <a:solidFill>
                <a:srgbClr val="FF0000"/>
              </a:solidFill>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172203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İKİNCİ MAKALEYE AİT İNCELEME</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261542" y="908720"/>
            <a:ext cx="8596708" cy="5877272"/>
          </a:xfrm>
        </p:spPr>
        <p:txBody>
          <a:bodyPr/>
          <a:lstStyle/>
          <a:p>
            <a:pPr marL="0" indent="0" algn="just">
              <a:lnSpc>
                <a:spcPct val="150000"/>
              </a:lnSpc>
              <a:spcBef>
                <a:spcPts val="0"/>
              </a:spcBef>
              <a:buNone/>
            </a:pPr>
            <a:r>
              <a:rPr lang="tr-TR" sz="2000" b="1" dirty="0">
                <a:solidFill>
                  <a:srgbClr val="0000FF"/>
                </a:solidFill>
                <a:latin typeface="Times New Roman" pitchFamily="18" charset="0"/>
                <a:cs typeface="Times New Roman" pitchFamily="18" charset="0"/>
              </a:rPr>
              <a:t>1.Makale Hakkında Bilgiler (2020)</a:t>
            </a:r>
          </a:p>
          <a:p>
            <a:pPr marL="0" indent="0" algn="just">
              <a:lnSpc>
                <a:spcPct val="150000"/>
              </a:lnSpc>
              <a:spcBef>
                <a:spcPts val="0"/>
              </a:spcBef>
              <a:buNone/>
            </a:pPr>
            <a:r>
              <a:rPr lang="tr-TR" sz="2000" b="1" dirty="0">
                <a:latin typeface="Times New Roman" pitchFamily="18" charset="0"/>
                <a:cs typeface="Times New Roman" pitchFamily="18" charset="0"/>
              </a:rPr>
              <a:t>-Çalışmanın Adı: </a:t>
            </a:r>
            <a:r>
              <a:rPr lang="en-US" sz="2000" dirty="0">
                <a:latin typeface="Times New Roman" pitchFamily="18" charset="0"/>
                <a:cs typeface="Times New Roman" pitchFamily="18" charset="0"/>
              </a:rPr>
              <a:t>Pesticides </a:t>
            </a:r>
            <a:r>
              <a:rPr lang="tr-TR" sz="2000" dirty="0">
                <a:latin typeface="Times New Roman" pitchFamily="18" charset="0"/>
                <a:cs typeface="Times New Roman" pitchFamily="18" charset="0"/>
              </a:rPr>
              <a:t>İ</a:t>
            </a:r>
            <a:r>
              <a:rPr lang="en-US" sz="2000" dirty="0">
                <a:latin typeface="Times New Roman" pitchFamily="18" charset="0"/>
                <a:cs typeface="Times New Roman" pitchFamily="18" charset="0"/>
              </a:rPr>
              <a:t>n </a:t>
            </a:r>
            <a:r>
              <a:rPr lang="tr-TR" sz="2000" dirty="0">
                <a:latin typeface="Times New Roman" pitchFamily="18" charset="0"/>
                <a:cs typeface="Times New Roman" pitchFamily="18" charset="0"/>
              </a:rPr>
              <a:t>A</a:t>
            </a:r>
            <a:r>
              <a:rPr lang="en-US" sz="2000" dirty="0" err="1">
                <a:latin typeface="Times New Roman" pitchFamily="18" charset="0"/>
                <a:cs typeface="Times New Roman" pitchFamily="18" charset="0"/>
              </a:rPr>
              <a:t>quatic</a:t>
            </a:r>
            <a:r>
              <a:rPr lang="en-US" sz="2000" dirty="0">
                <a:latin typeface="Times New Roman" pitchFamily="18" charset="0"/>
                <a:cs typeface="Times New Roman" pitchFamily="18" charset="0"/>
              </a:rPr>
              <a:t> </a:t>
            </a:r>
            <a:r>
              <a:rPr lang="tr-TR" sz="2000" dirty="0">
                <a:latin typeface="Times New Roman" pitchFamily="18" charset="0"/>
                <a:cs typeface="Times New Roman" pitchFamily="18" charset="0"/>
              </a:rPr>
              <a:t>E</a:t>
            </a:r>
            <a:r>
              <a:rPr lang="en-US" sz="2000" dirty="0" err="1">
                <a:latin typeface="Times New Roman" pitchFamily="18" charset="0"/>
                <a:cs typeface="Times New Roman" pitchFamily="18" charset="0"/>
              </a:rPr>
              <a:t>nvironments</a:t>
            </a:r>
            <a:r>
              <a:rPr lang="en-US" sz="2000" dirty="0">
                <a:latin typeface="Times New Roman" pitchFamily="18" charset="0"/>
                <a:cs typeface="Times New Roman" pitchFamily="18" charset="0"/>
              </a:rPr>
              <a:t> </a:t>
            </a:r>
            <a:r>
              <a:rPr lang="tr-TR" sz="2000" dirty="0">
                <a:latin typeface="Times New Roman" pitchFamily="18" charset="0"/>
                <a:cs typeface="Times New Roman" pitchFamily="18" charset="0"/>
              </a:rPr>
              <a:t>A</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a:t>
            </a:r>
            <a:r>
              <a:rPr lang="tr-TR" sz="2000" dirty="0">
                <a:latin typeface="Times New Roman" pitchFamily="18" charset="0"/>
                <a:cs typeface="Times New Roman" pitchFamily="18" charset="0"/>
              </a:rPr>
              <a:t>T</a:t>
            </a:r>
            <a:r>
              <a:rPr lang="en-US" sz="2000" dirty="0">
                <a:latin typeface="Times New Roman" pitchFamily="18" charset="0"/>
                <a:cs typeface="Times New Roman" pitchFamily="18" charset="0"/>
              </a:rPr>
              <a:t>heir </a:t>
            </a:r>
            <a:r>
              <a:rPr lang="tr-TR" sz="2000" dirty="0">
                <a:latin typeface="Times New Roman" pitchFamily="18" charset="0"/>
                <a:cs typeface="Times New Roman" pitchFamily="18" charset="0"/>
              </a:rPr>
              <a:t>R</a:t>
            </a:r>
            <a:r>
              <a:rPr lang="en-US" sz="2000" dirty="0" err="1">
                <a:latin typeface="Times New Roman" pitchFamily="18" charset="0"/>
                <a:cs typeface="Times New Roman" pitchFamily="18" charset="0"/>
              </a:rPr>
              <a:t>emoval</a:t>
            </a:r>
            <a:r>
              <a:rPr lang="en-US" sz="2000" dirty="0">
                <a:latin typeface="Times New Roman" pitchFamily="18" charset="0"/>
                <a:cs typeface="Times New Roman" pitchFamily="18" charset="0"/>
              </a:rPr>
              <a:t> </a:t>
            </a:r>
            <a:r>
              <a:rPr lang="tr-TR" sz="2000" dirty="0">
                <a:latin typeface="Times New Roman" pitchFamily="18" charset="0"/>
                <a:cs typeface="Times New Roman" pitchFamily="18" charset="0"/>
              </a:rPr>
              <a:t>B</a:t>
            </a:r>
            <a:r>
              <a:rPr lang="en-US" sz="2000" dirty="0">
                <a:latin typeface="Times New Roman" pitchFamily="18" charset="0"/>
                <a:cs typeface="Times New Roman" pitchFamily="18" charset="0"/>
              </a:rPr>
              <a:t>y </a:t>
            </a:r>
            <a:r>
              <a:rPr lang="tr-TR" sz="2000" dirty="0">
                <a:latin typeface="Times New Roman" pitchFamily="18" charset="0"/>
                <a:cs typeface="Times New Roman" pitchFamily="18" charset="0"/>
              </a:rPr>
              <a:t>A</a:t>
            </a:r>
            <a:r>
              <a:rPr lang="en-US" sz="2000" dirty="0" err="1">
                <a:latin typeface="Times New Roman" pitchFamily="18" charset="0"/>
                <a:cs typeface="Times New Roman" pitchFamily="18" charset="0"/>
              </a:rPr>
              <a:t>dsorption</a:t>
            </a:r>
            <a:r>
              <a:rPr lang="en-US" sz="2000" dirty="0">
                <a:latin typeface="Times New Roman" pitchFamily="18" charset="0"/>
                <a:cs typeface="Times New Roman" pitchFamily="18" charset="0"/>
              </a:rPr>
              <a:t> </a:t>
            </a:r>
            <a:r>
              <a:rPr lang="tr-TR" sz="2000" dirty="0">
                <a:latin typeface="Times New Roman" pitchFamily="18" charset="0"/>
                <a:cs typeface="Times New Roman" pitchFamily="18" charset="0"/>
              </a:rPr>
              <a:t>M</a:t>
            </a:r>
            <a:r>
              <a:rPr lang="en-US" sz="2000" dirty="0" err="1">
                <a:latin typeface="Times New Roman" pitchFamily="18" charset="0"/>
                <a:cs typeface="Times New Roman" pitchFamily="18" charset="0"/>
              </a:rPr>
              <a:t>ethods</a:t>
            </a:r>
            <a:r>
              <a:rPr lang="tr-TR" sz="2000" dirty="0">
                <a:latin typeface="Times New Roman" pitchFamily="18" charset="0"/>
                <a:cs typeface="Times New Roman" pitchFamily="18" charset="0"/>
              </a:rPr>
              <a:t> (Sucul Ortamlardaki Pestisitler ve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Yöntemiyle Uzaklaştırılması)</a:t>
            </a:r>
          </a:p>
          <a:p>
            <a:pPr marL="0" indent="0" algn="just">
              <a:lnSpc>
                <a:spcPct val="150000"/>
              </a:lnSpc>
              <a:spcBef>
                <a:spcPts val="0"/>
              </a:spcBef>
              <a:buNone/>
            </a:pPr>
            <a:r>
              <a:rPr lang="tr-TR" sz="2000" b="1" dirty="0">
                <a:latin typeface="Times New Roman" pitchFamily="18" charset="0"/>
                <a:cs typeface="Times New Roman" pitchFamily="18" charset="0"/>
              </a:rPr>
              <a:t>-Çalışmayı Yapan: </a:t>
            </a:r>
            <a:r>
              <a:rPr lang="tr-TR" sz="2000" dirty="0">
                <a:latin typeface="Times New Roman" pitchFamily="18" charset="0"/>
                <a:cs typeface="Times New Roman" pitchFamily="18" charset="0"/>
              </a:rPr>
              <a:t>Amin </a:t>
            </a:r>
            <a:r>
              <a:rPr lang="tr-TR" sz="2000" dirty="0" err="1">
                <a:latin typeface="Times New Roman" pitchFamily="18" charset="0"/>
                <a:cs typeface="Times New Roman" pitchFamily="18" charset="0"/>
              </a:rPr>
              <a:t>Mojiri</a:t>
            </a:r>
            <a:r>
              <a:rPr lang="tr-TR" sz="2000" dirty="0">
                <a:latin typeface="Times New Roman" pitchFamily="18" charset="0"/>
                <a:cs typeface="Times New Roman" pitchFamily="18" charset="0"/>
              </a:rPr>
              <a:t>, John L. </a:t>
            </a:r>
            <a:r>
              <a:rPr lang="tr-TR" sz="2000" dirty="0" err="1">
                <a:latin typeface="Times New Roman" pitchFamily="18" charset="0"/>
                <a:cs typeface="Times New Roman" pitchFamily="18" charset="0"/>
              </a:rPr>
              <a:t>Zhou</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Brett</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Robinson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Akiyoshi</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Ohashi</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Noriatsu</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Ozaki</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Tomonori</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Kindaichi</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Hossein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Farraji</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Mohammadtaghi</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Vakili</a:t>
            </a:r>
            <a:r>
              <a:rPr lang="tr-TR" sz="2000" dirty="0">
                <a:latin typeface="Times New Roman" pitchFamily="18" charset="0"/>
                <a:cs typeface="Times New Roman" pitchFamily="18" charset="0"/>
              </a:rPr>
              <a:t> </a:t>
            </a:r>
          </a:p>
          <a:p>
            <a:pPr marL="0" indent="0" algn="just">
              <a:lnSpc>
                <a:spcPct val="150000"/>
              </a:lnSpc>
              <a:spcBef>
                <a:spcPts val="0"/>
              </a:spcBef>
              <a:buNone/>
            </a:pPr>
            <a:r>
              <a:rPr lang="tr-TR" sz="2000" b="1" dirty="0">
                <a:latin typeface="Times New Roman" pitchFamily="18" charset="0"/>
                <a:cs typeface="Times New Roman" pitchFamily="18" charset="0"/>
              </a:rPr>
              <a:t>-Çalışmanın Amacı: </a:t>
            </a:r>
            <a:r>
              <a:rPr lang="tr-TR" sz="2000" dirty="0">
                <a:latin typeface="Times New Roman" pitchFamily="18" charset="0"/>
                <a:cs typeface="Times New Roman" pitchFamily="18" charset="0"/>
              </a:rPr>
              <a:t>Çalışmada, kirletici maddelerin sucul ortamlara akışını etkileyen kritik faktörler tanımlanmaya çalışılmış ve pestisitleri su yollarından uzaklaştırmak için </a:t>
            </a:r>
            <a:r>
              <a:rPr lang="tr-TR" sz="2000" dirty="0" err="1">
                <a:latin typeface="Times New Roman" pitchFamily="18" charset="0"/>
                <a:cs typeface="Times New Roman" pitchFamily="18" charset="0"/>
              </a:rPr>
              <a:t>sorbent</a:t>
            </a:r>
            <a:r>
              <a:rPr lang="tr-TR" sz="2000" dirty="0">
                <a:latin typeface="Times New Roman" pitchFamily="18" charset="0"/>
                <a:cs typeface="Times New Roman" pitchFamily="18" charset="0"/>
              </a:rPr>
              <a:t> kullanmanın fizibilitesinin belirlenmesi amaçlanmıştır.</a:t>
            </a:r>
          </a:p>
          <a:p>
            <a:pPr marL="0" indent="0" algn="just">
              <a:lnSpc>
                <a:spcPct val="150000"/>
              </a:lnSpc>
              <a:spcBef>
                <a:spcPts val="0"/>
              </a:spcBef>
              <a:buNone/>
            </a:pPr>
            <a:r>
              <a:rPr lang="tr-TR" sz="2000" b="1" dirty="0">
                <a:latin typeface="Times New Roman" pitchFamily="18" charset="0"/>
                <a:cs typeface="Times New Roman" pitchFamily="18" charset="0"/>
              </a:rPr>
              <a:t>-Çalışmanın Tanımı: </a:t>
            </a:r>
            <a:r>
              <a:rPr lang="tr-TR" sz="2000" dirty="0">
                <a:latin typeface="Times New Roman" pitchFamily="18" charset="0"/>
                <a:cs typeface="Times New Roman" pitchFamily="18" charset="0"/>
              </a:rPr>
              <a:t>Su kaynaklarında pestisitlerin ortaya çıkması, bu organik kirleticilerin giderilmesinde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yönteminin uygulanması ve süreci etkileyen faktörler  irdelenmiştir. </a:t>
            </a:r>
          </a:p>
        </p:txBody>
      </p:sp>
    </p:spTree>
    <p:extLst>
      <p:ext uri="{BB962C8B-B14F-4D97-AF65-F5344CB8AC3E}">
        <p14:creationId xmlns:p14="http://schemas.microsoft.com/office/powerpoint/2010/main" val="57482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İKİNCİ MAKALEYE AİT İNCELEME</a:t>
            </a:r>
            <a:endParaRPr lang="tr-TR" altLang="tr-TR" sz="2600" b="1" dirty="0">
              <a:solidFill>
                <a:srgbClr val="FF0000"/>
              </a:solidFill>
              <a:latin typeface="Times New Roman" pitchFamily="18" charset="0"/>
              <a:cs typeface="Times New Roman" pitchFamily="18" charset="0"/>
            </a:endParaRPr>
          </a:p>
        </p:txBody>
      </p:sp>
      <p:sp>
        <p:nvSpPr>
          <p:cNvPr id="4" name="4 Dikdörtgen">
            <a:extLst>
              <a:ext uri="{FF2B5EF4-FFF2-40B4-BE49-F238E27FC236}">
                <a16:creationId xmlns:a16="http://schemas.microsoft.com/office/drawing/2014/main" id="{3D84ADB9-DC52-42E9-B6B0-56C07C38CF95}"/>
              </a:ext>
            </a:extLst>
          </p:cNvPr>
          <p:cNvSpPr/>
          <p:nvPr/>
        </p:nvSpPr>
        <p:spPr>
          <a:xfrm>
            <a:off x="107504" y="908720"/>
            <a:ext cx="8731696" cy="6038641"/>
          </a:xfrm>
          <a:prstGeom prst="rect">
            <a:avLst/>
          </a:prstGeom>
        </p:spPr>
        <p:txBody>
          <a:bodyPr wrap="square">
            <a:spAutoFit/>
          </a:bodyPr>
          <a:lstStyle/>
          <a:p>
            <a:pPr>
              <a:lnSpc>
                <a:spcPct val="150000"/>
              </a:lnSpc>
            </a:pPr>
            <a:r>
              <a:rPr lang="tr-TR" sz="2000" b="1" dirty="0">
                <a:solidFill>
                  <a:srgbClr val="0000FF"/>
                </a:solidFill>
                <a:latin typeface="Times New Roman" pitchFamily="18" charset="0"/>
                <a:cs typeface="Times New Roman" pitchFamily="18" charset="0"/>
              </a:rPr>
              <a:t>2.Sucul Ortamlarda Pestisit Varlığı </a:t>
            </a:r>
          </a:p>
          <a:p>
            <a:pPr algn="just">
              <a:lnSpc>
                <a:spcPct val="150000"/>
              </a:lnSpc>
            </a:pPr>
            <a:r>
              <a:rPr lang="tr-TR" sz="2000" dirty="0">
                <a:latin typeface="Times New Roman" pitchFamily="18" charset="0"/>
                <a:cs typeface="Times New Roman" pitchFamily="18" charset="0"/>
              </a:rPr>
              <a:t>Pestisitlerin su yollarına göçü; toprak ve havadaki hareketliliğinin ve bozulma hızlarının bir fonksiyonudur. Pestisitlerin hareketliliği; </a:t>
            </a:r>
            <a:r>
              <a:rPr lang="tr-TR" sz="2000" dirty="0" err="1">
                <a:latin typeface="Times New Roman" pitchFamily="18" charset="0"/>
                <a:cs typeface="Times New Roman" pitchFamily="18" charset="0"/>
              </a:rPr>
              <a:t>oktanol</a:t>
            </a:r>
            <a:r>
              <a:rPr lang="tr-TR" sz="2000" dirty="0">
                <a:latin typeface="Times New Roman" pitchFamily="18" charset="0"/>
                <a:cs typeface="Times New Roman" pitchFamily="18" charset="0"/>
              </a:rPr>
              <a:t> su bölme katsayısı (</a:t>
            </a:r>
            <a:r>
              <a:rPr lang="tr-TR" sz="2000" dirty="0" err="1">
                <a:latin typeface="Times New Roman" pitchFamily="18" charset="0"/>
                <a:cs typeface="Times New Roman" pitchFamily="18" charset="0"/>
              </a:rPr>
              <a:t>K</a:t>
            </a:r>
            <a:r>
              <a:rPr lang="tr-TR" sz="2000" baseline="-25000" dirty="0" err="1">
                <a:latin typeface="Times New Roman" pitchFamily="18" charset="0"/>
                <a:cs typeface="Times New Roman" pitchFamily="18" charset="0"/>
              </a:rPr>
              <a:t>ow</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sorpsiyon</a:t>
            </a:r>
            <a:r>
              <a:rPr lang="tr-TR" sz="2000" dirty="0">
                <a:latin typeface="Times New Roman" pitchFamily="18" charset="0"/>
                <a:cs typeface="Times New Roman" pitchFamily="18" charset="0"/>
              </a:rPr>
              <a:t> katsayısı (</a:t>
            </a:r>
            <a:r>
              <a:rPr lang="tr-TR" sz="2000" dirty="0" err="1">
                <a:latin typeface="Times New Roman" pitchFamily="18" charset="0"/>
                <a:cs typeface="Times New Roman" pitchFamily="18" charset="0"/>
              </a:rPr>
              <a:t>K</a:t>
            </a:r>
            <a:r>
              <a:rPr lang="tr-TR" sz="2000" baseline="-25000" dirty="0" err="1">
                <a:latin typeface="Times New Roman" pitchFamily="18" charset="0"/>
                <a:cs typeface="Times New Roman" pitchFamily="18" charset="0"/>
              </a:rPr>
              <a:t>oc</a:t>
            </a:r>
            <a:r>
              <a:rPr lang="tr-TR" sz="2000" dirty="0">
                <a:latin typeface="Times New Roman" pitchFamily="18" charset="0"/>
                <a:cs typeface="Times New Roman" pitchFamily="18" charset="0"/>
              </a:rPr>
              <a:t>) ve asit </a:t>
            </a:r>
            <a:r>
              <a:rPr lang="tr-TR" sz="2000" dirty="0" err="1">
                <a:latin typeface="Times New Roman" pitchFamily="18" charset="0"/>
                <a:cs typeface="Times New Roman" pitchFamily="18" charset="0"/>
              </a:rPr>
              <a:t>iyonizasyon</a:t>
            </a:r>
            <a:r>
              <a:rPr lang="tr-TR" sz="2000" dirty="0">
                <a:latin typeface="Times New Roman" pitchFamily="18" charset="0"/>
                <a:cs typeface="Times New Roman" pitchFamily="18" charset="0"/>
              </a:rPr>
              <a:t> sabiti (</a:t>
            </a:r>
            <a:r>
              <a:rPr lang="tr-TR" sz="2000" dirty="0" err="1">
                <a:latin typeface="Times New Roman" pitchFamily="18" charset="0"/>
                <a:cs typeface="Times New Roman" pitchFamily="18" charset="0"/>
              </a:rPr>
              <a:t>pK</a:t>
            </a:r>
            <a:r>
              <a:rPr lang="tr-TR" sz="2000" baseline="-25000" dirty="0" err="1">
                <a:latin typeface="Times New Roman" pitchFamily="18" charset="0"/>
                <a:cs typeface="Times New Roman" pitchFamily="18" charset="0"/>
              </a:rPr>
              <a:t>a</a:t>
            </a:r>
            <a:r>
              <a:rPr lang="tr-TR" sz="2000" dirty="0">
                <a:latin typeface="Times New Roman" pitchFamily="18" charset="0"/>
                <a:cs typeface="Times New Roman" pitchFamily="18" charset="0"/>
              </a:rPr>
              <a:t>) ile anlaşılabilir.   </a:t>
            </a:r>
          </a:p>
          <a:p>
            <a:pPr algn="just">
              <a:lnSpc>
                <a:spcPct val="150000"/>
              </a:lnSpc>
              <a:buFont typeface="Wingdings" panose="05000000000000000000" pitchFamily="2" charset="2"/>
              <a:buChar char="ü"/>
            </a:pPr>
            <a:r>
              <a:rPr lang="tr-TR" sz="2000" dirty="0">
                <a:latin typeface="Times New Roman" pitchFamily="18" charset="0"/>
                <a:cs typeface="Times New Roman" pitchFamily="18" charset="0"/>
              </a:rPr>
              <a:t>Sucul sistemlerde, pestisitler, yüksek </a:t>
            </a:r>
            <a:r>
              <a:rPr lang="tr-TR" sz="2000" dirty="0" err="1">
                <a:latin typeface="Times New Roman" pitchFamily="18" charset="0"/>
                <a:cs typeface="Times New Roman" pitchFamily="18" charset="0"/>
              </a:rPr>
              <a:t>K</a:t>
            </a:r>
            <a:r>
              <a:rPr lang="tr-TR" sz="2000" baseline="-25000" dirty="0" err="1">
                <a:latin typeface="Times New Roman" pitchFamily="18" charset="0"/>
                <a:cs typeface="Times New Roman" pitchFamily="18" charset="0"/>
              </a:rPr>
              <a:t>ow</a:t>
            </a:r>
            <a:r>
              <a:rPr lang="tr-TR" sz="2000" dirty="0">
                <a:latin typeface="Times New Roman" pitchFamily="18" charset="0"/>
                <a:cs typeface="Times New Roman" pitchFamily="18" charset="0"/>
              </a:rPr>
              <a:t> değerleri nedeniyle organik maddeler tarafından emilir ve sucul organizmalar ve besin zincirlerinde birikebilir. </a:t>
            </a:r>
          </a:p>
          <a:p>
            <a:pPr algn="just">
              <a:lnSpc>
                <a:spcPct val="150000"/>
              </a:lnSpc>
            </a:pPr>
            <a:r>
              <a:rPr lang="tr-TR" sz="2000" dirty="0" err="1">
                <a:latin typeface="Times New Roman" pitchFamily="18" charset="0"/>
                <a:cs typeface="Times New Roman" pitchFamily="18" charset="0"/>
              </a:rPr>
              <a:t>Log</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K</a:t>
            </a:r>
            <a:r>
              <a:rPr lang="tr-TR" sz="2000" baseline="-25000" dirty="0" err="1">
                <a:latin typeface="Times New Roman" pitchFamily="18" charset="0"/>
                <a:cs typeface="Times New Roman" pitchFamily="18" charset="0"/>
              </a:rPr>
              <a:t>ow</a:t>
            </a:r>
            <a:r>
              <a:rPr lang="tr-TR" sz="2000" baseline="-25000" dirty="0">
                <a:latin typeface="Times New Roman" pitchFamily="18" charset="0"/>
                <a:cs typeface="Times New Roman" pitchFamily="18" charset="0"/>
              </a:rPr>
              <a:t> </a:t>
            </a:r>
            <a:r>
              <a:rPr lang="tr-TR" sz="2000" dirty="0">
                <a:latin typeface="Times New Roman" pitchFamily="18" charset="0"/>
                <a:cs typeface="Times New Roman" pitchFamily="18" charset="0"/>
              </a:rPr>
              <a:t>˂3 ise, pestisitler düşük </a:t>
            </a:r>
            <a:r>
              <a:rPr lang="tr-TR" sz="2000" dirty="0" err="1">
                <a:latin typeface="Times New Roman" pitchFamily="18" charset="0"/>
                <a:cs typeface="Times New Roman" pitchFamily="18" charset="0"/>
              </a:rPr>
              <a:t>lipofiliktir</a:t>
            </a:r>
            <a:r>
              <a:rPr lang="tr-TR" sz="2000" dirty="0">
                <a:latin typeface="Times New Roman" pitchFamily="18" charset="0"/>
                <a:cs typeface="Times New Roman" pitchFamily="18" charset="0"/>
              </a:rPr>
              <a:t>. </a:t>
            </a:r>
          </a:p>
          <a:p>
            <a:pPr algn="just">
              <a:lnSpc>
                <a:spcPct val="150000"/>
              </a:lnSpc>
            </a:pPr>
            <a:r>
              <a:rPr lang="tr-TR" sz="2000" dirty="0" err="1">
                <a:latin typeface="Times New Roman" pitchFamily="18" charset="0"/>
                <a:cs typeface="Times New Roman" pitchFamily="18" charset="0"/>
              </a:rPr>
              <a:t>Log</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K</a:t>
            </a:r>
            <a:r>
              <a:rPr lang="tr-TR" sz="2000" baseline="-25000" dirty="0" err="1">
                <a:latin typeface="Times New Roman" pitchFamily="18" charset="0"/>
                <a:cs typeface="Times New Roman" pitchFamily="18" charset="0"/>
              </a:rPr>
              <a:t>ow</a:t>
            </a:r>
            <a:r>
              <a:rPr lang="tr-TR" sz="2000" baseline="-25000" dirty="0">
                <a:latin typeface="Times New Roman" pitchFamily="18" charset="0"/>
                <a:cs typeface="Times New Roman" pitchFamily="18" charset="0"/>
              </a:rPr>
              <a:t> </a:t>
            </a:r>
            <a:r>
              <a:rPr lang="tr-TR" sz="2000" dirty="0">
                <a:latin typeface="Times New Roman" pitchFamily="18" charset="0"/>
                <a:cs typeface="Times New Roman" pitchFamily="18" charset="0"/>
              </a:rPr>
              <a:t>3-5 ise, orta derecede </a:t>
            </a:r>
            <a:r>
              <a:rPr lang="tr-TR" sz="2000" dirty="0" err="1">
                <a:latin typeface="Times New Roman" pitchFamily="18" charset="0"/>
                <a:cs typeface="Times New Roman" pitchFamily="18" charset="0"/>
              </a:rPr>
              <a:t>lipofiliktir</a:t>
            </a:r>
            <a:r>
              <a:rPr lang="tr-TR" sz="2000" dirty="0">
                <a:latin typeface="Times New Roman" pitchFamily="18" charset="0"/>
                <a:cs typeface="Times New Roman" pitchFamily="18" charset="0"/>
              </a:rPr>
              <a:t>. </a:t>
            </a:r>
          </a:p>
          <a:p>
            <a:pPr algn="just">
              <a:lnSpc>
                <a:spcPct val="150000"/>
              </a:lnSpc>
            </a:pPr>
            <a:r>
              <a:rPr lang="tr-TR" sz="2000" dirty="0" err="1">
                <a:latin typeface="Times New Roman" pitchFamily="18" charset="0"/>
                <a:cs typeface="Times New Roman" pitchFamily="18" charset="0"/>
              </a:rPr>
              <a:t>Log</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K</a:t>
            </a:r>
            <a:r>
              <a:rPr lang="tr-TR" sz="2000" baseline="-25000" dirty="0" err="1">
                <a:latin typeface="Times New Roman" pitchFamily="18" charset="0"/>
                <a:cs typeface="Times New Roman" pitchFamily="18" charset="0"/>
              </a:rPr>
              <a:t>ow</a:t>
            </a:r>
            <a:r>
              <a:rPr lang="tr-TR" sz="2000" baseline="-25000" dirty="0">
                <a:latin typeface="Times New Roman" pitchFamily="18" charset="0"/>
                <a:cs typeface="Times New Roman" pitchFamily="18" charset="0"/>
              </a:rPr>
              <a:t> </a:t>
            </a:r>
            <a:r>
              <a:rPr lang="tr-TR" sz="2000" dirty="0">
                <a:latin typeface="Times New Roman" pitchFamily="18" charset="0"/>
                <a:cs typeface="Times New Roman" pitchFamily="18" charset="0"/>
              </a:rPr>
              <a:t>˃5 ise, oldukça </a:t>
            </a:r>
            <a:r>
              <a:rPr lang="tr-TR" sz="2000" dirty="0" err="1">
                <a:latin typeface="Times New Roman" pitchFamily="18" charset="0"/>
                <a:cs typeface="Times New Roman" pitchFamily="18" charset="0"/>
              </a:rPr>
              <a:t>lipofiliktir</a:t>
            </a:r>
            <a:r>
              <a:rPr lang="tr-TR" sz="2000" dirty="0">
                <a:latin typeface="Times New Roman" pitchFamily="18" charset="0"/>
                <a:cs typeface="Times New Roman" pitchFamily="18" charset="0"/>
              </a:rPr>
              <a:t> ve yağ dokusunda birikir. </a:t>
            </a:r>
          </a:p>
          <a:p>
            <a:pPr algn="just">
              <a:lnSpc>
                <a:spcPct val="150000"/>
              </a:lnSpc>
              <a:buFont typeface="Wingdings" panose="05000000000000000000" pitchFamily="2" charset="2"/>
              <a:buChar char="ü"/>
            </a:pPr>
            <a:r>
              <a:rPr lang="tr-TR" sz="2000" dirty="0">
                <a:latin typeface="Times New Roman" pitchFamily="18" charset="0"/>
                <a:cs typeface="Times New Roman" pitchFamily="18" charset="0"/>
              </a:rPr>
              <a:t>Yüksek </a:t>
            </a:r>
            <a:r>
              <a:rPr lang="tr-TR" sz="2000" dirty="0" err="1">
                <a:latin typeface="Times New Roman" pitchFamily="18" charset="0"/>
                <a:cs typeface="Times New Roman" pitchFamily="18" charset="0"/>
              </a:rPr>
              <a:t>K</a:t>
            </a:r>
            <a:r>
              <a:rPr lang="tr-TR" sz="2000" baseline="-25000" dirty="0" err="1">
                <a:latin typeface="Times New Roman" pitchFamily="18" charset="0"/>
                <a:cs typeface="Times New Roman" pitchFamily="18" charset="0"/>
              </a:rPr>
              <a:t>oc</a:t>
            </a:r>
            <a:r>
              <a:rPr lang="tr-TR" sz="2000" baseline="-25000" dirty="0">
                <a:latin typeface="Times New Roman" pitchFamily="18" charset="0"/>
                <a:cs typeface="Times New Roman" pitchFamily="18" charset="0"/>
              </a:rPr>
              <a:t> </a:t>
            </a:r>
            <a:r>
              <a:rPr lang="tr-TR" sz="2000" dirty="0">
                <a:latin typeface="Times New Roman" pitchFamily="18" charset="0"/>
                <a:cs typeface="Times New Roman" pitchFamily="18" charset="0"/>
              </a:rPr>
              <a:t>içeren pestisitler toprağa güçlü bir şekilde bağlanma eğilimindedir.</a:t>
            </a:r>
          </a:p>
          <a:p>
            <a:pPr algn="just">
              <a:lnSpc>
                <a:spcPct val="150000"/>
              </a:lnSpc>
              <a:buFont typeface="Wingdings" panose="05000000000000000000" pitchFamily="2" charset="2"/>
              <a:buChar char="ü"/>
            </a:pPr>
            <a:r>
              <a:rPr lang="tr-TR" sz="2000" dirty="0">
                <a:latin typeface="Times New Roman" pitchFamily="18" charset="0"/>
                <a:cs typeface="Times New Roman" pitchFamily="18" charset="0"/>
              </a:rPr>
              <a:t> Toprak </a:t>
            </a:r>
            <a:r>
              <a:rPr lang="tr-TR" sz="2000" dirty="0" err="1">
                <a:latin typeface="Times New Roman" pitchFamily="18" charset="0"/>
                <a:cs typeface="Times New Roman" pitchFamily="18" charset="0"/>
              </a:rPr>
              <a:t>pH'ı</a:t>
            </a:r>
            <a:r>
              <a:rPr lang="tr-TR" sz="2000" dirty="0">
                <a:latin typeface="Times New Roman" pitchFamily="18" charset="0"/>
                <a:cs typeface="Times New Roman" pitchFamily="18" charset="0"/>
              </a:rPr>
              <a:t> iyonik ve kısmen iyonik pestisitlerin </a:t>
            </a:r>
            <a:r>
              <a:rPr lang="tr-TR" sz="2000" dirty="0" err="1">
                <a:latin typeface="Times New Roman" pitchFamily="18" charset="0"/>
                <a:cs typeface="Times New Roman" pitchFamily="18" charset="0"/>
              </a:rPr>
              <a:t>K</a:t>
            </a:r>
            <a:r>
              <a:rPr lang="tr-TR" sz="2000" baseline="-25000" dirty="0" err="1">
                <a:latin typeface="Times New Roman" pitchFamily="18" charset="0"/>
                <a:cs typeface="Times New Roman" pitchFamily="18" charset="0"/>
              </a:rPr>
              <a:t>oc</a:t>
            </a:r>
            <a:r>
              <a:rPr lang="tr-TR" sz="2000" baseline="-25000" dirty="0">
                <a:latin typeface="Times New Roman" pitchFamily="18" charset="0"/>
                <a:cs typeface="Times New Roman" pitchFamily="18" charset="0"/>
              </a:rPr>
              <a:t> </a:t>
            </a:r>
            <a:r>
              <a:rPr lang="tr-TR" sz="2000" dirty="0">
                <a:latin typeface="Times New Roman" pitchFamily="18" charset="0"/>
                <a:cs typeface="Times New Roman" pitchFamily="18" charset="0"/>
              </a:rPr>
              <a:t>'unu etkiler. Bu etki, pestisitin </a:t>
            </a:r>
            <a:r>
              <a:rPr lang="tr-TR" sz="2000" dirty="0" err="1">
                <a:latin typeface="Times New Roman" pitchFamily="18" charset="0"/>
                <a:cs typeface="Times New Roman" pitchFamily="18" charset="0"/>
              </a:rPr>
              <a:t>pK</a:t>
            </a:r>
            <a:r>
              <a:rPr lang="tr-TR" sz="2000" baseline="-25000" dirty="0" err="1">
                <a:latin typeface="Times New Roman" pitchFamily="18" charset="0"/>
                <a:cs typeface="Times New Roman" pitchFamily="18" charset="0"/>
              </a:rPr>
              <a:t>a</a:t>
            </a:r>
            <a:r>
              <a:rPr lang="tr-TR" sz="2000" baseline="-25000" dirty="0">
                <a:latin typeface="Times New Roman" pitchFamily="18" charset="0"/>
                <a:cs typeface="Times New Roman" pitchFamily="18" charset="0"/>
              </a:rPr>
              <a:t> </a:t>
            </a:r>
            <a:r>
              <a:rPr lang="tr-TR" sz="2000" dirty="0">
                <a:latin typeface="Times New Roman" pitchFamily="18" charset="0"/>
                <a:cs typeface="Times New Roman" pitchFamily="18" charset="0"/>
              </a:rPr>
              <a:t>'sının bir fonksiyonudur. Pestisitlerin </a:t>
            </a:r>
            <a:r>
              <a:rPr lang="tr-TR" sz="2000" dirty="0" err="1">
                <a:latin typeface="Times New Roman" pitchFamily="18" charset="0"/>
                <a:cs typeface="Times New Roman" pitchFamily="18" charset="0"/>
              </a:rPr>
              <a:t>pK</a:t>
            </a:r>
            <a:r>
              <a:rPr lang="tr-TR" sz="2000" baseline="-25000" dirty="0" err="1">
                <a:latin typeface="Times New Roman" pitchFamily="18" charset="0"/>
                <a:cs typeface="Times New Roman" pitchFamily="18" charset="0"/>
              </a:rPr>
              <a:t>a</a:t>
            </a:r>
            <a:r>
              <a:rPr lang="tr-TR" sz="2000" baseline="-25000" dirty="0">
                <a:latin typeface="Times New Roman" pitchFamily="18" charset="0"/>
                <a:cs typeface="Times New Roman" pitchFamily="18" charset="0"/>
              </a:rPr>
              <a:t> </a:t>
            </a:r>
            <a:r>
              <a:rPr lang="tr-TR" sz="2000" dirty="0">
                <a:latin typeface="Times New Roman" pitchFamily="18" charset="0"/>
                <a:cs typeface="Times New Roman" pitchFamily="18" charset="0"/>
              </a:rPr>
              <a:t>'</a:t>
            </a:r>
            <a:r>
              <a:rPr lang="tr-TR" sz="2000" dirty="0" err="1">
                <a:latin typeface="Times New Roman" pitchFamily="18" charset="0"/>
                <a:cs typeface="Times New Roman" pitchFamily="18" charset="0"/>
              </a:rPr>
              <a:t>sı</a:t>
            </a:r>
            <a:r>
              <a:rPr lang="tr-TR" sz="2000" dirty="0">
                <a:latin typeface="Times New Roman" pitchFamily="18" charset="0"/>
                <a:cs typeface="Times New Roman" pitchFamily="18" charset="0"/>
              </a:rPr>
              <a:t> ve toprak çözeltisinin </a:t>
            </a:r>
            <a:r>
              <a:rPr lang="tr-TR" sz="2000" dirty="0" err="1">
                <a:latin typeface="Times New Roman" pitchFamily="18" charset="0"/>
                <a:cs typeface="Times New Roman" pitchFamily="18" charset="0"/>
              </a:rPr>
              <a:t>pH'ı</a:t>
            </a:r>
            <a:r>
              <a:rPr lang="tr-TR" sz="2000" dirty="0">
                <a:latin typeface="Times New Roman" pitchFamily="18" charset="0"/>
                <a:cs typeface="Times New Roman" pitchFamily="18" charset="0"/>
              </a:rPr>
              <a:t> molekülün </a:t>
            </a:r>
            <a:r>
              <a:rPr lang="tr-TR" sz="2000" dirty="0" err="1">
                <a:latin typeface="Times New Roman" pitchFamily="18" charset="0"/>
                <a:cs typeface="Times New Roman" pitchFamily="18" charset="0"/>
              </a:rPr>
              <a:t>sorpsiyon</a:t>
            </a:r>
            <a:r>
              <a:rPr lang="tr-TR" sz="2000" dirty="0">
                <a:latin typeface="Times New Roman" pitchFamily="18" charset="0"/>
                <a:cs typeface="Times New Roman" pitchFamily="18" charset="0"/>
              </a:rPr>
              <a:t> davranışını etkiler.</a:t>
            </a:r>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2361192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İKİNCİ MAKALEYE AİT İNCELEME</a:t>
            </a:r>
            <a:endParaRPr lang="tr-TR" altLang="tr-TR" sz="2600" b="1" dirty="0">
              <a:solidFill>
                <a:srgbClr val="FF0000"/>
              </a:solidFill>
              <a:latin typeface="Times New Roman" pitchFamily="18" charset="0"/>
              <a:cs typeface="Times New Roman" pitchFamily="18" charset="0"/>
            </a:endParaRPr>
          </a:p>
        </p:txBody>
      </p:sp>
      <p:sp>
        <p:nvSpPr>
          <p:cNvPr id="4" name="4 Dikdörtgen">
            <a:extLst>
              <a:ext uri="{FF2B5EF4-FFF2-40B4-BE49-F238E27FC236}">
                <a16:creationId xmlns:a16="http://schemas.microsoft.com/office/drawing/2014/main" id="{3D84ADB9-DC52-42E9-B6B0-56C07C38CF95}"/>
              </a:ext>
            </a:extLst>
          </p:cNvPr>
          <p:cNvSpPr/>
          <p:nvPr/>
        </p:nvSpPr>
        <p:spPr>
          <a:xfrm>
            <a:off x="107504" y="908720"/>
            <a:ext cx="8731696" cy="4191981"/>
          </a:xfrm>
          <a:prstGeom prst="rect">
            <a:avLst/>
          </a:prstGeom>
        </p:spPr>
        <p:txBody>
          <a:bodyPr wrap="square">
            <a:spAutoFit/>
          </a:bodyPr>
          <a:lstStyle/>
          <a:p>
            <a:pPr algn="just">
              <a:lnSpc>
                <a:spcPct val="150000"/>
              </a:lnSpc>
            </a:pPr>
            <a:r>
              <a:rPr lang="tr-TR" sz="2000" dirty="0">
                <a:latin typeface="Times New Roman" pitchFamily="18" charset="0"/>
                <a:cs typeface="Times New Roman" pitchFamily="18" charset="0"/>
              </a:rPr>
              <a:t>Yapılan araştırmalarda;</a:t>
            </a:r>
          </a:p>
          <a:p>
            <a:pPr algn="just">
              <a:lnSpc>
                <a:spcPct val="150000"/>
              </a:lnSpc>
              <a:buFont typeface="Wingdings" panose="05000000000000000000" pitchFamily="2" charset="2"/>
              <a:buChar char="ü"/>
            </a:pPr>
            <a:r>
              <a:rPr lang="tr-TR" sz="2000" dirty="0">
                <a:latin typeface="Times New Roman" pitchFamily="18" charset="0"/>
                <a:cs typeface="Times New Roman" pitchFamily="18" charset="0"/>
              </a:rPr>
              <a:t>Pestisitlerin konsantrasyonlarının (% 1-10 hata ile) nehir ve göllerde 7-121.222 </a:t>
            </a:r>
            <a:r>
              <a:rPr lang="tr-TR" sz="2000" dirty="0" err="1">
                <a:latin typeface="Times New Roman" pitchFamily="18" charset="0"/>
                <a:cs typeface="Times New Roman" pitchFamily="18" charset="0"/>
              </a:rPr>
              <a:t>ng</a:t>
            </a:r>
            <a:r>
              <a:rPr lang="tr-TR" sz="2000" dirty="0">
                <a:latin typeface="Times New Roman" pitchFamily="18" charset="0"/>
                <a:cs typeface="Times New Roman" pitchFamily="18" charset="0"/>
              </a:rPr>
              <a:t>/L arasında, </a:t>
            </a:r>
            <a:r>
              <a:rPr lang="tr-TR" sz="2000" dirty="0" err="1">
                <a:latin typeface="Times New Roman" pitchFamily="18" charset="0"/>
                <a:cs typeface="Times New Roman" pitchFamily="18" charset="0"/>
              </a:rPr>
              <a:t>atıksularda</a:t>
            </a:r>
            <a:r>
              <a:rPr lang="tr-TR" sz="2000" dirty="0">
                <a:latin typeface="Times New Roman" pitchFamily="18" charset="0"/>
                <a:cs typeface="Times New Roman" pitchFamily="18" charset="0"/>
              </a:rPr>
              <a:t> 23-3172 </a:t>
            </a:r>
            <a:r>
              <a:rPr lang="tr-TR" sz="2000" dirty="0" err="1">
                <a:latin typeface="Times New Roman" pitchFamily="18" charset="0"/>
                <a:cs typeface="Times New Roman" pitchFamily="18" charset="0"/>
              </a:rPr>
              <a:t>ng</a:t>
            </a:r>
            <a:r>
              <a:rPr lang="tr-TR" sz="2000" dirty="0">
                <a:latin typeface="Times New Roman" pitchFamily="18" charset="0"/>
                <a:cs typeface="Times New Roman" pitchFamily="18" charset="0"/>
              </a:rPr>
              <a:t>/L arasında, yeraltı suyunda  20-1060 </a:t>
            </a:r>
            <a:r>
              <a:rPr lang="tr-TR" sz="2000" dirty="0" err="1">
                <a:latin typeface="Times New Roman" pitchFamily="18" charset="0"/>
                <a:cs typeface="Times New Roman" pitchFamily="18" charset="0"/>
              </a:rPr>
              <a:t>ng</a:t>
            </a:r>
            <a:r>
              <a:rPr lang="tr-TR" sz="2000" dirty="0">
                <a:latin typeface="Times New Roman" pitchFamily="18" charset="0"/>
                <a:cs typeface="Times New Roman" pitchFamily="18" charset="0"/>
              </a:rPr>
              <a:t>/L arasında, içme suyunda ise  141-14.629 </a:t>
            </a:r>
            <a:r>
              <a:rPr lang="tr-TR" sz="2000" dirty="0" err="1">
                <a:latin typeface="Times New Roman" pitchFamily="18" charset="0"/>
                <a:cs typeface="Times New Roman" pitchFamily="18" charset="0"/>
              </a:rPr>
              <a:t>ng</a:t>
            </a:r>
            <a:r>
              <a:rPr lang="tr-TR" sz="2000" dirty="0">
                <a:latin typeface="Times New Roman" pitchFamily="18" charset="0"/>
                <a:cs typeface="Times New Roman" pitchFamily="18" charset="0"/>
              </a:rPr>
              <a:t>/L arasında değiştiği, </a:t>
            </a:r>
          </a:p>
          <a:p>
            <a:pPr algn="just">
              <a:lnSpc>
                <a:spcPct val="150000"/>
              </a:lnSpc>
              <a:buFont typeface="Wingdings" panose="05000000000000000000" pitchFamily="2" charset="2"/>
              <a:buChar char="ü"/>
            </a:pPr>
            <a:r>
              <a:rPr lang="tr-TR" sz="2000" dirty="0">
                <a:latin typeface="Times New Roman" pitchFamily="18" charset="0"/>
                <a:cs typeface="Times New Roman" pitchFamily="18" charset="0"/>
              </a:rPr>
              <a:t>Suda çözünen pestisitlerin daha hareketli olduğu ancak yağda çözünen pestisitlerin besin zincirinde biyolojik olarak birikim yapabildiği,</a:t>
            </a:r>
          </a:p>
          <a:p>
            <a:pPr algn="just">
              <a:lnSpc>
                <a:spcPct val="150000"/>
              </a:lnSpc>
              <a:buFont typeface="Wingdings" panose="05000000000000000000" pitchFamily="2" charset="2"/>
              <a:buChar char="ü"/>
            </a:pPr>
            <a:r>
              <a:rPr lang="tr-TR" sz="2000" dirty="0">
                <a:latin typeface="Times New Roman" pitchFamily="18" charset="0"/>
                <a:cs typeface="Times New Roman" pitchFamily="18" charset="0"/>
              </a:rPr>
              <a:t>Pestisit </a:t>
            </a:r>
            <a:r>
              <a:rPr lang="tr-TR" sz="2000" dirty="0" err="1">
                <a:latin typeface="Times New Roman" pitchFamily="18" charset="0"/>
                <a:cs typeface="Times New Roman" pitchFamily="18" charset="0"/>
              </a:rPr>
              <a:t>maruziyetinin</a:t>
            </a:r>
            <a:r>
              <a:rPr lang="tr-TR" sz="2000" dirty="0">
                <a:latin typeface="Times New Roman" pitchFamily="18" charset="0"/>
                <a:cs typeface="Times New Roman" pitchFamily="18" charset="0"/>
              </a:rPr>
              <a:t>, 22 </a:t>
            </a:r>
            <a:r>
              <a:rPr lang="tr-TR" sz="2000" baseline="30000" dirty="0" err="1">
                <a:latin typeface="Times New Roman" pitchFamily="18" charset="0"/>
                <a:cs typeface="Times New Roman" pitchFamily="18" charset="0"/>
              </a:rPr>
              <a:t>o</a:t>
            </a:r>
            <a:r>
              <a:rPr lang="tr-TR" sz="2000" dirty="0" err="1">
                <a:latin typeface="Times New Roman" pitchFamily="18" charset="0"/>
                <a:cs typeface="Times New Roman" pitchFamily="18" charset="0"/>
              </a:rPr>
              <a:t>C'ye</a:t>
            </a:r>
            <a:r>
              <a:rPr lang="tr-TR" sz="2000" dirty="0">
                <a:latin typeface="Times New Roman" pitchFamily="18" charset="0"/>
                <a:cs typeface="Times New Roman" pitchFamily="18" charset="0"/>
              </a:rPr>
              <a:t> kıyasla 32 </a:t>
            </a:r>
            <a:r>
              <a:rPr lang="tr-TR" sz="2000" baseline="30000" dirty="0" err="1">
                <a:latin typeface="Times New Roman" pitchFamily="18" charset="0"/>
                <a:cs typeface="Times New Roman" pitchFamily="18" charset="0"/>
              </a:rPr>
              <a:t>o</a:t>
            </a:r>
            <a:r>
              <a:rPr lang="tr-TR" sz="2000" dirty="0" err="1">
                <a:latin typeface="Times New Roman" pitchFamily="18" charset="0"/>
                <a:cs typeface="Times New Roman" pitchFamily="18" charset="0"/>
              </a:rPr>
              <a:t>C'de</a:t>
            </a:r>
            <a:r>
              <a:rPr lang="tr-TR" sz="2000" dirty="0">
                <a:latin typeface="Times New Roman" pitchFamily="18" charset="0"/>
                <a:cs typeface="Times New Roman" pitchFamily="18" charset="0"/>
              </a:rPr>
              <a:t> daha yüksek </a:t>
            </a:r>
            <a:r>
              <a:rPr lang="tr-TR" sz="2000" dirty="0" err="1">
                <a:latin typeface="Times New Roman" pitchFamily="18" charset="0"/>
                <a:cs typeface="Times New Roman" pitchFamily="18" charset="0"/>
              </a:rPr>
              <a:t>genotoksik</a:t>
            </a:r>
            <a:r>
              <a:rPr lang="tr-TR" sz="2000" dirty="0">
                <a:latin typeface="Times New Roman" pitchFamily="18" charset="0"/>
                <a:cs typeface="Times New Roman" pitchFamily="18" charset="0"/>
              </a:rPr>
              <a:t> etkilere ve karaciğer ve solungaçlarda geri dönüşü olmayan hücresel hasara neden olduğu görülmüştür. </a:t>
            </a:r>
          </a:p>
        </p:txBody>
      </p:sp>
    </p:spTree>
    <p:extLst>
      <p:ext uri="{BB962C8B-B14F-4D97-AF65-F5344CB8AC3E}">
        <p14:creationId xmlns:p14="http://schemas.microsoft.com/office/powerpoint/2010/main" val="1827349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İKİNCİ MAKALEYE AİT İNCELEME</a:t>
            </a:r>
            <a:endParaRPr lang="tr-TR" altLang="tr-TR" sz="2600" b="1" dirty="0">
              <a:solidFill>
                <a:srgbClr val="FF0000"/>
              </a:solidFill>
              <a:latin typeface="Times New Roman" pitchFamily="18" charset="0"/>
              <a:cs typeface="Times New Roman" pitchFamily="18" charset="0"/>
            </a:endParaRPr>
          </a:p>
        </p:txBody>
      </p:sp>
      <p:sp>
        <p:nvSpPr>
          <p:cNvPr id="4" name="4 Dikdörtgen">
            <a:extLst>
              <a:ext uri="{FF2B5EF4-FFF2-40B4-BE49-F238E27FC236}">
                <a16:creationId xmlns:a16="http://schemas.microsoft.com/office/drawing/2014/main" id="{3D84ADB9-DC52-42E9-B6B0-56C07C38CF95}"/>
              </a:ext>
            </a:extLst>
          </p:cNvPr>
          <p:cNvSpPr/>
          <p:nvPr/>
        </p:nvSpPr>
        <p:spPr>
          <a:xfrm>
            <a:off x="107504" y="908720"/>
            <a:ext cx="8731696" cy="6161751"/>
          </a:xfrm>
          <a:prstGeom prst="rect">
            <a:avLst/>
          </a:prstGeom>
        </p:spPr>
        <p:txBody>
          <a:bodyPr wrap="square">
            <a:spAutoFit/>
          </a:bodyPr>
          <a:lstStyle/>
          <a:p>
            <a:pPr algn="just"/>
            <a:r>
              <a:rPr lang="tr-TR" sz="2000" b="1" dirty="0">
                <a:solidFill>
                  <a:srgbClr val="0000FF"/>
                </a:solidFill>
                <a:latin typeface="Times New Roman" pitchFamily="18" charset="0"/>
                <a:cs typeface="Times New Roman" pitchFamily="18" charset="0"/>
              </a:rPr>
              <a:t>3.Sucul Ortamlardan Pestisitlerin </a:t>
            </a:r>
            <a:r>
              <a:rPr lang="tr-TR" sz="2000" b="1" dirty="0" err="1">
                <a:solidFill>
                  <a:srgbClr val="0000FF"/>
                </a:solidFill>
                <a:latin typeface="Times New Roman" pitchFamily="18" charset="0"/>
                <a:cs typeface="Times New Roman" pitchFamily="18" charset="0"/>
              </a:rPr>
              <a:t>Adsorpsiyon</a:t>
            </a:r>
            <a:r>
              <a:rPr lang="tr-TR" sz="2000" b="1" dirty="0">
                <a:solidFill>
                  <a:srgbClr val="0000FF"/>
                </a:solidFill>
                <a:latin typeface="Times New Roman" pitchFamily="18" charset="0"/>
                <a:cs typeface="Times New Roman" pitchFamily="18" charset="0"/>
              </a:rPr>
              <a:t> Yöntemiyle Uzaklaştırılması</a:t>
            </a:r>
          </a:p>
          <a:p>
            <a:pPr algn="just">
              <a:lnSpc>
                <a:spcPct val="150000"/>
              </a:lnSpc>
            </a:pP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tasarımın basitliği ve esnekliği, kullanım kolaylığı ve </a:t>
            </a:r>
            <a:r>
              <a:rPr lang="tr-TR" sz="2000" dirty="0" err="1">
                <a:latin typeface="Times New Roman" pitchFamily="18" charset="0"/>
                <a:cs typeface="Times New Roman" pitchFamily="18" charset="0"/>
              </a:rPr>
              <a:t>toksik</a:t>
            </a:r>
            <a:r>
              <a:rPr lang="tr-TR" sz="2000" dirty="0">
                <a:latin typeface="Times New Roman" pitchFamily="18" charset="0"/>
                <a:cs typeface="Times New Roman" pitchFamily="18" charset="0"/>
              </a:rPr>
              <a:t> kirletici maddelere duyarsızlığı ve hızlı olması nedeniyle en avantajlı giderim yöntemleri arasında iken  </a:t>
            </a:r>
            <a:r>
              <a:rPr lang="tr-TR" sz="2000" dirty="0" err="1">
                <a:latin typeface="Times New Roman" pitchFamily="18" charset="0"/>
                <a:cs typeface="Times New Roman" pitchFamily="18" charset="0"/>
              </a:rPr>
              <a:t>rejenerasyon</a:t>
            </a:r>
            <a:r>
              <a:rPr lang="tr-TR" sz="2000" dirty="0">
                <a:latin typeface="Times New Roman" pitchFamily="18" charset="0"/>
                <a:cs typeface="Times New Roman" pitchFamily="18" charset="0"/>
              </a:rPr>
              <a:t> işlemlerinin gerekliliği bu yöntemin temel dezavantajıdır. </a:t>
            </a:r>
          </a:p>
          <a:p>
            <a:pPr algn="just">
              <a:lnSpc>
                <a:spcPct val="150000"/>
              </a:lnSpc>
            </a:pPr>
            <a:endParaRPr lang="tr-TR" sz="200" dirty="0">
              <a:latin typeface="Times New Roman" pitchFamily="18" charset="0"/>
              <a:cs typeface="Times New Roman" pitchFamily="18" charset="0"/>
            </a:endParaRPr>
          </a:p>
          <a:p>
            <a:pPr algn="just">
              <a:lnSpc>
                <a:spcPct val="150000"/>
              </a:lnSpc>
            </a:pPr>
            <a:r>
              <a:rPr lang="tr-TR" sz="2000" dirty="0">
                <a:latin typeface="Times New Roman" pitchFamily="18" charset="0"/>
                <a:cs typeface="Times New Roman" pitchFamily="18" charset="0"/>
              </a:rPr>
              <a:t>Aktif karbon, </a:t>
            </a:r>
            <a:r>
              <a:rPr lang="tr-TR" sz="2000" dirty="0" err="1">
                <a:latin typeface="Times New Roman" pitchFamily="18" charset="0"/>
                <a:cs typeface="Times New Roman" pitchFamily="18" charset="0"/>
              </a:rPr>
              <a:t>grafen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biyokömür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bentonit</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zeolit</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kitosan</a:t>
            </a:r>
            <a:r>
              <a:rPr lang="tr-TR" sz="2000" dirty="0">
                <a:latin typeface="Times New Roman" pitchFamily="18" charset="0"/>
                <a:cs typeface="Times New Roman" pitchFamily="18" charset="0"/>
              </a:rPr>
              <a:t> ve </a:t>
            </a:r>
            <a:r>
              <a:rPr lang="tr-TR" sz="2000" dirty="0" err="1">
                <a:latin typeface="Times New Roman" pitchFamily="18" charset="0"/>
                <a:cs typeface="Times New Roman" pitchFamily="18" charset="0"/>
              </a:rPr>
              <a:t>nanopartikül</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adsorbanlar</a:t>
            </a:r>
            <a:r>
              <a:rPr lang="tr-TR" sz="2000" dirty="0">
                <a:latin typeface="Times New Roman" pitchFamily="18" charset="0"/>
                <a:cs typeface="Times New Roman" pitchFamily="18" charset="0"/>
              </a:rPr>
              <a:t> çoğunlukla sulu çözeltiden organik kirleticilerin uzaklaştırılmasında kullanılmaktadır.</a:t>
            </a:r>
          </a:p>
          <a:p>
            <a:pPr algn="just">
              <a:lnSpc>
                <a:spcPct val="150000"/>
              </a:lnSpc>
            </a:pPr>
            <a:endParaRPr lang="tr-TR" sz="200" dirty="0">
              <a:latin typeface="Times New Roman" pitchFamily="18" charset="0"/>
              <a:cs typeface="Times New Roman" pitchFamily="18" charset="0"/>
            </a:endParaRPr>
          </a:p>
          <a:p>
            <a:pPr algn="just">
              <a:lnSpc>
                <a:spcPct val="150000"/>
              </a:lnSpc>
            </a:pP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mekanizması, fiziksel yakalama (</a:t>
            </a:r>
            <a:r>
              <a:rPr lang="tr-TR" sz="2000" dirty="0" err="1">
                <a:latin typeface="Times New Roman" pitchFamily="18" charset="0"/>
                <a:cs typeface="Times New Roman" pitchFamily="18" charset="0"/>
              </a:rPr>
              <a:t>absorpsiyon</a:t>
            </a:r>
            <a:r>
              <a:rPr lang="tr-TR" sz="2000" dirty="0">
                <a:latin typeface="Times New Roman" pitchFamily="18" charset="0"/>
                <a:cs typeface="Times New Roman" pitchFamily="18" charset="0"/>
              </a:rPr>
              <a:t>) veya zayıf Van Der </a:t>
            </a:r>
            <a:r>
              <a:rPr lang="tr-TR" sz="2000" dirty="0" err="1">
                <a:latin typeface="Times New Roman" pitchFamily="18" charset="0"/>
                <a:cs typeface="Times New Roman" pitchFamily="18" charset="0"/>
              </a:rPr>
              <a:t>Waals</a:t>
            </a:r>
            <a:r>
              <a:rPr lang="tr-TR" sz="2000" dirty="0">
                <a:latin typeface="Times New Roman" pitchFamily="18" charset="0"/>
                <a:cs typeface="Times New Roman" pitchFamily="18" charset="0"/>
              </a:rPr>
              <a:t> kuvvetler, </a:t>
            </a:r>
            <a:r>
              <a:rPr lang="tr-TR" sz="2000" dirty="0" err="1">
                <a:latin typeface="Times New Roman" pitchFamily="18" charset="0"/>
                <a:cs typeface="Times New Roman" pitchFamily="18" charset="0"/>
              </a:rPr>
              <a:t>dipol-dipol</a:t>
            </a:r>
            <a:r>
              <a:rPr lang="tr-TR" sz="2000" dirty="0">
                <a:latin typeface="Times New Roman" pitchFamily="18" charset="0"/>
                <a:cs typeface="Times New Roman" pitchFamily="18" charset="0"/>
              </a:rPr>
              <a:t> ve iyon-</a:t>
            </a:r>
            <a:r>
              <a:rPr lang="tr-TR" sz="2000" dirty="0" err="1">
                <a:latin typeface="Times New Roman" pitchFamily="18" charset="0"/>
                <a:cs typeface="Times New Roman" pitchFamily="18" charset="0"/>
              </a:rPr>
              <a:t>dipol</a:t>
            </a:r>
            <a:r>
              <a:rPr lang="tr-TR" sz="2000" dirty="0">
                <a:latin typeface="Times New Roman" pitchFamily="18" charset="0"/>
                <a:cs typeface="Times New Roman" pitchFamily="18" charset="0"/>
              </a:rPr>
              <a:t> etkileşimleri, katyon değişimi veya güçlü </a:t>
            </a:r>
            <a:r>
              <a:rPr lang="tr-TR" sz="2000" dirty="0" err="1">
                <a:latin typeface="Times New Roman" pitchFamily="18" charset="0"/>
                <a:cs typeface="Times New Roman" pitchFamily="18" charset="0"/>
              </a:rPr>
              <a:t>kovalent</a:t>
            </a:r>
            <a:r>
              <a:rPr lang="tr-TR" sz="2000" dirty="0">
                <a:latin typeface="Times New Roman" pitchFamily="18" charset="0"/>
                <a:cs typeface="Times New Roman" pitchFamily="18" charset="0"/>
              </a:rPr>
              <a:t> bağlanma yoluyla kimyasal bağlanma şeklinde olabilmektedir.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bir yüzey reaksiyonu olduğu için </a:t>
            </a:r>
            <a:r>
              <a:rPr lang="tr-TR" sz="2000" dirty="0" err="1">
                <a:latin typeface="Times New Roman" pitchFamily="18" charset="0"/>
                <a:cs typeface="Times New Roman" pitchFamily="18" charset="0"/>
              </a:rPr>
              <a:t>adsorban</a:t>
            </a:r>
            <a:r>
              <a:rPr lang="tr-TR" sz="2000" dirty="0">
                <a:latin typeface="Times New Roman" pitchFamily="18" charset="0"/>
                <a:cs typeface="Times New Roman" pitchFamily="18" charset="0"/>
              </a:rPr>
              <a:t> ve </a:t>
            </a:r>
            <a:r>
              <a:rPr lang="tr-TR" sz="2000" dirty="0" err="1">
                <a:latin typeface="Times New Roman" pitchFamily="18" charset="0"/>
                <a:cs typeface="Times New Roman" pitchFamily="18" charset="0"/>
              </a:rPr>
              <a:t>adsorbatın</a:t>
            </a:r>
            <a:r>
              <a:rPr lang="tr-TR" sz="2000" dirty="0">
                <a:latin typeface="Times New Roman" pitchFamily="18" charset="0"/>
                <a:cs typeface="Times New Roman" pitchFamily="18" charset="0"/>
              </a:rPr>
              <a:t> fiziksel ve kimyasal özellikleri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verimliliğini etkilemektedir. </a:t>
            </a:r>
          </a:p>
        </p:txBody>
      </p:sp>
    </p:spTree>
    <p:extLst>
      <p:ext uri="{BB962C8B-B14F-4D97-AF65-F5344CB8AC3E}">
        <p14:creationId xmlns:p14="http://schemas.microsoft.com/office/powerpoint/2010/main" val="1625675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İKİNCİ MAKALEYE AİT İNCELEME</a:t>
            </a:r>
            <a:endParaRPr lang="tr-TR" altLang="tr-TR" sz="2600" b="1" dirty="0">
              <a:solidFill>
                <a:srgbClr val="FF0000"/>
              </a:solidFill>
              <a:latin typeface="Times New Roman" pitchFamily="18" charset="0"/>
              <a:cs typeface="Times New Roman" pitchFamily="18" charset="0"/>
            </a:endParaRPr>
          </a:p>
        </p:txBody>
      </p:sp>
      <p:sp>
        <p:nvSpPr>
          <p:cNvPr id="4" name="4 Dikdörtgen">
            <a:extLst>
              <a:ext uri="{FF2B5EF4-FFF2-40B4-BE49-F238E27FC236}">
                <a16:creationId xmlns:a16="http://schemas.microsoft.com/office/drawing/2014/main" id="{3D84ADB9-DC52-42E9-B6B0-56C07C38CF95}"/>
              </a:ext>
            </a:extLst>
          </p:cNvPr>
          <p:cNvSpPr/>
          <p:nvPr/>
        </p:nvSpPr>
        <p:spPr>
          <a:xfrm>
            <a:off x="206152" y="908720"/>
            <a:ext cx="8731696" cy="6038641"/>
          </a:xfrm>
          <a:prstGeom prst="rect">
            <a:avLst/>
          </a:prstGeom>
        </p:spPr>
        <p:txBody>
          <a:bodyPr wrap="square">
            <a:spAutoFit/>
          </a:bodyPr>
          <a:lstStyle/>
          <a:p>
            <a:pPr algn="just"/>
            <a:r>
              <a:rPr lang="tr-TR" sz="2000" i="1" dirty="0">
                <a:solidFill>
                  <a:srgbClr val="0000FF"/>
                </a:solidFill>
                <a:latin typeface="Times New Roman" pitchFamily="18" charset="0"/>
                <a:cs typeface="Times New Roman" pitchFamily="18" charset="0"/>
              </a:rPr>
              <a:t>Bazı </a:t>
            </a:r>
            <a:r>
              <a:rPr lang="tr-TR" sz="2000" i="1" dirty="0" err="1">
                <a:solidFill>
                  <a:srgbClr val="0000FF"/>
                </a:solidFill>
                <a:latin typeface="Times New Roman" pitchFamily="18" charset="0"/>
                <a:cs typeface="Times New Roman" pitchFamily="18" charset="0"/>
              </a:rPr>
              <a:t>Adsorbanlar</a:t>
            </a:r>
            <a:endParaRPr lang="tr-TR" sz="2000" i="1" dirty="0">
              <a:solidFill>
                <a:srgbClr val="0000FF"/>
              </a:solidFill>
              <a:latin typeface="Times New Roman" pitchFamily="18" charset="0"/>
              <a:cs typeface="Times New Roman" pitchFamily="18" charset="0"/>
            </a:endParaRPr>
          </a:p>
          <a:p>
            <a:pPr algn="just">
              <a:lnSpc>
                <a:spcPct val="150000"/>
              </a:lnSpc>
              <a:buFont typeface="Wingdings" panose="05000000000000000000" pitchFamily="2" charset="2"/>
              <a:buChar char="Ø"/>
            </a:pPr>
            <a:r>
              <a:rPr lang="tr-TR" sz="2000" b="1" dirty="0">
                <a:latin typeface="Times New Roman" pitchFamily="18" charset="0"/>
                <a:cs typeface="Times New Roman" pitchFamily="18" charset="0"/>
              </a:rPr>
              <a:t>Aktif Karbon (AC): </a:t>
            </a:r>
            <a:r>
              <a:rPr lang="tr-TR" sz="2000" dirty="0">
                <a:latin typeface="Times New Roman" pitchFamily="18" charset="0"/>
                <a:cs typeface="Times New Roman" pitchFamily="18" charset="0"/>
              </a:rPr>
              <a:t>Yapılan araştırmalar </a:t>
            </a:r>
            <a:r>
              <a:rPr lang="tr-TR" sz="2000" dirty="0" err="1">
                <a:latin typeface="Times New Roman" pitchFamily="18" charset="0"/>
                <a:cs typeface="Times New Roman" pitchFamily="18" charset="0"/>
              </a:rPr>
              <a:t>AC’nin</a:t>
            </a:r>
            <a:r>
              <a:rPr lang="tr-TR" sz="2000" dirty="0">
                <a:latin typeface="Times New Roman" pitchFamily="18" charset="0"/>
                <a:cs typeface="Times New Roman" pitchFamily="18" charset="0"/>
              </a:rPr>
              <a:t> organik bileşiklerin sucul ortamdan uzaklaştırılmasında yüksek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kapasitesi sergilediğini göstermiştir. Yüksek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kapasitesi, geniş yüzey alanı ve yüksek </a:t>
            </a:r>
            <a:r>
              <a:rPr lang="tr-TR" sz="2000" dirty="0" err="1">
                <a:latin typeface="Times New Roman" pitchFamily="18" charset="0"/>
                <a:cs typeface="Times New Roman" pitchFamily="18" charset="0"/>
              </a:rPr>
              <a:t>gözeneklilik</a:t>
            </a:r>
            <a:r>
              <a:rPr lang="tr-TR" sz="2000" dirty="0">
                <a:latin typeface="Times New Roman" pitchFamily="18" charset="0"/>
                <a:cs typeface="Times New Roman" pitchFamily="18" charset="0"/>
              </a:rPr>
              <a:t> avantajları iken pahalı olması dezavantajıdır. Bu durum geniş çaplı kullanımını sınırlandırmaktadır. Yapılan çalışmalarda, organik bileşik emdirilmiş </a:t>
            </a:r>
            <a:r>
              <a:rPr lang="tr-TR" sz="2000" dirty="0" err="1">
                <a:latin typeface="Times New Roman" pitchFamily="18" charset="0"/>
                <a:cs typeface="Times New Roman" pitchFamily="18" charset="0"/>
              </a:rPr>
              <a:t>AC'nin</a:t>
            </a:r>
            <a:r>
              <a:rPr lang="tr-TR" sz="2000" dirty="0">
                <a:latin typeface="Times New Roman" pitchFamily="18" charset="0"/>
                <a:cs typeface="Times New Roman" pitchFamily="18" charset="0"/>
              </a:rPr>
              <a:t> yeniden kullanımının %40'ın altında olduğu, AC bazlı </a:t>
            </a:r>
            <a:r>
              <a:rPr lang="tr-TR" sz="2000" dirty="0" err="1">
                <a:latin typeface="Times New Roman" pitchFamily="18" charset="0"/>
                <a:cs typeface="Times New Roman" pitchFamily="18" charset="0"/>
              </a:rPr>
              <a:t>adsorban</a:t>
            </a:r>
            <a:r>
              <a:rPr lang="tr-TR" sz="2000" dirty="0">
                <a:latin typeface="Times New Roman" pitchFamily="18" charset="0"/>
                <a:cs typeface="Times New Roman" pitchFamily="18" charset="0"/>
              </a:rPr>
              <a:t> ile </a:t>
            </a:r>
            <a:r>
              <a:rPr lang="tr-TR" sz="2000" dirty="0" err="1">
                <a:latin typeface="Times New Roman" pitchFamily="18" charset="0"/>
                <a:cs typeface="Times New Roman" pitchFamily="18" charset="0"/>
              </a:rPr>
              <a:t>triazolün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fungisit</a:t>
            </a:r>
            <a:r>
              <a:rPr lang="tr-TR" sz="2000" dirty="0">
                <a:latin typeface="Times New Roman" pitchFamily="18" charset="0"/>
                <a:cs typeface="Times New Roman" pitchFamily="18" charset="0"/>
              </a:rPr>
              <a:t>) %99’unun uzaklaştırıldığı görülmüştür. </a:t>
            </a:r>
          </a:p>
          <a:p>
            <a:pPr algn="just">
              <a:lnSpc>
                <a:spcPct val="150000"/>
              </a:lnSpc>
              <a:buFont typeface="Wingdings" panose="05000000000000000000" pitchFamily="2" charset="2"/>
              <a:buChar char="Ø"/>
            </a:pPr>
            <a:r>
              <a:rPr lang="tr-TR" sz="2000" b="1" dirty="0" err="1">
                <a:latin typeface="Times New Roman" pitchFamily="18" charset="0"/>
                <a:cs typeface="Times New Roman" pitchFamily="18" charset="0"/>
              </a:rPr>
              <a:t>Grafen</a:t>
            </a:r>
            <a:r>
              <a:rPr lang="tr-TR" sz="2000" b="1" dirty="0">
                <a:latin typeface="Times New Roman" pitchFamily="18" charset="0"/>
                <a:cs typeface="Times New Roman" pitchFamily="18" charset="0"/>
              </a:rPr>
              <a:t> Bazlı </a:t>
            </a:r>
            <a:r>
              <a:rPr lang="tr-TR" sz="2000" b="1" dirty="0" err="1">
                <a:latin typeface="Times New Roman" pitchFamily="18" charset="0"/>
                <a:cs typeface="Times New Roman" pitchFamily="18" charset="0"/>
              </a:rPr>
              <a:t>Adsorbanlar</a:t>
            </a: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Yüksek bir özgül yüzey alana, hızlı heterojen elektron transferine, olağanüstü mekanik mukavemete ve yüksek termal iletkenliğe sahiptir. Yapılan çalışmalarda, optimum performansta selüloz/</a:t>
            </a:r>
            <a:r>
              <a:rPr lang="tr-TR" sz="2000" dirty="0" err="1">
                <a:latin typeface="Times New Roman" pitchFamily="18" charset="0"/>
                <a:cs typeface="Times New Roman" pitchFamily="18" charset="0"/>
              </a:rPr>
              <a:t>grafen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kompozit</a:t>
            </a:r>
            <a:r>
              <a:rPr lang="tr-TR" sz="2000" dirty="0">
                <a:latin typeface="Times New Roman" pitchFamily="18" charset="0"/>
                <a:cs typeface="Times New Roman" pitchFamily="18" charset="0"/>
              </a:rPr>
              <a:t> kullanarak </a:t>
            </a:r>
            <a:r>
              <a:rPr lang="tr-TR" sz="2000" dirty="0" err="1">
                <a:latin typeface="Times New Roman" pitchFamily="18" charset="0"/>
                <a:cs typeface="Times New Roman" pitchFamily="18" charset="0"/>
              </a:rPr>
              <a:t>triazinin</a:t>
            </a:r>
            <a:r>
              <a:rPr lang="tr-TR" sz="2000" dirty="0">
                <a:latin typeface="Times New Roman" pitchFamily="18" charset="0"/>
                <a:cs typeface="Times New Roman" pitchFamily="18" charset="0"/>
              </a:rPr>
              <a:t> %95’ten fazlası, </a:t>
            </a:r>
            <a:r>
              <a:rPr lang="tr-TR" sz="2000" dirty="0" err="1">
                <a:latin typeface="Times New Roman" pitchFamily="18" charset="0"/>
                <a:cs typeface="Times New Roman" pitchFamily="18" charset="0"/>
              </a:rPr>
              <a:t>ferrit</a:t>
            </a:r>
            <a:r>
              <a:rPr lang="tr-TR" sz="2000" dirty="0">
                <a:latin typeface="Times New Roman" pitchFamily="18" charset="0"/>
                <a:cs typeface="Times New Roman" pitchFamily="18" charset="0"/>
              </a:rPr>
              <a:t> manganez/</a:t>
            </a:r>
            <a:r>
              <a:rPr lang="tr-TR" sz="2000" dirty="0" err="1">
                <a:latin typeface="Times New Roman" pitchFamily="18" charset="0"/>
                <a:cs typeface="Times New Roman" pitchFamily="18" charset="0"/>
              </a:rPr>
              <a:t>grafen</a:t>
            </a:r>
            <a:r>
              <a:rPr lang="tr-TR" sz="2000" dirty="0">
                <a:latin typeface="Times New Roman" pitchFamily="18" charset="0"/>
                <a:cs typeface="Times New Roman" pitchFamily="18" charset="0"/>
              </a:rPr>
              <a:t> kullanılarak </a:t>
            </a:r>
            <a:r>
              <a:rPr lang="tr-TR" sz="2000" dirty="0" err="1">
                <a:latin typeface="Times New Roman" pitchFamily="18" charset="0"/>
                <a:cs typeface="Times New Roman" pitchFamily="18" charset="0"/>
              </a:rPr>
              <a:t>glifosatın</a:t>
            </a:r>
            <a:r>
              <a:rPr lang="tr-TR" sz="2000" dirty="0">
                <a:latin typeface="Times New Roman" pitchFamily="18" charset="0"/>
                <a:cs typeface="Times New Roman" pitchFamily="18" charset="0"/>
              </a:rPr>
              <a:t> (herbisit) %89'dan fazlası uzaklaştırılmıştır.</a:t>
            </a:r>
          </a:p>
        </p:txBody>
      </p:sp>
    </p:spTree>
    <p:extLst>
      <p:ext uri="{BB962C8B-B14F-4D97-AF65-F5344CB8AC3E}">
        <p14:creationId xmlns:p14="http://schemas.microsoft.com/office/powerpoint/2010/main" val="4207722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İKİNCİ MAKALEYE AİT İNCELEME</a:t>
            </a:r>
            <a:endParaRPr lang="tr-TR" altLang="tr-TR" sz="2600" b="1" dirty="0">
              <a:solidFill>
                <a:srgbClr val="FF0000"/>
              </a:solidFill>
              <a:latin typeface="Times New Roman" pitchFamily="18" charset="0"/>
              <a:cs typeface="Times New Roman" pitchFamily="18" charset="0"/>
            </a:endParaRPr>
          </a:p>
        </p:txBody>
      </p:sp>
      <p:sp>
        <p:nvSpPr>
          <p:cNvPr id="4" name="4 Dikdörtgen">
            <a:extLst>
              <a:ext uri="{FF2B5EF4-FFF2-40B4-BE49-F238E27FC236}">
                <a16:creationId xmlns:a16="http://schemas.microsoft.com/office/drawing/2014/main" id="{3D84ADB9-DC52-42E9-B6B0-56C07C38CF95}"/>
              </a:ext>
            </a:extLst>
          </p:cNvPr>
          <p:cNvSpPr/>
          <p:nvPr/>
        </p:nvSpPr>
        <p:spPr>
          <a:xfrm>
            <a:off x="206152" y="908720"/>
            <a:ext cx="8731696" cy="5576976"/>
          </a:xfrm>
          <a:prstGeom prst="rect">
            <a:avLst/>
          </a:prstGeom>
        </p:spPr>
        <p:txBody>
          <a:bodyPr wrap="square">
            <a:spAutoFit/>
          </a:bodyPr>
          <a:lstStyle/>
          <a:p>
            <a:pPr algn="just">
              <a:lnSpc>
                <a:spcPct val="150000"/>
              </a:lnSpc>
              <a:buFont typeface="Wingdings" panose="05000000000000000000" pitchFamily="2" charset="2"/>
              <a:buChar char="Ø"/>
            </a:pPr>
            <a:r>
              <a:rPr lang="tr-TR" sz="2000" b="1" dirty="0" err="1">
                <a:latin typeface="Times New Roman" pitchFamily="18" charset="0"/>
                <a:cs typeface="Times New Roman" pitchFamily="18" charset="0"/>
              </a:rPr>
              <a:t>Biochar</a:t>
            </a:r>
            <a:r>
              <a:rPr lang="tr-TR" sz="2000" b="1" dirty="0">
                <a:latin typeface="Times New Roman" pitchFamily="18" charset="0"/>
                <a:cs typeface="Times New Roman" pitchFamily="18" charset="0"/>
              </a:rPr>
              <a:t> (</a:t>
            </a:r>
            <a:r>
              <a:rPr lang="tr-TR" sz="2000" b="1" dirty="0" err="1">
                <a:latin typeface="Times New Roman" pitchFamily="18" charset="0"/>
                <a:cs typeface="Times New Roman" pitchFamily="18" charset="0"/>
              </a:rPr>
              <a:t>Biyokömür</a:t>
            </a: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Karbon, oksijen, nitrojen ve hidrojen içerir. Geniş hammadde kaynakları, geniş yüzey alanı, düşük maliyet ve yüksek çevresel </a:t>
            </a:r>
            <a:r>
              <a:rPr lang="tr-TR" sz="2000" dirty="0" err="1">
                <a:latin typeface="Times New Roman" pitchFamily="18" charset="0"/>
                <a:cs typeface="Times New Roman" pitchFamily="18" charset="0"/>
              </a:rPr>
              <a:t>stabilite</a:t>
            </a:r>
            <a:r>
              <a:rPr lang="tr-TR" sz="2000" dirty="0">
                <a:latin typeface="Times New Roman" pitchFamily="18" charset="0"/>
                <a:cs typeface="Times New Roman" pitchFamily="18" charset="0"/>
              </a:rPr>
              <a:t> avantajlarıdır. Pek çok pestisitin çapı, </a:t>
            </a:r>
            <a:r>
              <a:rPr lang="tr-TR" sz="2000" dirty="0" err="1">
                <a:latin typeface="Times New Roman" pitchFamily="18" charset="0"/>
                <a:cs typeface="Times New Roman" pitchFamily="18" charset="0"/>
              </a:rPr>
              <a:t>biyokömürün</a:t>
            </a:r>
            <a:r>
              <a:rPr lang="tr-TR" sz="2000" dirty="0">
                <a:latin typeface="Times New Roman" pitchFamily="18" charset="0"/>
                <a:cs typeface="Times New Roman" pitchFamily="18" charset="0"/>
              </a:rPr>
              <a:t> gözenek boyutundan daha küçüktür. Yapılan çalışmalarda </a:t>
            </a:r>
            <a:r>
              <a:rPr lang="tr-TR" sz="2000" dirty="0" err="1">
                <a:latin typeface="Times New Roman" pitchFamily="18" charset="0"/>
                <a:cs typeface="Times New Roman" pitchFamily="18" charset="0"/>
              </a:rPr>
              <a:t>biyokömür</a:t>
            </a:r>
            <a:r>
              <a:rPr lang="tr-TR" sz="2000" dirty="0">
                <a:latin typeface="Times New Roman" pitchFamily="18" charset="0"/>
                <a:cs typeface="Times New Roman" pitchFamily="18" charset="0"/>
              </a:rPr>
              <a:t> ile %76.4-84.3 </a:t>
            </a:r>
            <a:r>
              <a:rPr lang="tr-TR" sz="2000" dirty="0" err="1">
                <a:latin typeface="Times New Roman" pitchFamily="18" charset="0"/>
                <a:cs typeface="Times New Roman" pitchFamily="18" charset="0"/>
              </a:rPr>
              <a:t>karbamat</a:t>
            </a:r>
            <a:r>
              <a:rPr lang="tr-TR" sz="2000" dirty="0">
                <a:latin typeface="Times New Roman" pitchFamily="18" charset="0"/>
                <a:cs typeface="Times New Roman" pitchFamily="18" charset="0"/>
              </a:rPr>
              <a:t> ve %70.2 </a:t>
            </a:r>
            <a:r>
              <a:rPr lang="tr-TR" sz="2000" dirty="0" err="1">
                <a:latin typeface="Times New Roman" pitchFamily="18" charset="0"/>
                <a:cs typeface="Times New Roman" pitchFamily="18" charset="0"/>
              </a:rPr>
              <a:t>metolaklor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modifiye</a:t>
            </a:r>
            <a:r>
              <a:rPr lang="tr-TR" sz="2000" dirty="0">
                <a:latin typeface="Times New Roman" pitchFamily="18" charset="0"/>
                <a:cs typeface="Times New Roman" pitchFamily="18" charset="0"/>
              </a:rPr>
              <a:t> edilmiş </a:t>
            </a:r>
            <a:r>
              <a:rPr lang="tr-TR" sz="2000" dirty="0" err="1">
                <a:latin typeface="Times New Roman" pitchFamily="18" charset="0"/>
                <a:cs typeface="Times New Roman" pitchFamily="18" charset="0"/>
              </a:rPr>
              <a:t>biyokömür</a:t>
            </a:r>
            <a:r>
              <a:rPr lang="tr-TR" sz="2000" dirty="0">
                <a:latin typeface="Times New Roman" pitchFamily="18" charset="0"/>
                <a:cs typeface="Times New Roman" pitchFamily="18" charset="0"/>
              </a:rPr>
              <a:t> ile de yaklaşık %96 </a:t>
            </a:r>
            <a:r>
              <a:rPr lang="tr-TR" sz="2000" dirty="0" err="1">
                <a:latin typeface="Times New Roman" pitchFamily="18" charset="0"/>
                <a:cs typeface="Times New Roman" pitchFamily="18" charset="0"/>
              </a:rPr>
              <a:t>triazin</a:t>
            </a:r>
            <a:r>
              <a:rPr lang="tr-TR" sz="2000" dirty="0">
                <a:latin typeface="Times New Roman" pitchFamily="18" charset="0"/>
                <a:cs typeface="Times New Roman" pitchFamily="18" charset="0"/>
              </a:rPr>
              <a:t> uzaklaştırılmıştır. </a:t>
            </a:r>
            <a:r>
              <a:rPr lang="tr-TR" sz="2000" dirty="0" err="1">
                <a:latin typeface="Times New Roman" pitchFamily="18" charset="0"/>
                <a:cs typeface="Times New Roman" pitchFamily="18" charset="0"/>
              </a:rPr>
              <a:t>Biyokömür</a:t>
            </a:r>
            <a:r>
              <a:rPr lang="tr-TR" sz="2000" dirty="0">
                <a:latin typeface="Times New Roman" pitchFamily="18" charset="0"/>
                <a:cs typeface="Times New Roman" pitchFamily="18" charset="0"/>
              </a:rPr>
              <a:t> birkaç gözenek boyutu içerir, farklı </a:t>
            </a:r>
            <a:r>
              <a:rPr lang="tr-TR" sz="2000" dirty="0" err="1">
                <a:latin typeface="Times New Roman" pitchFamily="18" charset="0"/>
                <a:cs typeface="Times New Roman" pitchFamily="18" charset="0"/>
              </a:rPr>
              <a:t>pH</a:t>
            </a:r>
            <a:r>
              <a:rPr lang="tr-TR" sz="2000" dirty="0">
                <a:latin typeface="Times New Roman" pitchFamily="18" charset="0"/>
                <a:cs typeface="Times New Roman" pitchFamily="18" charset="0"/>
              </a:rPr>
              <a:t> değerlerine sahiptir, katyon değişim kapasitesi zenginleştirilebilir. </a:t>
            </a:r>
          </a:p>
          <a:p>
            <a:pPr algn="just">
              <a:lnSpc>
                <a:spcPct val="150000"/>
              </a:lnSpc>
              <a:buFont typeface="Wingdings" panose="05000000000000000000" pitchFamily="2" charset="2"/>
              <a:buChar char="Ø"/>
            </a:pPr>
            <a:r>
              <a:rPr lang="tr-TR" sz="2000" b="1" dirty="0" err="1">
                <a:latin typeface="Times New Roman" pitchFamily="18" charset="0"/>
                <a:cs typeface="Times New Roman" pitchFamily="18" charset="0"/>
              </a:rPr>
              <a:t>Zeolit</a:t>
            </a: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Y</a:t>
            </a:r>
            <a:r>
              <a:rPr lang="es-ES" sz="2000" dirty="0">
                <a:latin typeface="Times New Roman" pitchFamily="18" charset="0"/>
                <a:cs typeface="Times New Roman" pitchFamily="18" charset="0"/>
              </a:rPr>
              <a:t>üksek bir sorpsiyon ve iyon değiştirme kapasitesine sahip</a:t>
            </a:r>
            <a:r>
              <a:rPr lang="tr-TR" sz="2000" dirty="0">
                <a:latin typeface="Times New Roman" pitchFamily="18" charset="0"/>
                <a:cs typeface="Times New Roman" pitchFamily="18" charset="0"/>
              </a:rPr>
              <a:t>tir. Negatif yük ile kategorize edildiği için  katyonları iyi </a:t>
            </a:r>
            <a:r>
              <a:rPr lang="tr-TR" sz="2000" dirty="0" err="1">
                <a:latin typeface="Times New Roman" pitchFamily="18" charset="0"/>
                <a:cs typeface="Times New Roman" pitchFamily="18" charset="0"/>
              </a:rPr>
              <a:t>adsorbe</a:t>
            </a:r>
            <a:r>
              <a:rPr lang="tr-TR" sz="2000" dirty="0">
                <a:latin typeface="Times New Roman" pitchFamily="18" charset="0"/>
                <a:cs typeface="Times New Roman" pitchFamily="18" charset="0"/>
              </a:rPr>
              <a:t> eder. Yapılan çalışmalarda bazı </a:t>
            </a:r>
            <a:r>
              <a:rPr lang="tr-TR" sz="2000" dirty="0" err="1">
                <a:latin typeface="Times New Roman" pitchFamily="18" charset="0"/>
                <a:cs typeface="Times New Roman" pitchFamily="18" charset="0"/>
              </a:rPr>
              <a:t>zeolitler</a:t>
            </a:r>
            <a:r>
              <a:rPr lang="tr-TR" sz="2000" dirty="0">
                <a:latin typeface="Times New Roman" pitchFamily="18" charset="0"/>
                <a:cs typeface="Times New Roman" pitchFamily="18" charset="0"/>
              </a:rPr>
              <a:t>, %100 </a:t>
            </a:r>
            <a:r>
              <a:rPr lang="tr-TR" sz="2000" dirty="0" err="1">
                <a:latin typeface="Times New Roman" pitchFamily="18" charset="0"/>
                <a:cs typeface="Times New Roman" pitchFamily="18" charset="0"/>
              </a:rPr>
              <a:t>bentazon</a:t>
            </a:r>
            <a:r>
              <a:rPr lang="tr-TR" sz="2000" dirty="0">
                <a:latin typeface="Times New Roman" pitchFamily="18" charset="0"/>
                <a:cs typeface="Times New Roman" pitchFamily="18" charset="0"/>
              </a:rPr>
              <a:t> (herbisit), %16.9 </a:t>
            </a:r>
            <a:r>
              <a:rPr lang="tr-TR" sz="2000" dirty="0" err="1">
                <a:latin typeface="Times New Roman" pitchFamily="18" charset="0"/>
                <a:cs typeface="Times New Roman" pitchFamily="18" charset="0"/>
              </a:rPr>
              <a:t>klopiralid</a:t>
            </a:r>
            <a:r>
              <a:rPr lang="tr-TR" sz="2000" dirty="0">
                <a:latin typeface="Times New Roman" pitchFamily="18" charset="0"/>
                <a:cs typeface="Times New Roman" pitchFamily="18" charset="0"/>
              </a:rPr>
              <a:t> (herbisit), %99.7 </a:t>
            </a:r>
            <a:r>
              <a:rPr lang="tr-TR" sz="2000" dirty="0" err="1">
                <a:latin typeface="Times New Roman" pitchFamily="18" charset="0"/>
                <a:cs typeface="Times New Roman" pitchFamily="18" charset="0"/>
              </a:rPr>
              <a:t>imidakloprid</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insektisit</a:t>
            </a:r>
            <a:r>
              <a:rPr lang="tr-TR" sz="2000" dirty="0">
                <a:latin typeface="Times New Roman" pitchFamily="18" charset="0"/>
                <a:cs typeface="Times New Roman" pitchFamily="18" charset="0"/>
              </a:rPr>
              <a:t>), %100 </a:t>
            </a:r>
            <a:r>
              <a:rPr lang="tr-TR" sz="2000" dirty="0" err="1">
                <a:latin typeface="Times New Roman" pitchFamily="18" charset="0"/>
                <a:cs typeface="Times New Roman" pitchFamily="18" charset="0"/>
              </a:rPr>
              <a:t>soproturon</a:t>
            </a:r>
            <a:r>
              <a:rPr lang="tr-TR" sz="2000" dirty="0">
                <a:latin typeface="Times New Roman" pitchFamily="18" charset="0"/>
                <a:cs typeface="Times New Roman" pitchFamily="18" charset="0"/>
              </a:rPr>
              <a:t> (herbisit) ve %99.8 </a:t>
            </a:r>
            <a:r>
              <a:rPr lang="tr-TR" sz="2000" dirty="0" err="1">
                <a:latin typeface="Times New Roman" pitchFamily="18" charset="0"/>
                <a:cs typeface="Times New Roman" pitchFamily="18" charset="0"/>
              </a:rPr>
              <a:t>metalaksil</a:t>
            </a:r>
            <a:r>
              <a:rPr lang="tr-TR" sz="2000" dirty="0">
                <a:latin typeface="Times New Roman" pitchFamily="18" charset="0"/>
                <a:cs typeface="Times New Roman" pitchFamily="18" charset="0"/>
              </a:rPr>
              <a:t>-M (</a:t>
            </a:r>
            <a:r>
              <a:rPr lang="tr-TR" sz="2000" dirty="0" err="1">
                <a:latin typeface="Times New Roman" pitchFamily="18" charset="0"/>
                <a:cs typeface="Times New Roman" pitchFamily="18" charset="0"/>
              </a:rPr>
              <a:t>fungisit</a:t>
            </a:r>
            <a:r>
              <a:rPr lang="tr-TR" sz="2000" dirty="0">
                <a:latin typeface="Times New Roman" pitchFamily="18" charset="0"/>
                <a:cs typeface="Times New Roman" pitchFamily="18" charset="0"/>
              </a:rPr>
              <a:t>) uzaklaştırabilmiştir.</a:t>
            </a:r>
          </a:p>
        </p:txBody>
      </p:sp>
    </p:spTree>
    <p:extLst>
      <p:ext uri="{BB962C8B-B14F-4D97-AF65-F5344CB8AC3E}">
        <p14:creationId xmlns:p14="http://schemas.microsoft.com/office/powerpoint/2010/main" val="3237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İçerik Yer Tutucusu 2"/>
          <p:cNvSpPr>
            <a:spLocks noGrp="1"/>
          </p:cNvSpPr>
          <p:nvPr>
            <p:ph idx="1"/>
          </p:nvPr>
        </p:nvSpPr>
        <p:spPr>
          <a:xfrm>
            <a:off x="323528" y="908720"/>
            <a:ext cx="8568952" cy="5760367"/>
          </a:xfrm>
        </p:spPr>
        <p:txBody>
          <a:bodyPr/>
          <a:lstStyle/>
          <a:p>
            <a:pPr marL="0" indent="0" algn="just">
              <a:lnSpc>
                <a:spcPct val="150000"/>
              </a:lnSpc>
              <a:spcBef>
                <a:spcPts val="0"/>
              </a:spcBef>
              <a:buNone/>
            </a:pPr>
            <a:r>
              <a:rPr lang="tr-TR" sz="2000" dirty="0">
                <a:latin typeface="Times New Roman" pitchFamily="18" charset="0"/>
                <a:cs typeface="Times New Roman" pitchFamily="18" charset="0"/>
              </a:rPr>
              <a:t>Pestisitler, tarımda üretim verimini artırmak için yoğun olarak kullanılmakla birlikte ciddi çevresel kirlenmelere neden olan kimyasal ilaçlardır. Pestisitlerin uzun yıllar sürekli uygulanması, bu ilaçlara karşı direncin artmasına ve daha fazla pestisit kullanımına  yol açmaktadır. Pestisitler işlevlerine göre;</a:t>
            </a:r>
          </a:p>
          <a:p>
            <a:pPr marL="263525" indent="-263525" algn="just">
              <a:lnSpc>
                <a:spcPct val="150000"/>
              </a:lnSpc>
              <a:spcBef>
                <a:spcPts val="0"/>
              </a:spcBef>
              <a:buFont typeface="Wingdings" panose="05000000000000000000" pitchFamily="2" charset="2"/>
              <a:buChar char="Ø"/>
            </a:pPr>
            <a:r>
              <a:rPr lang="tr-TR" sz="2000" b="1" dirty="0" err="1">
                <a:latin typeface="Times New Roman" pitchFamily="18" charset="0"/>
                <a:cs typeface="Times New Roman" pitchFamily="18" charset="0"/>
              </a:rPr>
              <a:t>Fungusit</a:t>
            </a:r>
            <a:r>
              <a:rPr lang="tr-TR" sz="2000" b="1" dirty="0">
                <a:latin typeface="Times New Roman" pitchFamily="18" charset="0"/>
                <a:cs typeface="Times New Roman" pitchFamily="18" charset="0"/>
              </a:rPr>
              <a:t> (Mantar İlaçları ): </a:t>
            </a:r>
            <a:r>
              <a:rPr lang="tr-TR" sz="2000" dirty="0">
                <a:latin typeface="Times New Roman" pitchFamily="18" charset="0"/>
                <a:cs typeface="Times New Roman" pitchFamily="18" charset="0"/>
              </a:rPr>
              <a:t>Hastalıkları önlemek amacıyla kullanılmaktadır.</a:t>
            </a:r>
          </a:p>
          <a:p>
            <a:pPr marL="0" indent="0" algn="just">
              <a:lnSpc>
                <a:spcPct val="150000"/>
              </a:lnSpc>
              <a:spcBef>
                <a:spcPts val="0"/>
              </a:spcBef>
              <a:buFont typeface="Wingdings" panose="05000000000000000000" pitchFamily="2" charset="2"/>
              <a:buChar char="Ø"/>
            </a:pPr>
            <a:r>
              <a:rPr lang="tr-TR" sz="2000" dirty="0">
                <a:latin typeface="Times New Roman" pitchFamily="18" charset="0"/>
                <a:cs typeface="Times New Roman" pitchFamily="18" charset="0"/>
              </a:rPr>
              <a:t> </a:t>
            </a:r>
            <a:r>
              <a:rPr lang="tr-TR" sz="2000" b="1" dirty="0">
                <a:latin typeface="Times New Roman" pitchFamily="18" charset="0"/>
                <a:cs typeface="Times New Roman" pitchFamily="18" charset="0"/>
              </a:rPr>
              <a:t>Herbisit (Yabani Ot İlaçları): </a:t>
            </a:r>
            <a:r>
              <a:rPr lang="tr-TR" sz="2000" dirty="0">
                <a:latin typeface="Times New Roman" pitchFamily="18" charset="0"/>
                <a:cs typeface="Times New Roman" pitchFamily="18" charset="0"/>
              </a:rPr>
              <a:t>Yabani otları kontrol etmek için kullanılmaktadır. </a:t>
            </a:r>
          </a:p>
          <a:p>
            <a:pPr marL="0" indent="0" algn="just">
              <a:lnSpc>
                <a:spcPct val="150000"/>
              </a:lnSpc>
              <a:spcBef>
                <a:spcPts val="0"/>
              </a:spcBef>
              <a:buFont typeface="Wingdings" panose="05000000000000000000" pitchFamily="2" charset="2"/>
              <a:buChar char="Ø"/>
            </a:pPr>
            <a:r>
              <a:rPr lang="tr-TR" sz="2000" b="1" dirty="0" err="1">
                <a:latin typeface="Times New Roman" pitchFamily="18" charset="0"/>
                <a:cs typeface="Times New Roman" pitchFamily="18" charset="0"/>
              </a:rPr>
              <a:t>İnsektisit</a:t>
            </a:r>
            <a:r>
              <a:rPr lang="tr-TR" sz="2000" b="1" dirty="0">
                <a:latin typeface="Times New Roman" pitchFamily="18" charset="0"/>
                <a:cs typeface="Times New Roman" pitchFamily="18" charset="0"/>
              </a:rPr>
              <a:t> (Böcek Öldürücü İlaçlar): </a:t>
            </a:r>
            <a:r>
              <a:rPr lang="tr-TR" sz="2000" dirty="0">
                <a:latin typeface="Times New Roman" pitchFamily="18" charset="0"/>
                <a:cs typeface="Times New Roman" pitchFamily="18" charset="0"/>
              </a:rPr>
              <a:t>Böcek zararlılarını kontrol etmek için uygulanmaktadır. </a:t>
            </a:r>
          </a:p>
          <a:p>
            <a:pPr marL="0" indent="0" algn="just">
              <a:lnSpc>
                <a:spcPct val="150000"/>
              </a:lnSpc>
              <a:spcBef>
                <a:spcPts val="0"/>
              </a:spcBef>
              <a:buFont typeface="Wingdings" panose="05000000000000000000" pitchFamily="2" charset="2"/>
              <a:buChar char="Ø"/>
            </a:pPr>
            <a:r>
              <a:rPr lang="tr-TR" sz="2000" b="1" dirty="0">
                <a:latin typeface="Times New Roman" pitchFamily="18" charset="0"/>
                <a:cs typeface="Times New Roman" pitchFamily="18" charset="0"/>
              </a:rPr>
              <a:t>Diğer: </a:t>
            </a:r>
            <a:r>
              <a:rPr lang="tr-TR" sz="2000" dirty="0" err="1">
                <a:latin typeface="Times New Roman" pitchFamily="18" charset="0"/>
                <a:cs typeface="Times New Roman" pitchFamily="18" charset="0"/>
              </a:rPr>
              <a:t>Mitisitler</a:t>
            </a:r>
            <a:r>
              <a:rPr lang="tr-TR" sz="2000" dirty="0">
                <a:latin typeface="Times New Roman" pitchFamily="18" charset="0"/>
                <a:cs typeface="Times New Roman" pitchFamily="18" charset="0"/>
              </a:rPr>
              <a:t> (akarları öldürmek için), yosun öldürücüler (yosunları öldürmek için), </a:t>
            </a:r>
            <a:r>
              <a:rPr lang="tr-TR" sz="2000" dirty="0" err="1">
                <a:latin typeface="Times New Roman" pitchFamily="18" charset="0"/>
                <a:cs typeface="Times New Roman" pitchFamily="18" charset="0"/>
              </a:rPr>
              <a:t>akarisitler</a:t>
            </a:r>
            <a:r>
              <a:rPr lang="tr-TR" sz="2000" dirty="0">
                <a:latin typeface="Times New Roman" pitchFamily="18" charset="0"/>
                <a:cs typeface="Times New Roman" pitchFamily="18" charset="0"/>
              </a:rPr>
              <a:t> (keneleri öldürmek için) ve kemirgen öldürücüler (fareleri, sıçanları, köstebekleri ve diğer kemirgenleri öldürmek için)</a:t>
            </a:r>
          </a:p>
          <a:p>
            <a:pPr marL="0" indent="0" algn="just">
              <a:spcBef>
                <a:spcPts val="0"/>
              </a:spcBef>
              <a:buNone/>
            </a:pPr>
            <a:endParaRPr lang="tr-TR" sz="2000" dirty="0">
              <a:latin typeface="Times New Roman" pitchFamily="18" charset="0"/>
              <a:cs typeface="Times New Roman" pitchFamily="18" charset="0"/>
            </a:endParaRPr>
          </a:p>
        </p:txBody>
      </p:sp>
      <p:sp>
        <p:nvSpPr>
          <p:cNvPr id="11266"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altLang="tr-TR" sz="2600" b="1" dirty="0">
                <a:solidFill>
                  <a:srgbClr val="FF0000"/>
                </a:solidFill>
                <a:latin typeface="Times New Roman" pitchFamily="18" charset="0"/>
                <a:cs typeface="Times New Roman" pitchFamily="18" charset="0"/>
              </a:rPr>
              <a:t>GİRİŞ</a:t>
            </a:r>
          </a:p>
        </p:txBody>
      </p:sp>
    </p:spTree>
    <p:extLst>
      <p:ext uri="{BB962C8B-B14F-4D97-AF65-F5344CB8AC3E}">
        <p14:creationId xmlns:p14="http://schemas.microsoft.com/office/powerpoint/2010/main" val="4058732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İKİNCİ MAKALEYE AİT İNCELEME</a:t>
            </a:r>
            <a:endParaRPr lang="tr-TR" altLang="tr-TR" sz="2600" b="1" dirty="0">
              <a:solidFill>
                <a:srgbClr val="FF0000"/>
              </a:solidFill>
              <a:latin typeface="Times New Roman" pitchFamily="18" charset="0"/>
              <a:cs typeface="Times New Roman" pitchFamily="18" charset="0"/>
            </a:endParaRPr>
          </a:p>
        </p:txBody>
      </p:sp>
      <p:sp>
        <p:nvSpPr>
          <p:cNvPr id="4" name="4 Dikdörtgen">
            <a:extLst>
              <a:ext uri="{FF2B5EF4-FFF2-40B4-BE49-F238E27FC236}">
                <a16:creationId xmlns:a16="http://schemas.microsoft.com/office/drawing/2014/main" id="{3D84ADB9-DC52-42E9-B6B0-56C07C38CF95}"/>
              </a:ext>
            </a:extLst>
          </p:cNvPr>
          <p:cNvSpPr/>
          <p:nvPr/>
        </p:nvSpPr>
        <p:spPr>
          <a:xfrm>
            <a:off x="206152" y="908720"/>
            <a:ext cx="8731696" cy="4191981"/>
          </a:xfrm>
          <a:prstGeom prst="rect">
            <a:avLst/>
          </a:prstGeom>
        </p:spPr>
        <p:txBody>
          <a:bodyPr wrap="square">
            <a:spAutoFit/>
          </a:bodyPr>
          <a:lstStyle/>
          <a:p>
            <a:pPr algn="just">
              <a:lnSpc>
                <a:spcPct val="150000"/>
              </a:lnSpc>
              <a:buFont typeface="Wingdings" panose="05000000000000000000" pitchFamily="2" charset="2"/>
              <a:buChar char="Ø"/>
            </a:pPr>
            <a:r>
              <a:rPr lang="tr-TR" sz="2000" b="1" dirty="0" err="1">
                <a:latin typeface="Times New Roman" pitchFamily="18" charset="0"/>
                <a:cs typeface="Times New Roman" pitchFamily="18" charset="0"/>
              </a:rPr>
              <a:t>Bentonit</a:t>
            </a:r>
            <a:r>
              <a:rPr lang="tr-TR" sz="2000" b="1" dirty="0">
                <a:latin typeface="Times New Roman" pitchFamily="18" charset="0"/>
                <a:cs typeface="Times New Roman" pitchFamily="18" charset="0"/>
              </a:rPr>
              <a:t> ve Kil: </a:t>
            </a:r>
            <a:r>
              <a:rPr lang="tr-TR" sz="2000" dirty="0">
                <a:latin typeface="Times New Roman" pitchFamily="18" charset="0"/>
                <a:cs typeface="Times New Roman" pitchFamily="18" charset="0"/>
              </a:rPr>
              <a:t>Kil mineralleri ucuzdur ve yüzey alanı, yüksek katyon değişim kapasitesi ile mikro ve </a:t>
            </a:r>
            <a:r>
              <a:rPr lang="tr-TR" sz="2000" dirty="0" err="1">
                <a:latin typeface="Times New Roman" pitchFamily="18" charset="0"/>
                <a:cs typeface="Times New Roman" pitchFamily="18" charset="0"/>
              </a:rPr>
              <a:t>mezo</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gözenekliliğe</a:t>
            </a:r>
            <a:r>
              <a:rPr lang="tr-TR" sz="2000" dirty="0">
                <a:latin typeface="Times New Roman" pitchFamily="18" charset="0"/>
                <a:cs typeface="Times New Roman" pitchFamily="18" charset="0"/>
              </a:rPr>
              <a:t> sahiptir. Kil malzemeleri, killi toprağın yüzeyinde inorganik iyonları (örneğin sodyum, kalsiyum veya magnezyum) ikame etmek için organik bazlı bir katyon (örneğin </a:t>
            </a:r>
            <a:r>
              <a:rPr lang="tr-TR" sz="2000" dirty="0" err="1">
                <a:latin typeface="Times New Roman" pitchFamily="18" charset="0"/>
                <a:cs typeface="Times New Roman" pitchFamily="18" charset="0"/>
              </a:rPr>
              <a:t>kuaterner</a:t>
            </a:r>
            <a:r>
              <a:rPr lang="tr-TR" sz="2000" dirty="0">
                <a:latin typeface="Times New Roman" pitchFamily="18" charset="0"/>
                <a:cs typeface="Times New Roman" pitchFamily="18" charset="0"/>
              </a:rPr>
              <a:t> amonyum tuzu) eklenerek değiştirilebilir. Bu değişiklikler kil yapısını </a:t>
            </a:r>
            <a:r>
              <a:rPr lang="tr-TR" sz="2000" dirty="0" err="1">
                <a:latin typeface="Times New Roman" pitchFamily="18" charset="0"/>
                <a:cs typeface="Times New Roman" pitchFamily="18" charset="0"/>
              </a:rPr>
              <a:t>hidrofilikten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organofilikliğe</a:t>
            </a:r>
            <a:r>
              <a:rPr lang="tr-TR" sz="2000" dirty="0">
                <a:latin typeface="Times New Roman" pitchFamily="18" charset="0"/>
                <a:cs typeface="Times New Roman" pitchFamily="18" charset="0"/>
              </a:rPr>
              <a:t> değiştirir. Yapılan çalışmalarda; doğal kil kullanılarak böcek ilacının %30’u (</a:t>
            </a:r>
            <a:r>
              <a:rPr lang="tr-TR" sz="2000" dirty="0" err="1">
                <a:latin typeface="Times New Roman" pitchFamily="18" charset="0"/>
                <a:cs typeface="Times New Roman" pitchFamily="18" charset="0"/>
              </a:rPr>
              <a:t>methomyl</a:t>
            </a:r>
            <a:r>
              <a:rPr lang="tr-TR" sz="2000" dirty="0">
                <a:latin typeface="Times New Roman" pitchFamily="18" charset="0"/>
                <a:cs typeface="Times New Roman" pitchFamily="18" charset="0"/>
              </a:rPr>
              <a:t>) uzaklaştırılabilmiştir. Bunun tersine, </a:t>
            </a:r>
            <a:r>
              <a:rPr lang="tr-TR" sz="2000" dirty="0" err="1">
                <a:latin typeface="Times New Roman" pitchFamily="18" charset="0"/>
                <a:cs typeface="Times New Roman" pitchFamily="18" charset="0"/>
              </a:rPr>
              <a:t>modifiye</a:t>
            </a:r>
            <a:r>
              <a:rPr lang="tr-TR" sz="2000" dirty="0">
                <a:latin typeface="Times New Roman" pitchFamily="18" charset="0"/>
                <a:cs typeface="Times New Roman" pitchFamily="18" charset="0"/>
              </a:rPr>
              <a:t> bir kil, </a:t>
            </a:r>
            <a:r>
              <a:rPr lang="tr-TR" sz="2000" dirty="0" err="1">
                <a:latin typeface="Times New Roman" pitchFamily="18" charset="0"/>
                <a:cs typeface="Times New Roman" pitchFamily="18" charset="0"/>
              </a:rPr>
              <a:t>sülfentrazonun</a:t>
            </a:r>
            <a:r>
              <a:rPr lang="tr-TR" sz="2000" dirty="0">
                <a:latin typeface="Times New Roman" pitchFamily="18" charset="0"/>
                <a:cs typeface="Times New Roman" pitchFamily="18" charset="0"/>
              </a:rPr>
              <a:t> %99'unu, </a:t>
            </a:r>
            <a:r>
              <a:rPr lang="tr-TR" sz="2000" dirty="0" err="1">
                <a:latin typeface="Times New Roman" pitchFamily="18" charset="0"/>
                <a:cs typeface="Times New Roman" pitchFamily="18" charset="0"/>
              </a:rPr>
              <a:t>sülfosülfuronun</a:t>
            </a:r>
            <a:r>
              <a:rPr lang="tr-TR" sz="2000" dirty="0">
                <a:latin typeface="Times New Roman" pitchFamily="18" charset="0"/>
                <a:cs typeface="Times New Roman" pitchFamily="18" charset="0"/>
              </a:rPr>
              <a:t> %99'unu, </a:t>
            </a:r>
            <a:r>
              <a:rPr lang="tr-TR" sz="2000" dirty="0" err="1">
                <a:latin typeface="Times New Roman" pitchFamily="18" charset="0"/>
                <a:cs typeface="Times New Roman" pitchFamily="18" charset="0"/>
              </a:rPr>
              <a:t>klorotoluronun</a:t>
            </a:r>
            <a:r>
              <a:rPr lang="tr-TR" sz="2000" dirty="0">
                <a:latin typeface="Times New Roman" pitchFamily="18" charset="0"/>
                <a:cs typeface="Times New Roman" pitchFamily="18" charset="0"/>
              </a:rPr>
              <a:t> %95'ini ve </a:t>
            </a:r>
            <a:r>
              <a:rPr lang="tr-TR" sz="2000" dirty="0" err="1">
                <a:latin typeface="Times New Roman" pitchFamily="18" charset="0"/>
                <a:cs typeface="Times New Roman" pitchFamily="18" charset="0"/>
              </a:rPr>
              <a:t>asetoklorunun</a:t>
            </a:r>
            <a:r>
              <a:rPr lang="tr-TR" sz="2000" dirty="0">
                <a:latin typeface="Times New Roman" pitchFamily="18" charset="0"/>
                <a:cs typeface="Times New Roman" pitchFamily="18" charset="0"/>
              </a:rPr>
              <a:t> %90’ını, </a:t>
            </a:r>
            <a:r>
              <a:rPr lang="tr-TR" sz="2000" dirty="0" err="1">
                <a:latin typeface="Times New Roman" pitchFamily="18" charset="0"/>
                <a:cs typeface="Times New Roman" pitchFamily="18" charset="0"/>
              </a:rPr>
              <a:t>modifiye</a:t>
            </a:r>
            <a:r>
              <a:rPr lang="tr-TR" sz="2000" dirty="0">
                <a:latin typeface="Times New Roman" pitchFamily="18" charset="0"/>
                <a:cs typeface="Times New Roman" pitchFamily="18" charset="0"/>
              </a:rPr>
              <a:t> edilmiş bir </a:t>
            </a:r>
            <a:r>
              <a:rPr lang="tr-TR" sz="2000" dirty="0" err="1">
                <a:latin typeface="Times New Roman" pitchFamily="18" charset="0"/>
                <a:cs typeface="Times New Roman" pitchFamily="18" charset="0"/>
              </a:rPr>
              <a:t>bentonit</a:t>
            </a:r>
            <a:r>
              <a:rPr lang="tr-TR" sz="2000" dirty="0">
                <a:latin typeface="Times New Roman" pitchFamily="18" charset="0"/>
                <a:cs typeface="Times New Roman" pitchFamily="18" charset="0"/>
              </a:rPr>
              <a:t> ise </a:t>
            </a:r>
            <a:r>
              <a:rPr lang="tr-TR" sz="2000" dirty="0" err="1">
                <a:latin typeface="Times New Roman" pitchFamily="18" charset="0"/>
                <a:cs typeface="Times New Roman" pitchFamily="18" charset="0"/>
              </a:rPr>
              <a:t>deltametrinin</a:t>
            </a:r>
            <a:r>
              <a:rPr lang="tr-TR" sz="2000" dirty="0">
                <a:latin typeface="Times New Roman" pitchFamily="18" charset="0"/>
                <a:cs typeface="Times New Roman" pitchFamily="18" charset="0"/>
              </a:rPr>
              <a:t> %98'ini uzaklaştırabilmiştir. </a:t>
            </a:r>
          </a:p>
        </p:txBody>
      </p:sp>
    </p:spTree>
    <p:extLst>
      <p:ext uri="{BB962C8B-B14F-4D97-AF65-F5344CB8AC3E}">
        <p14:creationId xmlns:p14="http://schemas.microsoft.com/office/powerpoint/2010/main" val="646243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İKİNCİ MAKALEYE AİT İNCELEME</a:t>
            </a:r>
            <a:endParaRPr lang="tr-TR" altLang="tr-TR" sz="2600" b="1" dirty="0">
              <a:solidFill>
                <a:srgbClr val="FF0000"/>
              </a:solidFill>
              <a:latin typeface="Times New Roman" pitchFamily="18" charset="0"/>
              <a:cs typeface="Times New Roman" pitchFamily="18" charset="0"/>
            </a:endParaRPr>
          </a:p>
        </p:txBody>
      </p:sp>
      <p:sp>
        <p:nvSpPr>
          <p:cNvPr id="4" name="4 Dikdörtgen">
            <a:extLst>
              <a:ext uri="{FF2B5EF4-FFF2-40B4-BE49-F238E27FC236}">
                <a16:creationId xmlns:a16="http://schemas.microsoft.com/office/drawing/2014/main" id="{3D84ADB9-DC52-42E9-B6B0-56C07C38CF95}"/>
              </a:ext>
            </a:extLst>
          </p:cNvPr>
          <p:cNvSpPr/>
          <p:nvPr/>
        </p:nvSpPr>
        <p:spPr>
          <a:xfrm>
            <a:off x="206152" y="836712"/>
            <a:ext cx="8731696" cy="6038641"/>
          </a:xfrm>
          <a:prstGeom prst="rect">
            <a:avLst/>
          </a:prstGeom>
        </p:spPr>
        <p:txBody>
          <a:bodyPr wrap="square">
            <a:spAutoFit/>
          </a:bodyPr>
          <a:lstStyle/>
          <a:p>
            <a:pPr algn="just">
              <a:lnSpc>
                <a:spcPct val="150000"/>
              </a:lnSpc>
              <a:buFont typeface="Wingdings" panose="05000000000000000000" pitchFamily="2" charset="2"/>
              <a:buChar char="Ø"/>
            </a:pPr>
            <a:r>
              <a:rPr lang="tr-TR" sz="2000" b="1" dirty="0" err="1">
                <a:latin typeface="Times New Roman" pitchFamily="18" charset="0"/>
                <a:cs typeface="Times New Roman" pitchFamily="18" charset="0"/>
              </a:rPr>
              <a:t>Kitosan</a:t>
            </a:r>
            <a:r>
              <a:rPr lang="tr-TR" sz="2000" b="1" dirty="0">
                <a:latin typeface="Times New Roman" pitchFamily="18" charset="0"/>
                <a:cs typeface="Times New Roman" pitchFamily="18" charset="0"/>
              </a:rPr>
              <a:t> </a:t>
            </a:r>
            <a:r>
              <a:rPr lang="tr-TR" sz="2000" b="1" dirty="0">
                <a:latin typeface="Times New Roman" pitchFamily="18" charset="0"/>
                <a:cs typeface="Times New Roman" pitchFamily="18" charset="0"/>
                <a:hlinkClick r:id="rId3" action="ppaction://hlinkfile"/>
              </a:rPr>
              <a:t>Bazlı</a:t>
            </a:r>
            <a:r>
              <a:rPr lang="tr-TR" sz="2000" b="1" dirty="0">
                <a:latin typeface="Times New Roman" pitchFamily="18" charset="0"/>
                <a:cs typeface="Times New Roman" pitchFamily="18" charset="0"/>
              </a:rPr>
              <a:t> </a:t>
            </a:r>
            <a:r>
              <a:rPr lang="tr-TR" sz="2000" b="1" dirty="0" err="1">
                <a:latin typeface="Times New Roman" pitchFamily="18" charset="0"/>
                <a:cs typeface="Times New Roman" pitchFamily="18" charset="0"/>
              </a:rPr>
              <a:t>Adsorbanlar</a:t>
            </a: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Düşük maliyetli, </a:t>
            </a:r>
            <a:r>
              <a:rPr lang="tr-TR" sz="2000" dirty="0" err="1">
                <a:latin typeface="Times New Roman" pitchFamily="18" charset="0"/>
                <a:cs typeface="Times New Roman" pitchFamily="18" charset="0"/>
              </a:rPr>
              <a:t>polimerizasyon</a:t>
            </a:r>
            <a:r>
              <a:rPr lang="tr-TR" sz="2000" dirty="0">
                <a:latin typeface="Times New Roman" pitchFamily="18" charset="0"/>
                <a:cs typeface="Times New Roman" pitchFamily="18" charset="0"/>
              </a:rPr>
              <a:t> ve </a:t>
            </a:r>
            <a:r>
              <a:rPr lang="tr-TR" sz="2000" dirty="0" err="1">
                <a:latin typeface="Times New Roman" pitchFamily="18" charset="0"/>
                <a:cs typeface="Times New Roman" pitchFamily="18" charset="0"/>
              </a:rPr>
              <a:t>işlevselleştirme</a:t>
            </a:r>
            <a:r>
              <a:rPr lang="tr-TR" sz="2000" dirty="0">
                <a:latin typeface="Times New Roman" pitchFamily="18" charset="0"/>
                <a:cs typeface="Times New Roman" pitchFamily="18" charset="0"/>
              </a:rPr>
              <a:t> kolaylığı ve iyi </a:t>
            </a:r>
            <a:r>
              <a:rPr lang="tr-TR" sz="2000" dirty="0" err="1">
                <a:latin typeface="Times New Roman" pitchFamily="18" charset="0"/>
                <a:cs typeface="Times New Roman" pitchFamily="18" charset="0"/>
              </a:rPr>
              <a:t>stabilitesi</a:t>
            </a:r>
            <a:r>
              <a:rPr lang="tr-TR" sz="2000" dirty="0">
                <a:latin typeface="Times New Roman" pitchFamily="18" charset="0"/>
                <a:cs typeface="Times New Roman" pitchFamily="18" charset="0"/>
              </a:rPr>
              <a:t> avantajlarıdır. Araştırmacılar, </a:t>
            </a:r>
            <a:r>
              <a:rPr lang="tr-TR" sz="2000" dirty="0" err="1">
                <a:latin typeface="Times New Roman" pitchFamily="18" charset="0"/>
                <a:cs typeface="Times New Roman" pitchFamily="18" charset="0"/>
              </a:rPr>
              <a:t>kitosan</a:t>
            </a:r>
            <a:r>
              <a:rPr lang="tr-TR" sz="2000" dirty="0">
                <a:latin typeface="Times New Roman" pitchFamily="18" charset="0"/>
                <a:cs typeface="Times New Roman" pitchFamily="18" charset="0"/>
              </a:rPr>
              <a:t> üzerinde </a:t>
            </a:r>
            <a:r>
              <a:rPr lang="tr-TR" sz="2000" dirty="0" err="1">
                <a:latin typeface="Times New Roman" pitchFamily="18" charset="0"/>
                <a:cs typeface="Times New Roman" pitchFamily="18" charset="0"/>
              </a:rPr>
              <a:t>adsorpsiyonunu</a:t>
            </a:r>
            <a:r>
              <a:rPr lang="tr-TR" sz="2000" dirty="0">
                <a:latin typeface="Times New Roman" pitchFamily="18" charset="0"/>
                <a:cs typeface="Times New Roman" pitchFamily="18" charset="0"/>
              </a:rPr>
              <a:t> iyileştirmek için harmanlama gibi fiziksel modifikasyonlar ve çapraz bağlama ve aşılama gibi kimyasal modifikasyonlar dahil olmak üzere bazı modifikasyonlar yapmışlar ve </a:t>
            </a:r>
            <a:r>
              <a:rPr lang="tr-TR" sz="2000" dirty="0" err="1">
                <a:latin typeface="Times New Roman" pitchFamily="18" charset="0"/>
                <a:cs typeface="Times New Roman" pitchFamily="18" charset="0"/>
              </a:rPr>
              <a:t>etorofosları</a:t>
            </a:r>
            <a:r>
              <a:rPr lang="tr-TR" sz="2000" dirty="0">
                <a:latin typeface="Times New Roman" pitchFamily="18" charset="0"/>
                <a:cs typeface="Times New Roman" pitchFamily="18" charset="0"/>
              </a:rPr>
              <a:t> (böcek ilacı) % 85.6-%89.2 oranında, </a:t>
            </a:r>
            <a:r>
              <a:rPr lang="tr-TR" sz="2000" dirty="0" err="1">
                <a:latin typeface="Times New Roman" pitchFamily="18" charset="0"/>
                <a:cs typeface="Times New Roman" pitchFamily="18" charset="0"/>
              </a:rPr>
              <a:t>oksadiazonu</a:t>
            </a:r>
            <a:r>
              <a:rPr lang="tr-TR" sz="2000" dirty="0">
                <a:latin typeface="Times New Roman" pitchFamily="18" charset="0"/>
                <a:cs typeface="Times New Roman" pitchFamily="18" charset="0"/>
              </a:rPr>
              <a:t> (herbisit) % 90'dan fazla uzaklaştırmışlardır.</a:t>
            </a:r>
          </a:p>
          <a:p>
            <a:pPr algn="just">
              <a:lnSpc>
                <a:spcPct val="150000"/>
              </a:lnSpc>
            </a:pPr>
            <a:r>
              <a:rPr lang="tr-TR" sz="2000" i="1" dirty="0" err="1">
                <a:solidFill>
                  <a:srgbClr val="0000FF"/>
                </a:solidFill>
                <a:latin typeface="Times New Roman" pitchFamily="18" charset="0"/>
                <a:cs typeface="Times New Roman" pitchFamily="18" charset="0"/>
              </a:rPr>
              <a:t>pH’ın</a:t>
            </a:r>
            <a:r>
              <a:rPr lang="tr-TR" sz="2000" i="1" dirty="0">
                <a:solidFill>
                  <a:srgbClr val="0000FF"/>
                </a:solidFill>
                <a:latin typeface="Times New Roman" pitchFamily="18" charset="0"/>
                <a:cs typeface="Times New Roman" pitchFamily="18" charset="0"/>
              </a:rPr>
              <a:t> </a:t>
            </a:r>
            <a:r>
              <a:rPr lang="tr-TR" sz="2000" i="1" dirty="0" err="1">
                <a:solidFill>
                  <a:srgbClr val="0000FF"/>
                </a:solidFill>
                <a:latin typeface="Times New Roman" pitchFamily="18" charset="0"/>
                <a:cs typeface="Times New Roman" pitchFamily="18" charset="0"/>
              </a:rPr>
              <a:t>Adsorpsiyon</a:t>
            </a:r>
            <a:r>
              <a:rPr lang="tr-TR" sz="2000" i="1" dirty="0">
                <a:solidFill>
                  <a:srgbClr val="0000FF"/>
                </a:solidFill>
                <a:latin typeface="Times New Roman" pitchFamily="18" charset="0"/>
                <a:cs typeface="Times New Roman" pitchFamily="18" charset="0"/>
              </a:rPr>
              <a:t> İle Pestisit Giderimi Üzerindeki Etkisi  </a:t>
            </a:r>
          </a:p>
          <a:p>
            <a:pPr algn="just">
              <a:lnSpc>
                <a:spcPct val="150000"/>
              </a:lnSpc>
            </a:pPr>
            <a:r>
              <a:rPr lang="tr-TR" sz="2000" dirty="0" err="1">
                <a:latin typeface="Times New Roman" pitchFamily="18" charset="0"/>
                <a:cs typeface="Times New Roman" pitchFamily="18" charset="0"/>
              </a:rPr>
              <a:t>pH</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adsorbanların</a:t>
            </a:r>
            <a:r>
              <a:rPr lang="tr-TR" sz="2000" dirty="0">
                <a:latin typeface="Times New Roman" pitchFamily="18" charset="0"/>
                <a:cs typeface="Times New Roman" pitchFamily="18" charset="0"/>
              </a:rPr>
              <a:t> yüzey yükünü etkiler. Yapılan çalışmalarda, </a:t>
            </a:r>
            <a:r>
              <a:rPr lang="tr-TR" sz="2000" dirty="0" err="1">
                <a:latin typeface="Times New Roman" pitchFamily="18" charset="0"/>
                <a:cs typeface="Times New Roman" pitchFamily="18" charset="0"/>
              </a:rPr>
              <a:t>insektisitin</a:t>
            </a:r>
            <a:r>
              <a:rPr lang="tr-TR" sz="2000" dirty="0">
                <a:latin typeface="Times New Roman" pitchFamily="18" charset="0"/>
                <a:cs typeface="Times New Roman" pitchFamily="18" charset="0"/>
              </a:rPr>
              <a:t> aktif karbon ile uzaklaştırılması sırasında optimum </a:t>
            </a:r>
            <a:r>
              <a:rPr lang="tr-TR" sz="2000" dirty="0" err="1">
                <a:latin typeface="Times New Roman" pitchFamily="18" charset="0"/>
                <a:cs typeface="Times New Roman" pitchFamily="18" charset="0"/>
              </a:rPr>
              <a:t>adsorpsiyonun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pH</a:t>
            </a:r>
            <a:r>
              <a:rPr lang="tr-TR" sz="2000" dirty="0">
                <a:latin typeface="Times New Roman" pitchFamily="18" charset="0"/>
                <a:cs typeface="Times New Roman" pitchFamily="18" charset="0"/>
              </a:rPr>
              <a:t>=3.5'te gerçekleştiği, 2,4-D'nin uzaklaştırılmasında artan </a:t>
            </a:r>
            <a:r>
              <a:rPr lang="tr-TR" sz="2000" dirty="0" err="1">
                <a:latin typeface="Times New Roman" pitchFamily="18" charset="0"/>
                <a:cs typeface="Times New Roman" pitchFamily="18" charset="0"/>
              </a:rPr>
              <a:t>pH</a:t>
            </a:r>
            <a:r>
              <a:rPr lang="tr-TR" sz="2000" dirty="0">
                <a:latin typeface="Times New Roman" pitchFamily="18" charset="0"/>
                <a:cs typeface="Times New Roman" pitchFamily="18" charset="0"/>
              </a:rPr>
              <a:t> ile aktif karbon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kapasitesinin azaldığı,  </a:t>
            </a:r>
            <a:r>
              <a:rPr lang="tr-TR" sz="2000" dirty="0" err="1">
                <a:latin typeface="Times New Roman" pitchFamily="18" charset="0"/>
                <a:cs typeface="Times New Roman" pitchFamily="18" charset="0"/>
              </a:rPr>
              <a:t>organobentonit</a:t>
            </a:r>
            <a:r>
              <a:rPr lang="tr-TR" sz="2000" dirty="0">
                <a:latin typeface="Times New Roman" pitchFamily="18" charset="0"/>
                <a:cs typeface="Times New Roman" pitchFamily="18" charset="0"/>
              </a:rPr>
              <a:t> ile </a:t>
            </a:r>
            <a:r>
              <a:rPr lang="tr-TR" sz="2000" dirty="0" err="1">
                <a:latin typeface="Times New Roman" pitchFamily="18" charset="0"/>
                <a:cs typeface="Times New Roman" pitchFamily="18" charset="0"/>
              </a:rPr>
              <a:t>pH</a:t>
            </a:r>
            <a:r>
              <a:rPr lang="tr-TR" sz="2000" dirty="0">
                <a:latin typeface="Times New Roman" pitchFamily="18" charset="0"/>
                <a:cs typeface="Times New Roman" pitchFamily="18" charset="0"/>
              </a:rPr>
              <a:t>=3'te maksimum </a:t>
            </a:r>
            <a:r>
              <a:rPr lang="tr-TR" sz="2000" dirty="0" err="1">
                <a:latin typeface="Times New Roman" pitchFamily="18" charset="0"/>
                <a:cs typeface="Times New Roman" pitchFamily="18" charset="0"/>
              </a:rPr>
              <a:t>bromoksinilin</a:t>
            </a:r>
            <a:r>
              <a:rPr lang="tr-TR" sz="2000" dirty="0">
                <a:latin typeface="Times New Roman" pitchFamily="18" charset="0"/>
                <a:cs typeface="Times New Roman" pitchFamily="18" charset="0"/>
              </a:rPr>
              <a:t> uzaklaştırıldığı, </a:t>
            </a:r>
            <a:r>
              <a:rPr lang="tr-TR" sz="2000" dirty="0" err="1">
                <a:latin typeface="Times New Roman" pitchFamily="18" charset="0"/>
                <a:cs typeface="Times New Roman" pitchFamily="18" charset="0"/>
              </a:rPr>
              <a:t>biyokömür</a:t>
            </a:r>
            <a:r>
              <a:rPr lang="tr-TR" sz="2000" dirty="0">
                <a:latin typeface="Times New Roman" pitchFamily="18" charset="0"/>
                <a:cs typeface="Times New Roman" pitchFamily="18" charset="0"/>
              </a:rPr>
              <a:t> ile </a:t>
            </a:r>
            <a:r>
              <a:rPr lang="tr-TR" sz="2000" dirty="0" err="1">
                <a:latin typeface="Times New Roman" pitchFamily="18" charset="0"/>
                <a:cs typeface="Times New Roman" pitchFamily="18" charset="0"/>
              </a:rPr>
              <a:t>pH</a:t>
            </a:r>
            <a:r>
              <a:rPr lang="tr-TR" sz="2000" dirty="0">
                <a:latin typeface="Times New Roman" pitchFamily="18" charset="0"/>
                <a:cs typeface="Times New Roman" pitchFamily="18" charset="0"/>
              </a:rPr>
              <a:t>=7.5'te maksimum </a:t>
            </a:r>
            <a:r>
              <a:rPr lang="tr-TR" sz="2000" dirty="0" err="1">
                <a:latin typeface="Times New Roman" pitchFamily="18" charset="0"/>
                <a:cs typeface="Times New Roman" pitchFamily="18" charset="0"/>
              </a:rPr>
              <a:t>parakuatın</a:t>
            </a:r>
            <a:r>
              <a:rPr lang="tr-TR" sz="2000" dirty="0">
                <a:latin typeface="Times New Roman" pitchFamily="18" charset="0"/>
                <a:cs typeface="Times New Roman" pitchFamily="18" charset="0"/>
              </a:rPr>
              <a:t> (herbisit) uzaklaştırıldığı görülmüştür. </a:t>
            </a:r>
          </a:p>
        </p:txBody>
      </p:sp>
    </p:spTree>
    <p:extLst>
      <p:ext uri="{BB962C8B-B14F-4D97-AF65-F5344CB8AC3E}">
        <p14:creationId xmlns:p14="http://schemas.microsoft.com/office/powerpoint/2010/main" val="4107370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İKİNCİ MAKALEYE AİT İNCELEME</a:t>
            </a:r>
            <a:endParaRPr lang="tr-TR" altLang="tr-TR" sz="2600" b="1" dirty="0">
              <a:solidFill>
                <a:srgbClr val="FF0000"/>
              </a:solidFill>
              <a:latin typeface="Times New Roman" pitchFamily="18" charset="0"/>
              <a:cs typeface="Times New Roman" pitchFamily="18" charset="0"/>
            </a:endParaRPr>
          </a:p>
        </p:txBody>
      </p:sp>
      <p:sp>
        <p:nvSpPr>
          <p:cNvPr id="4" name="4 Dikdörtgen">
            <a:extLst>
              <a:ext uri="{FF2B5EF4-FFF2-40B4-BE49-F238E27FC236}">
                <a16:creationId xmlns:a16="http://schemas.microsoft.com/office/drawing/2014/main" id="{3D84ADB9-DC52-42E9-B6B0-56C07C38CF95}"/>
              </a:ext>
            </a:extLst>
          </p:cNvPr>
          <p:cNvSpPr/>
          <p:nvPr/>
        </p:nvSpPr>
        <p:spPr>
          <a:xfrm>
            <a:off x="107504" y="908720"/>
            <a:ext cx="8731696" cy="5730864"/>
          </a:xfrm>
          <a:prstGeom prst="rect">
            <a:avLst/>
          </a:prstGeom>
        </p:spPr>
        <p:txBody>
          <a:bodyPr wrap="square">
            <a:spAutoFit/>
          </a:bodyPr>
          <a:lstStyle/>
          <a:p>
            <a:pPr algn="just"/>
            <a:r>
              <a:rPr lang="tr-TR" sz="2000" i="1" dirty="0">
                <a:solidFill>
                  <a:srgbClr val="0000FF"/>
                </a:solidFill>
                <a:latin typeface="Times New Roman" pitchFamily="18" charset="0"/>
                <a:cs typeface="Times New Roman" pitchFamily="18" charset="0"/>
              </a:rPr>
              <a:t>Temas süresi, </a:t>
            </a:r>
            <a:r>
              <a:rPr lang="tr-TR" sz="2000" i="1" dirty="0" err="1">
                <a:solidFill>
                  <a:srgbClr val="0000FF"/>
                </a:solidFill>
                <a:latin typeface="Times New Roman" pitchFamily="18" charset="0"/>
                <a:cs typeface="Times New Roman" pitchFamily="18" charset="0"/>
              </a:rPr>
              <a:t>adsorpsiyon</a:t>
            </a:r>
            <a:r>
              <a:rPr lang="tr-TR" sz="2000" i="1" dirty="0">
                <a:solidFill>
                  <a:srgbClr val="0000FF"/>
                </a:solidFill>
                <a:latin typeface="Times New Roman" pitchFamily="18" charset="0"/>
                <a:cs typeface="Times New Roman" pitchFamily="18" charset="0"/>
              </a:rPr>
              <a:t> dozajları ve sıcaklığın </a:t>
            </a:r>
            <a:r>
              <a:rPr lang="tr-TR" sz="2000" i="1" dirty="0" err="1">
                <a:solidFill>
                  <a:srgbClr val="0000FF"/>
                </a:solidFill>
                <a:latin typeface="Times New Roman" pitchFamily="18" charset="0"/>
                <a:cs typeface="Times New Roman" pitchFamily="18" charset="0"/>
              </a:rPr>
              <a:t>adsorpsiyon</a:t>
            </a:r>
            <a:r>
              <a:rPr lang="tr-TR" sz="2000" i="1" dirty="0">
                <a:solidFill>
                  <a:srgbClr val="0000FF"/>
                </a:solidFill>
                <a:latin typeface="Times New Roman" pitchFamily="18" charset="0"/>
                <a:cs typeface="Times New Roman" pitchFamily="18" charset="0"/>
              </a:rPr>
              <a:t> yoluyla pestisit giderimi üzerindeki etkileri</a:t>
            </a:r>
          </a:p>
          <a:p>
            <a:pPr algn="just">
              <a:lnSpc>
                <a:spcPct val="150000"/>
              </a:lnSpc>
              <a:buFont typeface="Wingdings" panose="05000000000000000000" pitchFamily="2" charset="2"/>
              <a:buChar char="ü"/>
            </a:pPr>
            <a:r>
              <a:rPr lang="tr-TR" sz="2000" dirty="0">
                <a:latin typeface="Times New Roman" pitchFamily="18" charset="0"/>
                <a:cs typeface="Times New Roman" pitchFamily="18" charset="0"/>
              </a:rPr>
              <a:t>Temas süresi kritik bir faktördür. Genellikle </a:t>
            </a:r>
            <a:r>
              <a:rPr lang="tr-TR" sz="2000" dirty="0" err="1">
                <a:latin typeface="Times New Roman" pitchFamily="18" charset="0"/>
                <a:cs typeface="Times New Roman" pitchFamily="18" charset="0"/>
              </a:rPr>
              <a:t>kontaminantların</a:t>
            </a:r>
            <a:r>
              <a:rPr lang="tr-TR" sz="2000" dirty="0">
                <a:latin typeface="Times New Roman" pitchFamily="18" charset="0"/>
                <a:cs typeface="Times New Roman" pitchFamily="18" charset="0"/>
              </a:rPr>
              <a:t> ortadan kaldırılması, bir denge durumuna ulaşılana kadar temas süresindeki artışla artar. Yapılan bir çalışmada </a:t>
            </a:r>
            <a:r>
              <a:rPr lang="tr-TR" sz="2000" dirty="0" err="1">
                <a:latin typeface="Times New Roman" pitchFamily="18" charset="0"/>
                <a:cs typeface="Times New Roman" pitchFamily="18" charset="0"/>
              </a:rPr>
              <a:t>diazinonun</a:t>
            </a:r>
            <a:r>
              <a:rPr lang="tr-TR" sz="2000" dirty="0">
                <a:latin typeface="Times New Roman" pitchFamily="18" charset="0"/>
                <a:cs typeface="Times New Roman" pitchFamily="18" charset="0"/>
              </a:rPr>
              <a:t> karbon </a:t>
            </a:r>
            <a:r>
              <a:rPr lang="tr-TR" sz="2000" dirty="0" err="1">
                <a:latin typeface="Times New Roman" pitchFamily="18" charset="0"/>
                <a:cs typeface="Times New Roman" pitchFamily="18" charset="0"/>
              </a:rPr>
              <a:t>nanotüpler</a:t>
            </a:r>
            <a:r>
              <a:rPr lang="tr-TR" sz="2000" dirty="0">
                <a:latin typeface="Times New Roman" pitchFamily="18" charset="0"/>
                <a:cs typeface="Times New Roman" pitchFamily="18" charset="0"/>
              </a:rPr>
              <a:t> ile uzaklaştırılma etkinliğinin temas süresinin artmasıyla arttığı, ardından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miktarının hemen hemen sabit olduğu ve 15 dakika sonra dengeye ulaştığı görülmüştür. </a:t>
            </a:r>
          </a:p>
          <a:p>
            <a:pPr algn="just">
              <a:lnSpc>
                <a:spcPct val="150000"/>
              </a:lnSpc>
              <a:buFont typeface="Wingdings" panose="05000000000000000000" pitchFamily="2" charset="2"/>
              <a:buChar char="ü"/>
            </a:pPr>
            <a:r>
              <a:rPr lang="tr-TR" sz="2000" dirty="0" err="1">
                <a:latin typeface="Times New Roman" pitchFamily="18" charset="0"/>
                <a:cs typeface="Times New Roman" pitchFamily="18" charset="0"/>
              </a:rPr>
              <a:t>Adsorban</a:t>
            </a:r>
            <a:r>
              <a:rPr lang="tr-TR" sz="2000" dirty="0">
                <a:latin typeface="Times New Roman" pitchFamily="18" charset="0"/>
                <a:cs typeface="Times New Roman" pitchFamily="18" charset="0"/>
              </a:rPr>
              <a:t> dozajı belirli bir başlangıç konsantrasyonunda bir </a:t>
            </a:r>
            <a:r>
              <a:rPr lang="tr-TR" sz="2000" dirty="0" err="1">
                <a:latin typeface="Times New Roman" pitchFamily="18" charset="0"/>
                <a:cs typeface="Times New Roman" pitchFamily="18" charset="0"/>
              </a:rPr>
              <a:t>adsorbanın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kapasitesini tanımladığı için hayati bir faktördür. Yapılan çalışmalarda; </a:t>
            </a:r>
            <a:r>
              <a:rPr lang="tr-TR" sz="2000" dirty="0" err="1">
                <a:latin typeface="Times New Roman" pitchFamily="18" charset="0"/>
                <a:cs typeface="Times New Roman" pitchFamily="18" charset="0"/>
              </a:rPr>
              <a:t>sorbent</a:t>
            </a:r>
            <a:r>
              <a:rPr lang="tr-TR" sz="2000" dirty="0">
                <a:latin typeface="Times New Roman" pitchFamily="18" charset="0"/>
                <a:cs typeface="Times New Roman" pitchFamily="18" charset="0"/>
              </a:rPr>
              <a:t> dozu miktarının artmasıyla </a:t>
            </a:r>
            <a:r>
              <a:rPr lang="tr-TR" sz="2000" dirty="0" err="1">
                <a:latin typeface="Times New Roman" pitchFamily="18" charset="0"/>
                <a:cs typeface="Times New Roman" pitchFamily="18" charset="0"/>
              </a:rPr>
              <a:t>sorpsiyon</a:t>
            </a:r>
            <a:r>
              <a:rPr lang="tr-TR" sz="2000" dirty="0">
                <a:latin typeface="Times New Roman" pitchFamily="18" charset="0"/>
                <a:cs typeface="Times New Roman" pitchFamily="18" charset="0"/>
              </a:rPr>
              <a:t> yüzdesinde hızlı bir artışın tespit edilebileceği, aktif karbon ile pestisitlerin eliminasyonu için </a:t>
            </a:r>
            <a:r>
              <a:rPr lang="tr-TR" sz="2000" dirty="0" err="1">
                <a:latin typeface="Times New Roman" pitchFamily="18" charset="0"/>
                <a:cs typeface="Times New Roman" pitchFamily="18" charset="0"/>
              </a:rPr>
              <a:t>adsorban</a:t>
            </a:r>
            <a:r>
              <a:rPr lang="tr-TR" sz="2000" dirty="0">
                <a:latin typeface="Times New Roman" pitchFamily="18" charset="0"/>
                <a:cs typeface="Times New Roman" pitchFamily="18" charset="0"/>
              </a:rPr>
              <a:t> dozajının artmasıyla daha fazla kullanılabilir yüzey alanı sağlanacağından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kapasitesinin arttığı ifade edilmiştir. </a:t>
            </a:r>
          </a:p>
        </p:txBody>
      </p:sp>
    </p:spTree>
    <p:extLst>
      <p:ext uri="{BB962C8B-B14F-4D97-AF65-F5344CB8AC3E}">
        <p14:creationId xmlns:p14="http://schemas.microsoft.com/office/powerpoint/2010/main" val="1347323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İKİNCİ MAKALEYE AİT İNCELEME</a:t>
            </a:r>
            <a:endParaRPr lang="tr-TR" altLang="tr-TR" sz="2600" b="1" dirty="0">
              <a:solidFill>
                <a:srgbClr val="FF0000"/>
              </a:solidFill>
              <a:latin typeface="Times New Roman" pitchFamily="18" charset="0"/>
              <a:cs typeface="Times New Roman" pitchFamily="18" charset="0"/>
            </a:endParaRPr>
          </a:p>
        </p:txBody>
      </p:sp>
      <p:sp>
        <p:nvSpPr>
          <p:cNvPr id="4" name="4 Dikdörtgen">
            <a:extLst>
              <a:ext uri="{FF2B5EF4-FFF2-40B4-BE49-F238E27FC236}">
                <a16:creationId xmlns:a16="http://schemas.microsoft.com/office/drawing/2014/main" id="{3D84ADB9-DC52-42E9-B6B0-56C07C38CF95}"/>
              </a:ext>
            </a:extLst>
          </p:cNvPr>
          <p:cNvSpPr/>
          <p:nvPr/>
        </p:nvSpPr>
        <p:spPr>
          <a:xfrm>
            <a:off x="107504" y="836712"/>
            <a:ext cx="8731696" cy="6038641"/>
          </a:xfrm>
          <a:prstGeom prst="rect">
            <a:avLst/>
          </a:prstGeom>
        </p:spPr>
        <p:txBody>
          <a:bodyPr wrap="square">
            <a:spAutoFit/>
          </a:bodyPr>
          <a:lstStyle/>
          <a:p>
            <a:pPr algn="just">
              <a:lnSpc>
                <a:spcPct val="150000"/>
              </a:lnSpc>
              <a:buFont typeface="Wingdings" panose="05000000000000000000" pitchFamily="2" charset="2"/>
              <a:buChar char="ü"/>
            </a:pP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kapasitesini etkileyen önemli parametrelerden biri de sıcaklıktır. Ekzotermik bir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reaksiyonunda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kapasitesi, sıcaklığın artmasıyla azalabilir. Denge koşulları altında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işlemi, sıcaklık düşürülerek artırılır çünkü artan sıcaklık kinetik enerjiyi yükseltir ve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miktarını azaltır.</a:t>
            </a:r>
          </a:p>
          <a:p>
            <a:pPr algn="just">
              <a:lnSpc>
                <a:spcPct val="150000"/>
              </a:lnSpc>
            </a:pPr>
            <a:r>
              <a:rPr lang="tr-TR" sz="2000" i="1" dirty="0" err="1">
                <a:solidFill>
                  <a:srgbClr val="0000FF"/>
                </a:solidFill>
                <a:latin typeface="Times New Roman" pitchFamily="18" charset="0"/>
                <a:cs typeface="Times New Roman" pitchFamily="18" charset="0"/>
              </a:rPr>
              <a:t>Desorpsiyon</a:t>
            </a:r>
            <a:r>
              <a:rPr lang="tr-TR" sz="2000" i="1" dirty="0">
                <a:solidFill>
                  <a:srgbClr val="0000FF"/>
                </a:solidFill>
                <a:latin typeface="Times New Roman" pitchFamily="18" charset="0"/>
                <a:cs typeface="Times New Roman" pitchFamily="18" charset="0"/>
              </a:rPr>
              <a:t> süreçleri</a:t>
            </a:r>
          </a:p>
          <a:p>
            <a:pPr algn="just">
              <a:lnSpc>
                <a:spcPct val="150000"/>
              </a:lnSpc>
            </a:pPr>
            <a:r>
              <a:rPr lang="tr-TR" sz="2000" dirty="0" err="1">
                <a:latin typeface="Times New Roman" pitchFamily="18" charset="0"/>
                <a:cs typeface="Times New Roman" pitchFamily="18" charset="0"/>
              </a:rPr>
              <a:t>Adsorbanların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rejenerasyonu</a:t>
            </a:r>
            <a:r>
              <a:rPr lang="tr-TR" sz="2000" dirty="0">
                <a:latin typeface="Times New Roman" pitchFamily="18" charset="0"/>
                <a:cs typeface="Times New Roman" pitchFamily="18" charset="0"/>
              </a:rPr>
              <a:t>, işleme maliyetini düşürmek için önemli bir prosedürdür. Kimyasal </a:t>
            </a:r>
            <a:r>
              <a:rPr lang="tr-TR" sz="2000" dirty="0" err="1">
                <a:latin typeface="Times New Roman" pitchFamily="18" charset="0"/>
                <a:cs typeface="Times New Roman" pitchFamily="18" charset="0"/>
              </a:rPr>
              <a:t>rejenerasyon</a:t>
            </a:r>
            <a:r>
              <a:rPr lang="tr-TR" sz="2000" dirty="0">
                <a:latin typeface="Times New Roman" pitchFamily="18" charset="0"/>
                <a:cs typeface="Times New Roman" pitchFamily="18" charset="0"/>
              </a:rPr>
              <a:t> ve termal </a:t>
            </a:r>
            <a:r>
              <a:rPr lang="tr-TR" sz="2000" dirty="0" err="1">
                <a:latin typeface="Times New Roman" pitchFamily="18" charset="0"/>
                <a:cs typeface="Times New Roman" pitchFamily="18" charset="0"/>
              </a:rPr>
              <a:t>rejenerasyonu</a:t>
            </a:r>
            <a:r>
              <a:rPr lang="tr-TR" sz="2000" dirty="0">
                <a:latin typeface="Times New Roman" pitchFamily="18" charset="0"/>
                <a:cs typeface="Times New Roman" pitchFamily="18" charset="0"/>
              </a:rPr>
              <a:t> içeren </a:t>
            </a:r>
            <a:r>
              <a:rPr lang="tr-TR" sz="2000" dirty="0" err="1">
                <a:latin typeface="Times New Roman" pitchFamily="18" charset="0"/>
                <a:cs typeface="Times New Roman" pitchFamily="18" charset="0"/>
              </a:rPr>
              <a:t>desorpsiyon</a:t>
            </a:r>
            <a:r>
              <a:rPr lang="tr-TR" sz="2000" dirty="0">
                <a:latin typeface="Times New Roman" pitchFamily="18" charset="0"/>
                <a:cs typeface="Times New Roman" pitchFamily="18" charset="0"/>
              </a:rPr>
              <a:t> çalışmaları için çok sayıda </a:t>
            </a:r>
            <a:r>
              <a:rPr lang="tr-TR" sz="2000" dirty="0" err="1">
                <a:latin typeface="Times New Roman" pitchFamily="18" charset="0"/>
                <a:cs typeface="Times New Roman" pitchFamily="18" charset="0"/>
              </a:rPr>
              <a:t>rejenerasyon</a:t>
            </a:r>
            <a:r>
              <a:rPr lang="tr-TR" sz="2000" dirty="0">
                <a:latin typeface="Times New Roman" pitchFamily="18" charset="0"/>
                <a:cs typeface="Times New Roman" pitchFamily="18" charset="0"/>
              </a:rPr>
              <a:t> yaklaşımı kullanılmıştır. Bununla birlikte, uygulanabilir </a:t>
            </a:r>
            <a:r>
              <a:rPr lang="tr-TR" sz="2000" dirty="0" err="1">
                <a:latin typeface="Times New Roman" pitchFamily="18" charset="0"/>
                <a:cs typeface="Times New Roman" pitchFamily="18" charset="0"/>
              </a:rPr>
              <a:t>pH</a:t>
            </a:r>
            <a:r>
              <a:rPr lang="tr-TR" sz="2000" dirty="0">
                <a:latin typeface="Times New Roman" pitchFamily="18" charset="0"/>
                <a:cs typeface="Times New Roman" pitchFamily="18" charset="0"/>
              </a:rPr>
              <a:t> ve </a:t>
            </a:r>
            <a:r>
              <a:rPr lang="tr-TR" sz="2000" dirty="0" err="1">
                <a:latin typeface="Times New Roman" pitchFamily="18" charset="0"/>
                <a:cs typeface="Times New Roman" pitchFamily="18" charset="0"/>
              </a:rPr>
              <a:t>desorbanların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NaOH</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HCl</a:t>
            </a:r>
            <a:r>
              <a:rPr lang="tr-TR" sz="2000" dirty="0">
                <a:latin typeface="Times New Roman" pitchFamily="18" charset="0"/>
                <a:cs typeface="Times New Roman" pitchFamily="18" charset="0"/>
              </a:rPr>
              <a:t> ve H</a:t>
            </a:r>
            <a:r>
              <a:rPr lang="tr-TR" sz="2000" baseline="-25000" dirty="0">
                <a:latin typeface="Times New Roman" pitchFamily="18" charset="0"/>
                <a:cs typeface="Times New Roman" pitchFamily="18" charset="0"/>
              </a:rPr>
              <a:t>2</a:t>
            </a:r>
            <a:r>
              <a:rPr lang="tr-TR" sz="2000" dirty="0">
                <a:latin typeface="Times New Roman" pitchFamily="18" charset="0"/>
                <a:cs typeface="Times New Roman" pitchFamily="18" charset="0"/>
              </a:rPr>
              <a:t>SO</a:t>
            </a:r>
            <a:r>
              <a:rPr lang="tr-TR" sz="2000" baseline="-25000" dirty="0">
                <a:latin typeface="Times New Roman" pitchFamily="18" charset="0"/>
                <a:cs typeface="Times New Roman" pitchFamily="18" charset="0"/>
              </a:rPr>
              <a:t>4</a:t>
            </a:r>
            <a:r>
              <a:rPr lang="tr-TR" sz="2000" dirty="0">
                <a:latin typeface="Times New Roman" pitchFamily="18" charset="0"/>
                <a:cs typeface="Times New Roman" pitchFamily="18" charset="0"/>
              </a:rPr>
              <a:t> veya etanol, </a:t>
            </a:r>
            <a:r>
              <a:rPr lang="tr-TR" sz="2000" dirty="0" err="1">
                <a:latin typeface="Times New Roman" pitchFamily="18" charset="0"/>
                <a:cs typeface="Times New Roman" pitchFamily="18" charset="0"/>
              </a:rPr>
              <a:t>metanol</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asetonitril</a:t>
            </a:r>
            <a:r>
              <a:rPr lang="tr-TR" sz="2000" dirty="0">
                <a:latin typeface="Times New Roman" pitchFamily="18" charset="0"/>
                <a:cs typeface="Times New Roman" pitchFamily="18" charset="0"/>
              </a:rPr>
              <a:t> ve asetik asit gibi) seçilmesi, kimyasal </a:t>
            </a:r>
            <a:r>
              <a:rPr lang="tr-TR" sz="2000" dirty="0" err="1">
                <a:latin typeface="Times New Roman" pitchFamily="18" charset="0"/>
                <a:cs typeface="Times New Roman" pitchFamily="18" charset="0"/>
              </a:rPr>
              <a:t>desorpsiyon</a:t>
            </a:r>
            <a:r>
              <a:rPr lang="tr-TR" sz="2000" dirty="0">
                <a:latin typeface="Times New Roman" pitchFamily="18" charset="0"/>
                <a:cs typeface="Times New Roman" pitchFamily="18" charset="0"/>
              </a:rPr>
              <a:t> prosedürü için önemlidir. Hidroksil gruplarının varlığı nedeniyle bazı organik kirleticilerin alkollerde yüksek oranda çözündüğü düşünülmektedir. </a:t>
            </a:r>
          </a:p>
        </p:txBody>
      </p:sp>
    </p:spTree>
    <p:extLst>
      <p:ext uri="{BB962C8B-B14F-4D97-AF65-F5344CB8AC3E}">
        <p14:creationId xmlns:p14="http://schemas.microsoft.com/office/powerpoint/2010/main" val="1415831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İKİNCİ MAKALEYE AİT İNCELEME</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261542" y="836712"/>
            <a:ext cx="8596708" cy="5688632"/>
          </a:xfrm>
        </p:spPr>
        <p:txBody>
          <a:bodyPr/>
          <a:lstStyle/>
          <a:p>
            <a:pPr marL="0" indent="0" algn="just">
              <a:lnSpc>
                <a:spcPct val="150000"/>
              </a:lnSpc>
              <a:spcBef>
                <a:spcPts val="0"/>
              </a:spcBef>
              <a:buNone/>
            </a:pPr>
            <a:r>
              <a:rPr lang="tr-TR" sz="2000" b="1" dirty="0">
                <a:solidFill>
                  <a:srgbClr val="0000FF"/>
                </a:solidFill>
                <a:latin typeface="Times New Roman" panose="02020603050405020304" pitchFamily="18" charset="0"/>
                <a:cs typeface="Times New Roman" pitchFamily="18" charset="0"/>
              </a:rPr>
              <a:t>4.Sonuç ve Öneriler </a:t>
            </a:r>
          </a:p>
          <a:p>
            <a:pPr marL="0" indent="0" algn="just">
              <a:lnSpc>
                <a:spcPct val="150000"/>
              </a:lnSpc>
              <a:spcBef>
                <a:spcPts val="0"/>
              </a:spcBef>
              <a:buFont typeface="Wingdings" panose="05000000000000000000" pitchFamily="2" charset="2"/>
              <a:buChar char="Ø"/>
              <a:tabLst>
                <a:tab pos="0" algn="l"/>
              </a:tabLst>
            </a:pPr>
            <a:r>
              <a:rPr lang="tr-TR" sz="2000" dirty="0">
                <a:latin typeface="Times New Roman" panose="02020603050405020304" pitchFamily="18" charset="0"/>
                <a:cs typeface="Times New Roman" pitchFamily="18" charset="0"/>
              </a:rPr>
              <a:t>Aktif karbon ve </a:t>
            </a:r>
            <a:r>
              <a:rPr lang="tr-TR" sz="2000" dirty="0" err="1">
                <a:latin typeface="Times New Roman" panose="02020603050405020304" pitchFamily="18" charset="0"/>
                <a:cs typeface="Times New Roman" pitchFamily="18" charset="0"/>
              </a:rPr>
              <a:t>kitosan</a:t>
            </a:r>
            <a:r>
              <a:rPr lang="tr-TR" sz="2000" dirty="0">
                <a:latin typeface="Times New Roman" panose="02020603050405020304" pitchFamily="18" charset="0"/>
                <a:cs typeface="Times New Roman" pitchFamily="18" charset="0"/>
              </a:rPr>
              <a:t>/gümüş oksit </a:t>
            </a:r>
            <a:r>
              <a:rPr lang="tr-TR" sz="2000" dirty="0" err="1">
                <a:latin typeface="Times New Roman" panose="02020603050405020304" pitchFamily="18" charset="0"/>
                <a:cs typeface="Times New Roman" pitchFamily="18" charset="0"/>
              </a:rPr>
              <a:t>nanopartiküller</a:t>
            </a:r>
            <a:r>
              <a:rPr lang="tr-TR" sz="2000" dirty="0">
                <a:latin typeface="Times New Roman" panose="02020603050405020304" pitchFamily="18" charset="0"/>
                <a:cs typeface="Times New Roman" pitchFamily="18" charset="0"/>
              </a:rPr>
              <a:t> gibi karbon bazlı </a:t>
            </a:r>
            <a:r>
              <a:rPr lang="tr-TR" sz="2000" dirty="0" err="1">
                <a:latin typeface="Times New Roman" panose="02020603050405020304" pitchFamily="18" charset="0"/>
                <a:cs typeface="Times New Roman" pitchFamily="18" charset="0"/>
              </a:rPr>
              <a:t>adsorbanlar</a:t>
            </a:r>
            <a:r>
              <a:rPr lang="tr-TR" sz="2000" dirty="0">
                <a:latin typeface="Times New Roman" panose="02020603050405020304" pitchFamily="18" charset="0"/>
                <a:cs typeface="Times New Roman" pitchFamily="18" charset="0"/>
              </a:rPr>
              <a:t>, yaklaşık %100'lük uzaklaştırma verimliliği ile pestisitlerin uzaklaştırılmasında en yüksek performansı göstermiştir.</a:t>
            </a:r>
          </a:p>
          <a:p>
            <a:pPr marL="0" indent="0" algn="just">
              <a:lnSpc>
                <a:spcPct val="150000"/>
              </a:lnSpc>
              <a:spcBef>
                <a:spcPts val="0"/>
              </a:spcBef>
              <a:buFont typeface="Wingdings" panose="05000000000000000000" pitchFamily="2" charset="2"/>
              <a:buChar char="Ø"/>
              <a:tabLst>
                <a:tab pos="0" algn="l"/>
              </a:tabLst>
            </a:pPr>
            <a:r>
              <a:rPr lang="tr-TR" sz="2000" dirty="0" err="1">
                <a:latin typeface="Times New Roman" panose="02020603050405020304" pitchFamily="18" charset="0"/>
                <a:cs typeface="Times New Roman" pitchFamily="18" charset="0"/>
              </a:rPr>
              <a:t>pH</a:t>
            </a:r>
            <a:r>
              <a:rPr lang="tr-TR" sz="2000" dirty="0">
                <a:latin typeface="Times New Roman" panose="02020603050405020304" pitchFamily="18" charset="0"/>
                <a:cs typeface="Times New Roman" pitchFamily="18" charset="0"/>
              </a:rPr>
              <a:t>, pestisitlerin </a:t>
            </a:r>
            <a:r>
              <a:rPr lang="tr-TR" sz="2000" dirty="0" err="1">
                <a:latin typeface="Times New Roman" panose="02020603050405020304" pitchFamily="18" charset="0"/>
                <a:cs typeface="Times New Roman" pitchFamily="18" charset="0"/>
              </a:rPr>
              <a:t>adsorpsiyonu</a:t>
            </a:r>
            <a:r>
              <a:rPr lang="tr-TR" sz="2000" dirty="0">
                <a:latin typeface="Times New Roman" panose="02020603050405020304" pitchFamily="18" charset="0"/>
                <a:cs typeface="Times New Roman" pitchFamily="18" charset="0"/>
              </a:rPr>
              <a:t> sırasında kritik bir parametre olarak kabul edilir. </a:t>
            </a:r>
            <a:r>
              <a:rPr lang="tr-TR" sz="2000" dirty="0" err="1">
                <a:latin typeface="Times New Roman" panose="02020603050405020304" pitchFamily="18" charset="0"/>
                <a:cs typeface="Times New Roman" pitchFamily="18" charset="0"/>
              </a:rPr>
              <a:t>Adsorpsiyon</a:t>
            </a:r>
            <a:r>
              <a:rPr lang="tr-TR" sz="2000" dirty="0">
                <a:latin typeface="Times New Roman" panose="02020603050405020304" pitchFamily="18" charset="0"/>
                <a:cs typeface="Times New Roman" pitchFamily="18" charset="0"/>
              </a:rPr>
              <a:t> işlemleriyle pestisitlerin maksimum uzaklaştırılması çoğunlukla asidik </a:t>
            </a:r>
            <a:r>
              <a:rPr lang="tr-TR" sz="2000" dirty="0" err="1">
                <a:latin typeface="Times New Roman" panose="02020603050405020304" pitchFamily="18" charset="0"/>
                <a:cs typeface="Times New Roman" pitchFamily="18" charset="0"/>
              </a:rPr>
              <a:t>pH'ta</a:t>
            </a:r>
            <a:r>
              <a:rPr lang="tr-TR" sz="2000" dirty="0">
                <a:latin typeface="Times New Roman" panose="02020603050405020304" pitchFamily="18" charset="0"/>
                <a:cs typeface="Times New Roman" pitchFamily="18" charset="0"/>
              </a:rPr>
              <a:t> meydana gelmiştir.</a:t>
            </a:r>
          </a:p>
          <a:p>
            <a:pPr marL="0" indent="0" algn="just">
              <a:lnSpc>
                <a:spcPct val="150000"/>
              </a:lnSpc>
              <a:spcBef>
                <a:spcPts val="0"/>
              </a:spcBef>
              <a:buFont typeface="Wingdings" panose="05000000000000000000" pitchFamily="2" charset="2"/>
              <a:buChar char="Ø"/>
              <a:tabLst>
                <a:tab pos="0" algn="l"/>
              </a:tabLst>
            </a:pPr>
            <a:r>
              <a:rPr lang="tr-TR" sz="2000" dirty="0">
                <a:latin typeface="Times New Roman" panose="02020603050405020304" pitchFamily="18" charset="0"/>
                <a:cs typeface="Times New Roman" pitchFamily="18" charset="0"/>
              </a:rPr>
              <a:t>Pestisitlerin </a:t>
            </a:r>
            <a:r>
              <a:rPr lang="tr-TR" sz="2000" dirty="0" err="1">
                <a:latin typeface="Times New Roman" panose="02020603050405020304" pitchFamily="18" charset="0"/>
                <a:cs typeface="Times New Roman" pitchFamily="18" charset="0"/>
              </a:rPr>
              <a:t>adsorpsiyonundan</a:t>
            </a:r>
            <a:r>
              <a:rPr lang="tr-TR" sz="2000" dirty="0">
                <a:latin typeface="Times New Roman" panose="02020603050405020304" pitchFamily="18" charset="0"/>
                <a:cs typeface="Times New Roman" pitchFamily="18" charset="0"/>
              </a:rPr>
              <a:t> sonra </a:t>
            </a:r>
            <a:r>
              <a:rPr lang="tr-TR" sz="2000" dirty="0" err="1">
                <a:latin typeface="Times New Roman" panose="02020603050405020304" pitchFamily="18" charset="0"/>
                <a:cs typeface="Times New Roman" pitchFamily="18" charset="0"/>
              </a:rPr>
              <a:t>adsorbanların</a:t>
            </a:r>
            <a:r>
              <a:rPr lang="tr-TR" sz="2000" dirty="0">
                <a:latin typeface="Times New Roman" panose="02020603050405020304" pitchFamily="18" charset="0"/>
                <a:cs typeface="Times New Roman" pitchFamily="18" charset="0"/>
              </a:rPr>
              <a:t> </a:t>
            </a:r>
            <a:r>
              <a:rPr lang="tr-TR" sz="2000" dirty="0" err="1">
                <a:latin typeface="Times New Roman" panose="02020603050405020304" pitchFamily="18" charset="0"/>
                <a:cs typeface="Times New Roman" pitchFamily="18" charset="0"/>
              </a:rPr>
              <a:t>desorpsiyonu</a:t>
            </a:r>
            <a:r>
              <a:rPr lang="tr-TR" sz="2000" dirty="0">
                <a:latin typeface="Times New Roman" panose="02020603050405020304" pitchFamily="18" charset="0"/>
                <a:cs typeface="Times New Roman" pitchFamily="18" charset="0"/>
              </a:rPr>
              <a:t> ve </a:t>
            </a:r>
            <a:r>
              <a:rPr lang="tr-TR" sz="2000" dirty="0" err="1">
                <a:latin typeface="Times New Roman" panose="02020603050405020304" pitchFamily="18" charset="0"/>
                <a:cs typeface="Times New Roman" pitchFamily="18" charset="0"/>
              </a:rPr>
              <a:t>rejenerasyonu</a:t>
            </a:r>
            <a:r>
              <a:rPr lang="tr-TR" sz="2000" dirty="0">
                <a:latin typeface="Times New Roman" panose="02020603050405020304" pitchFamily="18" charset="0"/>
                <a:cs typeface="Times New Roman" pitchFamily="18" charset="0"/>
              </a:rPr>
              <a:t> için, etanol ve </a:t>
            </a:r>
            <a:r>
              <a:rPr lang="tr-TR" sz="2000" dirty="0" err="1">
                <a:latin typeface="Times New Roman" panose="02020603050405020304" pitchFamily="18" charset="0"/>
                <a:cs typeface="Times New Roman" pitchFamily="18" charset="0"/>
              </a:rPr>
              <a:t>metanol</a:t>
            </a:r>
            <a:r>
              <a:rPr lang="tr-TR" sz="2000" dirty="0">
                <a:latin typeface="Times New Roman" panose="02020603050405020304" pitchFamily="18" charset="0"/>
                <a:cs typeface="Times New Roman" pitchFamily="18" charset="0"/>
              </a:rPr>
              <a:t> gibi organik </a:t>
            </a:r>
            <a:r>
              <a:rPr lang="tr-TR" sz="2000" dirty="0" err="1">
                <a:latin typeface="Times New Roman" panose="02020603050405020304" pitchFamily="18" charset="0"/>
                <a:cs typeface="Times New Roman" pitchFamily="18" charset="0"/>
              </a:rPr>
              <a:t>desorbentler</a:t>
            </a:r>
            <a:r>
              <a:rPr lang="tr-TR" sz="2000" dirty="0">
                <a:latin typeface="Times New Roman" panose="02020603050405020304" pitchFamily="18" charset="0"/>
                <a:cs typeface="Times New Roman" pitchFamily="18" charset="0"/>
              </a:rPr>
              <a:t> çoğunlukla etkili olmuştur. </a:t>
            </a:r>
          </a:p>
          <a:p>
            <a:pPr marL="0" indent="0" algn="just">
              <a:lnSpc>
                <a:spcPct val="150000"/>
              </a:lnSpc>
              <a:spcBef>
                <a:spcPts val="0"/>
              </a:spcBef>
              <a:buFont typeface="Wingdings" panose="05000000000000000000" pitchFamily="2" charset="2"/>
              <a:buChar char="Ø"/>
              <a:tabLst>
                <a:tab pos="0" algn="l"/>
              </a:tabLst>
            </a:pPr>
            <a:r>
              <a:rPr lang="tr-TR" sz="2000" dirty="0">
                <a:latin typeface="Times New Roman" panose="02020603050405020304" pitchFamily="18" charset="0"/>
                <a:cs typeface="Times New Roman" pitchFamily="18" charset="0"/>
              </a:rPr>
              <a:t>Çalışmada pestisit </a:t>
            </a:r>
            <a:r>
              <a:rPr lang="tr-TR" sz="2000" dirty="0" err="1">
                <a:latin typeface="Times New Roman" panose="02020603050405020304" pitchFamily="18" charset="0"/>
                <a:cs typeface="Times New Roman" pitchFamily="18" charset="0"/>
              </a:rPr>
              <a:t>gideriminde</a:t>
            </a:r>
            <a:r>
              <a:rPr lang="tr-TR" sz="2000" dirty="0">
                <a:latin typeface="Times New Roman" panose="02020603050405020304" pitchFamily="18" charset="0"/>
                <a:cs typeface="Times New Roman" pitchFamily="18" charset="0"/>
              </a:rPr>
              <a:t> uygun maliyetli </a:t>
            </a:r>
            <a:r>
              <a:rPr lang="tr-TR" sz="2000" dirty="0" err="1">
                <a:latin typeface="Times New Roman" panose="02020603050405020304" pitchFamily="18" charset="0"/>
                <a:cs typeface="Times New Roman" pitchFamily="18" charset="0"/>
              </a:rPr>
              <a:t>adsorbanlar</a:t>
            </a:r>
            <a:r>
              <a:rPr lang="tr-TR" sz="2000" dirty="0">
                <a:latin typeface="Times New Roman" panose="02020603050405020304" pitchFamily="18" charset="0"/>
                <a:cs typeface="Times New Roman" pitchFamily="18" charset="0"/>
              </a:rPr>
              <a:t> hakkında daha fazla çalışma yapılması </a:t>
            </a:r>
            <a:r>
              <a:rPr lang="tr-TR" sz="2000">
                <a:latin typeface="Times New Roman" panose="02020603050405020304" pitchFamily="18" charset="0"/>
                <a:cs typeface="Times New Roman" pitchFamily="18" charset="0"/>
              </a:rPr>
              <a:t>önerilmiştir.</a:t>
            </a:r>
            <a:endParaRPr lang="tr-TR" sz="2000"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969733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İçerik Yer Tutucusu 2"/>
          <p:cNvSpPr>
            <a:spLocks noGrp="1"/>
          </p:cNvSpPr>
          <p:nvPr>
            <p:ph idx="1"/>
          </p:nvPr>
        </p:nvSpPr>
        <p:spPr>
          <a:xfrm>
            <a:off x="395288" y="2276475"/>
            <a:ext cx="8424862" cy="1008063"/>
          </a:xfrm>
        </p:spPr>
        <p:txBody>
          <a:bodyPr/>
          <a:lstStyle/>
          <a:p>
            <a:pPr marL="0" indent="0" algn="ctr" defTabSz="546100">
              <a:lnSpc>
                <a:spcPct val="150000"/>
              </a:lnSpc>
              <a:buFont typeface="Arial Unicode MS" pitchFamily="34" charset="-128"/>
              <a:buNone/>
              <a:tabLst>
                <a:tab pos="546100" algn="l"/>
              </a:tabLst>
            </a:pPr>
            <a:r>
              <a:rPr lang="tr-TR" dirty="0">
                <a:latin typeface="Times New Roman" panose="02020603050405020304" pitchFamily="18" charset="0"/>
                <a:cs typeface="Times New Roman" panose="02020603050405020304" pitchFamily="18" charset="0"/>
              </a:rPr>
              <a:t>DİNLEDİĞİNİZ İÇİN TEŞEKKÜR EDERİM.</a:t>
            </a:r>
          </a:p>
        </p:txBody>
      </p:sp>
      <p:sp>
        <p:nvSpPr>
          <p:cNvPr id="4" name="İçerik Yer Tutucusu 2"/>
          <p:cNvSpPr txBox="1">
            <a:spLocks/>
          </p:cNvSpPr>
          <p:nvPr/>
        </p:nvSpPr>
        <p:spPr bwMode="auto">
          <a:xfrm>
            <a:off x="323850" y="3933825"/>
            <a:ext cx="8424863" cy="2016125"/>
          </a:xfrm>
          <a:prstGeom prst="rect">
            <a:avLst/>
          </a:prstGeom>
          <a:noFill/>
          <a:ln>
            <a:noFill/>
          </a:ln>
        </p:spPr>
        <p:txBody>
          <a:bodyPr/>
          <a:lstStyle>
            <a:lvl1pPr marL="342900" indent="-342900" algn="l" rtl="0" eaLnBrk="0" fontAlgn="base" hangingPunct="0">
              <a:spcBef>
                <a:spcPct val="20000"/>
              </a:spcBef>
              <a:spcAft>
                <a:spcPct val="0"/>
              </a:spcAft>
              <a:buFont typeface="Arial Unicode MS" pitchFamily="34" charset="-128"/>
              <a:buChar char="*"/>
              <a:defRPr sz="2400" b="0">
                <a:solidFill>
                  <a:schemeClr val="tx1"/>
                </a:solidFill>
                <a:latin typeface="+mn-lt"/>
                <a:ea typeface="+mn-ea"/>
                <a:cs typeface="+mn-cs"/>
              </a:defRPr>
            </a:lvl1pPr>
            <a:lvl2pPr marL="720725" indent="-365125" algn="l" rtl="0" eaLnBrk="0" fontAlgn="base" hangingPunct="0">
              <a:spcBef>
                <a:spcPct val="20000"/>
              </a:spcBef>
              <a:spcAft>
                <a:spcPct val="0"/>
              </a:spcAft>
              <a:buChar char="–"/>
              <a:defRPr sz="2400" b="0">
                <a:solidFill>
                  <a:schemeClr val="tx1"/>
                </a:solidFill>
                <a:latin typeface="+mn-lt"/>
              </a:defRPr>
            </a:lvl2pPr>
            <a:lvl3pPr marL="1143000" indent="-422275" algn="l" rtl="0" eaLnBrk="0" fontAlgn="base" hangingPunct="0">
              <a:spcBef>
                <a:spcPct val="20000"/>
              </a:spcBef>
              <a:spcAft>
                <a:spcPct val="0"/>
              </a:spcAft>
              <a:buChar char="•"/>
              <a:defRPr sz="2400" b="0">
                <a:solidFill>
                  <a:schemeClr val="tx1"/>
                </a:solidFill>
                <a:latin typeface="+mn-lt"/>
              </a:defRPr>
            </a:lvl3pPr>
            <a:lvl4pPr marL="1600200" indent="-228600" algn="l" rtl="0" eaLnBrk="0" fontAlgn="base" hangingPunct="0">
              <a:spcBef>
                <a:spcPct val="20000"/>
              </a:spcBef>
              <a:spcAft>
                <a:spcPct val="0"/>
              </a:spcAft>
              <a:buChar char="–"/>
              <a:defRPr sz="2400" b="0">
                <a:solidFill>
                  <a:schemeClr val="tx1"/>
                </a:solidFill>
                <a:latin typeface="+mn-lt"/>
              </a:defRPr>
            </a:lvl4pPr>
            <a:lvl5pPr marL="2057400" indent="-228600" algn="l" rtl="0" eaLnBrk="0" fontAlgn="base" hangingPunct="0">
              <a:spcBef>
                <a:spcPct val="20000"/>
              </a:spcBef>
              <a:spcAft>
                <a:spcPct val="0"/>
              </a:spcAft>
              <a:buChar char="»"/>
              <a:defRPr sz="2400" b="0">
                <a:solidFill>
                  <a:schemeClr val="tx1"/>
                </a:solidFill>
                <a:latin typeface="+mn-lt"/>
              </a:defRPr>
            </a:lvl5pPr>
            <a:lvl6pPr marL="2514600" indent="-228600" algn="l" rtl="0" fontAlgn="base">
              <a:spcBef>
                <a:spcPct val="20000"/>
              </a:spcBef>
              <a:spcAft>
                <a:spcPct val="0"/>
              </a:spcAft>
              <a:buChar char="»"/>
              <a:defRPr sz="2400" b="1">
                <a:solidFill>
                  <a:schemeClr val="bg1"/>
                </a:solidFill>
                <a:latin typeface="+mn-lt"/>
              </a:defRPr>
            </a:lvl6pPr>
            <a:lvl7pPr marL="2971800" indent="-228600" algn="l" rtl="0" fontAlgn="base">
              <a:spcBef>
                <a:spcPct val="20000"/>
              </a:spcBef>
              <a:spcAft>
                <a:spcPct val="0"/>
              </a:spcAft>
              <a:buChar char="»"/>
              <a:defRPr sz="2400" b="1">
                <a:solidFill>
                  <a:schemeClr val="bg1"/>
                </a:solidFill>
                <a:latin typeface="+mn-lt"/>
              </a:defRPr>
            </a:lvl7pPr>
            <a:lvl8pPr marL="3429000" indent="-228600" algn="l" rtl="0" fontAlgn="base">
              <a:spcBef>
                <a:spcPct val="20000"/>
              </a:spcBef>
              <a:spcAft>
                <a:spcPct val="0"/>
              </a:spcAft>
              <a:buChar char="»"/>
              <a:defRPr sz="2400" b="1">
                <a:solidFill>
                  <a:schemeClr val="bg1"/>
                </a:solidFill>
                <a:latin typeface="+mn-lt"/>
              </a:defRPr>
            </a:lvl8pPr>
            <a:lvl9pPr marL="3886200" indent="-228600" algn="l" rtl="0" fontAlgn="base">
              <a:spcBef>
                <a:spcPct val="20000"/>
              </a:spcBef>
              <a:spcAft>
                <a:spcPct val="0"/>
              </a:spcAft>
              <a:buChar char="»"/>
              <a:defRPr sz="2400" b="1">
                <a:solidFill>
                  <a:schemeClr val="bg1"/>
                </a:solidFill>
                <a:latin typeface="+mn-lt"/>
              </a:defRPr>
            </a:lvl9pPr>
          </a:lstStyle>
          <a:p>
            <a:pPr marL="0" indent="0" algn="ctr" defTabSz="546100">
              <a:lnSpc>
                <a:spcPct val="150000"/>
              </a:lnSpc>
              <a:buFont typeface="Arial Unicode MS" pitchFamily="34" charset="-128"/>
              <a:buNone/>
              <a:tabLst>
                <a:tab pos="546100" algn="l"/>
              </a:tabLst>
              <a:defRPr/>
            </a:pPr>
            <a:r>
              <a:rPr lang="tr-TR" kern="0" dirty="0">
                <a:latin typeface="Times New Roman" panose="02020603050405020304" pitchFamily="18" charset="0"/>
                <a:cs typeface="Times New Roman" panose="02020603050405020304" pitchFamily="18" charset="0"/>
              </a:rPr>
              <a:t>ZAHİDE DELİOĞLAN</a:t>
            </a:r>
          </a:p>
          <a:p>
            <a:pPr marL="0" indent="0" algn="ctr" defTabSz="546100">
              <a:lnSpc>
                <a:spcPct val="150000"/>
              </a:lnSpc>
              <a:buFont typeface="Arial Unicode MS" pitchFamily="34" charset="-128"/>
              <a:buNone/>
              <a:tabLst>
                <a:tab pos="546100" algn="l"/>
              </a:tabLst>
              <a:defRPr/>
            </a:pPr>
            <a:r>
              <a:rPr lang="tr-TR" kern="0" dirty="0">
                <a:latin typeface="Times New Roman" panose="02020603050405020304" pitchFamily="18" charset="0"/>
                <a:cs typeface="Times New Roman" panose="02020603050405020304" pitchFamily="18" charset="0"/>
              </a:rPr>
              <a:t>Çevre Mühendisi</a:t>
            </a:r>
          </a:p>
          <a:p>
            <a:pPr marL="0" indent="0" algn="ctr" defTabSz="546100">
              <a:lnSpc>
                <a:spcPct val="150000"/>
              </a:lnSpc>
              <a:buFont typeface="Arial Unicode MS" pitchFamily="34" charset="-128"/>
              <a:buNone/>
              <a:tabLst>
                <a:tab pos="546100" algn="l"/>
              </a:tabLst>
              <a:defRPr/>
            </a:pPr>
            <a:r>
              <a:rPr lang="tr-TR" kern="0" dirty="0">
                <a:latin typeface="Times New Roman" panose="02020603050405020304" pitchFamily="18" charset="0"/>
                <a:cs typeface="Times New Roman" panose="02020603050405020304" pitchFamily="18" charset="0"/>
              </a:rPr>
              <a:t>zahidelioglan@gmail.com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GİRİŞ</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261542" y="980728"/>
            <a:ext cx="8596708" cy="5688359"/>
          </a:xfrm>
        </p:spPr>
        <p:txBody>
          <a:bodyPr/>
          <a:lstStyle/>
          <a:p>
            <a:pPr marL="0" indent="0" algn="just">
              <a:lnSpc>
                <a:spcPct val="150000"/>
              </a:lnSpc>
              <a:spcBef>
                <a:spcPts val="0"/>
              </a:spcBef>
              <a:buNone/>
            </a:pPr>
            <a:r>
              <a:rPr lang="tr-TR" sz="2000" dirty="0">
                <a:latin typeface="Times New Roman" pitchFamily="18" charset="0"/>
                <a:cs typeface="Times New Roman" pitchFamily="18" charset="0"/>
              </a:rPr>
              <a:t>Pestisitler kimyasal yapılarına göre; </a:t>
            </a:r>
            <a:r>
              <a:rPr lang="tr-TR" sz="2000" dirty="0" err="1">
                <a:latin typeface="Times New Roman" pitchFamily="18" charset="0"/>
                <a:cs typeface="Times New Roman" pitchFamily="18" charset="0"/>
              </a:rPr>
              <a:t>benzoik</a:t>
            </a:r>
            <a:r>
              <a:rPr lang="tr-TR" sz="2000" dirty="0">
                <a:latin typeface="Times New Roman" pitchFamily="18" charset="0"/>
                <a:cs typeface="Times New Roman" pitchFamily="18" charset="0"/>
              </a:rPr>
              <a:t> asit, </a:t>
            </a:r>
            <a:r>
              <a:rPr lang="tr-TR" sz="2000" dirty="0" err="1">
                <a:latin typeface="Times New Roman" pitchFamily="18" charset="0"/>
                <a:cs typeface="Times New Roman" pitchFamily="18" charset="0"/>
              </a:rPr>
              <a:t>karbamatlar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dipiridil</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organoklorinler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organofosfatlar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fenoksialkonyalar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fenilamidler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ftalimidler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piretroidler</a:t>
            </a:r>
            <a:r>
              <a:rPr lang="tr-TR" sz="2000" dirty="0">
                <a:latin typeface="Times New Roman" pitchFamily="18" charset="0"/>
                <a:cs typeface="Times New Roman" pitchFamily="18" charset="0"/>
              </a:rPr>
              <a:t> ve </a:t>
            </a:r>
            <a:r>
              <a:rPr lang="tr-TR" sz="2000" dirty="0" err="1">
                <a:latin typeface="Times New Roman" pitchFamily="18" charset="0"/>
                <a:cs typeface="Times New Roman" pitchFamily="18" charset="0"/>
              </a:rPr>
              <a:t>triazinler</a:t>
            </a:r>
            <a:r>
              <a:rPr lang="tr-TR" sz="2000" dirty="0">
                <a:latin typeface="Times New Roman" pitchFamily="18" charset="0"/>
                <a:cs typeface="Times New Roman" pitchFamily="18" charset="0"/>
              </a:rPr>
              <a:t> olmak üzere 10 ana gruba ayrılmaktadır.</a:t>
            </a:r>
          </a:p>
          <a:p>
            <a:pPr marL="0" indent="0" algn="just">
              <a:lnSpc>
                <a:spcPct val="150000"/>
              </a:lnSpc>
              <a:spcBef>
                <a:spcPts val="0"/>
              </a:spcBef>
              <a:buFont typeface="Wingdings" panose="05000000000000000000" pitchFamily="2" charset="2"/>
              <a:buChar char="ü"/>
            </a:pPr>
            <a:r>
              <a:rPr lang="tr-TR" sz="2000" b="1" dirty="0" err="1">
                <a:latin typeface="Times New Roman" pitchFamily="18" charset="0"/>
                <a:cs typeface="Times New Roman" pitchFamily="18" charset="0"/>
              </a:rPr>
              <a:t>Organoklorinler</a:t>
            </a:r>
            <a:r>
              <a:rPr lang="tr-TR" sz="2000" b="1" dirty="0">
                <a:latin typeface="Times New Roman" pitchFamily="18" charset="0"/>
                <a:cs typeface="Times New Roman" pitchFamily="18" charset="0"/>
              </a:rPr>
              <a:t> (</a:t>
            </a:r>
            <a:r>
              <a:rPr lang="tr-TR" sz="2000" b="1" dirty="0" err="1">
                <a:latin typeface="Times New Roman" pitchFamily="18" charset="0"/>
                <a:cs typeface="Times New Roman" pitchFamily="18" charset="0"/>
              </a:rPr>
              <a:t>İnsektisit</a:t>
            </a:r>
            <a:r>
              <a:rPr lang="tr-TR" sz="2000" b="1" dirty="0">
                <a:latin typeface="Times New Roman" pitchFamily="18" charset="0"/>
                <a:cs typeface="Times New Roman" pitchFamily="18" charset="0"/>
              </a:rPr>
              <a:t>):</a:t>
            </a:r>
            <a:r>
              <a:rPr lang="tr-TR" sz="2000" dirty="0" err="1">
                <a:latin typeface="Times New Roman" pitchFamily="18" charset="0"/>
                <a:cs typeface="Times New Roman" pitchFamily="18" charset="0"/>
              </a:rPr>
              <a:t>OCP'ler</a:t>
            </a:r>
            <a:r>
              <a:rPr lang="tr-TR" sz="2000" dirty="0">
                <a:latin typeface="Times New Roman" pitchFamily="18" charset="0"/>
                <a:cs typeface="Times New Roman" pitchFamily="18" charset="0"/>
              </a:rPr>
              <a:t>, toprakta ve çökeltilerde uzun süre kaldıkları için çevresel olarak kalıcıdır. </a:t>
            </a:r>
            <a:r>
              <a:rPr lang="tr-TR" sz="2000" dirty="0" err="1">
                <a:latin typeface="Times New Roman" pitchFamily="18" charset="0"/>
                <a:cs typeface="Times New Roman" pitchFamily="18" charset="0"/>
              </a:rPr>
              <a:t>OCP'ler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lipofiliktir</a:t>
            </a:r>
            <a:r>
              <a:rPr lang="tr-TR" sz="2000" dirty="0">
                <a:latin typeface="Times New Roman" pitchFamily="18" charset="0"/>
                <a:cs typeface="Times New Roman" pitchFamily="18" charset="0"/>
              </a:rPr>
              <a:t> ve insan veya hayvan vücudunda yağlı dokularda birikir ve besin zincirleri yoluyla diğer canlılara geçebilmektedir. DDT örnek olarak verilebilir.</a:t>
            </a:r>
          </a:p>
          <a:p>
            <a:pPr marL="0" indent="0" algn="just">
              <a:lnSpc>
                <a:spcPct val="150000"/>
              </a:lnSpc>
              <a:spcBef>
                <a:spcPts val="0"/>
              </a:spcBef>
              <a:buFont typeface="Wingdings" panose="05000000000000000000" pitchFamily="2" charset="2"/>
              <a:buChar char="ü"/>
            </a:pPr>
            <a:r>
              <a:rPr lang="tr-TR" sz="2000" b="1" dirty="0" err="1">
                <a:latin typeface="Times New Roman" pitchFamily="18" charset="0"/>
                <a:cs typeface="Times New Roman" pitchFamily="18" charset="0"/>
              </a:rPr>
              <a:t>Organofosfat</a:t>
            </a:r>
            <a:r>
              <a:rPr lang="tr-TR" sz="2000" b="1" dirty="0">
                <a:latin typeface="Times New Roman" pitchFamily="18" charset="0"/>
                <a:cs typeface="Times New Roman" pitchFamily="18" charset="0"/>
              </a:rPr>
              <a:t> (</a:t>
            </a:r>
            <a:r>
              <a:rPr lang="tr-TR" sz="2000" b="1" dirty="0" err="1">
                <a:latin typeface="Times New Roman" pitchFamily="18" charset="0"/>
                <a:cs typeface="Times New Roman" pitchFamily="18" charset="0"/>
              </a:rPr>
              <a:t>İnsektisit</a:t>
            </a:r>
            <a:r>
              <a:rPr lang="tr-TR" sz="2000" b="1" dirty="0">
                <a:latin typeface="Times New Roman" pitchFamily="18" charset="0"/>
                <a:cs typeface="Times New Roman" pitchFamily="18" charset="0"/>
              </a:rPr>
              <a:t>):</a:t>
            </a:r>
            <a:r>
              <a:rPr lang="tr-TR" sz="2000" dirty="0" err="1">
                <a:latin typeface="Times New Roman" pitchFamily="18" charset="0"/>
                <a:cs typeface="Times New Roman" pitchFamily="18" charset="0"/>
              </a:rPr>
              <a:t>OP'ler</a:t>
            </a:r>
            <a:r>
              <a:rPr lang="tr-TR" sz="2000" dirty="0">
                <a:latin typeface="Times New Roman" pitchFamily="18" charset="0"/>
                <a:cs typeface="Times New Roman" pitchFamily="18" charset="0"/>
              </a:rPr>
              <a:t>, en uygun maliyetli böcek öldürücülerdir ve bu da onların yaygın kullanımına neden olur. </a:t>
            </a:r>
            <a:r>
              <a:rPr lang="tr-TR" sz="2000" dirty="0" err="1">
                <a:latin typeface="Times New Roman" pitchFamily="18" charset="0"/>
                <a:cs typeface="Times New Roman" pitchFamily="18" charset="0"/>
              </a:rPr>
              <a:t>Organoklorinlere</a:t>
            </a:r>
            <a:r>
              <a:rPr lang="tr-TR" sz="2000" dirty="0">
                <a:latin typeface="Times New Roman" pitchFamily="18" charset="0"/>
                <a:cs typeface="Times New Roman" pitchFamily="18" charset="0"/>
              </a:rPr>
              <a:t> kıyasla, </a:t>
            </a:r>
            <a:r>
              <a:rPr lang="tr-TR" sz="2000" dirty="0" err="1">
                <a:latin typeface="Times New Roman" pitchFamily="18" charset="0"/>
                <a:cs typeface="Times New Roman" pitchFamily="18" charset="0"/>
              </a:rPr>
              <a:t>OP'ler</a:t>
            </a:r>
            <a:r>
              <a:rPr lang="tr-TR" sz="2000" dirty="0">
                <a:latin typeface="Times New Roman" pitchFamily="18" charset="0"/>
                <a:cs typeface="Times New Roman" pitchFamily="18" charset="0"/>
              </a:rPr>
              <a:t> daha az kalıcıdır ve çevreye daha az zarar verir. </a:t>
            </a:r>
            <a:r>
              <a:rPr lang="tr-TR" sz="2000" dirty="0" err="1">
                <a:latin typeface="Times New Roman" pitchFamily="18" charset="0"/>
                <a:cs typeface="Times New Roman" pitchFamily="18" charset="0"/>
              </a:rPr>
              <a:t>OP'ler</a:t>
            </a:r>
            <a:r>
              <a:rPr lang="tr-TR" sz="2000" dirty="0">
                <a:latin typeface="Times New Roman" pitchFamily="18" charset="0"/>
                <a:cs typeface="Times New Roman" pitchFamily="18" charset="0"/>
              </a:rPr>
              <a:t> mikroorganizmalar tarafından kolayca parçalanabilir. İnsanlarda yutulduğunda, merkezi sinir sisteminin normal işleyişini bozar. </a:t>
            </a:r>
          </a:p>
        </p:txBody>
      </p:sp>
    </p:spTree>
    <p:extLst>
      <p:ext uri="{BB962C8B-B14F-4D97-AF65-F5344CB8AC3E}">
        <p14:creationId xmlns:p14="http://schemas.microsoft.com/office/powerpoint/2010/main" val="101988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GİRİŞ</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261542" y="980728"/>
            <a:ext cx="8596708" cy="5616624"/>
          </a:xfrm>
        </p:spPr>
        <p:txBody>
          <a:bodyPr/>
          <a:lstStyle/>
          <a:p>
            <a:pPr marL="0" indent="0" algn="just">
              <a:lnSpc>
                <a:spcPct val="150000"/>
              </a:lnSpc>
              <a:spcBef>
                <a:spcPts val="0"/>
              </a:spcBef>
              <a:buNone/>
            </a:pPr>
            <a:r>
              <a:rPr lang="tr-TR" sz="2000" dirty="0">
                <a:latin typeface="Times New Roman" pitchFamily="18" charset="0"/>
                <a:cs typeface="Times New Roman" pitchFamily="18" charset="0"/>
              </a:rPr>
              <a:t>2016 yılında kullanılan toplam pestisitlerin (4,1 milyon ton)  %29’u </a:t>
            </a:r>
            <a:r>
              <a:rPr lang="tr-TR" sz="2000" dirty="0" err="1">
                <a:latin typeface="Times New Roman" pitchFamily="18" charset="0"/>
                <a:cs typeface="Times New Roman" pitchFamily="18" charset="0"/>
              </a:rPr>
              <a:t>fungusit</a:t>
            </a:r>
            <a:r>
              <a:rPr lang="tr-TR" sz="2000" dirty="0">
                <a:latin typeface="Times New Roman" pitchFamily="18" charset="0"/>
                <a:cs typeface="Times New Roman" pitchFamily="18" charset="0"/>
              </a:rPr>
              <a:t>, %46'sı herbisit, %17’si </a:t>
            </a:r>
            <a:r>
              <a:rPr lang="tr-TR" sz="2000" dirty="0" err="1">
                <a:latin typeface="Times New Roman" pitchFamily="18" charset="0"/>
                <a:cs typeface="Times New Roman" pitchFamily="18" charset="0"/>
              </a:rPr>
              <a:t>insektisit</a:t>
            </a:r>
            <a:r>
              <a:rPr lang="tr-TR" sz="2000" dirty="0">
                <a:latin typeface="Times New Roman" pitchFamily="18" charset="0"/>
                <a:cs typeface="Times New Roman" pitchFamily="18" charset="0"/>
              </a:rPr>
              <a:t> ve %8’i diğer kimyasal ilaçlardır. </a:t>
            </a:r>
          </a:p>
          <a:p>
            <a:pPr marL="0" indent="0" algn="just">
              <a:lnSpc>
                <a:spcPct val="150000"/>
              </a:lnSpc>
              <a:spcBef>
                <a:spcPts val="0"/>
              </a:spcBef>
              <a:buNone/>
            </a:pPr>
            <a:endParaRPr lang="tr-TR" sz="1000" dirty="0">
              <a:latin typeface="Times New Roman" pitchFamily="18" charset="0"/>
              <a:cs typeface="Times New Roman" pitchFamily="18" charset="0"/>
            </a:endParaRPr>
          </a:p>
          <a:p>
            <a:pPr marL="0" indent="0" algn="just">
              <a:lnSpc>
                <a:spcPct val="150000"/>
              </a:lnSpc>
              <a:spcBef>
                <a:spcPts val="0"/>
              </a:spcBef>
              <a:buNone/>
            </a:pPr>
            <a:r>
              <a:rPr lang="tr-TR" sz="2000" dirty="0">
                <a:latin typeface="Times New Roman" pitchFamily="18" charset="0"/>
                <a:cs typeface="Times New Roman" pitchFamily="18" charset="0"/>
              </a:rPr>
              <a:t>Pestisitler biyolojik veya kimyasal yollarla ya da güneş ışığı ile </a:t>
            </a:r>
            <a:r>
              <a:rPr lang="tr-TR" sz="2000" dirty="0" err="1">
                <a:latin typeface="Times New Roman" pitchFamily="18" charset="0"/>
                <a:cs typeface="Times New Roman" pitchFamily="18" charset="0"/>
              </a:rPr>
              <a:t>bozunmamışsa</a:t>
            </a:r>
            <a:r>
              <a:rPr lang="tr-TR" sz="2000" dirty="0">
                <a:latin typeface="Times New Roman" pitchFamily="18" charset="0"/>
                <a:cs typeface="Times New Roman" pitchFamily="18" charset="0"/>
              </a:rPr>
              <a:t> zamanla toprakta birikebilmekte, buharlaşarak atmosfere geçebilmekte, su ve erozyon ile taşınarak yüzey sularına karışabilmekte ya da sızarak yeraltı suyuna ulaşabilmektedir. Pestisitin dayanıklılığı (yarılanma ömrü) ne kadar büyükse erozyonla taşınması da o kadar fazla olmaktadır. </a:t>
            </a:r>
          </a:p>
          <a:p>
            <a:pPr marL="0" indent="0" algn="just">
              <a:lnSpc>
                <a:spcPct val="150000"/>
              </a:lnSpc>
              <a:spcBef>
                <a:spcPts val="0"/>
              </a:spcBef>
              <a:buNone/>
            </a:pPr>
            <a:endParaRPr lang="tr-TR" sz="1000" dirty="0">
              <a:latin typeface="Times New Roman" pitchFamily="18" charset="0"/>
              <a:cs typeface="Times New Roman" pitchFamily="18" charset="0"/>
            </a:endParaRPr>
          </a:p>
          <a:p>
            <a:pPr marL="0" indent="0" algn="just">
              <a:lnSpc>
                <a:spcPct val="150000"/>
              </a:lnSpc>
              <a:spcBef>
                <a:spcPts val="0"/>
              </a:spcBef>
              <a:buNone/>
            </a:pPr>
            <a:r>
              <a:rPr lang="tr-TR" sz="2000" dirty="0">
                <a:latin typeface="Times New Roman" pitchFamily="18" charset="0"/>
                <a:cs typeface="Times New Roman" pitchFamily="18" charset="0"/>
              </a:rPr>
              <a:t>Pestisitler besin zincirinde birikme eğiliminde olup hayvan ve insanlarda  akut veya kronik zehirlenmeye neden olmaktadır.</a:t>
            </a:r>
          </a:p>
          <a:p>
            <a:pPr marL="0" indent="0" algn="just">
              <a:lnSpc>
                <a:spcPct val="150000"/>
              </a:lnSpc>
              <a:spcBef>
                <a:spcPts val="0"/>
              </a:spcBef>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4113483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GİRİŞ </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261542" y="1988840"/>
            <a:ext cx="8596708" cy="3600400"/>
          </a:xfrm>
        </p:spPr>
        <p:txBody>
          <a:bodyPr/>
          <a:lstStyle/>
          <a:p>
            <a:pPr marL="0" indent="0" algn="just">
              <a:lnSpc>
                <a:spcPct val="150000"/>
              </a:lnSpc>
              <a:spcBef>
                <a:spcPts val="0"/>
              </a:spcBef>
              <a:buNone/>
            </a:pPr>
            <a:r>
              <a:rPr lang="tr-TR" sz="2000" dirty="0">
                <a:latin typeface="Times New Roman" pitchFamily="18" charset="0"/>
                <a:cs typeface="Times New Roman" pitchFamily="18" charset="0"/>
              </a:rPr>
              <a:t>Pestisitleri sulu çözeltilerden uzaklaştırmak için;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gelişmiş </a:t>
            </a:r>
            <a:r>
              <a:rPr lang="tr-TR" sz="2000" dirty="0" err="1">
                <a:latin typeface="Times New Roman" pitchFamily="18" charset="0"/>
                <a:cs typeface="Times New Roman" pitchFamily="18" charset="0"/>
              </a:rPr>
              <a:t>oksidasyon</a:t>
            </a:r>
            <a:r>
              <a:rPr lang="tr-TR" sz="2000" dirty="0">
                <a:latin typeface="Times New Roman" pitchFamily="18" charset="0"/>
                <a:cs typeface="Times New Roman" pitchFamily="18" charset="0"/>
              </a:rPr>
              <a:t> süreci ve </a:t>
            </a:r>
            <a:r>
              <a:rPr lang="tr-TR" sz="2000" dirty="0" err="1">
                <a:latin typeface="Times New Roman" pitchFamily="18" charset="0"/>
                <a:cs typeface="Times New Roman" pitchFamily="18" charset="0"/>
              </a:rPr>
              <a:t>membran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filtrasyonu</a:t>
            </a:r>
            <a:r>
              <a:rPr lang="tr-TR" sz="2000" dirty="0">
                <a:latin typeface="Times New Roman" pitchFamily="18" charset="0"/>
                <a:cs typeface="Times New Roman" pitchFamily="18" charset="0"/>
              </a:rPr>
              <a:t> gibi çeşitli kimyasal ve fiziksel arıtma ile </a:t>
            </a:r>
            <a:r>
              <a:rPr lang="tr-TR" sz="2000" dirty="0" err="1">
                <a:latin typeface="Times New Roman" pitchFamily="18" charset="0"/>
                <a:cs typeface="Times New Roman" pitchFamily="18" charset="0"/>
              </a:rPr>
              <a:t>fitoremediasyon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biyoremediasyon</a:t>
            </a:r>
            <a:r>
              <a:rPr lang="tr-TR" sz="2000" dirty="0">
                <a:latin typeface="Times New Roman" pitchFamily="18" charset="0"/>
                <a:cs typeface="Times New Roman" pitchFamily="18" charset="0"/>
              </a:rPr>
              <a:t> ve aktif çamur işlemi gibi biyolojik arıtma yöntemleri kullanılmaktadır. Bununla birlikte, çoğu iyileştirme teknolojisinin; sınırlı esnekliği, yüksek maliyeti, düşük etkinliği ve olası ikincil kirletici üretimi gibi dezavantajları vardır. Biyolojik yöntemlerle karşılaştırıldığında, kimyasal </a:t>
            </a:r>
            <a:r>
              <a:rPr lang="tr-TR" sz="2000" dirty="0" err="1">
                <a:latin typeface="Times New Roman" pitchFamily="18" charset="0"/>
                <a:cs typeface="Times New Roman" pitchFamily="18" charset="0"/>
              </a:rPr>
              <a:t>sorpsiyon</a:t>
            </a:r>
            <a:r>
              <a:rPr lang="tr-TR" sz="2000" dirty="0">
                <a:latin typeface="Times New Roman" pitchFamily="18" charset="0"/>
                <a:cs typeface="Times New Roman" pitchFamily="18" charset="0"/>
              </a:rPr>
              <a:t> daha düşük maliyetli, daha verimli ve daha hızlıdır. </a:t>
            </a:r>
          </a:p>
          <a:p>
            <a:pPr marL="0" indent="0" algn="just">
              <a:lnSpc>
                <a:spcPct val="150000"/>
              </a:lnSpc>
              <a:spcBef>
                <a:spcPts val="0"/>
              </a:spcBef>
              <a:buNone/>
            </a:pPr>
            <a:endParaRPr lang="tr-TR" sz="1000" dirty="0">
              <a:latin typeface="Times New Roman" pitchFamily="18" charset="0"/>
              <a:cs typeface="Times New Roman" pitchFamily="18" charset="0"/>
            </a:endParaRPr>
          </a:p>
          <a:p>
            <a:pPr marL="0" indent="0" algn="just">
              <a:lnSpc>
                <a:spcPct val="150000"/>
              </a:lnSpc>
              <a:spcBef>
                <a:spcPts val="0"/>
              </a:spcBef>
              <a:buNone/>
            </a:pPr>
            <a:endParaRPr lang="tr-TR" sz="2000" dirty="0">
              <a:latin typeface="Times New Roman" pitchFamily="18" charset="0"/>
              <a:cs typeface="Times New Roman" pitchFamily="18" charset="0"/>
            </a:endParaRPr>
          </a:p>
          <a:p>
            <a:pPr marL="0" indent="0" algn="just">
              <a:lnSpc>
                <a:spcPct val="150000"/>
              </a:lnSpc>
              <a:spcBef>
                <a:spcPts val="0"/>
              </a:spcBef>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4293567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İLK MAKALEYE AİT İNCELEME</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261542" y="908720"/>
            <a:ext cx="8596708" cy="5976664"/>
          </a:xfrm>
        </p:spPr>
        <p:txBody>
          <a:bodyPr/>
          <a:lstStyle/>
          <a:p>
            <a:pPr marL="0" indent="0" algn="just">
              <a:lnSpc>
                <a:spcPct val="150000"/>
              </a:lnSpc>
              <a:spcBef>
                <a:spcPts val="0"/>
              </a:spcBef>
              <a:buNone/>
            </a:pPr>
            <a:r>
              <a:rPr lang="tr-TR" sz="2000" b="1" dirty="0">
                <a:solidFill>
                  <a:srgbClr val="0000FF"/>
                </a:solidFill>
                <a:latin typeface="Times New Roman" panose="02020603050405020304" pitchFamily="18" charset="0"/>
                <a:cs typeface="Times New Roman" pitchFamily="18" charset="0"/>
              </a:rPr>
              <a:t>1.Makale Hakkında Bilgiler (2019)</a:t>
            </a:r>
          </a:p>
          <a:p>
            <a:pPr marL="0" indent="0" algn="just">
              <a:lnSpc>
                <a:spcPct val="150000"/>
              </a:lnSpc>
              <a:spcBef>
                <a:spcPts val="0"/>
              </a:spcBef>
              <a:buNone/>
            </a:pPr>
            <a:r>
              <a:rPr lang="tr-TR" sz="2000" b="1" dirty="0">
                <a:latin typeface="Times New Roman" panose="02020603050405020304" pitchFamily="18" charset="0"/>
                <a:cs typeface="Times New Roman" pitchFamily="18" charset="0"/>
              </a:rPr>
              <a:t>-Çalışmanın Adı: </a:t>
            </a:r>
            <a:r>
              <a:rPr lang="tr-TR" sz="2000" dirty="0">
                <a:latin typeface="Times New Roman" panose="02020603050405020304" pitchFamily="18" charset="0"/>
                <a:cs typeface="Times New Roman" pitchFamily="18" charset="0"/>
              </a:rPr>
              <a:t>Yeraltı Sularında Pestisit Kirliliğinin Pestisit Özellikleri ve Kullanım Miktarları Bakımından İrdelenmesi </a:t>
            </a:r>
          </a:p>
          <a:p>
            <a:pPr marL="0" indent="0" algn="just">
              <a:lnSpc>
                <a:spcPct val="150000"/>
              </a:lnSpc>
              <a:spcBef>
                <a:spcPts val="0"/>
              </a:spcBef>
              <a:buNone/>
            </a:pPr>
            <a:r>
              <a:rPr lang="tr-TR" sz="2000" b="1" dirty="0">
                <a:latin typeface="Times New Roman" panose="02020603050405020304" pitchFamily="18" charset="0"/>
                <a:cs typeface="Times New Roman" pitchFamily="18" charset="0"/>
              </a:rPr>
              <a:t>-Çalışmayı Yapan: </a:t>
            </a:r>
            <a:r>
              <a:rPr lang="tr-TR" sz="2000" dirty="0">
                <a:latin typeface="Times New Roman" panose="02020603050405020304" pitchFamily="18" charset="0"/>
                <a:cs typeface="Times New Roman" pitchFamily="18" charset="0"/>
              </a:rPr>
              <a:t>Ayşe Dilek ATASOY</a:t>
            </a:r>
          </a:p>
          <a:p>
            <a:pPr marL="0" indent="0" algn="just">
              <a:lnSpc>
                <a:spcPct val="150000"/>
              </a:lnSpc>
              <a:spcBef>
                <a:spcPts val="0"/>
              </a:spcBef>
              <a:buNone/>
            </a:pPr>
            <a:r>
              <a:rPr lang="tr-TR" sz="2000" b="1" dirty="0">
                <a:latin typeface="Times New Roman" panose="02020603050405020304" pitchFamily="18" charset="0"/>
                <a:cs typeface="Times New Roman" pitchFamily="18" charset="0"/>
              </a:rPr>
              <a:t>-Çalışmanın Amacı: </a:t>
            </a:r>
            <a:r>
              <a:rPr lang="tr-TR" sz="2000" dirty="0">
                <a:latin typeface="Times New Roman" panose="02020603050405020304" pitchFamily="18" charset="0"/>
                <a:cs typeface="Times New Roman" pitchFamily="18" charset="0"/>
              </a:rPr>
              <a:t>Ülkemizde yaygın kullanılan ve yeraltı sularında (YAS) rastlanan belirli pestisit türlerinin özelliklerini, kullanım alanlarını ve miktarlarını göz önünde bulundurarak; sızma, </a:t>
            </a:r>
            <a:r>
              <a:rPr lang="tr-TR" sz="2000" dirty="0" err="1">
                <a:latin typeface="Times New Roman" panose="02020603050405020304" pitchFamily="18" charset="0"/>
                <a:cs typeface="Times New Roman" pitchFamily="18" charset="0"/>
              </a:rPr>
              <a:t>adsorbe</a:t>
            </a:r>
            <a:r>
              <a:rPr lang="tr-TR" sz="2000" dirty="0">
                <a:latin typeface="Times New Roman" panose="02020603050405020304" pitchFamily="18" charset="0"/>
                <a:cs typeface="Times New Roman" pitchFamily="18" charset="0"/>
              </a:rPr>
              <a:t> olma, </a:t>
            </a:r>
            <a:r>
              <a:rPr lang="tr-TR" sz="2000" dirty="0" err="1">
                <a:latin typeface="Times New Roman" panose="02020603050405020304" pitchFamily="18" charset="0"/>
                <a:cs typeface="Times New Roman" pitchFamily="18" charset="0"/>
              </a:rPr>
              <a:t>degradasyon</a:t>
            </a:r>
            <a:r>
              <a:rPr lang="tr-TR" sz="2000" dirty="0">
                <a:latin typeface="Times New Roman" panose="02020603050405020304" pitchFamily="18" charset="0"/>
                <a:cs typeface="Times New Roman" pitchFamily="18" charset="0"/>
              </a:rPr>
              <a:t> eğilimlerini irdelemek ve yanlış uygulamaları da dikkate alarak oluşabilecek çevresel kirlilikleri tartışmaktır.</a:t>
            </a:r>
          </a:p>
          <a:p>
            <a:pPr marL="0" indent="0" algn="just">
              <a:lnSpc>
                <a:spcPct val="150000"/>
              </a:lnSpc>
              <a:spcBef>
                <a:spcPts val="0"/>
              </a:spcBef>
              <a:buNone/>
            </a:pPr>
            <a:r>
              <a:rPr lang="tr-TR" sz="2000" b="1" dirty="0">
                <a:latin typeface="Times New Roman" pitchFamily="18" charset="0"/>
                <a:cs typeface="Times New Roman" pitchFamily="18" charset="0"/>
              </a:rPr>
              <a:t>-Çalışmanın Tanımı: </a:t>
            </a:r>
            <a:r>
              <a:rPr lang="tr-TR" sz="2000" dirty="0">
                <a:latin typeface="Times New Roman" pitchFamily="18" charset="0"/>
                <a:cs typeface="Times New Roman" pitchFamily="18" charset="0"/>
              </a:rPr>
              <a:t>Çalışmada, beş pestisit türü (</a:t>
            </a:r>
            <a:r>
              <a:rPr lang="tr-TR" sz="2000" dirty="0" err="1">
                <a:latin typeface="Times New Roman" pitchFamily="18" charset="0"/>
                <a:cs typeface="Times New Roman" pitchFamily="18" charset="0"/>
              </a:rPr>
              <a:t>Chlorpyrıfos</a:t>
            </a:r>
            <a:r>
              <a:rPr lang="tr-TR" sz="2000" dirty="0">
                <a:latin typeface="Times New Roman" pitchFamily="18" charset="0"/>
                <a:cs typeface="Times New Roman" pitchFamily="18" charset="0"/>
              </a:rPr>
              <a:t>-Etil, </a:t>
            </a:r>
            <a:r>
              <a:rPr lang="tr-TR" sz="2000" dirty="0" err="1">
                <a:latin typeface="Times New Roman" pitchFamily="18" charset="0"/>
                <a:cs typeface="Times New Roman" pitchFamily="18" charset="0"/>
              </a:rPr>
              <a:t>Dichlorvos</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Diflubenzuron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Ethalfluralin</a:t>
            </a:r>
            <a:r>
              <a:rPr lang="tr-TR" sz="2000" dirty="0">
                <a:latin typeface="Times New Roman" pitchFamily="18" charset="0"/>
                <a:cs typeface="Times New Roman" pitchFamily="18" charset="0"/>
              </a:rPr>
              <a:t> ve </a:t>
            </a:r>
            <a:r>
              <a:rPr lang="tr-TR" sz="2000" dirty="0" err="1">
                <a:latin typeface="Times New Roman" pitchFamily="18" charset="0"/>
                <a:cs typeface="Times New Roman" pitchFamily="18" charset="0"/>
              </a:rPr>
              <a:t>Fenbutatin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Oxide</a:t>
            </a:r>
            <a:r>
              <a:rPr lang="tr-TR" sz="2000" dirty="0">
                <a:latin typeface="Times New Roman" pitchFamily="18" charset="0"/>
                <a:cs typeface="Times New Roman" pitchFamily="18" charset="0"/>
              </a:rPr>
              <a:t>) incelenmiş ve </a:t>
            </a:r>
            <a:r>
              <a:rPr lang="tr-TR" sz="2000" dirty="0" err="1">
                <a:latin typeface="Times New Roman" pitchFamily="18" charset="0"/>
                <a:cs typeface="Times New Roman" pitchFamily="18" charset="0"/>
              </a:rPr>
              <a:t>YAS’a</a:t>
            </a:r>
            <a:r>
              <a:rPr lang="tr-TR" sz="2000" dirty="0">
                <a:latin typeface="Times New Roman" pitchFamily="18" charset="0"/>
                <a:cs typeface="Times New Roman" pitchFamily="18" charset="0"/>
              </a:rPr>
              <a:t> ulaşma riskleri araştırılmış, aşırı sulama, gereksiz pestisit kullanımı ve pestisit/toprak özelliklerinin YAS kirliliğinde önemli etkiye sahip olduğu vurgulanmıştır. </a:t>
            </a:r>
          </a:p>
        </p:txBody>
      </p:sp>
    </p:spTree>
    <p:extLst>
      <p:ext uri="{BB962C8B-B14F-4D97-AF65-F5344CB8AC3E}">
        <p14:creationId xmlns:p14="http://schemas.microsoft.com/office/powerpoint/2010/main" val="378289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İLK MAKALEYE AİT İNCELEME</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261542" y="980728"/>
            <a:ext cx="8596708" cy="5112568"/>
          </a:xfrm>
        </p:spPr>
        <p:txBody>
          <a:bodyPr/>
          <a:lstStyle/>
          <a:p>
            <a:pPr marL="0" indent="0" algn="just">
              <a:lnSpc>
                <a:spcPct val="150000"/>
              </a:lnSpc>
              <a:spcBef>
                <a:spcPts val="0"/>
              </a:spcBef>
              <a:buNone/>
            </a:pPr>
            <a:r>
              <a:rPr lang="tr-TR" sz="2000" dirty="0">
                <a:latin typeface="Times New Roman" pitchFamily="18" charset="0"/>
                <a:cs typeface="Times New Roman" pitchFamily="18" charset="0"/>
              </a:rPr>
              <a:t>Bir pestisitin topraktaki kalıcılığı ve hareketliliği YAS için tehdit oluşturabilmesi durumunu etkileyen en önemli faktördür. Pestisitin kalıcılığı, kimyasal veya biyolojik </a:t>
            </a:r>
            <a:r>
              <a:rPr lang="tr-TR" sz="2000" dirty="0" err="1">
                <a:latin typeface="Times New Roman" pitchFamily="18" charset="0"/>
                <a:cs typeface="Times New Roman" pitchFamily="18" charset="0"/>
              </a:rPr>
              <a:t>degradasyona</a:t>
            </a:r>
            <a:r>
              <a:rPr lang="tr-TR" sz="2000" dirty="0">
                <a:latin typeface="Times New Roman" pitchFamily="18" charset="0"/>
                <a:cs typeface="Times New Roman" pitchFamily="18" charset="0"/>
              </a:rPr>
              <a:t> uğrayıp uğramamasına bağlıdır. </a:t>
            </a:r>
          </a:p>
          <a:p>
            <a:pPr marL="0" indent="0" algn="just">
              <a:lnSpc>
                <a:spcPct val="150000"/>
              </a:lnSpc>
              <a:spcBef>
                <a:spcPts val="0"/>
              </a:spcBef>
              <a:buNone/>
            </a:pPr>
            <a:endParaRPr lang="tr-TR" sz="1000" dirty="0">
              <a:latin typeface="Times New Roman" pitchFamily="18" charset="0"/>
              <a:cs typeface="Times New Roman" pitchFamily="18" charset="0"/>
            </a:endParaRPr>
          </a:p>
          <a:p>
            <a:pPr marL="0" indent="0" algn="just">
              <a:lnSpc>
                <a:spcPct val="150000"/>
              </a:lnSpc>
              <a:spcBef>
                <a:spcPts val="0"/>
              </a:spcBef>
              <a:buNone/>
            </a:pPr>
            <a:r>
              <a:rPr lang="tr-TR" sz="2000" dirty="0">
                <a:latin typeface="Times New Roman" pitchFamily="18" charset="0"/>
                <a:cs typeface="Times New Roman" pitchFamily="18" charset="0"/>
              </a:rPr>
              <a:t>Pestisitlerin hareketliliğini; toprağın hacimsel yoğunluğu, su ve organik karbon içerikleri, fazla sulama ve yağış miktarı ve pestisitin </a:t>
            </a:r>
            <a:r>
              <a:rPr lang="tr-TR" sz="2000" dirty="0" err="1">
                <a:latin typeface="Times New Roman" pitchFamily="18" charset="0"/>
                <a:cs typeface="Times New Roman" pitchFamily="18" charset="0"/>
              </a:rPr>
              <a:t>adsorbe</a:t>
            </a:r>
            <a:r>
              <a:rPr lang="tr-TR" sz="2000" dirty="0">
                <a:latin typeface="Times New Roman" pitchFamily="18" charset="0"/>
                <a:cs typeface="Times New Roman" pitchFamily="18" charset="0"/>
              </a:rPr>
              <a:t> edilme oranı gibi özellikleri etkilemektedir.  </a:t>
            </a:r>
          </a:p>
          <a:p>
            <a:pPr marL="0" indent="0" algn="just">
              <a:lnSpc>
                <a:spcPct val="150000"/>
              </a:lnSpc>
              <a:spcBef>
                <a:spcPts val="0"/>
              </a:spcBef>
              <a:buNone/>
            </a:pPr>
            <a:endParaRPr lang="tr-TR" sz="1000" dirty="0">
              <a:latin typeface="Times New Roman" pitchFamily="18" charset="0"/>
              <a:cs typeface="Times New Roman" pitchFamily="18" charset="0"/>
            </a:endParaRPr>
          </a:p>
          <a:p>
            <a:pPr marL="0" indent="0" algn="just">
              <a:lnSpc>
                <a:spcPct val="150000"/>
              </a:lnSpc>
              <a:spcBef>
                <a:spcPts val="0"/>
              </a:spcBef>
              <a:buNone/>
            </a:pPr>
            <a:r>
              <a:rPr lang="tr-TR" sz="2000" dirty="0">
                <a:latin typeface="Times New Roman" pitchFamily="18" charset="0"/>
                <a:cs typeface="Times New Roman" pitchFamily="18" charset="0"/>
              </a:rPr>
              <a:t>Pestisitlerin </a:t>
            </a:r>
            <a:r>
              <a:rPr lang="tr-TR" sz="2000" dirty="0" err="1">
                <a:latin typeface="Times New Roman" pitchFamily="18" charset="0"/>
                <a:cs typeface="Times New Roman" pitchFamily="18" charset="0"/>
              </a:rPr>
              <a:t>degradasyonları</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sorpsiyon</a:t>
            </a:r>
            <a:r>
              <a:rPr lang="tr-TR" sz="2000" dirty="0">
                <a:latin typeface="Times New Roman" pitchFamily="18" charset="0"/>
                <a:cs typeface="Times New Roman" pitchFamily="18" charset="0"/>
              </a:rPr>
              <a:t> özellikleri, yarılanma ömürleri, toprak özellikleri, iklim şartları ve gübre-sulama gibi diğer tarımsal uygulamalar </a:t>
            </a:r>
            <a:r>
              <a:rPr lang="tr-TR" sz="2000" dirty="0" err="1">
                <a:latin typeface="Times New Roman" pitchFamily="18" charset="0"/>
                <a:cs typeface="Times New Roman" pitchFamily="18" charset="0"/>
              </a:rPr>
              <a:t>adsorpsiyon</a:t>
            </a:r>
            <a:r>
              <a:rPr lang="tr-TR" sz="2000" dirty="0">
                <a:latin typeface="Times New Roman" pitchFamily="18" charset="0"/>
                <a:cs typeface="Times New Roman" pitchFamily="18" charset="0"/>
              </a:rPr>
              <a:t>, sızma, taşınım gibi pestisit davranışlarında oldukça etkilidir.</a:t>
            </a:r>
          </a:p>
          <a:p>
            <a:pPr marL="0" indent="0" algn="just">
              <a:lnSpc>
                <a:spcPct val="150000"/>
              </a:lnSpc>
              <a:spcBef>
                <a:spcPts val="0"/>
              </a:spcBef>
              <a:buNone/>
            </a:pPr>
            <a:endParaRPr lang="tr-TR" sz="2000" dirty="0">
              <a:latin typeface="Times New Roman" pitchFamily="18" charset="0"/>
              <a:cs typeface="Times New Roman" pitchFamily="18" charset="0"/>
            </a:endParaRPr>
          </a:p>
          <a:p>
            <a:pPr marL="0" indent="0" algn="just">
              <a:lnSpc>
                <a:spcPct val="150000"/>
              </a:lnSpc>
              <a:spcBef>
                <a:spcPts val="0"/>
              </a:spcBef>
              <a:buNone/>
            </a:pPr>
            <a:endParaRPr lang="tr-TR" sz="2100" dirty="0">
              <a:latin typeface="Times New Roman" pitchFamily="18" charset="0"/>
              <a:cs typeface="Times New Roman" pitchFamily="18" charset="0"/>
            </a:endParaRPr>
          </a:p>
          <a:p>
            <a:pPr marL="0" indent="0" algn="just">
              <a:lnSpc>
                <a:spcPct val="150000"/>
              </a:lnSpc>
              <a:spcBef>
                <a:spcPts val="0"/>
              </a:spcBef>
              <a:buNone/>
            </a:pPr>
            <a:endParaRPr lang="tr-TR" sz="2100" dirty="0">
              <a:latin typeface="Times New Roman" pitchFamily="18" charset="0"/>
              <a:cs typeface="Times New Roman" pitchFamily="18" charset="0"/>
            </a:endParaRPr>
          </a:p>
        </p:txBody>
      </p:sp>
    </p:spTree>
    <p:extLst>
      <p:ext uri="{BB962C8B-B14F-4D97-AF65-F5344CB8AC3E}">
        <p14:creationId xmlns:p14="http://schemas.microsoft.com/office/powerpoint/2010/main" val="87692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İLK MAKALEYE AİT İNCELEME</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261542" y="908721"/>
            <a:ext cx="8596708" cy="720080"/>
          </a:xfrm>
        </p:spPr>
        <p:txBody>
          <a:bodyPr/>
          <a:lstStyle/>
          <a:p>
            <a:pPr marL="0" indent="0" algn="just">
              <a:spcBef>
                <a:spcPts val="0"/>
              </a:spcBef>
              <a:buNone/>
            </a:pPr>
            <a:r>
              <a:rPr lang="tr-TR" sz="2000" b="1" dirty="0">
                <a:solidFill>
                  <a:srgbClr val="0000FF"/>
                </a:solidFill>
                <a:latin typeface="Times New Roman" panose="02020603050405020304" pitchFamily="18" charset="0"/>
                <a:cs typeface="Times New Roman" pitchFamily="18" charset="0"/>
              </a:rPr>
              <a:t>2.Tarımda Yaygın Kullanılan Bazı Pestisitler ve Bunların Yeraltı Sularına Sızma veya Toprakta Birikme Eğilimleri  </a:t>
            </a:r>
          </a:p>
        </p:txBody>
      </p:sp>
      <p:sp>
        <p:nvSpPr>
          <p:cNvPr id="5" name="İçerik Yer Tutucusu 2">
            <a:extLst>
              <a:ext uri="{FF2B5EF4-FFF2-40B4-BE49-F238E27FC236}">
                <a16:creationId xmlns:a16="http://schemas.microsoft.com/office/drawing/2014/main" id="{E1CD503C-E7F7-4539-B532-982C8645BBFF}"/>
              </a:ext>
            </a:extLst>
          </p:cNvPr>
          <p:cNvSpPr txBox="1">
            <a:spLocks/>
          </p:cNvSpPr>
          <p:nvPr/>
        </p:nvSpPr>
        <p:spPr bwMode="auto">
          <a:xfrm>
            <a:off x="138653" y="1556792"/>
            <a:ext cx="6161539" cy="51122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Unicode MS" pitchFamily="34" charset="-128"/>
              <a:buChar char="*"/>
              <a:defRPr sz="2400" b="0">
                <a:solidFill>
                  <a:schemeClr val="tx1"/>
                </a:solidFill>
                <a:latin typeface="+mn-lt"/>
                <a:ea typeface="+mn-ea"/>
                <a:cs typeface="+mn-cs"/>
              </a:defRPr>
            </a:lvl1pPr>
            <a:lvl2pPr marL="720725" indent="-365125" algn="l" rtl="0" eaLnBrk="0" fontAlgn="base" hangingPunct="0">
              <a:spcBef>
                <a:spcPct val="20000"/>
              </a:spcBef>
              <a:spcAft>
                <a:spcPct val="0"/>
              </a:spcAft>
              <a:buChar char="–"/>
              <a:defRPr sz="2400" b="0">
                <a:solidFill>
                  <a:schemeClr val="tx1"/>
                </a:solidFill>
                <a:latin typeface="+mn-lt"/>
              </a:defRPr>
            </a:lvl2pPr>
            <a:lvl3pPr marL="1143000" indent="-422275" algn="l" rtl="0" eaLnBrk="0" fontAlgn="base" hangingPunct="0">
              <a:spcBef>
                <a:spcPct val="20000"/>
              </a:spcBef>
              <a:spcAft>
                <a:spcPct val="0"/>
              </a:spcAft>
              <a:buChar char="•"/>
              <a:defRPr sz="2400" b="0">
                <a:solidFill>
                  <a:schemeClr val="tx1"/>
                </a:solidFill>
                <a:latin typeface="+mn-lt"/>
              </a:defRPr>
            </a:lvl3pPr>
            <a:lvl4pPr marL="1600200" indent="-228600" algn="l" rtl="0" eaLnBrk="0" fontAlgn="base" hangingPunct="0">
              <a:spcBef>
                <a:spcPct val="20000"/>
              </a:spcBef>
              <a:spcAft>
                <a:spcPct val="0"/>
              </a:spcAft>
              <a:buChar char="–"/>
              <a:defRPr sz="2400" b="0">
                <a:solidFill>
                  <a:schemeClr val="tx1"/>
                </a:solidFill>
                <a:latin typeface="+mn-lt"/>
              </a:defRPr>
            </a:lvl4pPr>
            <a:lvl5pPr marL="2057400" indent="-228600" algn="l" rtl="0" eaLnBrk="0" fontAlgn="base" hangingPunct="0">
              <a:spcBef>
                <a:spcPct val="20000"/>
              </a:spcBef>
              <a:spcAft>
                <a:spcPct val="0"/>
              </a:spcAft>
              <a:buChar char="»"/>
              <a:defRPr sz="2400" b="0">
                <a:solidFill>
                  <a:schemeClr val="tx1"/>
                </a:solidFill>
                <a:latin typeface="+mn-lt"/>
              </a:defRPr>
            </a:lvl5pPr>
            <a:lvl6pPr marL="2514600" indent="-228600" algn="l" rtl="0" fontAlgn="base">
              <a:spcBef>
                <a:spcPct val="20000"/>
              </a:spcBef>
              <a:spcAft>
                <a:spcPct val="0"/>
              </a:spcAft>
              <a:buChar char="»"/>
              <a:defRPr sz="2400" b="1">
                <a:solidFill>
                  <a:schemeClr val="bg1"/>
                </a:solidFill>
                <a:latin typeface="+mn-lt"/>
              </a:defRPr>
            </a:lvl6pPr>
            <a:lvl7pPr marL="2971800" indent="-228600" algn="l" rtl="0" fontAlgn="base">
              <a:spcBef>
                <a:spcPct val="20000"/>
              </a:spcBef>
              <a:spcAft>
                <a:spcPct val="0"/>
              </a:spcAft>
              <a:buChar char="»"/>
              <a:defRPr sz="2400" b="1">
                <a:solidFill>
                  <a:schemeClr val="bg1"/>
                </a:solidFill>
                <a:latin typeface="+mn-lt"/>
              </a:defRPr>
            </a:lvl7pPr>
            <a:lvl8pPr marL="3429000" indent="-228600" algn="l" rtl="0" fontAlgn="base">
              <a:spcBef>
                <a:spcPct val="20000"/>
              </a:spcBef>
              <a:spcAft>
                <a:spcPct val="0"/>
              </a:spcAft>
              <a:buChar char="»"/>
              <a:defRPr sz="2400" b="1">
                <a:solidFill>
                  <a:schemeClr val="bg1"/>
                </a:solidFill>
                <a:latin typeface="+mn-lt"/>
              </a:defRPr>
            </a:lvl8pPr>
            <a:lvl9pPr marL="3886200" indent="-228600" algn="l" rtl="0" fontAlgn="base">
              <a:spcBef>
                <a:spcPct val="20000"/>
              </a:spcBef>
              <a:spcAft>
                <a:spcPct val="0"/>
              </a:spcAft>
              <a:buChar char="»"/>
              <a:defRPr sz="2400" b="1">
                <a:solidFill>
                  <a:schemeClr val="bg1"/>
                </a:solidFill>
                <a:latin typeface="+mn-lt"/>
              </a:defRPr>
            </a:lvl9pPr>
          </a:lstStyle>
          <a:p>
            <a:pPr marL="0" indent="0" algn="just">
              <a:lnSpc>
                <a:spcPct val="150000"/>
              </a:lnSpc>
              <a:spcBef>
                <a:spcPts val="0"/>
              </a:spcBef>
              <a:buFont typeface="Arial Unicode MS" pitchFamily="34" charset="-128"/>
              <a:buNone/>
            </a:pPr>
            <a:r>
              <a:rPr lang="tr-TR" sz="2000" b="1" kern="0" dirty="0">
                <a:latin typeface="Times New Roman" panose="02020603050405020304" pitchFamily="18" charset="0"/>
                <a:cs typeface="Times New Roman" pitchFamily="18" charset="0"/>
              </a:rPr>
              <a:t>-</a:t>
            </a:r>
            <a:r>
              <a:rPr lang="tr-TR" sz="2000" b="1" kern="0" dirty="0" err="1">
                <a:latin typeface="Times New Roman" panose="02020603050405020304" pitchFamily="18" charset="0"/>
                <a:cs typeface="Times New Roman" pitchFamily="18" charset="0"/>
              </a:rPr>
              <a:t>Chlorpyrifos</a:t>
            </a:r>
            <a:r>
              <a:rPr lang="tr-TR" sz="2000" b="1" kern="0" dirty="0">
                <a:latin typeface="Times New Roman" panose="02020603050405020304" pitchFamily="18" charset="0"/>
                <a:cs typeface="Times New Roman" pitchFamily="18" charset="0"/>
              </a:rPr>
              <a:t>-Etil (</a:t>
            </a:r>
            <a:r>
              <a:rPr lang="tr-TR" sz="2000" b="1" kern="0" dirty="0" err="1">
                <a:latin typeface="Times New Roman" panose="02020603050405020304" pitchFamily="18" charset="0"/>
                <a:cs typeface="Times New Roman" pitchFamily="18" charset="0"/>
              </a:rPr>
              <a:t>İnsektisit</a:t>
            </a:r>
            <a:r>
              <a:rPr lang="tr-TR" sz="2000" b="1" kern="0" dirty="0">
                <a:latin typeface="Times New Roman" panose="02020603050405020304" pitchFamily="18" charset="0"/>
                <a:cs typeface="Times New Roman" pitchFamily="18" charset="0"/>
              </a:rPr>
              <a:t>): </a:t>
            </a:r>
            <a:r>
              <a:rPr lang="tr-TR" sz="2000" kern="0" dirty="0" err="1">
                <a:latin typeface="Times New Roman" panose="02020603050405020304" pitchFamily="18" charset="0"/>
                <a:cs typeface="Times New Roman" pitchFamily="18" charset="0"/>
              </a:rPr>
              <a:t>Organofosforlu</a:t>
            </a:r>
            <a:r>
              <a:rPr lang="tr-TR" sz="2000" kern="0" dirty="0">
                <a:latin typeface="Times New Roman" panose="02020603050405020304" pitchFamily="18" charset="0"/>
                <a:cs typeface="Times New Roman" pitchFamily="18" charset="0"/>
              </a:rPr>
              <a:t> yapıda olup öncelikli kirletici sınıfında yer almaktadır ve ülkemizde yasaklanmıştır. Söz konusu </a:t>
            </a:r>
            <a:r>
              <a:rPr lang="tr-TR" sz="2000" kern="0" dirty="0" err="1">
                <a:latin typeface="Times New Roman" panose="02020603050405020304" pitchFamily="18" charset="0"/>
                <a:cs typeface="Times New Roman" pitchFamily="18" charset="0"/>
              </a:rPr>
              <a:t>insektisitin</a:t>
            </a:r>
            <a:r>
              <a:rPr lang="tr-TR" sz="2000" kern="0" dirty="0">
                <a:latin typeface="Times New Roman" panose="02020603050405020304" pitchFamily="18" charset="0"/>
                <a:cs typeface="Times New Roman" pitchFamily="18" charset="0"/>
              </a:rPr>
              <a:t> </a:t>
            </a:r>
            <a:r>
              <a:rPr lang="tr-TR" sz="2000" kern="0" dirty="0" err="1">
                <a:latin typeface="Times New Roman" panose="02020603050405020304" pitchFamily="18" charset="0"/>
                <a:cs typeface="Times New Roman" pitchFamily="18" charset="0"/>
              </a:rPr>
              <a:t>YAS’da</a:t>
            </a:r>
            <a:r>
              <a:rPr lang="tr-TR" sz="2000" kern="0" dirty="0">
                <a:latin typeface="Times New Roman" panose="02020603050405020304" pitchFamily="18" charset="0"/>
                <a:cs typeface="Times New Roman" pitchFamily="18" charset="0"/>
              </a:rPr>
              <a:t> yıllık ortalama standart değerlerinin üzerinde çıkması;</a:t>
            </a:r>
          </a:p>
          <a:p>
            <a:pPr marL="0" indent="0" algn="just">
              <a:lnSpc>
                <a:spcPct val="150000"/>
              </a:lnSpc>
              <a:spcBef>
                <a:spcPts val="0"/>
              </a:spcBef>
              <a:buFont typeface="Wingdings" panose="05000000000000000000" pitchFamily="2" charset="2"/>
              <a:buChar char="ü"/>
            </a:pPr>
            <a:r>
              <a:rPr lang="tr-TR" sz="2000" kern="0" dirty="0">
                <a:latin typeface="Times New Roman" panose="02020603050405020304" pitchFamily="18" charset="0"/>
                <a:cs typeface="Times New Roman" pitchFamily="18" charset="0"/>
              </a:rPr>
              <a:t>Merdiven altı satışlar ile piyasaya sürüldüğü ve tarımda uygulanmakta olduğu,</a:t>
            </a:r>
          </a:p>
          <a:p>
            <a:pPr marL="0" indent="0" algn="just">
              <a:lnSpc>
                <a:spcPct val="150000"/>
              </a:lnSpc>
              <a:spcBef>
                <a:spcPts val="0"/>
              </a:spcBef>
              <a:buFont typeface="Wingdings" panose="05000000000000000000" pitchFamily="2" charset="2"/>
              <a:buChar char="ü"/>
            </a:pPr>
            <a:r>
              <a:rPr lang="tr-TR" sz="2000" kern="0" dirty="0">
                <a:latin typeface="Times New Roman" panose="02020603050405020304" pitchFamily="18" charset="0"/>
                <a:cs typeface="Times New Roman" pitchFamily="18" charset="0"/>
              </a:rPr>
              <a:t>Yarılanma ömürleri çok uzun olan bazı bileşiklerin geçmiş yıllarda uzun periyotlarda bol miktarda kullanıldığı için günümüzde toprakta varlıklarını devam ettirdiği ve tarımsal sulama ile drenaj kanallarına veya sızma ile </a:t>
            </a:r>
            <a:r>
              <a:rPr lang="tr-TR" sz="2000" kern="0" dirty="0" err="1">
                <a:latin typeface="Times New Roman" panose="02020603050405020304" pitchFamily="18" charset="0"/>
                <a:cs typeface="Times New Roman" pitchFamily="18" charset="0"/>
              </a:rPr>
              <a:t>YAS’a</a:t>
            </a:r>
            <a:r>
              <a:rPr lang="tr-TR" sz="2000" kern="0" dirty="0">
                <a:latin typeface="Times New Roman" panose="02020603050405020304" pitchFamily="18" charset="0"/>
                <a:cs typeface="Times New Roman" pitchFamily="18" charset="0"/>
              </a:rPr>
              <a:t> ulaştığı ihtimalini akla getirmektedir. </a:t>
            </a:r>
          </a:p>
        </p:txBody>
      </p:sp>
      <p:sp>
        <p:nvSpPr>
          <p:cNvPr id="6" name="Metin kutusu 5">
            <a:extLst>
              <a:ext uri="{FF2B5EF4-FFF2-40B4-BE49-F238E27FC236}">
                <a16:creationId xmlns:a16="http://schemas.microsoft.com/office/drawing/2014/main" id="{299C7337-2767-422E-A442-9449E4078A22}"/>
              </a:ext>
            </a:extLst>
          </p:cNvPr>
          <p:cNvSpPr txBox="1"/>
          <p:nvPr/>
        </p:nvSpPr>
        <p:spPr>
          <a:xfrm>
            <a:off x="6732240" y="4121471"/>
            <a:ext cx="2160240" cy="400110"/>
          </a:xfrm>
          <a:prstGeom prst="rect">
            <a:avLst/>
          </a:prstGeom>
          <a:noFill/>
        </p:spPr>
        <p:txBody>
          <a:bodyPr wrap="square">
            <a:spAutoFit/>
          </a:bodyPr>
          <a:lstStyle/>
          <a:p>
            <a:r>
              <a:rPr lang="tr-TR" sz="2000" dirty="0">
                <a:latin typeface="Times New Roman" panose="02020603050405020304" pitchFamily="18" charset="0"/>
                <a:cs typeface="Times New Roman" panose="02020603050405020304" pitchFamily="18" charset="0"/>
              </a:rPr>
              <a:t>C</a:t>
            </a:r>
            <a:r>
              <a:rPr lang="tr-TR" sz="2000" baseline="-25000" dirty="0">
                <a:latin typeface="Times New Roman" panose="02020603050405020304" pitchFamily="18" charset="0"/>
                <a:cs typeface="Times New Roman" panose="02020603050405020304" pitchFamily="18" charset="0"/>
              </a:rPr>
              <a:t>9</a:t>
            </a:r>
            <a:r>
              <a:rPr lang="tr-TR" sz="2000" dirty="0">
                <a:latin typeface="Times New Roman" panose="02020603050405020304" pitchFamily="18" charset="0"/>
                <a:cs typeface="Times New Roman" panose="02020603050405020304" pitchFamily="18" charset="0"/>
              </a:rPr>
              <a:t>H</a:t>
            </a:r>
            <a:r>
              <a:rPr lang="tr-TR" sz="2000" baseline="-25000" dirty="0">
                <a:latin typeface="Times New Roman" panose="02020603050405020304" pitchFamily="18" charset="0"/>
                <a:cs typeface="Times New Roman" panose="02020603050405020304" pitchFamily="18" charset="0"/>
              </a:rPr>
              <a:t>11</a:t>
            </a:r>
            <a:r>
              <a:rPr lang="tr-TR" sz="2000" dirty="0">
                <a:latin typeface="Times New Roman" panose="02020603050405020304" pitchFamily="18" charset="0"/>
                <a:cs typeface="Times New Roman" panose="02020603050405020304" pitchFamily="18" charset="0"/>
              </a:rPr>
              <a:t>Cl</a:t>
            </a:r>
            <a:r>
              <a:rPr lang="tr-TR" sz="2000" baseline="-25000" dirty="0">
                <a:latin typeface="Times New Roman" panose="02020603050405020304" pitchFamily="18" charset="0"/>
                <a:cs typeface="Times New Roman" panose="02020603050405020304" pitchFamily="18" charset="0"/>
              </a:rPr>
              <a:t>3</a:t>
            </a:r>
            <a:r>
              <a:rPr lang="tr-TR" sz="2000" dirty="0">
                <a:latin typeface="Times New Roman" panose="02020603050405020304" pitchFamily="18" charset="0"/>
                <a:cs typeface="Times New Roman" panose="02020603050405020304" pitchFamily="18" charset="0"/>
              </a:rPr>
              <a:t>NO</a:t>
            </a:r>
            <a:r>
              <a:rPr lang="tr-TR" sz="2000" baseline="-25000" dirty="0">
                <a:latin typeface="Times New Roman" panose="02020603050405020304" pitchFamily="18" charset="0"/>
                <a:cs typeface="Times New Roman" panose="02020603050405020304" pitchFamily="18" charset="0"/>
              </a:rPr>
              <a:t>3</a:t>
            </a:r>
            <a:r>
              <a:rPr lang="tr-TR" sz="2000" dirty="0">
                <a:latin typeface="Times New Roman" panose="02020603050405020304" pitchFamily="18" charset="0"/>
                <a:cs typeface="Times New Roman" panose="02020603050405020304" pitchFamily="18" charset="0"/>
              </a:rPr>
              <a:t>PS</a:t>
            </a:r>
          </a:p>
        </p:txBody>
      </p:sp>
      <p:pic>
        <p:nvPicPr>
          <p:cNvPr id="3" name="Resim 2">
            <a:extLst>
              <a:ext uri="{FF2B5EF4-FFF2-40B4-BE49-F238E27FC236}">
                <a16:creationId xmlns:a16="http://schemas.microsoft.com/office/drawing/2014/main" id="{FDC1ECDC-C172-4643-9524-13D13F39EFE2}"/>
              </a:ext>
            </a:extLst>
          </p:cNvPr>
          <p:cNvPicPr>
            <a:picLocks noChangeAspect="1"/>
          </p:cNvPicPr>
          <p:nvPr/>
        </p:nvPicPr>
        <p:blipFill rotWithShape="1">
          <a:blip r:embed="rId3"/>
          <a:srcRect l="2080" t="4258" r="5959" b="11144"/>
          <a:stretch/>
        </p:blipFill>
        <p:spPr>
          <a:xfrm>
            <a:off x="6414971" y="1556791"/>
            <a:ext cx="2443279" cy="2247609"/>
          </a:xfrm>
          <a:prstGeom prst="rect">
            <a:avLst/>
          </a:prstGeom>
        </p:spPr>
      </p:pic>
      <p:pic>
        <p:nvPicPr>
          <p:cNvPr id="10" name="Resim 9">
            <a:extLst>
              <a:ext uri="{FF2B5EF4-FFF2-40B4-BE49-F238E27FC236}">
                <a16:creationId xmlns:a16="http://schemas.microsoft.com/office/drawing/2014/main" id="{8C31B21D-31F1-4D43-923D-61C55389ECBB}"/>
              </a:ext>
            </a:extLst>
          </p:cNvPr>
          <p:cNvPicPr>
            <a:picLocks noChangeAspect="1"/>
          </p:cNvPicPr>
          <p:nvPr/>
        </p:nvPicPr>
        <p:blipFill rotWithShape="1">
          <a:blip r:embed="rId4">
            <a:extLst>
              <a:ext uri="{28A0092B-C50C-407E-A947-70E740481C1C}">
                <a14:useLocalDpi xmlns:a14="http://schemas.microsoft.com/office/drawing/2010/main" val="0"/>
              </a:ext>
            </a:extLst>
          </a:blip>
          <a:srcRect l="33107" t="23792" r="34316" b="21049"/>
          <a:stretch/>
        </p:blipFill>
        <p:spPr>
          <a:xfrm>
            <a:off x="6300192" y="4753752"/>
            <a:ext cx="2777163" cy="1970205"/>
          </a:xfrm>
          <a:prstGeom prst="rect">
            <a:avLst/>
          </a:prstGeom>
        </p:spPr>
      </p:pic>
    </p:spTree>
    <p:extLst>
      <p:ext uri="{BB962C8B-B14F-4D97-AF65-F5344CB8AC3E}">
        <p14:creationId xmlns:p14="http://schemas.microsoft.com/office/powerpoint/2010/main" val="1674421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txBox="1">
            <a:spLocks/>
          </p:cNvSpPr>
          <p:nvPr/>
        </p:nvSpPr>
        <p:spPr bwMode="auto">
          <a:xfrm>
            <a:off x="467544" y="188913"/>
            <a:ext cx="8229600" cy="490537"/>
          </a:xfrm>
          <a:prstGeom prst="rect">
            <a:avLst/>
          </a:prstGeom>
          <a:noFill/>
          <a:ln w="9525">
            <a:noFill/>
            <a:miter lim="800000"/>
            <a:headEnd/>
            <a:tailEnd/>
          </a:ln>
        </p:spPr>
        <p:txBody>
          <a:bodyPr anchor="ctr"/>
          <a:lstStyle/>
          <a:p>
            <a:pPr algn="ctr" eaLnBrk="0" hangingPunct="0"/>
            <a:r>
              <a:rPr lang="tr-TR" sz="2600" b="1" dirty="0">
                <a:solidFill>
                  <a:srgbClr val="FF0000"/>
                </a:solidFill>
                <a:latin typeface="Times New Roman" pitchFamily="18" charset="0"/>
                <a:cs typeface="Times New Roman" pitchFamily="18" charset="0"/>
              </a:rPr>
              <a:t>İLK MAKALEYE AİT İNCELEME</a:t>
            </a:r>
            <a:endParaRPr lang="tr-TR" altLang="tr-TR" sz="2600" b="1" dirty="0">
              <a:solidFill>
                <a:srgbClr val="FF0000"/>
              </a:solidFill>
              <a:latin typeface="Times New Roman" pitchFamily="18" charset="0"/>
              <a:cs typeface="Times New Roman" pitchFamily="18" charset="0"/>
            </a:endParaRPr>
          </a:p>
        </p:txBody>
      </p:sp>
      <p:sp>
        <p:nvSpPr>
          <p:cNvPr id="9" name="İçerik Yer Tutucusu 2"/>
          <p:cNvSpPr>
            <a:spLocks noGrp="1"/>
          </p:cNvSpPr>
          <p:nvPr>
            <p:ph idx="1"/>
          </p:nvPr>
        </p:nvSpPr>
        <p:spPr>
          <a:xfrm>
            <a:off x="395536" y="1196752"/>
            <a:ext cx="4886522" cy="3168352"/>
          </a:xfrm>
        </p:spPr>
        <p:txBody>
          <a:bodyPr/>
          <a:lstStyle/>
          <a:p>
            <a:pPr marL="0" indent="0" algn="just">
              <a:lnSpc>
                <a:spcPct val="150000"/>
              </a:lnSpc>
              <a:spcBef>
                <a:spcPts val="0"/>
              </a:spcBef>
              <a:buNone/>
            </a:pPr>
            <a:r>
              <a:rPr lang="tr-TR" sz="2000" b="1" dirty="0">
                <a:latin typeface="Times New Roman" panose="02020603050405020304" pitchFamily="18" charset="0"/>
                <a:cs typeface="Times New Roman" pitchFamily="18" charset="0"/>
              </a:rPr>
              <a:t>-</a:t>
            </a:r>
            <a:r>
              <a:rPr lang="tr-TR" sz="2000" b="1" dirty="0" err="1">
                <a:latin typeface="Times New Roman" panose="02020603050405020304" pitchFamily="18" charset="0"/>
                <a:cs typeface="Times New Roman" pitchFamily="18" charset="0"/>
              </a:rPr>
              <a:t>Ethalfluralin</a:t>
            </a:r>
            <a:r>
              <a:rPr lang="tr-TR" sz="2000" b="1" dirty="0">
                <a:latin typeface="Times New Roman" panose="02020603050405020304" pitchFamily="18" charset="0"/>
                <a:cs typeface="Times New Roman" pitchFamily="18" charset="0"/>
              </a:rPr>
              <a:t> (Herbisit): </a:t>
            </a:r>
            <a:r>
              <a:rPr lang="tr-TR" sz="2000" dirty="0">
                <a:latin typeface="Times New Roman" panose="02020603050405020304" pitchFamily="18" charset="0"/>
                <a:cs typeface="Times New Roman" pitchFamily="18" charset="0"/>
              </a:rPr>
              <a:t>Ülkemizde yasaklanmıştır. Toprak partiküllerine çok iyi bağlanır ve arazide hem aerobik hem de anaerobik ortamda </a:t>
            </a:r>
            <a:r>
              <a:rPr lang="tr-TR" sz="2000" dirty="0" err="1">
                <a:latin typeface="Times New Roman" panose="02020603050405020304" pitchFamily="18" charset="0"/>
                <a:cs typeface="Times New Roman" pitchFamily="18" charset="0"/>
              </a:rPr>
              <a:t>degrade</a:t>
            </a:r>
            <a:r>
              <a:rPr lang="tr-TR" sz="2000" dirty="0">
                <a:latin typeface="Times New Roman" panose="02020603050405020304" pitchFamily="18" charset="0"/>
                <a:cs typeface="Times New Roman" pitchFamily="18" charset="0"/>
              </a:rPr>
              <a:t> olur. Bu nedenle sızmayan ve </a:t>
            </a:r>
            <a:r>
              <a:rPr lang="tr-TR" sz="2000" dirty="0" err="1">
                <a:latin typeface="Times New Roman" panose="02020603050405020304" pitchFamily="18" charset="0"/>
                <a:cs typeface="Times New Roman" pitchFamily="18" charset="0"/>
              </a:rPr>
              <a:t>YAS’ı</a:t>
            </a:r>
            <a:r>
              <a:rPr lang="tr-TR" sz="2000" dirty="0">
                <a:latin typeface="Times New Roman" panose="02020603050405020304" pitchFamily="18" charset="0"/>
                <a:cs typeface="Times New Roman" pitchFamily="18" charset="0"/>
              </a:rPr>
              <a:t> kirletmesi beklenmeyen bir türdür.</a:t>
            </a:r>
          </a:p>
          <a:p>
            <a:pPr marL="0" indent="0" algn="just">
              <a:lnSpc>
                <a:spcPct val="150000"/>
              </a:lnSpc>
              <a:spcBef>
                <a:spcPts val="0"/>
              </a:spcBef>
              <a:buNone/>
            </a:pPr>
            <a:endParaRPr lang="tr-TR" sz="2000" dirty="0">
              <a:latin typeface="Times New Roman" panose="02020603050405020304" pitchFamily="18" charset="0"/>
              <a:cs typeface="Times New Roman" pitchFamily="18" charset="0"/>
            </a:endParaRPr>
          </a:p>
          <a:p>
            <a:pPr marL="0" indent="0" algn="just">
              <a:lnSpc>
                <a:spcPct val="150000"/>
              </a:lnSpc>
              <a:spcBef>
                <a:spcPts val="0"/>
              </a:spcBef>
              <a:buNone/>
            </a:pPr>
            <a:endParaRPr lang="tr-TR" sz="2000" dirty="0">
              <a:latin typeface="Times New Roman" panose="02020603050405020304" pitchFamily="18" charset="0"/>
              <a:cs typeface="Times New Roman" pitchFamily="18" charset="0"/>
            </a:endParaRPr>
          </a:p>
        </p:txBody>
      </p:sp>
      <p:sp>
        <p:nvSpPr>
          <p:cNvPr id="6" name="Metin kutusu 5">
            <a:extLst>
              <a:ext uri="{FF2B5EF4-FFF2-40B4-BE49-F238E27FC236}">
                <a16:creationId xmlns:a16="http://schemas.microsoft.com/office/drawing/2014/main" id="{9B80E049-D218-47B8-8BE0-701717AA309A}"/>
              </a:ext>
            </a:extLst>
          </p:cNvPr>
          <p:cNvSpPr txBox="1"/>
          <p:nvPr/>
        </p:nvSpPr>
        <p:spPr>
          <a:xfrm>
            <a:off x="6487408" y="4365104"/>
            <a:ext cx="2035068" cy="415498"/>
          </a:xfrm>
          <a:prstGeom prst="rect">
            <a:avLst/>
          </a:prstGeom>
          <a:noFill/>
        </p:spPr>
        <p:txBody>
          <a:bodyPr wrap="square">
            <a:spAutoFit/>
          </a:bodyPr>
          <a:lstStyle/>
          <a:p>
            <a:r>
              <a:rPr lang="tr-TR" sz="2000" dirty="0">
                <a:latin typeface="Times New Roman" panose="02020603050405020304" pitchFamily="18" charset="0"/>
                <a:cs typeface="Times New Roman" panose="02020603050405020304" pitchFamily="18" charset="0"/>
              </a:rPr>
              <a:t>C</a:t>
            </a:r>
            <a:r>
              <a:rPr lang="tr-TR" sz="2000" baseline="-25000" dirty="0">
                <a:latin typeface="Times New Roman" panose="02020603050405020304" pitchFamily="18" charset="0"/>
                <a:cs typeface="Times New Roman" panose="02020603050405020304" pitchFamily="18" charset="0"/>
              </a:rPr>
              <a:t>13</a:t>
            </a:r>
            <a:r>
              <a:rPr lang="tr-TR" sz="2000" dirty="0">
                <a:latin typeface="Times New Roman" panose="02020603050405020304" pitchFamily="18" charset="0"/>
                <a:cs typeface="Times New Roman" panose="02020603050405020304" pitchFamily="18" charset="0"/>
              </a:rPr>
              <a:t>H</a:t>
            </a:r>
            <a:r>
              <a:rPr lang="tr-TR" sz="2000" baseline="-25000" dirty="0">
                <a:latin typeface="Times New Roman" panose="02020603050405020304" pitchFamily="18" charset="0"/>
                <a:cs typeface="Times New Roman" panose="02020603050405020304" pitchFamily="18" charset="0"/>
              </a:rPr>
              <a:t>14</a:t>
            </a:r>
            <a:r>
              <a:rPr lang="tr-TR" sz="2000" dirty="0">
                <a:latin typeface="Times New Roman" panose="02020603050405020304" pitchFamily="18" charset="0"/>
                <a:cs typeface="Times New Roman" panose="02020603050405020304" pitchFamily="18" charset="0"/>
              </a:rPr>
              <a:t>F</a:t>
            </a:r>
            <a:r>
              <a:rPr lang="tr-TR" sz="2000" baseline="-25000" dirty="0">
                <a:latin typeface="Times New Roman" panose="02020603050405020304" pitchFamily="18" charset="0"/>
                <a:cs typeface="Times New Roman" panose="02020603050405020304" pitchFamily="18" charset="0"/>
              </a:rPr>
              <a:t>3</a:t>
            </a:r>
            <a:r>
              <a:rPr lang="tr-TR" sz="2000" dirty="0">
                <a:latin typeface="Times New Roman" panose="02020603050405020304" pitchFamily="18" charset="0"/>
                <a:cs typeface="Times New Roman" panose="02020603050405020304" pitchFamily="18" charset="0"/>
              </a:rPr>
              <a:t>N</a:t>
            </a:r>
            <a:r>
              <a:rPr lang="tr-TR" sz="2000" baseline="-25000" dirty="0">
                <a:latin typeface="Times New Roman" panose="02020603050405020304" pitchFamily="18" charset="0"/>
                <a:cs typeface="Times New Roman" panose="02020603050405020304" pitchFamily="18" charset="0"/>
              </a:rPr>
              <a:t>3</a:t>
            </a:r>
            <a:r>
              <a:rPr lang="tr-TR" sz="2000" dirty="0">
                <a:latin typeface="Times New Roman" panose="02020603050405020304" pitchFamily="18" charset="0"/>
                <a:cs typeface="Times New Roman" panose="02020603050405020304" pitchFamily="18" charset="0"/>
              </a:rPr>
              <a:t>O</a:t>
            </a:r>
            <a:r>
              <a:rPr lang="tr-TR" sz="2000" baseline="-25000" dirty="0">
                <a:latin typeface="Times New Roman" panose="02020603050405020304" pitchFamily="18" charset="0"/>
                <a:cs typeface="Times New Roman" panose="02020603050405020304" pitchFamily="18" charset="0"/>
              </a:rPr>
              <a:t>4</a:t>
            </a:r>
          </a:p>
        </p:txBody>
      </p:sp>
      <p:pic>
        <p:nvPicPr>
          <p:cNvPr id="2050" name="Picture 2">
            <a:extLst>
              <a:ext uri="{FF2B5EF4-FFF2-40B4-BE49-F238E27FC236}">
                <a16:creationId xmlns:a16="http://schemas.microsoft.com/office/drawing/2014/main" id="{687755EC-D4F4-4CBF-AC08-1C85CBB7CC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1164" y="1484784"/>
            <a:ext cx="2304256" cy="2304256"/>
          </a:xfrm>
          <a:prstGeom prst="rect">
            <a:avLst/>
          </a:prstGeom>
          <a:noFill/>
          <a:extLst>
            <a:ext uri="{909E8E84-426E-40DD-AFC4-6F175D3DCCD1}">
              <a14:hiddenFill xmlns:a14="http://schemas.microsoft.com/office/drawing/2010/main">
                <a:solidFill>
                  <a:srgbClr val="FFFFFF"/>
                </a:solidFill>
              </a14:hiddenFill>
            </a:ext>
          </a:extLst>
        </p:spPr>
      </p:pic>
      <p:pic>
        <p:nvPicPr>
          <p:cNvPr id="5" name="Resim 4">
            <a:extLst>
              <a:ext uri="{FF2B5EF4-FFF2-40B4-BE49-F238E27FC236}">
                <a16:creationId xmlns:a16="http://schemas.microsoft.com/office/drawing/2014/main" id="{B1CFFB80-D4F0-4F99-A5B4-2BBFCCC4EC36}"/>
              </a:ext>
            </a:extLst>
          </p:cNvPr>
          <p:cNvPicPr>
            <a:picLocks noChangeAspect="1"/>
          </p:cNvPicPr>
          <p:nvPr/>
        </p:nvPicPr>
        <p:blipFill rotWithShape="1">
          <a:blip r:embed="rId4">
            <a:extLst>
              <a:ext uri="{28A0092B-C50C-407E-A947-70E740481C1C}">
                <a14:useLocalDpi xmlns:a14="http://schemas.microsoft.com/office/drawing/2010/main" val="0"/>
              </a:ext>
            </a:extLst>
          </a:blip>
          <a:srcRect l="31455" t="22371" r="31074" b="23197"/>
          <a:stretch/>
        </p:blipFill>
        <p:spPr>
          <a:xfrm>
            <a:off x="2915816" y="4077072"/>
            <a:ext cx="2952328" cy="1944216"/>
          </a:xfrm>
          <a:prstGeom prst="rect">
            <a:avLst/>
          </a:prstGeom>
        </p:spPr>
      </p:pic>
    </p:spTree>
    <p:extLst>
      <p:ext uri="{BB962C8B-B14F-4D97-AF65-F5344CB8AC3E}">
        <p14:creationId xmlns:p14="http://schemas.microsoft.com/office/powerpoint/2010/main" val="72159355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35413</TotalTime>
  <Words>2402</Words>
  <Application>Microsoft Office PowerPoint</Application>
  <PresentationFormat>Ekran Gösterisi (4:3)</PresentationFormat>
  <Paragraphs>147</Paragraphs>
  <Slides>25</Slides>
  <Notes>25</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25</vt:i4>
      </vt:variant>
    </vt:vector>
  </HeadingPairs>
  <TitlesOfParts>
    <vt:vector size="30" baseType="lpstr">
      <vt:lpstr>Arial</vt:lpstr>
      <vt:lpstr>Arial Unicode MS</vt:lpstr>
      <vt:lpstr>Times New Roman</vt:lpstr>
      <vt:lpstr>Wingdings</vt:lpstr>
      <vt:lpstr>Default Design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Hv.K.K.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ZD</dc:creator>
  <cp:lastModifiedBy>ZAHİDE DELİOĞLAN</cp:lastModifiedBy>
  <cp:revision>1865</cp:revision>
  <cp:lastPrinted>2014-05-15T08:42:59Z</cp:lastPrinted>
  <dcterms:created xsi:type="dcterms:W3CDTF">2010-03-01T17:55:03Z</dcterms:created>
  <dcterms:modified xsi:type="dcterms:W3CDTF">2021-03-25T18:47:32Z</dcterms:modified>
</cp:coreProperties>
</file>