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8" r:id="rId2"/>
    <p:sldId id="350" r:id="rId3"/>
    <p:sldId id="351" r:id="rId4"/>
    <p:sldId id="352" r:id="rId5"/>
    <p:sldId id="306" r:id="rId6"/>
    <p:sldId id="308" r:id="rId7"/>
    <p:sldId id="309" r:id="rId8"/>
    <p:sldId id="344" r:id="rId9"/>
    <p:sldId id="345" r:id="rId10"/>
    <p:sldId id="346" r:id="rId11"/>
    <p:sldId id="347" r:id="rId12"/>
    <p:sldId id="348" r:id="rId13"/>
    <p:sldId id="349" r:id="rId14"/>
    <p:sldId id="310" r:id="rId15"/>
    <p:sldId id="311" r:id="rId16"/>
    <p:sldId id="363" r:id="rId17"/>
    <p:sldId id="364" r:id="rId18"/>
    <p:sldId id="365" r:id="rId19"/>
    <p:sldId id="366" r:id="rId20"/>
    <p:sldId id="367" r:id="rId21"/>
    <p:sldId id="368" r:id="rId22"/>
    <p:sldId id="369" r:id="rId23"/>
    <p:sldId id="370" r:id="rId24"/>
    <p:sldId id="371" r:id="rId25"/>
    <p:sldId id="372" r:id="rId26"/>
    <p:sldId id="373" r:id="rId27"/>
    <p:sldId id="316" r:id="rId28"/>
    <p:sldId id="317" r:id="rId29"/>
    <p:sldId id="318" r:id="rId30"/>
    <p:sldId id="353" r:id="rId31"/>
    <p:sldId id="319" r:id="rId32"/>
    <p:sldId id="320" r:id="rId33"/>
    <p:sldId id="321" r:id="rId34"/>
    <p:sldId id="322" r:id="rId35"/>
    <p:sldId id="323" r:id="rId36"/>
    <p:sldId id="324" r:id="rId37"/>
    <p:sldId id="325" r:id="rId38"/>
    <p:sldId id="326" r:id="rId39"/>
    <p:sldId id="362" r:id="rId40"/>
    <p:sldId id="354" r:id="rId41"/>
    <p:sldId id="355" r:id="rId42"/>
    <p:sldId id="356" r:id="rId43"/>
    <p:sldId id="357" r:id="rId44"/>
    <p:sldId id="358" r:id="rId45"/>
    <p:sldId id="359" r:id="rId46"/>
    <p:sldId id="360" r:id="rId47"/>
    <p:sldId id="361" r:id="rId48"/>
    <p:sldId id="307" r:id="rId49"/>
    <p:sldId id="257" r:id="rId5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41C8FA-A7E2-4BFD-A845-06A0F6004D9D}" type="datetimeFigureOut">
              <a:rPr lang="tr-TR" smtClean="0"/>
              <a:t>26.09.2016</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E416C9-CEC3-4B25-81A9-4C0CB1169D05}" type="slidenum">
              <a:rPr lang="tr-TR" smtClean="0"/>
              <a:t>‹#›</a:t>
            </a:fld>
            <a:endParaRPr lang="tr-TR"/>
          </a:p>
        </p:txBody>
      </p:sp>
    </p:spTree>
    <p:extLst>
      <p:ext uri="{BB962C8B-B14F-4D97-AF65-F5344CB8AC3E}">
        <p14:creationId xmlns:p14="http://schemas.microsoft.com/office/powerpoint/2010/main" val="3639090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26.09.2016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m.tr/url?sa=i&amp;rct=j&amp;q=&amp;esrc=s&amp;frm=1&amp;source=images&amp;cd=&amp;cad=rja&amp;uact=8&amp;ved=0CAcQjRxqFQoTCKGEh52T7cgCFQc2GgodbmkA4g&amp;url=http://www.publicinvolvement.org.uk/2012/03/when-customer-satisfaction-is-just-routine/tick-mark/&amp;bvm=bv.106379543,d.bGQ&amp;psig=AFQjCNEjLxpPujswLM_x4ZFGO5KOseuOXA&amp;ust=144639557196365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556792"/>
            <a:ext cx="7772400" cy="1470025"/>
          </a:xfrm>
        </p:spPr>
        <p:txBody>
          <a:bodyPr>
            <a:normAutofit fontScale="90000"/>
          </a:bodyPr>
          <a:lstStyle/>
          <a:p>
            <a:r>
              <a:rPr lang="tr-TR" dirty="0" smtClean="0"/>
              <a:t>ÇEVRE SAĞLIĞI</a:t>
            </a:r>
            <a:br>
              <a:rPr lang="tr-TR" dirty="0" smtClean="0"/>
            </a:br>
            <a:r>
              <a:rPr lang="tr-TR" dirty="0" smtClean="0"/>
              <a:t/>
            </a:r>
            <a:br>
              <a:rPr lang="tr-TR" dirty="0" smtClean="0"/>
            </a:br>
            <a:r>
              <a:rPr lang="tr-TR" sz="2400" dirty="0">
                <a:latin typeface="Comic Sans MS" panose="030F0702030302020204" pitchFamily="66" charset="0"/>
              </a:rPr>
              <a:t>Gıda zehirlenmeleri (Besinlerin sebep olabileceği hastalıklar)</a:t>
            </a:r>
            <a:endParaRPr lang="en-US" dirty="0"/>
          </a:p>
        </p:txBody>
      </p:sp>
      <p:sp>
        <p:nvSpPr>
          <p:cNvPr id="3" name="Alt Başlık 2"/>
          <p:cNvSpPr>
            <a:spLocks noGrp="1"/>
          </p:cNvSpPr>
          <p:nvPr>
            <p:ph type="subTitle" idx="1"/>
          </p:nvPr>
        </p:nvSpPr>
        <p:spPr>
          <a:xfrm>
            <a:off x="1403648" y="3573016"/>
            <a:ext cx="6400800" cy="1152128"/>
          </a:xfrm>
        </p:spPr>
        <p:txBody>
          <a:bodyPr>
            <a:normAutofit/>
          </a:bodyPr>
          <a:lstStyle/>
          <a:p>
            <a:r>
              <a:rPr lang="tr-TR" sz="2400" dirty="0" smtClean="0">
                <a:solidFill>
                  <a:schemeClr val="tx1"/>
                </a:solidFill>
              </a:rPr>
              <a:t>Yrd. Doç. Dr. Ömür GÖKKUŞ</a:t>
            </a:r>
          </a:p>
          <a:p>
            <a:r>
              <a:rPr lang="tr-TR" sz="2400" dirty="0" smtClean="0">
                <a:solidFill>
                  <a:schemeClr val="tx1"/>
                </a:solidFill>
              </a:rPr>
              <a:t>Kasım </a:t>
            </a:r>
            <a:r>
              <a:rPr lang="tr-TR" sz="2400" dirty="0" smtClean="0">
                <a:solidFill>
                  <a:schemeClr val="tx1"/>
                </a:solidFill>
              </a:rPr>
              <a:t>2016</a:t>
            </a:r>
            <a:endParaRPr lang="en-US" sz="2400" dirty="0">
              <a:solidFill>
                <a:schemeClr val="tx1"/>
              </a:solidFill>
            </a:endParaRPr>
          </a:p>
        </p:txBody>
      </p:sp>
    </p:spTree>
    <p:extLst>
      <p:ext uri="{BB962C8B-B14F-4D97-AF65-F5344CB8AC3E}">
        <p14:creationId xmlns:p14="http://schemas.microsoft.com/office/powerpoint/2010/main" val="1396037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51520" y="908720"/>
            <a:ext cx="8424936" cy="2839239"/>
          </a:xfrm>
          <a:prstGeom prst="rect">
            <a:avLst/>
          </a:prstGeom>
          <a:noFill/>
        </p:spPr>
        <p:txBody>
          <a:bodyPr wrap="square" rtlCol="0">
            <a:spAutoFit/>
          </a:bodyPr>
          <a:lstStyle/>
          <a:p>
            <a:pPr algn="just">
              <a:lnSpc>
                <a:spcPct val="150000"/>
              </a:lnSpc>
            </a:pPr>
            <a:r>
              <a:rPr lang="tr-TR" dirty="0">
                <a:latin typeface="Comic Sans MS" panose="030F0702030302020204" pitchFamily="66" charset="0"/>
              </a:rPr>
              <a:t>Asitli besinlerin bakır veya bileşiminde kurşun içeren kaplarda saklanması veya besinlerin kalaysız bakır kaplarda bekletilmesi de ağır metal zehirlenmelerine yol açabilir. Bu nedenle kalaysız bakır, boyalı plastik ve alüminyum kaplarda besinler bekletilmemelidir</a:t>
            </a:r>
            <a:r>
              <a:rPr lang="tr-TR" dirty="0" smtClean="0">
                <a:latin typeface="Comic Sans MS" panose="030F0702030302020204" pitchFamily="66" charset="0"/>
              </a:rPr>
              <a:t>.</a:t>
            </a:r>
          </a:p>
          <a:p>
            <a:pPr algn="just">
              <a:lnSpc>
                <a:spcPct val="150000"/>
              </a:lnSpc>
            </a:pPr>
            <a:endParaRPr lang="tr-TR" sz="1000" dirty="0">
              <a:latin typeface="Comic Sans MS" panose="030F0702030302020204" pitchFamily="66" charset="0"/>
            </a:endParaRPr>
          </a:p>
          <a:p>
            <a:pPr algn="just">
              <a:lnSpc>
                <a:spcPct val="150000"/>
              </a:lnSpc>
            </a:pPr>
            <a:r>
              <a:rPr lang="tr-TR" dirty="0">
                <a:latin typeface="Comic Sans MS" panose="030F0702030302020204" pitchFamily="66" charset="0"/>
              </a:rPr>
              <a:t>Tarım ürünlerinde verimin arttırılması için kullanılan ilaçlar da bilinçsizlik ve hatalı uygulamalar nedeniyle besinleri kirletebilir.</a:t>
            </a:r>
          </a:p>
        </p:txBody>
      </p:sp>
    </p:spTree>
    <p:extLst>
      <p:ext uri="{BB962C8B-B14F-4D97-AF65-F5344CB8AC3E}">
        <p14:creationId xmlns:p14="http://schemas.microsoft.com/office/powerpoint/2010/main" val="3823748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95536" y="980728"/>
            <a:ext cx="8064896" cy="1708353"/>
          </a:xfrm>
          <a:prstGeom prst="rect">
            <a:avLst/>
          </a:prstGeom>
          <a:noFill/>
        </p:spPr>
        <p:txBody>
          <a:bodyPr wrap="square" rtlCol="0">
            <a:spAutoFit/>
          </a:bodyPr>
          <a:lstStyle/>
          <a:p>
            <a:pPr algn="just">
              <a:lnSpc>
                <a:spcPct val="150000"/>
              </a:lnSpc>
            </a:pPr>
            <a:r>
              <a:rPr lang="tr-TR" dirty="0">
                <a:latin typeface="Comic Sans MS" panose="030F0702030302020204" pitchFamily="66" charset="0"/>
              </a:rPr>
              <a:t>Bazı besinlerin yapısında doğal olarak “toksin” denilen zehirli bileşikler bulunur. Örneğin bazı mantar türleri, deli bal ve yeşillenmiş, filizlenmiş patates; yapılarında bulundurdukları doğal zehirli maddeler nedeniyle besin zehirlenmelerine yol açabilir.</a:t>
            </a:r>
          </a:p>
        </p:txBody>
      </p:sp>
    </p:spTree>
    <p:extLst>
      <p:ext uri="{BB962C8B-B14F-4D97-AF65-F5344CB8AC3E}">
        <p14:creationId xmlns:p14="http://schemas.microsoft.com/office/powerpoint/2010/main" val="407148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23528" y="980728"/>
            <a:ext cx="8496944" cy="1708353"/>
          </a:xfrm>
          <a:prstGeom prst="rect">
            <a:avLst/>
          </a:prstGeom>
          <a:noFill/>
        </p:spPr>
        <p:txBody>
          <a:bodyPr wrap="square" rtlCol="0">
            <a:spAutoFit/>
          </a:bodyPr>
          <a:lstStyle/>
          <a:p>
            <a:pPr algn="just">
              <a:lnSpc>
                <a:spcPct val="150000"/>
              </a:lnSpc>
            </a:pPr>
            <a:r>
              <a:rPr lang="tr-TR" dirty="0">
                <a:latin typeface="Comic Sans MS" panose="030F0702030302020204" pitchFamily="66" charset="0"/>
              </a:rPr>
              <a:t>Mikroorganizmalar içerisinde özellikle bakteriler, besin kaynaklı pek çok hastalığın temel sorumlusudur. Genellikle hijyenik yönden uygun olmayan koşullarda hazırlanan ve pişirilen besinlerde üreyen bakteriler, besin zehirlenmelerine neden olmaktadır.</a:t>
            </a:r>
          </a:p>
        </p:txBody>
      </p:sp>
    </p:spTree>
    <p:extLst>
      <p:ext uri="{BB962C8B-B14F-4D97-AF65-F5344CB8AC3E}">
        <p14:creationId xmlns:p14="http://schemas.microsoft.com/office/powerpoint/2010/main" val="11344116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Metin kutusu 3"/>
          <p:cNvSpPr txBox="1"/>
          <p:nvPr/>
        </p:nvSpPr>
        <p:spPr>
          <a:xfrm>
            <a:off x="698879" y="1897668"/>
            <a:ext cx="7473521" cy="523220"/>
          </a:xfrm>
          <a:prstGeom prst="rect">
            <a:avLst/>
          </a:prstGeom>
          <a:noFill/>
        </p:spPr>
        <p:txBody>
          <a:bodyPr wrap="none" rtlCol="0">
            <a:spAutoFit/>
          </a:bodyPr>
          <a:lstStyle/>
          <a:p>
            <a:r>
              <a:rPr lang="tr-TR" sz="2800" b="1" dirty="0" smtClean="0">
                <a:solidFill>
                  <a:schemeClr val="bg1"/>
                </a:solidFill>
                <a:latin typeface="Comic Sans MS" panose="030F0702030302020204" pitchFamily="66" charset="0"/>
              </a:rPr>
              <a:t>GIDA ZEHİRLENMESİNİN BELİRTİLERİ</a:t>
            </a:r>
            <a:endParaRPr lang="tr-TR" sz="2800" b="1"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2093885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51520" y="945109"/>
            <a:ext cx="8424936" cy="2169825"/>
          </a:xfrm>
          <a:prstGeom prst="rect">
            <a:avLst/>
          </a:prstGeom>
          <a:noFill/>
        </p:spPr>
        <p:txBody>
          <a:bodyPr wrap="square" rtlCol="0">
            <a:spAutoFit/>
          </a:bodyPr>
          <a:lstStyle/>
          <a:p>
            <a:pPr algn="just">
              <a:lnSpc>
                <a:spcPct val="150000"/>
              </a:lnSpc>
            </a:pPr>
            <a:r>
              <a:rPr lang="tr-TR" dirty="0" smtClean="0">
                <a:latin typeface="Comic Sans MS" panose="030F0702030302020204" pitchFamily="66" charset="0"/>
              </a:rPr>
              <a:t>Her </a:t>
            </a:r>
            <a:r>
              <a:rPr lang="tr-TR" dirty="0">
                <a:latin typeface="Comic Sans MS" panose="030F0702030302020204" pitchFamily="66" charset="0"/>
              </a:rPr>
              <a:t>bir gıda zehirlenmesi sebebinde kuluçka süreleri farklıdır. Bazı zehirlenmelerde belirtiler 30 dakika ila bir saat içinde görülürken, gıda zehirlenmelerinin çoğunda belirtiler 12-48 saat içinde meydana gelir. Diğer türlerde ise belirtilerin görünmesi için birkaç gün ila bir haftaya kadar süre geçmesi gerekir. </a:t>
            </a:r>
          </a:p>
        </p:txBody>
      </p:sp>
    </p:spTree>
    <p:extLst>
      <p:ext uri="{BB962C8B-B14F-4D97-AF65-F5344CB8AC3E}">
        <p14:creationId xmlns:p14="http://schemas.microsoft.com/office/powerpoint/2010/main" val="35102295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23528" y="836712"/>
            <a:ext cx="8496944" cy="2585323"/>
          </a:xfrm>
          <a:prstGeom prst="rect">
            <a:avLst/>
          </a:prstGeom>
          <a:noFill/>
        </p:spPr>
        <p:txBody>
          <a:bodyPr wrap="square" rtlCol="0">
            <a:spAutoFit/>
          </a:bodyPr>
          <a:lstStyle/>
          <a:p>
            <a:pPr algn="just">
              <a:lnSpc>
                <a:spcPct val="150000"/>
              </a:lnSpc>
            </a:pPr>
            <a:r>
              <a:rPr lang="tr-TR" dirty="0" smtClean="0">
                <a:latin typeface="Comic Sans MS" panose="030F0702030302020204" pitchFamily="66" charset="0"/>
              </a:rPr>
              <a:t>Gıda </a:t>
            </a:r>
            <a:r>
              <a:rPr lang="tr-TR" dirty="0">
                <a:latin typeface="Comic Sans MS" panose="030F0702030302020204" pitchFamily="66" charset="0"/>
              </a:rPr>
              <a:t>zehirlenmesi genellikle 1-3 gün sürer ancak bakterinin türüne, enfeksiyonun şiddetine ve genel sağlık durumunuza bağlı olarak bir haftaya kadar devam edebilir. Pek çok insan bir hafta içinde tamamen iyileşir. En yaygın görülen belirtiler sindirim </a:t>
            </a:r>
            <a:r>
              <a:rPr lang="tr-TR" dirty="0" smtClean="0">
                <a:latin typeface="Comic Sans MS" panose="030F0702030302020204" pitchFamily="66" charset="0"/>
              </a:rPr>
              <a:t>yolundan </a:t>
            </a:r>
            <a:r>
              <a:rPr lang="tr-TR" dirty="0">
                <a:latin typeface="Comic Sans MS" panose="030F0702030302020204" pitchFamily="66" charset="0"/>
              </a:rPr>
              <a:t>(mide ve bağırsak) </a:t>
            </a:r>
            <a:r>
              <a:rPr lang="tr-TR" dirty="0" smtClean="0">
                <a:latin typeface="Comic Sans MS" panose="030F0702030302020204" pitchFamily="66" charset="0"/>
              </a:rPr>
              <a:t>kaynaklı </a:t>
            </a:r>
            <a:r>
              <a:rPr lang="tr-TR" dirty="0">
                <a:latin typeface="Comic Sans MS" panose="030F0702030302020204" pitchFamily="66" charset="0"/>
              </a:rPr>
              <a:t>kusma, karın ağrısı ve ishaldir. Sebebe bağlı olarak, belirtiler dâhilinde ateş ve üşüme, kanlı dışkılama, </a:t>
            </a:r>
            <a:r>
              <a:rPr lang="tr-TR" dirty="0" err="1">
                <a:latin typeface="Comic Sans MS" panose="030F0702030302020204" pitchFamily="66" charset="0"/>
              </a:rPr>
              <a:t>dehidrasyon</a:t>
            </a:r>
            <a:r>
              <a:rPr lang="tr-TR" dirty="0">
                <a:latin typeface="Comic Sans MS" panose="030F0702030302020204" pitchFamily="66" charset="0"/>
              </a:rPr>
              <a:t>, kas ağrıları, halsizlik ve bitkinlik de sayılabilir. </a:t>
            </a:r>
          </a:p>
        </p:txBody>
      </p:sp>
    </p:spTree>
    <p:extLst>
      <p:ext uri="{BB962C8B-B14F-4D97-AF65-F5344CB8AC3E}">
        <p14:creationId xmlns:p14="http://schemas.microsoft.com/office/powerpoint/2010/main" val="35102295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Metin kutusu 3"/>
          <p:cNvSpPr txBox="1"/>
          <p:nvPr/>
        </p:nvSpPr>
        <p:spPr>
          <a:xfrm>
            <a:off x="683568" y="1916832"/>
            <a:ext cx="7776864" cy="523220"/>
          </a:xfrm>
          <a:prstGeom prst="rect">
            <a:avLst/>
          </a:prstGeom>
          <a:noFill/>
        </p:spPr>
        <p:txBody>
          <a:bodyPr wrap="square" rtlCol="0">
            <a:spAutoFit/>
          </a:bodyPr>
          <a:lstStyle/>
          <a:p>
            <a:r>
              <a:rPr lang="tr-TR" sz="2800" b="1" dirty="0" smtClean="0">
                <a:solidFill>
                  <a:schemeClr val="bg1"/>
                </a:solidFill>
                <a:latin typeface="Comic Sans MS" panose="030F0702030302020204" pitchFamily="66" charset="0"/>
              </a:rPr>
              <a:t>MİKROBİYAL BULAŞMA KAYNAKLARI</a:t>
            </a:r>
            <a:endParaRPr lang="tr-TR" sz="2800" b="1"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37824306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23528" y="1412776"/>
            <a:ext cx="8352928" cy="1292854"/>
          </a:xfrm>
          <a:prstGeom prst="rect">
            <a:avLst/>
          </a:prstGeom>
          <a:noFill/>
        </p:spPr>
        <p:txBody>
          <a:bodyPr wrap="square" rtlCol="0">
            <a:spAutoFit/>
          </a:bodyPr>
          <a:lstStyle/>
          <a:p>
            <a:pPr algn="just">
              <a:lnSpc>
                <a:spcPct val="150000"/>
              </a:lnSpc>
            </a:pPr>
            <a:r>
              <a:rPr lang="tr-TR" dirty="0">
                <a:latin typeface="Comic Sans MS" panose="030F0702030302020204" pitchFamily="66" charset="0"/>
              </a:rPr>
              <a:t>Gıdaların </a:t>
            </a:r>
            <a:r>
              <a:rPr lang="tr-TR" dirty="0" err="1">
                <a:latin typeface="Comic Sans MS" panose="030F0702030302020204" pitchFamily="66" charset="0"/>
              </a:rPr>
              <a:t>mikrobiyal</a:t>
            </a:r>
            <a:r>
              <a:rPr lang="tr-TR" dirty="0">
                <a:latin typeface="Comic Sans MS" panose="030F0702030302020204" pitchFamily="66" charset="0"/>
              </a:rPr>
              <a:t> florasını, gıdalarda doğal olarak bulunan </a:t>
            </a:r>
            <a:r>
              <a:rPr lang="tr-TR" dirty="0" smtClean="0">
                <a:latin typeface="Comic Sans MS" panose="030F0702030302020204" pitchFamily="66" charset="0"/>
              </a:rPr>
              <a:t>mikroorganizmalar (doğal </a:t>
            </a:r>
            <a:r>
              <a:rPr lang="tr-TR" dirty="0">
                <a:latin typeface="Comic Sans MS" panose="030F0702030302020204" pitchFamily="66" charset="0"/>
              </a:rPr>
              <a:t>flora) ile depolama, taşıma ve işleme gibi faaliyetler sırasında </a:t>
            </a:r>
            <a:r>
              <a:rPr lang="tr-TR" dirty="0" smtClean="0">
                <a:latin typeface="Comic Sans MS" panose="030F0702030302020204" pitchFamily="66" charset="0"/>
              </a:rPr>
              <a:t>dış çevrelerden bulaşan mikroorganizmalar </a:t>
            </a:r>
            <a:r>
              <a:rPr lang="tr-TR" dirty="0">
                <a:latin typeface="Comic Sans MS" panose="030F0702030302020204" pitchFamily="66" charset="0"/>
              </a:rPr>
              <a:t>oluşturur.</a:t>
            </a:r>
          </a:p>
        </p:txBody>
      </p:sp>
    </p:spTree>
    <p:extLst>
      <p:ext uri="{BB962C8B-B14F-4D97-AF65-F5344CB8AC3E}">
        <p14:creationId xmlns:p14="http://schemas.microsoft.com/office/powerpoint/2010/main" val="38534471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95536" y="1052736"/>
            <a:ext cx="8208912" cy="4108817"/>
          </a:xfrm>
          <a:prstGeom prst="rect">
            <a:avLst/>
          </a:prstGeom>
          <a:noFill/>
        </p:spPr>
        <p:txBody>
          <a:bodyPr wrap="square" rtlCol="0">
            <a:spAutoFit/>
          </a:bodyPr>
          <a:lstStyle/>
          <a:p>
            <a:r>
              <a:rPr lang="tr-TR" b="1" dirty="0">
                <a:solidFill>
                  <a:srgbClr val="FF0000"/>
                </a:solidFill>
                <a:latin typeface="Comic Sans MS" panose="030F0702030302020204" pitchFamily="66" charset="0"/>
              </a:rPr>
              <a:t>Mikroorganizmaların bulaşma kaynakları;</a:t>
            </a:r>
          </a:p>
          <a:p>
            <a:pPr marL="285750" indent="-285750">
              <a:lnSpc>
                <a:spcPct val="150000"/>
              </a:lnSpc>
              <a:buFont typeface="Wingdings" panose="05000000000000000000" pitchFamily="2" charset="2"/>
              <a:buChar char="v"/>
            </a:pPr>
            <a:endParaRPr lang="tr-TR" dirty="0" smtClean="0">
              <a:latin typeface="Comic Sans MS" panose="030F0702030302020204" pitchFamily="66" charset="0"/>
            </a:endParaRPr>
          </a:p>
          <a:p>
            <a:pPr marL="285750" indent="-285750">
              <a:lnSpc>
                <a:spcPct val="150000"/>
              </a:lnSpc>
              <a:buFont typeface="Wingdings" panose="05000000000000000000" pitchFamily="2" charset="2"/>
              <a:buChar char="v"/>
            </a:pPr>
            <a:r>
              <a:rPr lang="tr-TR" dirty="0" smtClean="0">
                <a:latin typeface="Comic Sans MS" panose="030F0702030302020204" pitchFamily="66" charset="0"/>
              </a:rPr>
              <a:t>İnsan</a:t>
            </a:r>
            <a:r>
              <a:rPr lang="tr-TR" dirty="0">
                <a:latin typeface="Comic Sans MS" panose="030F0702030302020204" pitchFamily="66" charset="0"/>
              </a:rPr>
              <a:t>,</a:t>
            </a:r>
          </a:p>
          <a:p>
            <a:pPr marL="285750" indent="-285750">
              <a:lnSpc>
                <a:spcPct val="150000"/>
              </a:lnSpc>
              <a:buFont typeface="Wingdings" panose="05000000000000000000" pitchFamily="2" charset="2"/>
              <a:buChar char="v"/>
            </a:pPr>
            <a:r>
              <a:rPr lang="tr-TR" dirty="0" smtClean="0">
                <a:latin typeface="Comic Sans MS" panose="030F0702030302020204" pitchFamily="66" charset="0"/>
              </a:rPr>
              <a:t>Toprak</a:t>
            </a:r>
            <a:r>
              <a:rPr lang="tr-TR" dirty="0">
                <a:latin typeface="Comic Sans MS" panose="030F0702030302020204" pitchFamily="66" charset="0"/>
              </a:rPr>
              <a:t>,</a:t>
            </a:r>
          </a:p>
          <a:p>
            <a:pPr marL="285750" indent="-285750">
              <a:lnSpc>
                <a:spcPct val="150000"/>
              </a:lnSpc>
              <a:buFont typeface="Wingdings" panose="05000000000000000000" pitchFamily="2" charset="2"/>
              <a:buChar char="v"/>
            </a:pPr>
            <a:r>
              <a:rPr lang="tr-TR" dirty="0" smtClean="0">
                <a:latin typeface="Comic Sans MS" panose="030F0702030302020204" pitchFamily="66" charset="0"/>
              </a:rPr>
              <a:t>Su </a:t>
            </a:r>
            <a:r>
              <a:rPr lang="tr-TR" dirty="0">
                <a:latin typeface="Comic Sans MS" panose="030F0702030302020204" pitchFamily="66" charset="0"/>
              </a:rPr>
              <a:t>ve kanalizasyon,</a:t>
            </a:r>
          </a:p>
          <a:p>
            <a:pPr marL="285750" indent="-285750">
              <a:lnSpc>
                <a:spcPct val="150000"/>
              </a:lnSpc>
              <a:buFont typeface="Wingdings" panose="05000000000000000000" pitchFamily="2" charset="2"/>
              <a:buChar char="v"/>
            </a:pPr>
            <a:r>
              <a:rPr lang="tr-TR" dirty="0" smtClean="0">
                <a:latin typeface="Comic Sans MS" panose="030F0702030302020204" pitchFamily="66" charset="0"/>
              </a:rPr>
              <a:t>Hava</a:t>
            </a:r>
            <a:r>
              <a:rPr lang="tr-TR" dirty="0">
                <a:latin typeface="Comic Sans MS" panose="030F0702030302020204" pitchFamily="66" charset="0"/>
              </a:rPr>
              <a:t>,</a:t>
            </a:r>
          </a:p>
          <a:p>
            <a:pPr marL="285750" indent="-285750">
              <a:lnSpc>
                <a:spcPct val="150000"/>
              </a:lnSpc>
              <a:buFont typeface="Wingdings" panose="05000000000000000000" pitchFamily="2" charset="2"/>
              <a:buChar char="v"/>
            </a:pPr>
            <a:r>
              <a:rPr lang="tr-TR" dirty="0" smtClean="0">
                <a:latin typeface="Comic Sans MS" panose="030F0702030302020204" pitchFamily="66" charset="0"/>
              </a:rPr>
              <a:t>Hayvanlar</a:t>
            </a:r>
            <a:r>
              <a:rPr lang="tr-TR" dirty="0">
                <a:latin typeface="Comic Sans MS" panose="030F0702030302020204" pitchFamily="66" charset="0"/>
              </a:rPr>
              <a:t>,</a:t>
            </a:r>
          </a:p>
          <a:p>
            <a:pPr marL="285750" indent="-285750">
              <a:lnSpc>
                <a:spcPct val="150000"/>
              </a:lnSpc>
              <a:buFont typeface="Wingdings" panose="05000000000000000000" pitchFamily="2" charset="2"/>
              <a:buChar char="v"/>
            </a:pPr>
            <a:r>
              <a:rPr lang="tr-TR" dirty="0" smtClean="0">
                <a:latin typeface="Comic Sans MS" panose="030F0702030302020204" pitchFamily="66" charset="0"/>
              </a:rPr>
              <a:t>Bitkiler</a:t>
            </a:r>
            <a:r>
              <a:rPr lang="tr-TR" dirty="0">
                <a:latin typeface="Comic Sans MS" panose="030F0702030302020204" pitchFamily="66" charset="0"/>
              </a:rPr>
              <a:t>,</a:t>
            </a:r>
          </a:p>
          <a:p>
            <a:pPr marL="285750" indent="-285750">
              <a:lnSpc>
                <a:spcPct val="150000"/>
              </a:lnSpc>
              <a:buFont typeface="Wingdings" panose="05000000000000000000" pitchFamily="2" charset="2"/>
              <a:buChar char="v"/>
            </a:pPr>
            <a:r>
              <a:rPr lang="tr-TR" dirty="0" smtClean="0">
                <a:latin typeface="Comic Sans MS" panose="030F0702030302020204" pitchFamily="66" charset="0"/>
              </a:rPr>
              <a:t>Katkı maddeleri</a:t>
            </a:r>
            <a:r>
              <a:rPr lang="tr-TR" dirty="0">
                <a:latin typeface="Comic Sans MS" panose="030F0702030302020204" pitchFamily="66" charset="0"/>
              </a:rPr>
              <a:t>,</a:t>
            </a:r>
          </a:p>
          <a:p>
            <a:pPr marL="285750" indent="-285750">
              <a:lnSpc>
                <a:spcPct val="150000"/>
              </a:lnSpc>
              <a:buFont typeface="Wingdings" panose="05000000000000000000" pitchFamily="2" charset="2"/>
              <a:buChar char="v"/>
            </a:pPr>
            <a:r>
              <a:rPr lang="tr-TR" dirty="0" smtClean="0">
                <a:latin typeface="Comic Sans MS" panose="030F0702030302020204" pitchFamily="66" charset="0"/>
              </a:rPr>
              <a:t>Alet </a:t>
            </a:r>
            <a:r>
              <a:rPr lang="tr-TR" dirty="0">
                <a:latin typeface="Comic Sans MS" panose="030F0702030302020204" pitchFamily="66" charset="0"/>
              </a:rPr>
              <a:t>ve ekipmanlar olarak sıralanabilir.</a:t>
            </a:r>
          </a:p>
        </p:txBody>
      </p:sp>
    </p:spTree>
    <p:extLst>
      <p:ext uri="{BB962C8B-B14F-4D97-AF65-F5344CB8AC3E}">
        <p14:creationId xmlns:p14="http://schemas.microsoft.com/office/powerpoint/2010/main" val="38534471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95536" y="908720"/>
            <a:ext cx="8352928" cy="4662815"/>
          </a:xfrm>
          <a:prstGeom prst="rect">
            <a:avLst/>
          </a:prstGeom>
          <a:noFill/>
        </p:spPr>
        <p:txBody>
          <a:bodyPr wrap="square" rtlCol="0">
            <a:spAutoFit/>
          </a:bodyPr>
          <a:lstStyle/>
          <a:p>
            <a:pPr algn="just">
              <a:lnSpc>
                <a:spcPct val="150000"/>
              </a:lnSpc>
            </a:pPr>
            <a:r>
              <a:rPr lang="tr-TR" b="1" dirty="0" smtClean="0">
                <a:latin typeface="Comic Sans MS" panose="030F0702030302020204" pitchFamily="66" charset="0"/>
              </a:rPr>
              <a:t>İNSAN</a:t>
            </a:r>
          </a:p>
          <a:p>
            <a:pPr algn="just">
              <a:lnSpc>
                <a:spcPct val="150000"/>
              </a:lnSpc>
            </a:pPr>
            <a:r>
              <a:rPr lang="tr-TR" dirty="0" smtClean="0">
                <a:latin typeface="Comic Sans MS" panose="030F0702030302020204" pitchFamily="66" charset="0"/>
              </a:rPr>
              <a:t>Gıda </a:t>
            </a:r>
            <a:r>
              <a:rPr lang="tr-TR" dirty="0">
                <a:latin typeface="Comic Sans MS" panose="030F0702030302020204" pitchFamily="66" charset="0"/>
              </a:rPr>
              <a:t>işletmelerinde en önemli bulaşma kaynaklarındandır. Gıda üretiminde </a:t>
            </a:r>
            <a:r>
              <a:rPr lang="tr-TR" dirty="0" smtClean="0">
                <a:latin typeface="Comic Sans MS" panose="030F0702030302020204" pitchFamily="66" charset="0"/>
              </a:rPr>
              <a:t>çalışan kişilerin </a:t>
            </a:r>
            <a:r>
              <a:rPr lang="tr-TR" dirty="0">
                <a:latin typeface="Comic Sans MS" panose="030F0702030302020204" pitchFamily="66" charset="0"/>
              </a:rPr>
              <a:t>periyodik olarak sağlık kontrollerinden geçirilmesi gerekir</a:t>
            </a:r>
            <a:r>
              <a:rPr lang="tr-TR" dirty="0" smtClean="0">
                <a:latin typeface="Comic Sans MS" panose="030F0702030302020204" pitchFamily="66" charset="0"/>
              </a:rPr>
              <a:t>.</a:t>
            </a:r>
          </a:p>
          <a:p>
            <a:pPr algn="just">
              <a:lnSpc>
                <a:spcPct val="150000"/>
              </a:lnSpc>
            </a:pPr>
            <a:endParaRPr lang="tr-TR" dirty="0">
              <a:latin typeface="Comic Sans MS" panose="030F0702030302020204" pitchFamily="66" charset="0"/>
            </a:endParaRPr>
          </a:p>
          <a:p>
            <a:pPr algn="just">
              <a:lnSpc>
                <a:spcPct val="150000"/>
              </a:lnSpc>
            </a:pPr>
            <a:r>
              <a:rPr lang="tr-TR" dirty="0">
                <a:latin typeface="Comic Sans MS" panose="030F0702030302020204" pitchFamily="66" charset="0"/>
              </a:rPr>
              <a:t>Personel </a:t>
            </a:r>
            <a:r>
              <a:rPr lang="tr-TR" dirty="0" smtClean="0">
                <a:latin typeface="Comic Sans MS" panose="030F0702030302020204" pitchFamily="66" charset="0"/>
              </a:rPr>
              <a:t>hijyenin en </a:t>
            </a:r>
            <a:r>
              <a:rPr lang="tr-TR" dirty="0">
                <a:latin typeface="Comic Sans MS" panose="030F0702030302020204" pitchFamily="66" charset="0"/>
              </a:rPr>
              <a:t>önemli </a:t>
            </a:r>
            <a:r>
              <a:rPr lang="tr-TR" dirty="0" smtClean="0">
                <a:latin typeface="Comic Sans MS" panose="030F0702030302020204" pitchFamily="66" charset="0"/>
              </a:rPr>
              <a:t>noktası tuvalet </a:t>
            </a:r>
            <a:r>
              <a:rPr lang="tr-TR" dirty="0">
                <a:latin typeface="Comic Sans MS" panose="030F0702030302020204" pitchFamily="66" charset="0"/>
              </a:rPr>
              <a:t>alışkanlığıdır. Çünkü birçok patojen çevreye direk veya </a:t>
            </a:r>
            <a:r>
              <a:rPr lang="tr-TR" dirty="0" err="1" smtClean="0">
                <a:latin typeface="Comic Sans MS" panose="030F0702030302020204" pitchFamily="66" charset="0"/>
              </a:rPr>
              <a:t>indirek</a:t>
            </a:r>
            <a:r>
              <a:rPr lang="tr-TR" dirty="0" smtClean="0">
                <a:latin typeface="Comic Sans MS" panose="030F0702030302020204" pitchFamily="66" charset="0"/>
              </a:rPr>
              <a:t> olarak dışkı bulaşması yoluyla </a:t>
            </a:r>
            <a:r>
              <a:rPr lang="tr-TR" dirty="0">
                <a:latin typeface="Comic Sans MS" panose="030F0702030302020204" pitchFamily="66" charset="0"/>
              </a:rPr>
              <a:t>yayılır.</a:t>
            </a:r>
          </a:p>
          <a:p>
            <a:pPr algn="just">
              <a:lnSpc>
                <a:spcPct val="150000"/>
              </a:lnSpc>
            </a:pPr>
            <a:endParaRPr lang="tr-TR" dirty="0" smtClean="0">
              <a:latin typeface="Comic Sans MS" panose="030F0702030302020204" pitchFamily="66" charset="0"/>
            </a:endParaRPr>
          </a:p>
          <a:p>
            <a:pPr algn="just">
              <a:lnSpc>
                <a:spcPct val="150000"/>
              </a:lnSpc>
            </a:pPr>
            <a:r>
              <a:rPr lang="tr-TR" dirty="0" smtClean="0">
                <a:latin typeface="Comic Sans MS" panose="030F0702030302020204" pitchFamily="66" charset="0"/>
              </a:rPr>
              <a:t>Yapılan </a:t>
            </a:r>
            <a:r>
              <a:rPr lang="tr-TR" dirty="0">
                <a:latin typeface="Comic Sans MS" panose="030F0702030302020204" pitchFamily="66" charset="0"/>
              </a:rPr>
              <a:t>araştırmalar gıda işletmesinde çalışanların % 60’ının ellerini doğru </a:t>
            </a:r>
            <a:r>
              <a:rPr lang="tr-TR" dirty="0" smtClean="0">
                <a:latin typeface="Comic Sans MS" panose="030F0702030302020204" pitchFamily="66" charset="0"/>
              </a:rPr>
              <a:t>şekilde yıkamadığı ve </a:t>
            </a:r>
            <a:r>
              <a:rPr lang="tr-TR" dirty="0">
                <a:latin typeface="Comic Sans MS" panose="030F0702030302020204" pitchFamily="66" charset="0"/>
              </a:rPr>
              <a:t>gıda </a:t>
            </a:r>
            <a:r>
              <a:rPr lang="tr-TR" dirty="0" smtClean="0">
                <a:latin typeface="Comic Sans MS" panose="030F0702030302020204" pitchFamily="66" charset="0"/>
              </a:rPr>
              <a:t>aracılığı ile </a:t>
            </a:r>
            <a:r>
              <a:rPr lang="tr-TR" dirty="0">
                <a:latin typeface="Comic Sans MS" panose="030F0702030302020204" pitchFamily="66" charset="0"/>
              </a:rPr>
              <a:t>meydana gelen hastalıkların %25 -40’ının gıda işleme </a:t>
            </a:r>
            <a:r>
              <a:rPr lang="tr-TR" dirty="0" smtClean="0">
                <a:latin typeface="Comic Sans MS" panose="030F0702030302020204" pitchFamily="66" charset="0"/>
              </a:rPr>
              <a:t>veya gıda </a:t>
            </a:r>
            <a:r>
              <a:rPr lang="tr-TR" dirty="0">
                <a:latin typeface="Comic Sans MS" panose="030F0702030302020204" pitchFamily="66" charset="0"/>
              </a:rPr>
              <a:t>servisinde çalışan kişilerden bulaşma sonucunda ortaya </a:t>
            </a:r>
            <a:r>
              <a:rPr lang="tr-TR" dirty="0" smtClean="0">
                <a:latin typeface="Comic Sans MS" panose="030F0702030302020204" pitchFamily="66" charset="0"/>
              </a:rPr>
              <a:t>çıktığını göstermiştir</a:t>
            </a:r>
            <a:r>
              <a:rPr lang="tr-TR" dirty="0">
                <a:latin typeface="Comic Sans MS" panose="030F0702030302020204" pitchFamily="66" charset="0"/>
              </a:rPr>
              <a:t>.</a:t>
            </a:r>
          </a:p>
        </p:txBody>
      </p:sp>
    </p:spTree>
    <p:extLst>
      <p:ext uri="{BB962C8B-B14F-4D97-AF65-F5344CB8AC3E}">
        <p14:creationId xmlns:p14="http://schemas.microsoft.com/office/powerpoint/2010/main" val="3853447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395536" y="1340768"/>
            <a:ext cx="8208912" cy="3000821"/>
          </a:xfrm>
          <a:prstGeom prst="rect">
            <a:avLst/>
          </a:prstGeom>
          <a:noFill/>
        </p:spPr>
        <p:txBody>
          <a:bodyPr wrap="square" rtlCol="0">
            <a:spAutoFit/>
          </a:bodyPr>
          <a:lstStyle/>
          <a:p>
            <a:pPr algn="just">
              <a:lnSpc>
                <a:spcPct val="150000"/>
              </a:lnSpc>
            </a:pPr>
            <a:r>
              <a:rPr lang="tr-TR" dirty="0">
                <a:latin typeface="Comic Sans MS" panose="030F0702030302020204" pitchFamily="66" charset="0"/>
              </a:rPr>
              <a:t>Gıda </a:t>
            </a:r>
            <a:r>
              <a:rPr lang="tr-TR" dirty="0" smtClean="0">
                <a:latin typeface="Comic Sans MS" panose="030F0702030302020204" pitchFamily="66" charset="0"/>
              </a:rPr>
              <a:t>kaynaklı enfeksiyonlar ABD </a:t>
            </a:r>
            <a:r>
              <a:rPr lang="tr-TR" dirty="0">
                <a:latin typeface="Comic Sans MS" panose="030F0702030302020204" pitchFamily="66" charset="0"/>
              </a:rPr>
              <a:t>ve Avrupa dahil tüm dünyada önemli bir </a:t>
            </a:r>
            <a:r>
              <a:rPr lang="tr-TR" dirty="0" smtClean="0">
                <a:latin typeface="Comic Sans MS" panose="030F0702030302020204" pitchFamily="66" charset="0"/>
              </a:rPr>
              <a:t>problem </a:t>
            </a:r>
            <a:r>
              <a:rPr lang="tr-TR" dirty="0">
                <a:latin typeface="Comic Sans MS" panose="030F0702030302020204" pitchFamily="66" charset="0"/>
              </a:rPr>
              <a:t>olarak görülmekle birlikte daima solunum </a:t>
            </a:r>
            <a:r>
              <a:rPr lang="tr-TR" dirty="0" smtClean="0">
                <a:latin typeface="Comic Sans MS" panose="030F0702030302020204" pitchFamily="66" charset="0"/>
              </a:rPr>
              <a:t>yolu enfeksiyonlarına </a:t>
            </a:r>
            <a:r>
              <a:rPr lang="tr-TR" dirty="0">
                <a:latin typeface="Comic Sans MS" panose="030F0702030302020204" pitchFamily="66" charset="0"/>
              </a:rPr>
              <a:t>oranla ikincil bir </a:t>
            </a:r>
            <a:r>
              <a:rPr lang="tr-TR" dirty="0" smtClean="0">
                <a:latin typeface="Comic Sans MS" panose="030F0702030302020204" pitchFamily="66" charset="0"/>
              </a:rPr>
              <a:t>öneme </a:t>
            </a:r>
            <a:r>
              <a:rPr lang="tr-TR" dirty="0">
                <a:latin typeface="Comic Sans MS" panose="030F0702030302020204" pitchFamily="66" charset="0"/>
              </a:rPr>
              <a:t>sahiptir. Bununla beraber, bu rahatsızlıkların en alt düzeye indirilmesi için verilen </a:t>
            </a:r>
            <a:r>
              <a:rPr lang="tr-TR" dirty="0" smtClean="0">
                <a:latin typeface="Comic Sans MS" panose="030F0702030302020204" pitchFamily="66" charset="0"/>
              </a:rPr>
              <a:t>uğraşlara </a:t>
            </a:r>
            <a:r>
              <a:rPr lang="tr-TR" dirty="0">
                <a:latin typeface="Comic Sans MS" panose="030F0702030302020204" pitchFamily="66" charset="0"/>
              </a:rPr>
              <a:t>karşın </a:t>
            </a:r>
            <a:r>
              <a:rPr lang="tr-TR" dirty="0" smtClean="0">
                <a:latin typeface="Comic Sans MS" panose="030F0702030302020204" pitchFamily="66" charset="0"/>
              </a:rPr>
              <a:t>enfeksiyonların azalmaması hatta </a:t>
            </a:r>
            <a:r>
              <a:rPr lang="tr-TR" dirty="0">
                <a:latin typeface="Comic Sans MS" panose="030F0702030302020204" pitchFamily="66" charset="0"/>
              </a:rPr>
              <a:t>son yıllarda </a:t>
            </a:r>
            <a:r>
              <a:rPr lang="tr-TR" dirty="0" smtClean="0">
                <a:latin typeface="Comic Sans MS" panose="030F0702030302020204" pitchFamily="66" charset="0"/>
              </a:rPr>
              <a:t>artış kaydetmesi gıda kaynaklı bu </a:t>
            </a:r>
            <a:r>
              <a:rPr lang="tr-TR" dirty="0">
                <a:latin typeface="Comic Sans MS" panose="030F0702030302020204" pitchFamily="66" charset="0"/>
              </a:rPr>
              <a:t>patojen ve toksinlerin gıdalarda her geçen gün daha güvenilir </a:t>
            </a:r>
            <a:r>
              <a:rPr lang="tr-TR" dirty="0" smtClean="0">
                <a:latin typeface="Comic Sans MS" panose="030F0702030302020204" pitchFamily="66" charset="0"/>
              </a:rPr>
              <a:t>yöntemlerle </a:t>
            </a:r>
            <a:r>
              <a:rPr lang="tr-TR" dirty="0">
                <a:latin typeface="Comic Sans MS" panose="030F0702030302020204" pitchFamily="66" charset="0"/>
              </a:rPr>
              <a:t>ve </a:t>
            </a:r>
            <a:r>
              <a:rPr lang="tr-TR" dirty="0" smtClean="0">
                <a:latin typeface="Comic Sans MS" panose="030F0702030302020204" pitchFamily="66" charset="0"/>
              </a:rPr>
              <a:t>doğru </a:t>
            </a:r>
            <a:r>
              <a:rPr lang="tr-TR" dirty="0">
                <a:latin typeface="Comic Sans MS" panose="030F0702030302020204" pitchFamily="66" charset="0"/>
              </a:rPr>
              <a:t>olarak belirlenmesini zorunlu hale getirmektedir.</a:t>
            </a:r>
          </a:p>
        </p:txBody>
      </p:sp>
    </p:spTree>
    <p:extLst>
      <p:ext uri="{BB962C8B-B14F-4D97-AF65-F5344CB8AC3E}">
        <p14:creationId xmlns:p14="http://schemas.microsoft.com/office/powerpoint/2010/main" val="40995442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95536" y="1340768"/>
            <a:ext cx="8280920" cy="2400657"/>
          </a:xfrm>
          <a:prstGeom prst="rect">
            <a:avLst/>
          </a:prstGeom>
          <a:noFill/>
        </p:spPr>
        <p:txBody>
          <a:bodyPr wrap="square" rtlCol="0">
            <a:spAutoFit/>
          </a:bodyPr>
          <a:lstStyle/>
          <a:p>
            <a:pPr algn="just">
              <a:lnSpc>
                <a:spcPct val="150000"/>
              </a:lnSpc>
            </a:pPr>
            <a:r>
              <a:rPr lang="tr-TR" b="1" dirty="0" smtClean="0">
                <a:latin typeface="Comic Sans MS" panose="030F0702030302020204" pitchFamily="66" charset="0"/>
              </a:rPr>
              <a:t>TOPRAK</a:t>
            </a:r>
          </a:p>
          <a:p>
            <a:pPr algn="just">
              <a:lnSpc>
                <a:spcPct val="150000"/>
              </a:lnSpc>
            </a:pPr>
            <a:endParaRPr lang="tr-TR" sz="1000" dirty="0" smtClean="0">
              <a:latin typeface="Comic Sans MS" panose="030F0702030302020204" pitchFamily="66" charset="0"/>
            </a:endParaRPr>
          </a:p>
          <a:p>
            <a:pPr algn="just">
              <a:lnSpc>
                <a:spcPct val="150000"/>
              </a:lnSpc>
            </a:pPr>
            <a:r>
              <a:rPr lang="tr-TR" dirty="0" smtClean="0">
                <a:latin typeface="Comic Sans MS" panose="030F0702030302020204" pitchFamily="66" charset="0"/>
              </a:rPr>
              <a:t>Topraktaki </a:t>
            </a:r>
            <a:r>
              <a:rPr lang="tr-TR" dirty="0">
                <a:latin typeface="Comic Sans MS" panose="030F0702030302020204" pitchFamily="66" charset="0"/>
              </a:rPr>
              <a:t>mikroorganizmalar ürünlere kök veya </a:t>
            </a:r>
            <a:r>
              <a:rPr lang="tr-TR" dirty="0" smtClean="0">
                <a:latin typeface="Comic Sans MS" panose="030F0702030302020204" pitchFamily="66" charset="0"/>
              </a:rPr>
              <a:t>yumruları ile </a:t>
            </a:r>
            <a:r>
              <a:rPr lang="tr-TR" dirty="0">
                <a:latin typeface="Comic Sans MS" panose="030F0702030302020204" pitchFamily="66" charset="0"/>
              </a:rPr>
              <a:t>bulaşabilir </a:t>
            </a:r>
            <a:r>
              <a:rPr lang="tr-TR" dirty="0" smtClean="0">
                <a:latin typeface="Comic Sans MS" panose="030F0702030302020204" pitchFamily="66" charset="0"/>
              </a:rPr>
              <a:t>ayrıca rüzgar </a:t>
            </a:r>
            <a:r>
              <a:rPr lang="tr-TR" dirty="0">
                <a:latin typeface="Comic Sans MS" panose="030F0702030302020204" pitchFamily="66" charset="0"/>
              </a:rPr>
              <a:t>ve yağmur </a:t>
            </a:r>
            <a:r>
              <a:rPr lang="tr-TR" dirty="0" smtClean="0">
                <a:latin typeface="Comic Sans MS" panose="030F0702030302020204" pitchFamily="66" charset="0"/>
              </a:rPr>
              <a:t>aracılığı ile </a:t>
            </a:r>
            <a:r>
              <a:rPr lang="tr-TR" dirty="0">
                <a:latin typeface="Comic Sans MS" panose="030F0702030302020204" pitchFamily="66" charset="0"/>
              </a:rPr>
              <a:t>de bulaşma gerçekleşir. Konserve gıdalarda bozulmaya </a:t>
            </a:r>
            <a:r>
              <a:rPr lang="tr-TR" dirty="0" smtClean="0">
                <a:latin typeface="Comic Sans MS" panose="030F0702030302020204" pitchFamily="66" charset="0"/>
              </a:rPr>
              <a:t>neden olan </a:t>
            </a:r>
            <a:r>
              <a:rPr lang="tr-TR" dirty="0">
                <a:latin typeface="Comic Sans MS" panose="030F0702030302020204" pitchFamily="66" charset="0"/>
              </a:rPr>
              <a:t>bakterilerin </a:t>
            </a:r>
            <a:r>
              <a:rPr lang="tr-TR" dirty="0" smtClean="0">
                <a:latin typeface="Comic Sans MS" panose="030F0702030302020204" pitchFamily="66" charset="0"/>
              </a:rPr>
              <a:t>kaynağı da </a:t>
            </a:r>
            <a:r>
              <a:rPr lang="tr-TR" dirty="0">
                <a:latin typeface="Comic Sans MS" panose="030F0702030302020204" pitchFamily="66" charset="0"/>
              </a:rPr>
              <a:t>topraktır. Hububat ürünlerinde en çok bulaşma hasat </a:t>
            </a:r>
            <a:r>
              <a:rPr lang="tr-TR" dirty="0" smtClean="0">
                <a:latin typeface="Comic Sans MS" panose="030F0702030302020204" pitchFamily="66" charset="0"/>
              </a:rPr>
              <a:t>sırasında gerçekleşir</a:t>
            </a:r>
            <a:r>
              <a:rPr lang="tr-TR" dirty="0">
                <a:latin typeface="Comic Sans MS" panose="030F0702030302020204" pitchFamily="66" charset="0"/>
              </a:rPr>
              <a:t>.</a:t>
            </a:r>
          </a:p>
        </p:txBody>
      </p:sp>
    </p:spTree>
    <p:extLst>
      <p:ext uri="{BB962C8B-B14F-4D97-AF65-F5344CB8AC3E}">
        <p14:creationId xmlns:p14="http://schemas.microsoft.com/office/powerpoint/2010/main" val="38534471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51520" y="908720"/>
            <a:ext cx="8568952" cy="4801314"/>
          </a:xfrm>
          <a:prstGeom prst="rect">
            <a:avLst/>
          </a:prstGeom>
          <a:noFill/>
        </p:spPr>
        <p:txBody>
          <a:bodyPr wrap="square" rtlCol="0">
            <a:spAutoFit/>
          </a:bodyPr>
          <a:lstStyle/>
          <a:p>
            <a:pPr algn="just"/>
            <a:r>
              <a:rPr lang="tr-TR" b="1" dirty="0" smtClean="0">
                <a:latin typeface="Comic Sans MS" panose="030F0702030302020204" pitchFamily="66" charset="0"/>
              </a:rPr>
              <a:t>SU VE KANALİZASYON</a:t>
            </a:r>
            <a:endParaRPr lang="tr-TR" b="1" dirty="0">
              <a:latin typeface="Comic Sans MS" panose="030F0702030302020204" pitchFamily="66" charset="0"/>
            </a:endParaRPr>
          </a:p>
          <a:p>
            <a:pPr algn="just"/>
            <a:endParaRPr lang="tr-TR" dirty="0" smtClean="0">
              <a:latin typeface="Comic Sans MS" panose="030F0702030302020204" pitchFamily="66" charset="0"/>
            </a:endParaRPr>
          </a:p>
          <a:p>
            <a:pPr algn="just">
              <a:lnSpc>
                <a:spcPct val="150000"/>
              </a:lnSpc>
            </a:pPr>
            <a:r>
              <a:rPr lang="tr-TR" dirty="0" smtClean="0">
                <a:latin typeface="Comic Sans MS" panose="030F0702030302020204" pitchFamily="66" charset="0"/>
              </a:rPr>
              <a:t>Su</a:t>
            </a:r>
            <a:r>
              <a:rPr lang="tr-TR" dirty="0">
                <a:latin typeface="Comic Sans MS" panose="030F0702030302020204" pitchFamily="66" charset="0"/>
              </a:rPr>
              <a:t>, gıdaların üretimi, </a:t>
            </a:r>
            <a:r>
              <a:rPr lang="tr-TR" dirty="0" smtClean="0">
                <a:latin typeface="Comic Sans MS" panose="030F0702030302020204" pitchFamily="66" charset="0"/>
              </a:rPr>
              <a:t>hasadı veya </a:t>
            </a:r>
            <a:r>
              <a:rPr lang="tr-TR" dirty="0">
                <a:latin typeface="Comic Sans MS" panose="030F0702030302020204" pitchFamily="66" charset="0"/>
              </a:rPr>
              <a:t>işlenmesi sırasında kullanılır. Hangi </a:t>
            </a:r>
            <a:r>
              <a:rPr lang="tr-TR" dirty="0" smtClean="0">
                <a:latin typeface="Comic Sans MS" panose="030F0702030302020204" pitchFamily="66" charset="0"/>
              </a:rPr>
              <a:t>amaçla kullanılırsa </a:t>
            </a:r>
            <a:r>
              <a:rPr lang="tr-TR" dirty="0">
                <a:latin typeface="Comic Sans MS" panose="030F0702030302020204" pitchFamily="66" charset="0"/>
              </a:rPr>
              <a:t>kullanılsın (içme, temizlik) suda patojen mikroorganizmalar bulunmamalıdır.</a:t>
            </a:r>
          </a:p>
          <a:p>
            <a:pPr algn="just">
              <a:lnSpc>
                <a:spcPct val="150000"/>
              </a:lnSpc>
            </a:pPr>
            <a:endParaRPr lang="tr-TR" dirty="0" smtClean="0">
              <a:latin typeface="Comic Sans MS" panose="030F0702030302020204" pitchFamily="66" charset="0"/>
            </a:endParaRPr>
          </a:p>
          <a:p>
            <a:pPr algn="just">
              <a:lnSpc>
                <a:spcPct val="150000"/>
              </a:lnSpc>
            </a:pPr>
            <a:r>
              <a:rPr lang="pt-BR" dirty="0" smtClean="0">
                <a:latin typeface="Comic Sans MS" panose="030F0702030302020204" pitchFamily="66" charset="0"/>
              </a:rPr>
              <a:t>Sularda </a:t>
            </a:r>
            <a:r>
              <a:rPr lang="pt-BR" dirty="0">
                <a:latin typeface="Comic Sans MS" panose="030F0702030302020204" pitchFamily="66" charset="0"/>
              </a:rPr>
              <a:t>Pseudomanas, Micrococcus, Bacillus, Proteus, </a:t>
            </a:r>
            <a:r>
              <a:rPr lang="pt-BR" dirty="0" smtClean="0">
                <a:latin typeface="Comic Sans MS" panose="030F0702030302020204" pitchFamily="66" charset="0"/>
              </a:rPr>
              <a:t>Chromobacterium,</a:t>
            </a:r>
            <a:r>
              <a:rPr lang="tr-TR" dirty="0" smtClean="0">
                <a:latin typeface="Comic Sans MS" panose="030F0702030302020204" pitchFamily="66" charset="0"/>
              </a:rPr>
              <a:t> </a:t>
            </a:r>
            <a:r>
              <a:rPr lang="tr-TR" dirty="0" err="1" smtClean="0">
                <a:latin typeface="Comic Sans MS" panose="030F0702030302020204" pitchFamily="66" charset="0"/>
              </a:rPr>
              <a:t>Clostridium</a:t>
            </a:r>
            <a:r>
              <a:rPr lang="tr-TR" dirty="0">
                <a:latin typeface="Comic Sans MS" panose="030F0702030302020204" pitchFamily="66" charset="0"/>
              </a:rPr>
              <a:t>, </a:t>
            </a:r>
            <a:r>
              <a:rPr lang="tr-TR" dirty="0" err="1">
                <a:latin typeface="Comic Sans MS" panose="030F0702030302020204" pitchFamily="66" charset="0"/>
              </a:rPr>
              <a:t>fekal</a:t>
            </a:r>
            <a:r>
              <a:rPr lang="tr-TR" dirty="0">
                <a:latin typeface="Comic Sans MS" panose="030F0702030302020204" pitchFamily="66" charset="0"/>
              </a:rPr>
              <a:t> </a:t>
            </a:r>
            <a:r>
              <a:rPr lang="tr-TR" dirty="0" err="1">
                <a:latin typeface="Comic Sans MS" panose="030F0702030302020204" pitchFamily="66" charset="0"/>
              </a:rPr>
              <a:t>Streptecoccus</a:t>
            </a:r>
            <a:r>
              <a:rPr lang="tr-TR" dirty="0">
                <a:latin typeface="Comic Sans MS" panose="030F0702030302020204" pitchFamily="66" charset="0"/>
              </a:rPr>
              <a:t>, </a:t>
            </a:r>
            <a:r>
              <a:rPr lang="tr-TR" dirty="0" err="1">
                <a:latin typeface="Comic Sans MS" panose="030F0702030302020204" pitchFamily="66" charset="0"/>
              </a:rPr>
              <a:t>Enterobacter</a:t>
            </a:r>
            <a:r>
              <a:rPr lang="tr-TR" dirty="0">
                <a:latin typeface="Comic Sans MS" panose="030F0702030302020204" pitchFamily="66" charset="0"/>
              </a:rPr>
              <a:t>, </a:t>
            </a:r>
            <a:r>
              <a:rPr lang="tr-TR" dirty="0" err="1">
                <a:latin typeface="Comic Sans MS" panose="030F0702030302020204" pitchFamily="66" charset="0"/>
              </a:rPr>
              <a:t>Escherichia</a:t>
            </a:r>
            <a:r>
              <a:rPr lang="tr-TR" dirty="0">
                <a:latin typeface="Comic Sans MS" panose="030F0702030302020204" pitchFamily="66" charset="0"/>
              </a:rPr>
              <a:t> cinslerine ait </a:t>
            </a:r>
            <a:r>
              <a:rPr lang="tr-TR" dirty="0" smtClean="0">
                <a:latin typeface="Comic Sans MS" panose="030F0702030302020204" pitchFamily="66" charset="0"/>
              </a:rPr>
              <a:t>bakteriler bulunabilir.</a:t>
            </a:r>
          </a:p>
          <a:p>
            <a:pPr algn="just">
              <a:lnSpc>
                <a:spcPct val="150000"/>
              </a:lnSpc>
            </a:pPr>
            <a:endParaRPr lang="tr-TR" dirty="0">
              <a:latin typeface="Comic Sans MS" panose="030F0702030302020204" pitchFamily="66" charset="0"/>
            </a:endParaRPr>
          </a:p>
          <a:p>
            <a:pPr algn="just">
              <a:lnSpc>
                <a:spcPct val="150000"/>
              </a:lnSpc>
            </a:pPr>
            <a:r>
              <a:rPr lang="tr-TR" dirty="0">
                <a:latin typeface="Comic Sans MS" panose="030F0702030302020204" pitchFamily="66" charset="0"/>
              </a:rPr>
              <a:t>Sularda </a:t>
            </a:r>
            <a:r>
              <a:rPr lang="tr-TR" dirty="0" err="1">
                <a:latin typeface="Comic Sans MS" panose="030F0702030302020204" pitchFamily="66" charset="0"/>
              </a:rPr>
              <a:t>fekal</a:t>
            </a:r>
            <a:r>
              <a:rPr lang="tr-TR" dirty="0">
                <a:latin typeface="Comic Sans MS" panose="030F0702030302020204" pitchFamily="66" charset="0"/>
              </a:rPr>
              <a:t> </a:t>
            </a:r>
            <a:r>
              <a:rPr lang="tr-TR" dirty="0" err="1">
                <a:latin typeface="Comic Sans MS" panose="030F0702030302020204" pitchFamily="66" charset="0"/>
              </a:rPr>
              <a:t>kontaminasyon</a:t>
            </a:r>
            <a:r>
              <a:rPr lang="tr-TR" dirty="0">
                <a:latin typeface="Comic Sans MS" panose="030F0702030302020204" pitchFamily="66" charset="0"/>
              </a:rPr>
              <a:t> indikatörü olarak </a:t>
            </a:r>
            <a:r>
              <a:rPr lang="tr-TR" dirty="0" err="1">
                <a:latin typeface="Comic Sans MS" panose="030F0702030302020204" pitchFamily="66" charset="0"/>
              </a:rPr>
              <a:t>koliform</a:t>
            </a:r>
            <a:r>
              <a:rPr lang="tr-TR" dirty="0">
                <a:latin typeface="Comic Sans MS" panose="030F0702030302020204" pitchFamily="66" charset="0"/>
              </a:rPr>
              <a:t> grubu bakteriler aranır. </a:t>
            </a:r>
            <a:r>
              <a:rPr lang="tr-TR" dirty="0" smtClean="0">
                <a:latin typeface="Comic Sans MS" panose="030F0702030302020204" pitchFamily="66" charset="0"/>
              </a:rPr>
              <a:t>Suda </a:t>
            </a:r>
            <a:r>
              <a:rPr lang="tr-TR" dirty="0" err="1" smtClean="0">
                <a:latin typeface="Comic Sans MS" panose="030F0702030302020204" pitchFamily="66" charset="0"/>
              </a:rPr>
              <a:t>koliform</a:t>
            </a:r>
            <a:r>
              <a:rPr lang="tr-TR" dirty="0" smtClean="0">
                <a:latin typeface="Comic Sans MS" panose="030F0702030302020204" pitchFamily="66" charset="0"/>
              </a:rPr>
              <a:t> </a:t>
            </a:r>
            <a:r>
              <a:rPr lang="tr-TR" dirty="0">
                <a:latin typeface="Comic Sans MS" panose="030F0702030302020204" pitchFamily="66" charset="0"/>
              </a:rPr>
              <a:t>bakteri </a:t>
            </a:r>
            <a:r>
              <a:rPr lang="tr-TR" dirty="0" smtClean="0">
                <a:latin typeface="Comic Sans MS" panose="030F0702030302020204" pitchFamily="66" charset="0"/>
              </a:rPr>
              <a:t>bulunması genel </a:t>
            </a:r>
            <a:r>
              <a:rPr lang="tr-TR" dirty="0">
                <a:latin typeface="Comic Sans MS" panose="030F0702030302020204" pitchFamily="66" charset="0"/>
              </a:rPr>
              <a:t>bir bulaşma olduğunu gösterir.</a:t>
            </a:r>
          </a:p>
        </p:txBody>
      </p:sp>
    </p:spTree>
    <p:extLst>
      <p:ext uri="{BB962C8B-B14F-4D97-AF65-F5344CB8AC3E}">
        <p14:creationId xmlns:p14="http://schemas.microsoft.com/office/powerpoint/2010/main" val="38534471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23528" y="548680"/>
            <a:ext cx="8568952" cy="4939814"/>
          </a:xfrm>
          <a:prstGeom prst="rect">
            <a:avLst/>
          </a:prstGeom>
          <a:noFill/>
        </p:spPr>
        <p:txBody>
          <a:bodyPr wrap="square" rtlCol="0">
            <a:spAutoFit/>
          </a:bodyPr>
          <a:lstStyle/>
          <a:p>
            <a:pPr algn="just"/>
            <a:r>
              <a:rPr lang="tr-TR" b="1" dirty="0" smtClean="0">
                <a:latin typeface="Comic Sans MS" panose="030F0702030302020204" pitchFamily="66" charset="0"/>
              </a:rPr>
              <a:t>HAVA</a:t>
            </a:r>
          </a:p>
          <a:p>
            <a:pPr algn="just">
              <a:lnSpc>
                <a:spcPct val="150000"/>
              </a:lnSpc>
            </a:pPr>
            <a:endParaRPr lang="tr-TR" dirty="0">
              <a:latin typeface="Comic Sans MS" panose="030F0702030302020204" pitchFamily="66" charset="0"/>
            </a:endParaRPr>
          </a:p>
          <a:p>
            <a:pPr algn="just">
              <a:lnSpc>
                <a:spcPct val="150000"/>
              </a:lnSpc>
            </a:pPr>
            <a:r>
              <a:rPr lang="tr-TR" dirty="0">
                <a:latin typeface="Comic Sans MS" panose="030F0702030302020204" pitchFamily="66" charset="0"/>
              </a:rPr>
              <a:t>Havada bulunan mikroorganizmalar genellikle toz, toprak ve bitki orijinlidir. </a:t>
            </a:r>
            <a:r>
              <a:rPr lang="tr-TR" dirty="0" smtClean="0">
                <a:latin typeface="Comic Sans MS" panose="030F0702030302020204" pitchFamily="66" charset="0"/>
              </a:rPr>
              <a:t>Toprak ve </a:t>
            </a:r>
            <a:r>
              <a:rPr lang="tr-TR" dirty="0">
                <a:latin typeface="Comic Sans MS" panose="030F0702030302020204" pitchFamily="66" charset="0"/>
              </a:rPr>
              <a:t>bitkilerde bulunan mikroorganizmalar rüzgarlarla havaya karışır. </a:t>
            </a:r>
            <a:r>
              <a:rPr lang="tr-TR" dirty="0" smtClean="0">
                <a:latin typeface="Comic Sans MS" panose="030F0702030302020204" pitchFamily="66" charset="0"/>
              </a:rPr>
              <a:t>Mikroorganizmalar havada </a:t>
            </a:r>
            <a:r>
              <a:rPr lang="tr-TR" dirty="0">
                <a:latin typeface="Comic Sans MS" panose="030F0702030302020204" pitchFamily="66" charset="0"/>
              </a:rPr>
              <a:t>çoğalmaz, </a:t>
            </a:r>
            <a:r>
              <a:rPr lang="tr-TR" dirty="0" smtClean="0">
                <a:latin typeface="Comic Sans MS" panose="030F0702030302020204" pitchFamily="66" charset="0"/>
              </a:rPr>
              <a:t>canlılıklarını bir </a:t>
            </a:r>
            <a:r>
              <a:rPr lang="tr-TR" dirty="0">
                <a:latin typeface="Comic Sans MS" panose="030F0702030302020204" pitchFamily="66" charset="0"/>
              </a:rPr>
              <a:t>süre korur. Havanın </a:t>
            </a:r>
            <a:r>
              <a:rPr lang="tr-TR" dirty="0" err="1">
                <a:latin typeface="Comic Sans MS" panose="030F0702030302020204" pitchFamily="66" charset="0"/>
              </a:rPr>
              <a:t>fungal</a:t>
            </a:r>
            <a:r>
              <a:rPr lang="tr-TR" dirty="0">
                <a:latin typeface="Comic Sans MS" panose="030F0702030302020204" pitchFamily="66" charset="0"/>
              </a:rPr>
              <a:t> florasında genellikle </a:t>
            </a:r>
            <a:r>
              <a:rPr lang="tr-TR" dirty="0" smtClean="0">
                <a:latin typeface="Comic Sans MS" panose="030F0702030302020204" pitchFamily="66" charset="0"/>
              </a:rPr>
              <a:t>küf sporları hakimdir</a:t>
            </a:r>
            <a:r>
              <a:rPr lang="tr-TR" dirty="0">
                <a:latin typeface="Comic Sans MS" panose="030F0702030302020204" pitchFamily="66" charset="0"/>
              </a:rPr>
              <a:t>.</a:t>
            </a:r>
          </a:p>
          <a:p>
            <a:pPr algn="just">
              <a:lnSpc>
                <a:spcPct val="150000"/>
              </a:lnSpc>
            </a:pPr>
            <a:endParaRPr lang="tr-TR" dirty="0" smtClean="0">
              <a:latin typeface="Comic Sans MS" panose="030F0702030302020204" pitchFamily="66" charset="0"/>
            </a:endParaRPr>
          </a:p>
          <a:p>
            <a:pPr algn="just">
              <a:lnSpc>
                <a:spcPct val="150000"/>
              </a:lnSpc>
            </a:pPr>
            <a:r>
              <a:rPr lang="tr-TR" dirty="0" smtClean="0">
                <a:latin typeface="Comic Sans MS" panose="030F0702030302020204" pitchFamily="66" charset="0"/>
              </a:rPr>
              <a:t>Gıda </a:t>
            </a:r>
            <a:r>
              <a:rPr lang="tr-TR" dirty="0">
                <a:latin typeface="Comic Sans MS" panose="030F0702030302020204" pitchFamily="66" charset="0"/>
              </a:rPr>
              <a:t>fabrikalarındaki havanın </a:t>
            </a:r>
            <a:r>
              <a:rPr lang="tr-TR" dirty="0" err="1">
                <a:latin typeface="Comic Sans MS" panose="030F0702030302020204" pitchFamily="66" charset="0"/>
              </a:rPr>
              <a:t>mikroflorası</a:t>
            </a:r>
            <a:r>
              <a:rPr lang="tr-TR" dirty="0">
                <a:latin typeface="Comic Sans MS" panose="030F0702030302020204" pitchFamily="66" charset="0"/>
              </a:rPr>
              <a:t>, hava özel bir işlem görmediği </a:t>
            </a:r>
            <a:r>
              <a:rPr lang="tr-TR" dirty="0" smtClean="0">
                <a:latin typeface="Comic Sans MS" panose="030F0702030302020204" pitchFamily="66" charset="0"/>
              </a:rPr>
              <a:t>sürece fabrikaların </a:t>
            </a:r>
            <a:r>
              <a:rPr lang="tr-TR" dirty="0">
                <a:latin typeface="Comic Sans MS" panose="030F0702030302020204" pitchFamily="66" charset="0"/>
              </a:rPr>
              <a:t>sanitasyon </a:t>
            </a:r>
            <a:r>
              <a:rPr lang="tr-TR" dirty="0" smtClean="0">
                <a:latin typeface="Comic Sans MS" panose="030F0702030302020204" pitchFamily="66" charset="0"/>
              </a:rPr>
              <a:t>koşullarını yansıtır</a:t>
            </a:r>
            <a:r>
              <a:rPr lang="tr-TR" dirty="0">
                <a:latin typeface="Comic Sans MS" panose="030F0702030302020204" pitchFamily="66" charset="0"/>
              </a:rPr>
              <a:t>. Havadaki </a:t>
            </a:r>
            <a:r>
              <a:rPr lang="tr-TR" dirty="0" err="1">
                <a:latin typeface="Comic Sans MS" panose="030F0702030302020204" pitchFamily="66" charset="0"/>
              </a:rPr>
              <a:t>mikrobiyal</a:t>
            </a:r>
            <a:r>
              <a:rPr lang="tr-TR" dirty="0">
                <a:latin typeface="Comic Sans MS" panose="030F0702030302020204" pitchFamily="66" charset="0"/>
              </a:rPr>
              <a:t> yükü kontrol etmek </a:t>
            </a:r>
            <a:r>
              <a:rPr lang="tr-TR" dirty="0" smtClean="0">
                <a:latin typeface="Comic Sans MS" panose="030F0702030302020204" pitchFamily="66" charset="0"/>
              </a:rPr>
              <a:t>için temiz </a:t>
            </a:r>
            <a:r>
              <a:rPr lang="tr-TR" dirty="0">
                <a:latin typeface="Comic Sans MS" panose="030F0702030302020204" pitchFamily="66" charset="0"/>
              </a:rPr>
              <a:t>alanlara giren hava bakteriyolojik filtrelerden geçirilerek </a:t>
            </a:r>
            <a:r>
              <a:rPr lang="tr-TR" dirty="0" smtClean="0">
                <a:latin typeface="Comic Sans MS" panose="030F0702030302020204" pitchFamily="66" charset="0"/>
              </a:rPr>
              <a:t>mikroorganizmalardan arındırılmalıdır</a:t>
            </a:r>
            <a:r>
              <a:rPr lang="tr-TR" dirty="0">
                <a:latin typeface="Comic Sans MS" panose="030F0702030302020204" pitchFamily="66" charset="0"/>
              </a:rPr>
              <a:t>. Bunun dışında işletme içerisindeki hava hareketi temiz alanlardan </a:t>
            </a:r>
            <a:r>
              <a:rPr lang="tr-TR" dirty="0" smtClean="0">
                <a:latin typeface="Comic Sans MS" panose="030F0702030302020204" pitchFamily="66" charset="0"/>
              </a:rPr>
              <a:t>kirli alanlara </a:t>
            </a:r>
            <a:r>
              <a:rPr lang="tr-TR" dirty="0">
                <a:latin typeface="Comic Sans MS" panose="030F0702030302020204" pitchFamily="66" charset="0"/>
              </a:rPr>
              <a:t>doğru </a:t>
            </a:r>
            <a:r>
              <a:rPr lang="tr-TR" dirty="0" smtClean="0">
                <a:latin typeface="Comic Sans MS" panose="030F0702030302020204" pitchFamily="66" charset="0"/>
              </a:rPr>
              <a:t>olmalıdır.</a:t>
            </a:r>
            <a:endParaRPr lang="tr-TR" dirty="0">
              <a:latin typeface="Comic Sans MS" panose="030F0702030302020204" pitchFamily="66" charset="0"/>
            </a:endParaRPr>
          </a:p>
        </p:txBody>
      </p:sp>
    </p:spTree>
    <p:extLst>
      <p:ext uri="{BB962C8B-B14F-4D97-AF65-F5344CB8AC3E}">
        <p14:creationId xmlns:p14="http://schemas.microsoft.com/office/powerpoint/2010/main" val="38534471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23528" y="548680"/>
            <a:ext cx="8496944" cy="5678478"/>
          </a:xfrm>
          <a:prstGeom prst="rect">
            <a:avLst/>
          </a:prstGeom>
          <a:noFill/>
        </p:spPr>
        <p:txBody>
          <a:bodyPr wrap="square" rtlCol="0">
            <a:spAutoFit/>
          </a:bodyPr>
          <a:lstStyle/>
          <a:p>
            <a:pPr algn="just">
              <a:lnSpc>
                <a:spcPct val="150000"/>
              </a:lnSpc>
            </a:pPr>
            <a:r>
              <a:rPr lang="tr-TR" b="1" dirty="0" smtClean="0">
                <a:latin typeface="Comic Sans MS" panose="030F0702030302020204" pitchFamily="66" charset="0"/>
              </a:rPr>
              <a:t>HAYVANLAR</a:t>
            </a:r>
          </a:p>
          <a:p>
            <a:pPr algn="just">
              <a:lnSpc>
                <a:spcPct val="150000"/>
              </a:lnSpc>
            </a:pPr>
            <a:r>
              <a:rPr lang="tr-TR" dirty="0" smtClean="0">
                <a:latin typeface="Comic Sans MS" panose="030F0702030302020204" pitchFamily="66" charset="0"/>
              </a:rPr>
              <a:t>Hayvanların </a:t>
            </a:r>
            <a:r>
              <a:rPr lang="tr-TR" dirty="0">
                <a:latin typeface="Comic Sans MS" panose="030F0702030302020204" pitchFamily="66" charset="0"/>
              </a:rPr>
              <a:t>derilerinde, solunum ve sindirin sistemlerinde bu ortamlara özgü </a:t>
            </a:r>
            <a:r>
              <a:rPr lang="tr-TR" dirty="0" smtClean="0">
                <a:latin typeface="Comic Sans MS" panose="030F0702030302020204" pitchFamily="66" charset="0"/>
              </a:rPr>
              <a:t>doğal </a:t>
            </a:r>
            <a:r>
              <a:rPr lang="tr-TR" dirty="0" err="1" smtClean="0">
                <a:latin typeface="Comic Sans MS" panose="030F0702030302020204" pitchFamily="66" charset="0"/>
              </a:rPr>
              <a:t>mikroflora</a:t>
            </a:r>
            <a:r>
              <a:rPr lang="tr-TR" dirty="0" smtClean="0">
                <a:latin typeface="Comic Sans MS" panose="030F0702030302020204" pitchFamily="66" charset="0"/>
              </a:rPr>
              <a:t> </a:t>
            </a:r>
            <a:r>
              <a:rPr lang="tr-TR" dirty="0">
                <a:latin typeface="Comic Sans MS" panose="030F0702030302020204" pitchFamily="66" charset="0"/>
              </a:rPr>
              <a:t>bulunur. Et, kesimden itibaren özellikle toz, toprak ve dışkı </a:t>
            </a:r>
            <a:r>
              <a:rPr lang="tr-TR" dirty="0" smtClean="0">
                <a:latin typeface="Comic Sans MS" panose="030F0702030302020204" pitchFamily="66" charset="0"/>
              </a:rPr>
              <a:t>orjinli mikroorganizmalarla </a:t>
            </a:r>
            <a:r>
              <a:rPr lang="tr-TR" dirty="0">
                <a:latin typeface="Comic Sans MS" panose="030F0702030302020204" pitchFamily="66" charset="0"/>
              </a:rPr>
              <a:t>bulaşmaya başlar. </a:t>
            </a:r>
            <a:r>
              <a:rPr lang="tr-TR" dirty="0" err="1">
                <a:latin typeface="Comic Sans MS" panose="030F0702030302020204" pitchFamily="66" charset="0"/>
              </a:rPr>
              <a:t>Brucella</a:t>
            </a:r>
            <a:r>
              <a:rPr lang="tr-TR" dirty="0">
                <a:latin typeface="Comic Sans MS" panose="030F0702030302020204" pitchFamily="66" charset="0"/>
              </a:rPr>
              <a:t>, </a:t>
            </a:r>
            <a:r>
              <a:rPr lang="tr-TR" dirty="0" err="1">
                <a:latin typeface="Comic Sans MS" panose="030F0702030302020204" pitchFamily="66" charset="0"/>
              </a:rPr>
              <a:t>Tuberculosis</a:t>
            </a:r>
            <a:r>
              <a:rPr lang="tr-TR" dirty="0">
                <a:latin typeface="Comic Sans MS" panose="030F0702030302020204" pitchFamily="66" charset="0"/>
              </a:rPr>
              <a:t>, </a:t>
            </a:r>
            <a:r>
              <a:rPr lang="tr-TR" dirty="0" err="1">
                <a:latin typeface="Comic Sans MS" panose="030F0702030302020204" pitchFamily="66" charset="0"/>
              </a:rPr>
              <a:t>Listeria</a:t>
            </a:r>
            <a:r>
              <a:rPr lang="tr-TR" dirty="0">
                <a:latin typeface="Comic Sans MS" panose="030F0702030302020204" pitchFamily="66" charset="0"/>
              </a:rPr>
              <a:t>, </a:t>
            </a:r>
            <a:r>
              <a:rPr lang="tr-TR" dirty="0" err="1">
                <a:latin typeface="Comic Sans MS" panose="030F0702030302020204" pitchFamily="66" charset="0"/>
              </a:rPr>
              <a:t>Salmonella</a:t>
            </a:r>
            <a:r>
              <a:rPr lang="tr-TR" dirty="0">
                <a:latin typeface="Comic Sans MS" panose="030F0702030302020204" pitchFamily="66" charset="0"/>
              </a:rPr>
              <a:t>, </a:t>
            </a:r>
            <a:r>
              <a:rPr lang="tr-TR" dirty="0" err="1" smtClean="0">
                <a:latin typeface="Comic Sans MS" panose="030F0702030302020204" pitchFamily="66" charset="0"/>
              </a:rPr>
              <a:t>E.Coli</a:t>
            </a:r>
            <a:r>
              <a:rPr lang="tr-TR" dirty="0" smtClean="0">
                <a:latin typeface="Comic Sans MS" panose="030F0702030302020204" pitchFamily="66" charset="0"/>
              </a:rPr>
              <a:t> hayvansal </a:t>
            </a:r>
            <a:r>
              <a:rPr lang="tr-TR" dirty="0">
                <a:latin typeface="Comic Sans MS" panose="030F0702030302020204" pitchFamily="66" charset="0"/>
              </a:rPr>
              <a:t>gıdalar ile insanlara geçen </a:t>
            </a:r>
            <a:r>
              <a:rPr lang="tr-TR" dirty="0" smtClean="0">
                <a:latin typeface="Comic Sans MS" panose="030F0702030302020204" pitchFamily="66" charset="0"/>
              </a:rPr>
              <a:t>patojen mikroorganizmalardır. </a:t>
            </a:r>
          </a:p>
          <a:p>
            <a:pPr algn="just">
              <a:lnSpc>
                <a:spcPct val="150000"/>
              </a:lnSpc>
            </a:pPr>
            <a:endParaRPr lang="tr-TR" sz="1050" dirty="0">
              <a:latin typeface="Comic Sans MS" panose="030F0702030302020204" pitchFamily="66" charset="0"/>
            </a:endParaRPr>
          </a:p>
          <a:p>
            <a:pPr algn="just">
              <a:lnSpc>
                <a:spcPct val="150000"/>
              </a:lnSpc>
            </a:pPr>
            <a:r>
              <a:rPr lang="tr-TR" dirty="0">
                <a:latin typeface="Comic Sans MS" panose="030F0702030302020204" pitchFamily="66" charset="0"/>
              </a:rPr>
              <a:t>Kanatlılarda yumurtanın kabuk yüzeyi yumurtlama sırasında ve hemen </a:t>
            </a:r>
            <a:r>
              <a:rPr lang="tr-TR" dirty="0" smtClean="0">
                <a:latin typeface="Comic Sans MS" panose="030F0702030302020204" pitchFamily="66" charset="0"/>
              </a:rPr>
              <a:t>sonrasında dışkı ve </a:t>
            </a:r>
            <a:r>
              <a:rPr lang="tr-TR" dirty="0">
                <a:latin typeface="Comic Sans MS" panose="030F0702030302020204" pitchFamily="66" charset="0"/>
              </a:rPr>
              <a:t>toprak orjinli mikroorganizmalarla </a:t>
            </a:r>
            <a:r>
              <a:rPr lang="tr-TR" dirty="0" err="1">
                <a:latin typeface="Comic Sans MS" panose="030F0702030302020204" pitchFamily="66" charset="0"/>
              </a:rPr>
              <a:t>enfekte</a:t>
            </a:r>
            <a:r>
              <a:rPr lang="tr-TR" dirty="0">
                <a:latin typeface="Comic Sans MS" panose="030F0702030302020204" pitchFamily="66" charset="0"/>
              </a:rPr>
              <a:t> olur</a:t>
            </a:r>
            <a:r>
              <a:rPr lang="tr-TR" dirty="0" smtClean="0">
                <a:latin typeface="Comic Sans MS" panose="030F0702030302020204" pitchFamily="66" charset="0"/>
              </a:rPr>
              <a:t>.</a:t>
            </a:r>
          </a:p>
          <a:p>
            <a:pPr algn="just">
              <a:lnSpc>
                <a:spcPct val="150000"/>
              </a:lnSpc>
            </a:pPr>
            <a:endParaRPr lang="tr-TR" sz="1050" dirty="0">
              <a:latin typeface="Comic Sans MS" panose="030F0702030302020204" pitchFamily="66" charset="0"/>
            </a:endParaRPr>
          </a:p>
          <a:p>
            <a:pPr algn="just">
              <a:lnSpc>
                <a:spcPct val="150000"/>
              </a:lnSpc>
            </a:pPr>
            <a:r>
              <a:rPr lang="tr-TR" dirty="0">
                <a:latin typeface="Comic Sans MS" panose="030F0702030302020204" pitchFamily="66" charset="0"/>
              </a:rPr>
              <a:t>Böcekler, sinekler, kuşlar, haşere ve kemiriciler mikroorganizmaların gıdalara</a:t>
            </a:r>
          </a:p>
          <a:p>
            <a:pPr algn="just">
              <a:lnSpc>
                <a:spcPct val="150000"/>
              </a:lnSpc>
            </a:pPr>
            <a:r>
              <a:rPr lang="tr-TR" dirty="0">
                <a:latin typeface="Comic Sans MS" panose="030F0702030302020204" pitchFamily="66" charset="0"/>
              </a:rPr>
              <a:t>bulaşmasında önemli rol oynar. Böcek ve kuşlar meyve ve sebzeleri mekanik olarak </a:t>
            </a:r>
            <a:r>
              <a:rPr lang="tr-TR" dirty="0" smtClean="0">
                <a:latin typeface="Comic Sans MS" panose="030F0702030302020204" pitchFamily="66" charset="0"/>
              </a:rPr>
              <a:t>zarara uğratır</a:t>
            </a:r>
            <a:r>
              <a:rPr lang="tr-TR" dirty="0">
                <a:latin typeface="Comic Sans MS" panose="030F0702030302020204" pitchFamily="66" charset="0"/>
              </a:rPr>
              <a:t>, mikroorganizmalar iç kısımlara bulaşır ve bozulmaya yol açar.</a:t>
            </a:r>
          </a:p>
        </p:txBody>
      </p:sp>
    </p:spTree>
    <p:extLst>
      <p:ext uri="{BB962C8B-B14F-4D97-AF65-F5344CB8AC3E}">
        <p14:creationId xmlns:p14="http://schemas.microsoft.com/office/powerpoint/2010/main" val="38534471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23528" y="1052736"/>
            <a:ext cx="8280920" cy="3139321"/>
          </a:xfrm>
          <a:prstGeom prst="rect">
            <a:avLst/>
          </a:prstGeom>
          <a:noFill/>
        </p:spPr>
        <p:txBody>
          <a:bodyPr wrap="square" rtlCol="0">
            <a:spAutoFit/>
          </a:bodyPr>
          <a:lstStyle/>
          <a:p>
            <a:pPr algn="just">
              <a:lnSpc>
                <a:spcPct val="150000"/>
              </a:lnSpc>
            </a:pPr>
            <a:r>
              <a:rPr lang="tr-TR" b="1" dirty="0" smtClean="0">
                <a:latin typeface="Comic Sans MS" panose="030F0702030302020204" pitchFamily="66" charset="0"/>
              </a:rPr>
              <a:t>BİTKİLER</a:t>
            </a:r>
          </a:p>
          <a:p>
            <a:pPr algn="just">
              <a:lnSpc>
                <a:spcPct val="150000"/>
              </a:lnSpc>
            </a:pPr>
            <a:endParaRPr lang="tr-TR" sz="1200" dirty="0" smtClean="0">
              <a:latin typeface="Comic Sans MS" panose="030F0702030302020204" pitchFamily="66" charset="0"/>
            </a:endParaRPr>
          </a:p>
          <a:p>
            <a:pPr algn="just">
              <a:lnSpc>
                <a:spcPct val="150000"/>
              </a:lnSpc>
            </a:pPr>
            <a:r>
              <a:rPr lang="tr-TR" dirty="0" smtClean="0">
                <a:latin typeface="Comic Sans MS" panose="030F0702030302020204" pitchFamily="66" charset="0"/>
              </a:rPr>
              <a:t>Bitkiler </a:t>
            </a:r>
            <a:r>
              <a:rPr lang="tr-TR" dirty="0">
                <a:latin typeface="Comic Sans MS" panose="030F0702030302020204" pitchFamily="66" charset="0"/>
              </a:rPr>
              <a:t>toprak, su, hava, gübre ve hayvan gibi değişik kaynaklardan </a:t>
            </a:r>
            <a:r>
              <a:rPr lang="tr-TR" dirty="0" smtClean="0">
                <a:latin typeface="Comic Sans MS" panose="030F0702030302020204" pitchFamily="66" charset="0"/>
              </a:rPr>
              <a:t>gelen mikroorganizmalarla bulaşır.</a:t>
            </a:r>
          </a:p>
          <a:p>
            <a:pPr algn="just">
              <a:lnSpc>
                <a:spcPct val="150000"/>
              </a:lnSpc>
            </a:pPr>
            <a:endParaRPr lang="tr-TR" sz="1200" dirty="0">
              <a:latin typeface="Comic Sans MS" panose="030F0702030302020204" pitchFamily="66" charset="0"/>
            </a:endParaRPr>
          </a:p>
          <a:p>
            <a:pPr algn="just">
              <a:lnSpc>
                <a:spcPct val="150000"/>
              </a:lnSpc>
            </a:pPr>
            <a:r>
              <a:rPr lang="tr-TR" dirty="0" smtClean="0">
                <a:latin typeface="Comic Sans MS" panose="030F0702030302020204" pitchFamily="66" charset="0"/>
              </a:rPr>
              <a:t>Kanalizasyon karışmış sularla </a:t>
            </a:r>
            <a:r>
              <a:rPr lang="tr-TR" dirty="0">
                <a:latin typeface="Comic Sans MS" panose="030F0702030302020204" pitchFamily="66" charset="0"/>
              </a:rPr>
              <a:t>sulanan sebzelerde </a:t>
            </a:r>
            <a:r>
              <a:rPr lang="tr-TR" dirty="0" err="1">
                <a:latin typeface="Comic Sans MS" panose="030F0702030302020204" pitchFamily="66" charset="0"/>
              </a:rPr>
              <a:t>Salmonella</a:t>
            </a:r>
            <a:r>
              <a:rPr lang="tr-TR" dirty="0">
                <a:latin typeface="Comic Sans MS" panose="030F0702030302020204" pitchFamily="66" charset="0"/>
              </a:rPr>
              <a:t> cinsi bakteriler </a:t>
            </a:r>
            <a:r>
              <a:rPr lang="tr-TR" dirty="0" smtClean="0">
                <a:latin typeface="Comic Sans MS" panose="030F0702030302020204" pitchFamily="66" charset="0"/>
              </a:rPr>
              <a:t>ile </a:t>
            </a:r>
            <a:r>
              <a:rPr lang="tr-TR" dirty="0" err="1" smtClean="0">
                <a:latin typeface="Comic Sans MS" panose="030F0702030302020204" pitchFamily="66" charset="0"/>
              </a:rPr>
              <a:t>Vibrio</a:t>
            </a:r>
            <a:r>
              <a:rPr lang="tr-TR" dirty="0" smtClean="0">
                <a:latin typeface="Comic Sans MS" panose="030F0702030302020204" pitchFamily="66" charset="0"/>
              </a:rPr>
              <a:t> </a:t>
            </a:r>
            <a:r>
              <a:rPr lang="tr-TR" dirty="0">
                <a:latin typeface="Comic Sans MS" panose="030F0702030302020204" pitchFamily="66" charset="0"/>
              </a:rPr>
              <a:t>cinsi bakteriler bulunabilir. </a:t>
            </a:r>
            <a:r>
              <a:rPr lang="tr-TR" dirty="0" smtClean="0">
                <a:latin typeface="Comic Sans MS" panose="030F0702030302020204" pitchFamily="66" charset="0"/>
              </a:rPr>
              <a:t>Öğütülmüş buğday</a:t>
            </a:r>
            <a:r>
              <a:rPr lang="tr-TR" dirty="0">
                <a:latin typeface="Comic Sans MS" panose="030F0702030302020204" pitchFamily="66" charset="0"/>
              </a:rPr>
              <a:t>, mısır ürünleri ve pirinçte </a:t>
            </a:r>
            <a:r>
              <a:rPr lang="tr-TR" dirty="0" err="1">
                <a:latin typeface="Comic Sans MS" panose="030F0702030302020204" pitchFamily="66" charset="0"/>
              </a:rPr>
              <a:t>B.cereus</a:t>
            </a:r>
            <a:r>
              <a:rPr lang="tr-TR" dirty="0">
                <a:latin typeface="Comic Sans MS" panose="030F0702030302020204" pitchFamily="66" charset="0"/>
              </a:rPr>
              <a:t> </a:t>
            </a:r>
            <a:r>
              <a:rPr lang="tr-TR" dirty="0" smtClean="0">
                <a:latin typeface="Comic Sans MS" panose="030F0702030302020204" pitchFamily="66" charset="0"/>
              </a:rPr>
              <a:t>ve Cl</a:t>
            </a:r>
            <a:r>
              <a:rPr lang="tr-TR" dirty="0">
                <a:latin typeface="Comic Sans MS" panose="030F0702030302020204" pitchFamily="66" charset="0"/>
              </a:rPr>
              <a:t>. </a:t>
            </a:r>
            <a:r>
              <a:rPr lang="tr-TR" dirty="0" err="1">
                <a:latin typeface="Comic Sans MS" panose="030F0702030302020204" pitchFamily="66" charset="0"/>
              </a:rPr>
              <a:t>perfringens</a:t>
            </a:r>
            <a:r>
              <a:rPr lang="tr-TR" dirty="0">
                <a:latin typeface="Comic Sans MS" panose="030F0702030302020204" pitchFamily="66" charset="0"/>
              </a:rPr>
              <a:t> gibi sporlu bakteriler bulunur.</a:t>
            </a:r>
          </a:p>
        </p:txBody>
      </p:sp>
    </p:spTree>
    <p:extLst>
      <p:ext uri="{BB962C8B-B14F-4D97-AF65-F5344CB8AC3E}">
        <p14:creationId xmlns:p14="http://schemas.microsoft.com/office/powerpoint/2010/main" val="38534471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51520" y="692696"/>
            <a:ext cx="8424936" cy="3970318"/>
          </a:xfrm>
          <a:prstGeom prst="rect">
            <a:avLst/>
          </a:prstGeom>
          <a:noFill/>
        </p:spPr>
        <p:txBody>
          <a:bodyPr wrap="square" rtlCol="0">
            <a:spAutoFit/>
          </a:bodyPr>
          <a:lstStyle/>
          <a:p>
            <a:pPr algn="just"/>
            <a:r>
              <a:rPr lang="tr-TR" b="1" dirty="0" smtClean="0">
                <a:latin typeface="Comic Sans MS" panose="030F0702030302020204" pitchFamily="66" charset="0"/>
              </a:rPr>
              <a:t>Katkı Maddeleri</a:t>
            </a:r>
            <a:endParaRPr lang="tr-TR" b="1" dirty="0">
              <a:latin typeface="Comic Sans MS" panose="030F0702030302020204" pitchFamily="66" charset="0"/>
            </a:endParaRPr>
          </a:p>
          <a:p>
            <a:pPr algn="just"/>
            <a:endParaRPr lang="tr-TR" dirty="0" smtClean="0">
              <a:latin typeface="Comic Sans MS" panose="030F0702030302020204" pitchFamily="66" charset="0"/>
            </a:endParaRPr>
          </a:p>
          <a:p>
            <a:pPr algn="just">
              <a:lnSpc>
                <a:spcPct val="150000"/>
              </a:lnSpc>
            </a:pPr>
            <a:r>
              <a:rPr lang="tr-TR" dirty="0" smtClean="0">
                <a:latin typeface="Comic Sans MS" panose="030F0702030302020204" pitchFamily="66" charset="0"/>
              </a:rPr>
              <a:t>İşlem görmüş gıdaların </a:t>
            </a:r>
            <a:r>
              <a:rPr lang="tr-TR" dirty="0">
                <a:latin typeface="Comic Sans MS" panose="030F0702030302020204" pitchFamily="66" charset="0"/>
              </a:rPr>
              <a:t>mikrobiyolojik kalitesi </a:t>
            </a:r>
            <a:r>
              <a:rPr lang="tr-TR" dirty="0" smtClean="0">
                <a:latin typeface="Comic Sans MS" panose="030F0702030302020204" pitchFamily="66" charset="0"/>
              </a:rPr>
              <a:t>katkı maddelerinin mikrobiyolojik kalitesine </a:t>
            </a:r>
            <a:r>
              <a:rPr lang="tr-TR" dirty="0">
                <a:latin typeface="Comic Sans MS" panose="030F0702030302020204" pitchFamily="66" charset="0"/>
              </a:rPr>
              <a:t>bağlıdır. Baharatlar bitkisel </a:t>
            </a:r>
            <a:r>
              <a:rPr lang="tr-TR" dirty="0" smtClean="0">
                <a:latin typeface="Comic Sans MS" panose="030F0702030302020204" pitchFamily="66" charset="0"/>
              </a:rPr>
              <a:t>kaynaklı olmaları nedeniyle </a:t>
            </a:r>
            <a:r>
              <a:rPr lang="tr-TR" dirty="0">
                <a:latin typeface="Comic Sans MS" panose="030F0702030302020204" pitchFamily="66" charset="0"/>
              </a:rPr>
              <a:t>toprak, su, gübre </a:t>
            </a:r>
            <a:r>
              <a:rPr lang="tr-TR" dirty="0" smtClean="0">
                <a:latin typeface="Comic Sans MS" panose="030F0702030302020204" pitchFamily="66" charset="0"/>
              </a:rPr>
              <a:t>ve hayvan kaynaklı çok </a:t>
            </a:r>
            <a:r>
              <a:rPr lang="tr-TR" dirty="0">
                <a:latin typeface="Comic Sans MS" panose="030F0702030302020204" pitchFamily="66" charset="0"/>
              </a:rPr>
              <a:t>sayıda mikroorganizma içerebilir. </a:t>
            </a:r>
            <a:r>
              <a:rPr lang="tr-TR" dirty="0" smtClean="0">
                <a:latin typeface="Comic Sans MS" panose="030F0702030302020204" pitchFamily="66" charset="0"/>
              </a:rPr>
              <a:t>Bazı gıdalara </a:t>
            </a:r>
            <a:r>
              <a:rPr lang="tr-TR" dirty="0">
                <a:latin typeface="Comic Sans MS" panose="030F0702030302020204" pitchFamily="66" charset="0"/>
              </a:rPr>
              <a:t>ilave edilen </a:t>
            </a:r>
            <a:r>
              <a:rPr lang="tr-TR" dirty="0" smtClean="0">
                <a:latin typeface="Comic Sans MS" panose="030F0702030302020204" pitchFamily="66" charset="0"/>
              </a:rPr>
              <a:t>un, nişasta</a:t>
            </a:r>
            <a:r>
              <a:rPr lang="tr-TR" dirty="0">
                <a:latin typeface="Comic Sans MS" panose="030F0702030302020204" pitchFamily="66" charset="0"/>
              </a:rPr>
              <a:t>, jelatin ve şeker gibi maddelerde de yüksek sayıda mikroorganizma bulunur. </a:t>
            </a:r>
            <a:r>
              <a:rPr lang="tr-TR" dirty="0" smtClean="0">
                <a:latin typeface="Comic Sans MS" panose="030F0702030302020204" pitchFamily="66" charset="0"/>
              </a:rPr>
              <a:t>Yine güneşte kurutulmuş tuzlar</a:t>
            </a:r>
            <a:r>
              <a:rPr lang="tr-TR" dirty="0">
                <a:latin typeface="Comic Sans MS" panose="030F0702030302020204" pitchFamily="66" charset="0"/>
              </a:rPr>
              <a:t>, tuzlanarak saklanan balıkların bozulmasına neden olur. </a:t>
            </a:r>
            <a:r>
              <a:rPr lang="tr-TR" dirty="0" smtClean="0">
                <a:latin typeface="Comic Sans MS" panose="030F0702030302020204" pitchFamily="66" charset="0"/>
              </a:rPr>
              <a:t>Kaktı maddeleri</a:t>
            </a:r>
            <a:r>
              <a:rPr lang="tr-TR" dirty="0">
                <a:latin typeface="Comic Sans MS" panose="030F0702030302020204" pitchFamily="66" charset="0"/>
              </a:rPr>
              <a:t>, </a:t>
            </a:r>
            <a:r>
              <a:rPr lang="tr-TR" dirty="0" err="1">
                <a:latin typeface="Comic Sans MS" panose="030F0702030302020204" pitchFamily="66" charset="0"/>
              </a:rPr>
              <a:t>mikrobiyal</a:t>
            </a:r>
            <a:r>
              <a:rPr lang="tr-TR" dirty="0">
                <a:latin typeface="Comic Sans MS" panose="030F0702030302020204" pitchFamily="66" charset="0"/>
              </a:rPr>
              <a:t> yükleri nedeniyle, gıdalarda muhafaza amacıyla </a:t>
            </a:r>
            <a:r>
              <a:rPr lang="tr-TR" dirty="0" smtClean="0">
                <a:latin typeface="Comic Sans MS" panose="030F0702030302020204" pitchFamily="66" charset="0"/>
              </a:rPr>
              <a:t>kullanıldıkları zaman bile </a:t>
            </a:r>
            <a:r>
              <a:rPr lang="tr-TR" dirty="0">
                <a:latin typeface="Comic Sans MS" panose="030F0702030302020204" pitchFamily="66" charset="0"/>
              </a:rPr>
              <a:t>gıdaların bozulmasına neden olabilirler.</a:t>
            </a:r>
          </a:p>
        </p:txBody>
      </p:sp>
    </p:spTree>
    <p:extLst>
      <p:ext uri="{BB962C8B-B14F-4D97-AF65-F5344CB8AC3E}">
        <p14:creationId xmlns:p14="http://schemas.microsoft.com/office/powerpoint/2010/main" val="33361396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539552" y="1052736"/>
            <a:ext cx="7848872" cy="4108817"/>
          </a:xfrm>
          <a:prstGeom prst="rect">
            <a:avLst/>
          </a:prstGeom>
          <a:noFill/>
        </p:spPr>
        <p:txBody>
          <a:bodyPr wrap="square" rtlCol="0">
            <a:spAutoFit/>
          </a:bodyPr>
          <a:lstStyle/>
          <a:p>
            <a:pPr algn="just"/>
            <a:r>
              <a:rPr lang="tr-TR" b="1" dirty="0">
                <a:latin typeface="Comic Sans MS" panose="030F0702030302020204" pitchFamily="66" charset="0"/>
              </a:rPr>
              <a:t>Alet ve Ekipmanlar</a:t>
            </a:r>
          </a:p>
          <a:p>
            <a:pPr algn="just">
              <a:lnSpc>
                <a:spcPct val="150000"/>
              </a:lnSpc>
            </a:pPr>
            <a:endParaRPr lang="tr-TR" dirty="0" smtClean="0">
              <a:latin typeface="Comic Sans MS" panose="030F0702030302020204" pitchFamily="66" charset="0"/>
            </a:endParaRPr>
          </a:p>
          <a:p>
            <a:pPr algn="just">
              <a:lnSpc>
                <a:spcPct val="150000"/>
              </a:lnSpc>
            </a:pPr>
            <a:r>
              <a:rPr lang="tr-TR" dirty="0" smtClean="0">
                <a:latin typeface="Comic Sans MS" panose="030F0702030302020204" pitchFamily="66" charset="0"/>
              </a:rPr>
              <a:t>Gıda </a:t>
            </a:r>
            <a:r>
              <a:rPr lang="tr-TR" dirty="0">
                <a:latin typeface="Comic Sans MS" panose="030F0702030302020204" pitchFamily="66" charset="0"/>
              </a:rPr>
              <a:t>işletmelerinde temizliğin kolay yapılabilmesi için ekipman </a:t>
            </a:r>
            <a:r>
              <a:rPr lang="tr-TR" dirty="0" smtClean="0">
                <a:latin typeface="Comic Sans MS" panose="030F0702030302020204" pitchFamily="66" charset="0"/>
              </a:rPr>
              <a:t>yerleşiminde ekipmanlar</a:t>
            </a:r>
            <a:r>
              <a:rPr lang="tr-TR" dirty="0">
                <a:latin typeface="Comic Sans MS" panose="030F0702030302020204" pitchFamily="66" charset="0"/>
              </a:rPr>
              <a:t>, duvar ve taban arasında yeterli boşluk </a:t>
            </a:r>
            <a:r>
              <a:rPr lang="tr-TR" dirty="0" smtClean="0">
                <a:latin typeface="Comic Sans MS" panose="030F0702030302020204" pitchFamily="66" charset="0"/>
              </a:rPr>
              <a:t>bulunmalıdır. </a:t>
            </a:r>
            <a:r>
              <a:rPr lang="tr-TR" dirty="0">
                <a:latin typeface="Comic Sans MS" panose="030F0702030302020204" pitchFamily="66" charset="0"/>
              </a:rPr>
              <a:t>Alet </a:t>
            </a:r>
            <a:r>
              <a:rPr lang="tr-TR" dirty="0" smtClean="0">
                <a:latin typeface="Comic Sans MS" panose="030F0702030302020204" pitchFamily="66" charset="0"/>
              </a:rPr>
              <a:t>ve ekipmanlar </a:t>
            </a:r>
            <a:r>
              <a:rPr lang="tr-TR" dirty="0">
                <a:latin typeface="Comic Sans MS" panose="030F0702030302020204" pitchFamily="66" charset="0"/>
              </a:rPr>
              <a:t>çalışma günü sonunda veya vardiya aralarında işletmenin temizleme </a:t>
            </a:r>
            <a:r>
              <a:rPr lang="tr-TR" dirty="0" smtClean="0">
                <a:latin typeface="Comic Sans MS" panose="030F0702030302020204" pitchFamily="66" charset="0"/>
              </a:rPr>
              <a:t>programına uygun </a:t>
            </a:r>
            <a:r>
              <a:rPr lang="tr-TR" dirty="0">
                <a:latin typeface="Comic Sans MS" panose="030F0702030302020204" pitchFamily="66" charset="0"/>
              </a:rPr>
              <a:t>temizlenmeli ve dezenfekte edilmelidir.</a:t>
            </a:r>
          </a:p>
          <a:p>
            <a:pPr algn="just">
              <a:lnSpc>
                <a:spcPct val="150000"/>
              </a:lnSpc>
            </a:pPr>
            <a:endParaRPr lang="tr-TR" dirty="0" smtClean="0">
              <a:latin typeface="Comic Sans MS" panose="030F0702030302020204" pitchFamily="66" charset="0"/>
            </a:endParaRPr>
          </a:p>
          <a:p>
            <a:pPr algn="just">
              <a:lnSpc>
                <a:spcPct val="150000"/>
              </a:lnSpc>
            </a:pPr>
            <a:r>
              <a:rPr lang="tr-TR" dirty="0" smtClean="0">
                <a:latin typeface="Comic Sans MS" panose="030F0702030302020204" pitchFamily="66" charset="0"/>
              </a:rPr>
              <a:t>Ekipmanlar </a:t>
            </a:r>
            <a:r>
              <a:rPr lang="tr-TR" dirty="0">
                <a:latin typeface="Comic Sans MS" panose="030F0702030302020204" pitchFamily="66" charset="0"/>
              </a:rPr>
              <a:t>doğru şekilde temizlenip, dezenfekte edilmediklerinde </a:t>
            </a:r>
            <a:r>
              <a:rPr lang="tr-TR" dirty="0" smtClean="0">
                <a:latin typeface="Comic Sans MS" panose="030F0702030302020204" pitchFamily="66" charset="0"/>
              </a:rPr>
              <a:t>önemli </a:t>
            </a:r>
            <a:r>
              <a:rPr lang="tr-TR" dirty="0" err="1" smtClean="0">
                <a:latin typeface="Comic Sans MS" panose="030F0702030302020204" pitchFamily="66" charset="0"/>
              </a:rPr>
              <a:t>kontaminasyon</a:t>
            </a:r>
            <a:r>
              <a:rPr lang="tr-TR" dirty="0" smtClean="0">
                <a:latin typeface="Comic Sans MS" panose="030F0702030302020204" pitchFamily="66" charset="0"/>
              </a:rPr>
              <a:t> kaynağını oluşturur</a:t>
            </a:r>
            <a:r>
              <a:rPr lang="tr-TR" dirty="0">
                <a:latin typeface="Comic Sans MS" panose="030F0702030302020204" pitchFamily="66" charset="0"/>
              </a:rPr>
              <a:t>.</a:t>
            </a:r>
          </a:p>
        </p:txBody>
      </p:sp>
    </p:spTree>
    <p:extLst>
      <p:ext uri="{BB962C8B-B14F-4D97-AF65-F5344CB8AC3E}">
        <p14:creationId xmlns:p14="http://schemas.microsoft.com/office/powerpoint/2010/main" val="33361396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Metin kutusu 1"/>
          <p:cNvSpPr txBox="1"/>
          <p:nvPr/>
        </p:nvSpPr>
        <p:spPr>
          <a:xfrm>
            <a:off x="2699792" y="2052137"/>
            <a:ext cx="3724096" cy="584775"/>
          </a:xfrm>
          <a:prstGeom prst="rect">
            <a:avLst/>
          </a:prstGeom>
          <a:noFill/>
        </p:spPr>
        <p:txBody>
          <a:bodyPr wrap="none" rtlCol="0">
            <a:spAutoFit/>
          </a:bodyPr>
          <a:lstStyle/>
          <a:p>
            <a:r>
              <a:rPr lang="tr-TR" sz="3200" b="1" dirty="0" smtClean="0">
                <a:solidFill>
                  <a:schemeClr val="bg1"/>
                </a:solidFill>
                <a:latin typeface="Comic Sans MS" panose="030F0702030302020204" pitchFamily="66" charset="0"/>
              </a:rPr>
              <a:t>RİSKLİ GIDALAR</a:t>
            </a:r>
            <a:endParaRPr lang="tr-TR" sz="3200" b="1"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35102295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23528" y="836712"/>
            <a:ext cx="8424936" cy="5017079"/>
          </a:xfrm>
          <a:prstGeom prst="rect">
            <a:avLst/>
          </a:prstGeom>
          <a:noFill/>
        </p:spPr>
        <p:txBody>
          <a:bodyPr wrap="square" rtlCol="0">
            <a:spAutoFit/>
          </a:bodyPr>
          <a:lstStyle/>
          <a:p>
            <a:pPr marL="342900" indent="-342900">
              <a:lnSpc>
                <a:spcPct val="150000"/>
              </a:lnSpc>
              <a:buFont typeface="Wingdings" panose="05000000000000000000" pitchFamily="2" charset="2"/>
              <a:buChar char="q"/>
            </a:pPr>
            <a:r>
              <a:rPr lang="tr-TR" sz="2400" dirty="0" smtClean="0">
                <a:latin typeface="Comic Sans MS" panose="030F0702030302020204" pitchFamily="66" charset="0"/>
              </a:rPr>
              <a:t>Et ve et ürünleri (koruyucu içermeyen jambon, sosis, </a:t>
            </a:r>
            <a:r>
              <a:rPr lang="tr-TR" sz="2400" dirty="0" err="1" smtClean="0">
                <a:latin typeface="Comic Sans MS" panose="030F0702030302020204" pitchFamily="66" charset="0"/>
              </a:rPr>
              <a:t>kürlenmiş</a:t>
            </a:r>
            <a:r>
              <a:rPr lang="tr-TR" sz="2400" dirty="0" smtClean="0">
                <a:latin typeface="Comic Sans MS" panose="030F0702030302020204" pitchFamily="66" charset="0"/>
              </a:rPr>
              <a:t> etler)</a:t>
            </a:r>
          </a:p>
          <a:p>
            <a:pPr marL="342900" indent="-342900">
              <a:lnSpc>
                <a:spcPct val="150000"/>
              </a:lnSpc>
              <a:buFont typeface="Wingdings" panose="05000000000000000000" pitchFamily="2" charset="2"/>
              <a:buChar char="q"/>
            </a:pPr>
            <a:r>
              <a:rPr lang="tr-TR" sz="2400" dirty="0" smtClean="0">
                <a:latin typeface="Comic Sans MS" panose="030F0702030302020204" pitchFamily="66" charset="0"/>
              </a:rPr>
              <a:t>Kanatlı etleri ve ürünleri</a:t>
            </a:r>
          </a:p>
          <a:p>
            <a:pPr marL="342900" indent="-342900">
              <a:lnSpc>
                <a:spcPct val="150000"/>
              </a:lnSpc>
              <a:buFont typeface="Wingdings" panose="05000000000000000000" pitchFamily="2" charset="2"/>
              <a:buChar char="q"/>
            </a:pPr>
            <a:r>
              <a:rPr lang="tr-TR" sz="2400" dirty="0" smtClean="0">
                <a:latin typeface="Comic Sans MS" panose="030F0702030302020204" pitchFamily="66" charset="0"/>
              </a:rPr>
              <a:t>Çiğ yumurta ve yumurta kullanılarak hazırlanan gıdalar</a:t>
            </a:r>
          </a:p>
          <a:p>
            <a:pPr marL="342900" indent="-342900">
              <a:lnSpc>
                <a:spcPct val="150000"/>
              </a:lnSpc>
              <a:buFont typeface="Wingdings" panose="05000000000000000000" pitchFamily="2" charset="2"/>
              <a:buChar char="q"/>
            </a:pPr>
            <a:r>
              <a:rPr lang="tr-TR" sz="2400" dirty="0" smtClean="0">
                <a:latin typeface="Comic Sans MS" panose="030F0702030302020204" pitchFamily="66" charset="0"/>
              </a:rPr>
              <a:t>Süt ürünleri (çiğ süt ve ürünleri, peynir)</a:t>
            </a:r>
          </a:p>
          <a:p>
            <a:pPr marL="342900" indent="-342900">
              <a:lnSpc>
                <a:spcPct val="150000"/>
              </a:lnSpc>
              <a:buFont typeface="Wingdings" panose="05000000000000000000" pitchFamily="2" charset="2"/>
              <a:buChar char="q"/>
            </a:pPr>
            <a:r>
              <a:rPr lang="tr-TR" sz="2400" dirty="0" smtClean="0">
                <a:latin typeface="Comic Sans MS" panose="030F0702030302020204" pitchFamily="66" charset="0"/>
              </a:rPr>
              <a:t>Kirli sular (ve bunlarla sulanmış sebzeler)</a:t>
            </a:r>
          </a:p>
          <a:p>
            <a:pPr marL="342900" indent="-342900">
              <a:lnSpc>
                <a:spcPct val="150000"/>
              </a:lnSpc>
              <a:buFont typeface="Wingdings" panose="05000000000000000000" pitchFamily="2" charset="2"/>
              <a:buChar char="q"/>
            </a:pPr>
            <a:r>
              <a:rPr lang="tr-TR" sz="2400" dirty="0" smtClean="0">
                <a:latin typeface="Comic Sans MS" panose="030F0702030302020204" pitchFamily="66" charset="0"/>
              </a:rPr>
              <a:t>Çikolata </a:t>
            </a:r>
          </a:p>
          <a:p>
            <a:pPr marL="342900" indent="-342900">
              <a:lnSpc>
                <a:spcPct val="150000"/>
              </a:lnSpc>
              <a:buFont typeface="Wingdings" panose="05000000000000000000" pitchFamily="2" charset="2"/>
              <a:buChar char="q"/>
            </a:pPr>
            <a:r>
              <a:rPr lang="tr-TR" sz="2400" dirty="0" smtClean="0">
                <a:latin typeface="Comic Sans MS" panose="030F0702030302020204" pitchFamily="66" charset="0"/>
              </a:rPr>
              <a:t>Hindistan cevizi</a:t>
            </a:r>
          </a:p>
          <a:p>
            <a:pPr marL="342900" indent="-342900">
              <a:lnSpc>
                <a:spcPct val="150000"/>
              </a:lnSpc>
              <a:buFont typeface="Wingdings" panose="05000000000000000000" pitchFamily="2" charset="2"/>
              <a:buChar char="q"/>
            </a:pPr>
            <a:r>
              <a:rPr lang="tr-TR" sz="2400" dirty="0" smtClean="0">
                <a:latin typeface="Comic Sans MS" panose="030F0702030302020204" pitchFamily="66" charset="0"/>
              </a:rPr>
              <a:t>kakao</a:t>
            </a:r>
            <a:endParaRPr lang="tr-TR" sz="2400" dirty="0">
              <a:latin typeface="Comic Sans MS" panose="030F0702030302020204" pitchFamily="66" charset="0"/>
            </a:endParaRPr>
          </a:p>
        </p:txBody>
      </p:sp>
    </p:spTree>
    <p:extLst>
      <p:ext uri="{BB962C8B-B14F-4D97-AF65-F5344CB8AC3E}">
        <p14:creationId xmlns:p14="http://schemas.microsoft.com/office/powerpoint/2010/main" val="35102295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67544" y="764704"/>
            <a:ext cx="8352928" cy="4201150"/>
          </a:xfrm>
          <a:prstGeom prst="rect">
            <a:avLst/>
          </a:prstGeom>
          <a:noFill/>
        </p:spPr>
        <p:txBody>
          <a:bodyPr wrap="square" rtlCol="0">
            <a:spAutoFit/>
          </a:bodyPr>
          <a:lstStyle/>
          <a:p>
            <a:r>
              <a:rPr lang="tr-TR" sz="2400" b="1" dirty="0" smtClean="0">
                <a:latin typeface="Comic Sans MS" panose="030F0702030302020204" pitchFamily="66" charset="0"/>
              </a:rPr>
              <a:t>KONTROLÜ</a:t>
            </a:r>
            <a:endParaRPr lang="tr-TR" b="1" dirty="0" smtClean="0">
              <a:latin typeface="Comic Sans MS" panose="030F0702030302020204" pitchFamily="66" charset="0"/>
            </a:endParaRPr>
          </a:p>
          <a:p>
            <a:endParaRPr lang="tr-TR" dirty="0"/>
          </a:p>
          <a:p>
            <a:pPr marL="285750" indent="-285750">
              <a:lnSpc>
                <a:spcPct val="150000"/>
              </a:lnSpc>
              <a:buFont typeface="Wingdings" panose="05000000000000000000" pitchFamily="2" charset="2"/>
              <a:buChar char="q"/>
            </a:pPr>
            <a:r>
              <a:rPr lang="tr-TR" b="1" dirty="0">
                <a:latin typeface="Comic Sans MS" panose="030F0702030302020204" pitchFamily="66" charset="0"/>
              </a:rPr>
              <a:t>Çiftlik (veteriner) kontrolü, </a:t>
            </a:r>
            <a:endParaRPr lang="tr-TR" dirty="0">
              <a:latin typeface="Comic Sans MS" panose="030F0702030302020204" pitchFamily="66" charset="0"/>
            </a:endParaRPr>
          </a:p>
          <a:p>
            <a:pPr marL="285750" indent="-285750">
              <a:lnSpc>
                <a:spcPct val="150000"/>
              </a:lnSpc>
              <a:buFont typeface="Wingdings" panose="05000000000000000000" pitchFamily="2" charset="2"/>
              <a:buChar char="q"/>
            </a:pPr>
            <a:r>
              <a:rPr lang="tr-TR" b="1" dirty="0" smtClean="0">
                <a:latin typeface="Comic Sans MS" panose="030F0702030302020204" pitchFamily="66" charset="0"/>
              </a:rPr>
              <a:t>Mutfak hijyeni</a:t>
            </a:r>
            <a:r>
              <a:rPr lang="tr-TR" b="1" dirty="0">
                <a:latin typeface="Comic Sans MS" panose="030F0702030302020204" pitchFamily="66" charset="0"/>
              </a:rPr>
              <a:t>, </a:t>
            </a:r>
            <a:endParaRPr lang="tr-TR" dirty="0">
              <a:latin typeface="Comic Sans MS" panose="030F0702030302020204" pitchFamily="66" charset="0"/>
            </a:endParaRPr>
          </a:p>
          <a:p>
            <a:pPr marL="285750" indent="-285750">
              <a:lnSpc>
                <a:spcPct val="150000"/>
              </a:lnSpc>
              <a:buFont typeface="Wingdings" panose="05000000000000000000" pitchFamily="2" charset="2"/>
              <a:buChar char="q"/>
            </a:pPr>
            <a:r>
              <a:rPr lang="tr-TR" b="1" dirty="0" smtClean="0">
                <a:latin typeface="Comic Sans MS" panose="030F0702030302020204" pitchFamily="66" charset="0"/>
              </a:rPr>
              <a:t>Personel hijyeni </a:t>
            </a:r>
            <a:endParaRPr lang="tr-TR" dirty="0">
              <a:latin typeface="Comic Sans MS" panose="030F0702030302020204" pitchFamily="66" charset="0"/>
            </a:endParaRPr>
          </a:p>
          <a:p>
            <a:pPr marL="285750" indent="-285750">
              <a:lnSpc>
                <a:spcPct val="150000"/>
              </a:lnSpc>
              <a:buFont typeface="Wingdings" panose="05000000000000000000" pitchFamily="2" charset="2"/>
              <a:buChar char="q"/>
            </a:pPr>
            <a:r>
              <a:rPr lang="tr-TR" b="1" dirty="0" smtClean="0">
                <a:latin typeface="Comic Sans MS" panose="030F0702030302020204" pitchFamily="66" charset="0"/>
              </a:rPr>
              <a:t>Soğukta </a:t>
            </a:r>
            <a:r>
              <a:rPr lang="tr-TR" b="1" dirty="0">
                <a:latin typeface="Comic Sans MS" panose="030F0702030302020204" pitchFamily="66" charset="0"/>
              </a:rPr>
              <a:t>muhafaza </a:t>
            </a:r>
            <a:endParaRPr lang="tr-TR" b="1" dirty="0" smtClean="0">
              <a:latin typeface="Comic Sans MS" panose="030F0702030302020204" pitchFamily="66" charset="0"/>
            </a:endParaRPr>
          </a:p>
          <a:p>
            <a:pPr marL="285750" indent="-285750">
              <a:lnSpc>
                <a:spcPct val="150000"/>
              </a:lnSpc>
              <a:buFont typeface="Wingdings" panose="05000000000000000000" pitchFamily="2" charset="2"/>
              <a:buChar char="q"/>
            </a:pPr>
            <a:r>
              <a:rPr lang="tr-TR" b="1" dirty="0" smtClean="0">
                <a:latin typeface="Comic Sans MS" panose="030F0702030302020204" pitchFamily="66" charset="0"/>
              </a:rPr>
              <a:t>Yüksek </a:t>
            </a:r>
            <a:r>
              <a:rPr lang="tr-TR" b="1" dirty="0">
                <a:latin typeface="Comic Sans MS" panose="030F0702030302020204" pitchFamily="66" charset="0"/>
              </a:rPr>
              <a:t>sıcaklık uygulaması </a:t>
            </a:r>
            <a:endParaRPr lang="tr-TR" b="1" dirty="0" smtClean="0">
              <a:latin typeface="Comic Sans MS" panose="030F0702030302020204" pitchFamily="66" charset="0"/>
            </a:endParaRPr>
          </a:p>
          <a:p>
            <a:endParaRPr lang="tr-TR" b="1" dirty="0">
              <a:latin typeface="Comic Sans MS" panose="030F0702030302020204" pitchFamily="66" charset="0"/>
            </a:endParaRPr>
          </a:p>
          <a:p>
            <a:r>
              <a:rPr lang="tr-TR" dirty="0" smtClean="0">
                <a:latin typeface="Comic Sans MS" panose="030F0702030302020204" pitchFamily="66" charset="0"/>
              </a:rPr>
              <a:t>Süt </a:t>
            </a:r>
            <a:r>
              <a:rPr lang="tr-TR" dirty="0">
                <a:latin typeface="Comic Sans MS" panose="030F0702030302020204" pitchFamily="66" charset="0"/>
              </a:rPr>
              <a:t>pastörizasyonu (</a:t>
            </a:r>
            <a:r>
              <a:rPr lang="tr-TR" dirty="0" smtClean="0">
                <a:latin typeface="Comic Sans MS" panose="030F0702030302020204" pitchFamily="66" charset="0"/>
              </a:rPr>
              <a:t>63.3°C/30 </a:t>
            </a:r>
            <a:r>
              <a:rPr lang="tr-TR" dirty="0" err="1" smtClean="0">
                <a:latin typeface="Comic Sans MS" panose="030F0702030302020204" pitchFamily="66" charset="0"/>
              </a:rPr>
              <a:t>dk</a:t>
            </a:r>
            <a:r>
              <a:rPr lang="tr-TR" dirty="0">
                <a:latin typeface="Comic Sans MS" panose="030F0702030302020204" pitchFamily="66" charset="0"/>
              </a:rPr>
              <a:t>) </a:t>
            </a:r>
          </a:p>
          <a:p>
            <a:r>
              <a:rPr lang="tr-TR" dirty="0">
                <a:latin typeface="Comic Sans MS" panose="030F0702030302020204" pitchFamily="66" charset="0"/>
              </a:rPr>
              <a:t>Gıdaların pişirilmesinde orta nokta 71.1°C </a:t>
            </a:r>
          </a:p>
          <a:p>
            <a:endParaRPr lang="tr-TR" dirty="0"/>
          </a:p>
          <a:p>
            <a:endParaRPr lang="tr-TR" dirty="0"/>
          </a:p>
        </p:txBody>
      </p:sp>
    </p:spTree>
    <p:extLst>
      <p:ext uri="{BB962C8B-B14F-4D97-AF65-F5344CB8AC3E}">
        <p14:creationId xmlns:p14="http://schemas.microsoft.com/office/powerpoint/2010/main" val="3510229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323528" y="764704"/>
            <a:ext cx="8352928" cy="1708353"/>
          </a:xfrm>
          <a:prstGeom prst="rect">
            <a:avLst/>
          </a:prstGeom>
          <a:noFill/>
        </p:spPr>
        <p:txBody>
          <a:bodyPr wrap="square" rtlCol="0">
            <a:spAutoFit/>
          </a:bodyPr>
          <a:lstStyle/>
          <a:p>
            <a:pPr algn="just">
              <a:lnSpc>
                <a:spcPct val="150000"/>
              </a:lnSpc>
            </a:pPr>
            <a:r>
              <a:rPr lang="tr-TR" dirty="0">
                <a:latin typeface="Comic Sans MS" panose="030F0702030302020204" pitchFamily="66" charset="0"/>
              </a:rPr>
              <a:t>Gıda kaynaklı hastalıklar, önemli global bir halk sağlığı problemidir. Dünya </a:t>
            </a:r>
            <a:r>
              <a:rPr lang="tr-TR" dirty="0" smtClean="0">
                <a:latin typeface="Comic Sans MS" panose="030F0702030302020204" pitchFamily="66" charset="0"/>
              </a:rPr>
              <a:t>Sağlık Örgütü</a:t>
            </a:r>
            <a:r>
              <a:rPr lang="tr-TR" dirty="0">
                <a:latin typeface="Comic Sans MS" panose="030F0702030302020204" pitchFamily="66" charset="0"/>
              </a:rPr>
              <a:t>, gıda kaynaklı hastalıkları, ―gıda ve su tüketimi yolu ile enfeksiyon </a:t>
            </a:r>
            <a:r>
              <a:rPr lang="tr-TR" dirty="0" smtClean="0">
                <a:latin typeface="Comic Sans MS" panose="030F0702030302020204" pitchFamily="66" charset="0"/>
              </a:rPr>
              <a:t>veya </a:t>
            </a:r>
            <a:r>
              <a:rPr lang="tr-TR" dirty="0" err="1" smtClean="0">
                <a:latin typeface="Comic Sans MS" panose="030F0702030302020204" pitchFamily="66" charset="0"/>
              </a:rPr>
              <a:t>toksikasyonların</a:t>
            </a:r>
            <a:r>
              <a:rPr lang="tr-TR" dirty="0" smtClean="0">
                <a:latin typeface="Comic Sans MS" panose="030F0702030302020204" pitchFamily="66" charset="0"/>
              </a:rPr>
              <a:t> </a:t>
            </a:r>
            <a:r>
              <a:rPr lang="tr-TR" dirty="0">
                <a:latin typeface="Comic Sans MS" panose="030F0702030302020204" pitchFamily="66" charset="0"/>
              </a:rPr>
              <a:t>ş</a:t>
            </a:r>
            <a:r>
              <a:rPr lang="tr-TR" dirty="0" smtClean="0">
                <a:latin typeface="Comic Sans MS" panose="030F0702030302020204" pitchFamily="66" charset="0"/>
              </a:rPr>
              <a:t>ekillendiği </a:t>
            </a:r>
            <a:r>
              <a:rPr lang="tr-TR" dirty="0">
                <a:latin typeface="Comic Sans MS" panose="030F0702030302020204" pitchFamily="66" charset="0"/>
              </a:rPr>
              <a:t>hastalıklardır‘‘ ş</a:t>
            </a:r>
            <a:r>
              <a:rPr lang="tr-TR" dirty="0" smtClean="0">
                <a:latin typeface="Comic Sans MS" panose="030F0702030302020204" pitchFamily="66" charset="0"/>
              </a:rPr>
              <a:t>eklinde </a:t>
            </a:r>
            <a:r>
              <a:rPr lang="tr-TR" dirty="0">
                <a:latin typeface="Comic Sans MS" panose="030F0702030302020204" pitchFamily="66" charset="0"/>
              </a:rPr>
              <a:t>tanımlamaktadır.</a:t>
            </a:r>
          </a:p>
        </p:txBody>
      </p:sp>
    </p:spTree>
    <p:extLst>
      <p:ext uri="{BB962C8B-B14F-4D97-AF65-F5344CB8AC3E}">
        <p14:creationId xmlns:p14="http://schemas.microsoft.com/office/powerpoint/2010/main" val="8023496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94792" y="1196752"/>
            <a:ext cx="7704856" cy="2250231"/>
          </a:xfrm>
          <a:prstGeom prst="rect">
            <a:avLst/>
          </a:prstGeom>
        </p:spPr>
        <p:txBody>
          <a:bodyPr wrap="square">
            <a:spAutoFit/>
          </a:bodyPr>
          <a:lstStyle/>
          <a:p>
            <a:pPr algn="just">
              <a:lnSpc>
                <a:spcPct val="150000"/>
              </a:lnSpc>
              <a:buClr>
                <a:srgbClr val="FF66CC"/>
              </a:buClr>
              <a:buFont typeface="Wingdings" pitchFamily="2" charset="2"/>
              <a:buNone/>
            </a:pPr>
            <a:r>
              <a:rPr lang="tr-TR" altLang="tr-TR" sz="2400" dirty="0">
                <a:latin typeface="Comic Sans MS" pitchFamily="66" charset="0"/>
              </a:rPr>
              <a:t>Düşük riskli gıdalara örnek olarak ise</a:t>
            </a:r>
          </a:p>
          <a:p>
            <a:pPr algn="just">
              <a:lnSpc>
                <a:spcPct val="150000"/>
              </a:lnSpc>
              <a:buClr>
                <a:srgbClr val="FF66CC"/>
              </a:buClr>
              <a:buFont typeface="Wingdings" pitchFamily="2" charset="2"/>
              <a:buChar char="ü"/>
            </a:pPr>
            <a:r>
              <a:rPr lang="tr-TR" altLang="tr-TR" sz="2400" dirty="0">
                <a:latin typeface="Comic Sans MS" pitchFamily="66" charset="0"/>
              </a:rPr>
              <a:t>kurutulmuş veya salamura edilmiş,</a:t>
            </a:r>
          </a:p>
          <a:p>
            <a:pPr algn="just">
              <a:lnSpc>
                <a:spcPct val="150000"/>
              </a:lnSpc>
              <a:buClr>
                <a:srgbClr val="FF66CC"/>
              </a:buClr>
              <a:buFont typeface="Wingdings" pitchFamily="2" charset="2"/>
              <a:buChar char="ü"/>
            </a:pPr>
            <a:r>
              <a:rPr lang="tr-TR" altLang="tr-TR" sz="2400" dirty="0">
                <a:latin typeface="Comic Sans MS" pitchFamily="66" charset="0"/>
              </a:rPr>
              <a:t>yüksek miktarda tuz, şeker, koruyucu katkı maddesi içeren gıdalar verilebilir.</a:t>
            </a:r>
            <a:endParaRPr lang="tr-TR" sz="2400" dirty="0"/>
          </a:p>
        </p:txBody>
      </p:sp>
    </p:spTree>
    <p:extLst>
      <p:ext uri="{BB962C8B-B14F-4D97-AF65-F5344CB8AC3E}">
        <p14:creationId xmlns:p14="http://schemas.microsoft.com/office/powerpoint/2010/main" val="35584550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Metin kutusu 1"/>
          <p:cNvSpPr txBox="1"/>
          <p:nvPr/>
        </p:nvSpPr>
        <p:spPr>
          <a:xfrm>
            <a:off x="907319" y="2113692"/>
            <a:ext cx="6328977" cy="523220"/>
          </a:xfrm>
          <a:prstGeom prst="rect">
            <a:avLst/>
          </a:prstGeom>
          <a:noFill/>
        </p:spPr>
        <p:txBody>
          <a:bodyPr wrap="none" rtlCol="0">
            <a:spAutoFit/>
          </a:bodyPr>
          <a:lstStyle/>
          <a:p>
            <a:r>
              <a:rPr lang="tr-TR" sz="2800" b="1" dirty="0" smtClean="0">
                <a:solidFill>
                  <a:schemeClr val="bg1"/>
                </a:solidFill>
                <a:latin typeface="Comic Sans MS" panose="030F0702030302020204" pitchFamily="66" charset="0"/>
              </a:rPr>
              <a:t>GIDA KAYNALIKLI HASTALIKLAR</a:t>
            </a:r>
            <a:endParaRPr lang="tr-TR" sz="2800" b="1"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35102295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67544" y="1556792"/>
            <a:ext cx="8064896" cy="1754326"/>
          </a:xfrm>
          <a:prstGeom prst="rect">
            <a:avLst/>
          </a:prstGeom>
          <a:noFill/>
        </p:spPr>
        <p:txBody>
          <a:bodyPr wrap="square" rtlCol="0">
            <a:spAutoFit/>
          </a:bodyPr>
          <a:lstStyle/>
          <a:p>
            <a:pPr algn="just">
              <a:lnSpc>
                <a:spcPct val="150000"/>
              </a:lnSpc>
            </a:pPr>
            <a:r>
              <a:rPr lang="tr-TR" dirty="0">
                <a:latin typeface="Comic Sans MS" panose="030F0702030302020204" pitchFamily="66" charset="0"/>
              </a:rPr>
              <a:t>Gıda kaynaklı hastalıklar; patojen bakteriler veya bu bakterilerin spor formları (</a:t>
            </a:r>
            <a:r>
              <a:rPr lang="tr-TR" dirty="0" smtClean="0">
                <a:latin typeface="Comic Sans MS" panose="030F0702030302020204" pitchFamily="66" charset="0"/>
              </a:rPr>
              <a:t>ör; </a:t>
            </a:r>
            <a:r>
              <a:rPr lang="tr-TR" dirty="0" err="1" smtClean="0">
                <a:latin typeface="Comic Sans MS" panose="030F0702030302020204" pitchFamily="66" charset="0"/>
              </a:rPr>
              <a:t>infant</a:t>
            </a:r>
            <a:r>
              <a:rPr lang="tr-TR" dirty="0" smtClean="0">
                <a:latin typeface="Comic Sans MS" panose="030F0702030302020204" pitchFamily="66" charset="0"/>
              </a:rPr>
              <a:t> </a:t>
            </a:r>
            <a:r>
              <a:rPr lang="tr-TR" dirty="0" err="1">
                <a:latin typeface="Comic Sans MS" panose="030F0702030302020204" pitchFamily="66" charset="0"/>
              </a:rPr>
              <a:t>botilismus</a:t>
            </a:r>
            <a:r>
              <a:rPr lang="tr-TR" dirty="0">
                <a:latin typeface="Comic Sans MS" panose="030F0702030302020204" pitchFamily="66" charset="0"/>
              </a:rPr>
              <a:t>) ile </a:t>
            </a:r>
            <a:r>
              <a:rPr lang="tr-TR" dirty="0" err="1">
                <a:latin typeface="Comic Sans MS" panose="030F0702030302020204" pitchFamily="66" charset="0"/>
              </a:rPr>
              <a:t>kontamine</a:t>
            </a:r>
            <a:r>
              <a:rPr lang="tr-TR" dirty="0">
                <a:latin typeface="Comic Sans MS" panose="030F0702030302020204" pitchFamily="66" charset="0"/>
              </a:rPr>
              <a:t> su ve </a:t>
            </a:r>
            <a:r>
              <a:rPr lang="tr-TR" dirty="0" smtClean="0">
                <a:latin typeface="Comic Sans MS" panose="030F0702030302020204" pitchFamily="66" charset="0"/>
              </a:rPr>
              <a:t>çeşitli </a:t>
            </a:r>
            <a:r>
              <a:rPr lang="tr-TR" dirty="0">
                <a:latin typeface="Comic Sans MS" panose="030F0702030302020204" pitchFamily="66" charset="0"/>
              </a:rPr>
              <a:t>gıdaların tüketimi veya </a:t>
            </a:r>
            <a:r>
              <a:rPr lang="tr-TR" dirty="0" err="1">
                <a:latin typeface="Comic Sans MS" panose="030F0702030302020204" pitchFamily="66" charset="0"/>
              </a:rPr>
              <a:t>toksijenik</a:t>
            </a:r>
            <a:r>
              <a:rPr lang="tr-TR" dirty="0">
                <a:latin typeface="Comic Sans MS" panose="030F0702030302020204" pitchFamily="66" charset="0"/>
              </a:rPr>
              <a:t> </a:t>
            </a:r>
            <a:r>
              <a:rPr lang="tr-TR" dirty="0" smtClean="0">
                <a:latin typeface="Comic Sans MS" panose="030F0702030302020204" pitchFamily="66" charset="0"/>
              </a:rPr>
              <a:t>bakteri ve </a:t>
            </a:r>
            <a:r>
              <a:rPr lang="tr-TR" dirty="0">
                <a:latin typeface="Comic Sans MS" panose="030F0702030302020204" pitchFamily="66" charset="0"/>
              </a:rPr>
              <a:t>küfler tarafından üretilen toksinleri içeren gıdaların tüketilmesi sonucu ortaya </a:t>
            </a:r>
            <a:r>
              <a:rPr lang="tr-TR" dirty="0" smtClean="0">
                <a:latin typeface="Comic Sans MS" panose="030F0702030302020204" pitchFamily="66" charset="0"/>
              </a:rPr>
              <a:t>çıkan hastalıklardır</a:t>
            </a:r>
            <a:r>
              <a:rPr lang="tr-TR" dirty="0">
                <a:latin typeface="Comic Sans MS" panose="030F0702030302020204" pitchFamily="66" charset="0"/>
              </a:rPr>
              <a:t>.</a:t>
            </a:r>
          </a:p>
        </p:txBody>
      </p:sp>
    </p:spTree>
    <p:extLst>
      <p:ext uri="{BB962C8B-B14F-4D97-AF65-F5344CB8AC3E}">
        <p14:creationId xmlns:p14="http://schemas.microsoft.com/office/powerpoint/2010/main" val="35102295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51520" y="1124744"/>
            <a:ext cx="8352928" cy="877356"/>
          </a:xfrm>
          <a:prstGeom prst="rect">
            <a:avLst/>
          </a:prstGeom>
          <a:noFill/>
        </p:spPr>
        <p:txBody>
          <a:bodyPr wrap="square" rtlCol="0">
            <a:spAutoFit/>
          </a:bodyPr>
          <a:lstStyle/>
          <a:p>
            <a:pPr algn="just">
              <a:lnSpc>
                <a:spcPct val="150000"/>
              </a:lnSpc>
            </a:pPr>
            <a:r>
              <a:rPr lang="tr-TR" dirty="0">
                <a:latin typeface="Comic Sans MS" panose="030F0702030302020204" pitchFamily="66" charset="0"/>
              </a:rPr>
              <a:t>Bu hastalıklar; hastalığa neden olan patojen mikroorganizmanın gıdada üremesi </a:t>
            </a:r>
            <a:r>
              <a:rPr lang="tr-TR" dirty="0" smtClean="0">
                <a:latin typeface="Comic Sans MS" panose="030F0702030302020204" pitchFamily="66" charset="0"/>
              </a:rPr>
              <a:t>ve hastalığın </a:t>
            </a:r>
            <a:r>
              <a:rPr lang="tr-TR" dirty="0">
                <a:latin typeface="Comic Sans MS" panose="030F0702030302020204" pitchFamily="66" charset="0"/>
              </a:rPr>
              <a:t>ortaya </a:t>
            </a:r>
            <a:r>
              <a:rPr lang="tr-TR" dirty="0" smtClean="0">
                <a:latin typeface="Comic Sans MS" panose="030F0702030302020204" pitchFamily="66" charset="0"/>
              </a:rPr>
              <a:t>çıkış </a:t>
            </a:r>
            <a:r>
              <a:rPr lang="tr-TR" dirty="0">
                <a:latin typeface="Comic Sans MS" panose="030F0702030302020204" pitchFamily="66" charset="0"/>
              </a:rPr>
              <a:t>ş</a:t>
            </a:r>
            <a:r>
              <a:rPr lang="tr-TR" dirty="0" smtClean="0">
                <a:latin typeface="Comic Sans MS" panose="030F0702030302020204" pitchFamily="66" charset="0"/>
              </a:rPr>
              <a:t>ekline </a:t>
            </a:r>
            <a:r>
              <a:rPr lang="tr-TR" dirty="0">
                <a:latin typeface="Comic Sans MS" panose="030F0702030302020204" pitchFamily="66" charset="0"/>
              </a:rPr>
              <a:t>göre üç gruba ayrılır.</a:t>
            </a:r>
          </a:p>
        </p:txBody>
      </p:sp>
      <p:sp>
        <p:nvSpPr>
          <p:cNvPr id="3" name="Metin kutusu 2"/>
          <p:cNvSpPr txBox="1"/>
          <p:nvPr/>
        </p:nvSpPr>
        <p:spPr>
          <a:xfrm>
            <a:off x="395536" y="2276872"/>
            <a:ext cx="7920880" cy="1292854"/>
          </a:xfrm>
          <a:prstGeom prst="rect">
            <a:avLst/>
          </a:prstGeom>
          <a:noFill/>
        </p:spPr>
        <p:txBody>
          <a:bodyPr wrap="square" rtlCol="0">
            <a:spAutoFit/>
          </a:bodyPr>
          <a:lstStyle/>
          <a:p>
            <a:pPr>
              <a:lnSpc>
                <a:spcPct val="150000"/>
              </a:lnSpc>
            </a:pPr>
            <a:r>
              <a:rPr lang="tr-TR" dirty="0" smtClean="0">
                <a:latin typeface="Comic Sans MS" panose="030F0702030302020204" pitchFamily="66" charset="0"/>
              </a:rPr>
              <a:t>1- Gıda kaynaklı enfeksiyonlar</a:t>
            </a:r>
          </a:p>
          <a:p>
            <a:pPr>
              <a:lnSpc>
                <a:spcPct val="150000"/>
              </a:lnSpc>
            </a:pPr>
            <a:r>
              <a:rPr lang="tr-TR" dirty="0" smtClean="0">
                <a:latin typeface="Comic Sans MS" panose="030F0702030302020204" pitchFamily="66" charset="0"/>
              </a:rPr>
              <a:t>2- </a:t>
            </a:r>
            <a:r>
              <a:rPr lang="tr-TR" dirty="0" err="1" smtClean="0">
                <a:latin typeface="Comic Sans MS" panose="030F0702030302020204" pitchFamily="66" charset="0"/>
              </a:rPr>
              <a:t>İntoksikasyon</a:t>
            </a:r>
            <a:endParaRPr lang="tr-TR" dirty="0" smtClean="0">
              <a:latin typeface="Comic Sans MS" panose="030F0702030302020204" pitchFamily="66" charset="0"/>
            </a:endParaRPr>
          </a:p>
          <a:p>
            <a:pPr>
              <a:lnSpc>
                <a:spcPct val="150000"/>
              </a:lnSpc>
            </a:pPr>
            <a:r>
              <a:rPr lang="tr-TR" dirty="0" smtClean="0">
                <a:latin typeface="Comic Sans MS" panose="030F0702030302020204" pitchFamily="66" charset="0"/>
              </a:rPr>
              <a:t>3- </a:t>
            </a:r>
            <a:r>
              <a:rPr lang="tr-TR" dirty="0" err="1" smtClean="0">
                <a:latin typeface="Comic Sans MS" panose="030F0702030302020204" pitchFamily="66" charset="0"/>
              </a:rPr>
              <a:t>Toksikoenfeksiyonlar</a:t>
            </a:r>
            <a:endParaRPr lang="tr-TR" dirty="0">
              <a:latin typeface="Comic Sans MS" panose="030F0702030302020204" pitchFamily="66" charset="0"/>
            </a:endParaRPr>
          </a:p>
        </p:txBody>
      </p:sp>
    </p:spTree>
    <p:extLst>
      <p:ext uri="{BB962C8B-B14F-4D97-AF65-F5344CB8AC3E}">
        <p14:creationId xmlns:p14="http://schemas.microsoft.com/office/powerpoint/2010/main" val="35102295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23528" y="1196752"/>
            <a:ext cx="8352928" cy="3000821"/>
          </a:xfrm>
          <a:prstGeom prst="rect">
            <a:avLst/>
          </a:prstGeom>
          <a:noFill/>
        </p:spPr>
        <p:txBody>
          <a:bodyPr wrap="square" rtlCol="0">
            <a:spAutoFit/>
          </a:bodyPr>
          <a:lstStyle/>
          <a:p>
            <a:pPr algn="just">
              <a:lnSpc>
                <a:spcPct val="150000"/>
              </a:lnSpc>
            </a:pPr>
            <a:r>
              <a:rPr lang="tr-TR" b="1" dirty="0">
                <a:latin typeface="Comic Sans MS" panose="030F0702030302020204" pitchFamily="66" charset="0"/>
              </a:rPr>
              <a:t>1) Gıda kaynaklı </a:t>
            </a:r>
            <a:r>
              <a:rPr lang="tr-TR" b="1" dirty="0" smtClean="0">
                <a:latin typeface="Comic Sans MS" panose="030F0702030302020204" pitchFamily="66" charset="0"/>
              </a:rPr>
              <a:t>Enfeksiyonlar;</a:t>
            </a:r>
            <a:r>
              <a:rPr lang="tr-TR" dirty="0" smtClean="0">
                <a:latin typeface="Comic Sans MS" panose="030F0702030302020204" pitchFamily="66" charset="0"/>
              </a:rPr>
              <a:t> </a:t>
            </a:r>
            <a:r>
              <a:rPr lang="tr-TR" dirty="0" err="1">
                <a:latin typeface="Comic Sans MS" panose="030F0702030302020204" pitchFamily="66" charset="0"/>
              </a:rPr>
              <a:t>Enteropatojenik</a:t>
            </a:r>
            <a:r>
              <a:rPr lang="tr-TR" dirty="0">
                <a:latin typeface="Comic Sans MS" panose="030F0702030302020204" pitchFamily="66" charset="0"/>
              </a:rPr>
              <a:t> bakteri veya </a:t>
            </a:r>
            <a:r>
              <a:rPr lang="tr-TR" dirty="0" err="1">
                <a:latin typeface="Comic Sans MS" panose="030F0702030302020204" pitchFamily="66" charset="0"/>
              </a:rPr>
              <a:t>viruslar</a:t>
            </a:r>
            <a:r>
              <a:rPr lang="tr-TR" dirty="0">
                <a:latin typeface="Comic Sans MS" panose="030F0702030302020204" pitchFamily="66" charset="0"/>
              </a:rPr>
              <a:t> ile </a:t>
            </a:r>
            <a:r>
              <a:rPr lang="tr-TR" dirty="0" err="1" smtClean="0">
                <a:latin typeface="Comic Sans MS" panose="030F0702030302020204" pitchFamily="66" charset="0"/>
              </a:rPr>
              <a:t>kontamine</a:t>
            </a:r>
            <a:r>
              <a:rPr lang="tr-TR" dirty="0" smtClean="0">
                <a:latin typeface="Comic Sans MS" panose="030F0702030302020204" pitchFamily="66" charset="0"/>
              </a:rPr>
              <a:t> su </a:t>
            </a:r>
            <a:r>
              <a:rPr lang="tr-TR" dirty="0">
                <a:latin typeface="Comic Sans MS" panose="030F0702030302020204" pitchFamily="66" charset="0"/>
              </a:rPr>
              <a:t>ve gıdaların tüketimi sonucu ş</a:t>
            </a:r>
            <a:r>
              <a:rPr lang="tr-TR" dirty="0" smtClean="0">
                <a:latin typeface="Comic Sans MS" panose="030F0702030302020204" pitchFamily="66" charset="0"/>
              </a:rPr>
              <a:t>ekillenen </a:t>
            </a:r>
            <a:r>
              <a:rPr lang="tr-TR" dirty="0">
                <a:latin typeface="Comic Sans MS" panose="030F0702030302020204" pitchFamily="66" charset="0"/>
              </a:rPr>
              <a:t>hastalıklar gıda </a:t>
            </a:r>
            <a:r>
              <a:rPr lang="tr-TR" dirty="0" smtClean="0">
                <a:latin typeface="Comic Sans MS" panose="030F0702030302020204" pitchFamily="66" charset="0"/>
              </a:rPr>
              <a:t>kaynaklı enfeksiyonlar olarak tanımlanmaktadır</a:t>
            </a:r>
            <a:r>
              <a:rPr lang="tr-TR" dirty="0">
                <a:latin typeface="Comic Sans MS" panose="030F0702030302020204" pitchFamily="66" charset="0"/>
              </a:rPr>
              <a:t>. Gıda ile birlikte alınan </a:t>
            </a:r>
            <a:r>
              <a:rPr lang="tr-TR" dirty="0" err="1">
                <a:latin typeface="Comic Sans MS" panose="030F0702030302020204" pitchFamily="66" charset="0"/>
              </a:rPr>
              <a:t>enteropatojenik</a:t>
            </a:r>
            <a:r>
              <a:rPr lang="tr-TR" dirty="0">
                <a:latin typeface="Comic Sans MS" panose="030F0702030302020204" pitchFamily="66" charset="0"/>
              </a:rPr>
              <a:t> </a:t>
            </a:r>
            <a:r>
              <a:rPr lang="tr-TR" dirty="0" smtClean="0">
                <a:latin typeface="Comic Sans MS" panose="030F0702030302020204" pitchFamily="66" charset="0"/>
              </a:rPr>
              <a:t>mikroorganizmaların, gıdaların </a:t>
            </a:r>
            <a:r>
              <a:rPr lang="tr-TR" dirty="0">
                <a:latin typeface="Comic Sans MS" panose="030F0702030302020204" pitchFamily="66" charset="0"/>
              </a:rPr>
              <a:t>tüketimi esasında canlı olması gerekir. Gıda kaynaklı enfeksiyona </a:t>
            </a:r>
            <a:r>
              <a:rPr lang="tr-TR" dirty="0" smtClean="0">
                <a:latin typeface="Comic Sans MS" panose="030F0702030302020204" pitchFamily="66" charset="0"/>
              </a:rPr>
              <a:t>neden olan </a:t>
            </a:r>
            <a:r>
              <a:rPr lang="tr-TR" dirty="0">
                <a:latin typeface="Comic Sans MS" panose="030F0702030302020204" pitchFamily="66" charset="0"/>
              </a:rPr>
              <a:t>ve gıda ile alınan canlı mikroorganizmalar, gıdada çok az sayıda dahi </a:t>
            </a:r>
            <a:r>
              <a:rPr lang="tr-TR" dirty="0" smtClean="0">
                <a:latin typeface="Comic Sans MS" panose="030F0702030302020204" pitchFamily="66" charset="0"/>
              </a:rPr>
              <a:t>bulunuyor olsalar </a:t>
            </a:r>
            <a:r>
              <a:rPr lang="tr-TR" dirty="0">
                <a:latin typeface="Comic Sans MS" panose="030F0702030302020204" pitchFamily="66" charset="0"/>
              </a:rPr>
              <a:t>bile, sindirim sistemine </a:t>
            </a:r>
            <a:r>
              <a:rPr lang="tr-TR" dirty="0" smtClean="0">
                <a:latin typeface="Comic Sans MS" panose="030F0702030302020204" pitchFamily="66" charset="0"/>
              </a:rPr>
              <a:t>yerleşip</a:t>
            </a:r>
            <a:r>
              <a:rPr lang="tr-TR" dirty="0">
                <a:latin typeface="Comic Sans MS" panose="030F0702030302020204" pitchFamily="66" charset="0"/>
              </a:rPr>
              <a:t>, çoğalarak hastalıklara yol açar.</a:t>
            </a:r>
          </a:p>
        </p:txBody>
      </p:sp>
    </p:spTree>
    <p:extLst>
      <p:ext uri="{BB962C8B-B14F-4D97-AF65-F5344CB8AC3E}">
        <p14:creationId xmlns:p14="http://schemas.microsoft.com/office/powerpoint/2010/main" val="35102295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23528" y="1124744"/>
            <a:ext cx="8280920" cy="3831818"/>
          </a:xfrm>
          <a:prstGeom prst="rect">
            <a:avLst/>
          </a:prstGeom>
          <a:noFill/>
        </p:spPr>
        <p:txBody>
          <a:bodyPr wrap="square" rtlCol="0">
            <a:spAutoFit/>
          </a:bodyPr>
          <a:lstStyle/>
          <a:p>
            <a:pPr algn="just">
              <a:lnSpc>
                <a:spcPct val="150000"/>
              </a:lnSpc>
            </a:pPr>
            <a:r>
              <a:rPr lang="tr-TR" b="1" dirty="0">
                <a:latin typeface="Comic Sans MS" panose="030F0702030302020204" pitchFamily="66" charset="0"/>
              </a:rPr>
              <a:t>2) </a:t>
            </a:r>
            <a:r>
              <a:rPr lang="tr-TR" b="1" dirty="0" err="1">
                <a:latin typeface="Comic Sans MS" panose="030F0702030302020204" pitchFamily="66" charset="0"/>
              </a:rPr>
              <a:t>İ</a:t>
            </a:r>
            <a:r>
              <a:rPr lang="tr-TR" b="1" dirty="0" err="1" smtClean="0">
                <a:latin typeface="Comic Sans MS" panose="030F0702030302020204" pitchFamily="66" charset="0"/>
              </a:rPr>
              <a:t>ntoksikasyon</a:t>
            </a:r>
            <a:r>
              <a:rPr lang="tr-TR" b="1" dirty="0">
                <a:latin typeface="Comic Sans MS" panose="030F0702030302020204" pitchFamily="66" charset="0"/>
              </a:rPr>
              <a:t>;</a:t>
            </a:r>
            <a:r>
              <a:rPr lang="tr-TR" dirty="0">
                <a:latin typeface="Comic Sans MS" panose="030F0702030302020204" pitchFamily="66" charset="0"/>
              </a:rPr>
              <a:t> Patojen bakteri veya küflerin gıdada çoğalarak, ürettikleri </a:t>
            </a:r>
            <a:r>
              <a:rPr lang="tr-TR" dirty="0" smtClean="0">
                <a:latin typeface="Comic Sans MS" panose="030F0702030302020204" pitchFamily="66" charset="0"/>
              </a:rPr>
              <a:t>toksinin sindirim </a:t>
            </a:r>
            <a:r>
              <a:rPr lang="tr-TR" dirty="0">
                <a:latin typeface="Comic Sans MS" panose="030F0702030302020204" pitchFamily="66" charset="0"/>
              </a:rPr>
              <a:t>sistemi yolu ile alınımını takiben ş</a:t>
            </a:r>
            <a:r>
              <a:rPr lang="tr-TR" dirty="0" smtClean="0">
                <a:latin typeface="Comic Sans MS" panose="030F0702030302020204" pitchFamily="66" charset="0"/>
              </a:rPr>
              <a:t>ekillenen </a:t>
            </a:r>
            <a:r>
              <a:rPr lang="tr-TR" dirty="0">
                <a:latin typeface="Comic Sans MS" panose="030F0702030302020204" pitchFamily="66" charset="0"/>
              </a:rPr>
              <a:t>hastalık tablosu </a:t>
            </a:r>
            <a:r>
              <a:rPr lang="tr-TR" dirty="0" err="1" smtClean="0">
                <a:latin typeface="Comic Sans MS" panose="030F0702030302020204" pitchFamily="66" charset="0"/>
              </a:rPr>
              <a:t>intoksikasyonlar</a:t>
            </a:r>
            <a:r>
              <a:rPr lang="tr-TR" dirty="0" smtClean="0">
                <a:latin typeface="Comic Sans MS" panose="030F0702030302020204" pitchFamily="66" charset="0"/>
              </a:rPr>
              <a:t> olarak </a:t>
            </a:r>
            <a:r>
              <a:rPr lang="tr-TR" dirty="0">
                <a:latin typeface="Comic Sans MS" panose="030F0702030302020204" pitchFamily="66" charset="0"/>
              </a:rPr>
              <a:t>adlandırılmaktadır. Patojen mikroorganizmanın gıdada çoğalması ve </a:t>
            </a:r>
            <a:r>
              <a:rPr lang="tr-TR" dirty="0" smtClean="0">
                <a:latin typeface="Comic Sans MS" panose="030F0702030302020204" pitchFamily="66" charset="0"/>
              </a:rPr>
              <a:t>toksin salgılaması </a:t>
            </a:r>
            <a:r>
              <a:rPr lang="tr-TR" dirty="0">
                <a:latin typeface="Comic Sans MS" panose="030F0702030302020204" pitchFamily="66" charset="0"/>
              </a:rPr>
              <a:t>gerekir. Toksinlerin gıda ile birlikte tüketilmesi sonucu gıda </a:t>
            </a:r>
            <a:r>
              <a:rPr lang="tr-TR" dirty="0" smtClean="0">
                <a:latin typeface="Comic Sans MS" panose="030F0702030302020204" pitchFamily="66" charset="0"/>
              </a:rPr>
              <a:t>kaynaklı </a:t>
            </a:r>
            <a:r>
              <a:rPr lang="tr-TR" dirty="0" err="1" smtClean="0">
                <a:latin typeface="Comic Sans MS" panose="030F0702030302020204" pitchFamily="66" charset="0"/>
              </a:rPr>
              <a:t>intoksikasyonlar</a:t>
            </a:r>
            <a:r>
              <a:rPr lang="tr-TR" dirty="0" smtClean="0">
                <a:latin typeface="Comic Sans MS" panose="030F0702030302020204" pitchFamily="66" charset="0"/>
              </a:rPr>
              <a:t> </a:t>
            </a:r>
            <a:r>
              <a:rPr lang="tr-TR" dirty="0">
                <a:latin typeface="Comic Sans MS" panose="030F0702030302020204" pitchFamily="66" charset="0"/>
              </a:rPr>
              <a:t>ş</a:t>
            </a:r>
            <a:r>
              <a:rPr lang="tr-TR" dirty="0" smtClean="0">
                <a:latin typeface="Comic Sans MS" panose="030F0702030302020204" pitchFamily="66" charset="0"/>
              </a:rPr>
              <a:t>ekillenir</a:t>
            </a:r>
            <a:r>
              <a:rPr lang="tr-TR" dirty="0">
                <a:latin typeface="Comic Sans MS" panose="030F0702030302020204" pitchFamily="66" charset="0"/>
              </a:rPr>
              <a:t>. </a:t>
            </a:r>
            <a:r>
              <a:rPr lang="tr-TR" dirty="0" err="1">
                <a:latin typeface="Comic Sans MS" panose="030F0702030302020204" pitchFamily="66" charset="0"/>
              </a:rPr>
              <a:t>İ</a:t>
            </a:r>
            <a:r>
              <a:rPr lang="tr-TR" dirty="0" err="1" smtClean="0">
                <a:latin typeface="Comic Sans MS" panose="030F0702030302020204" pitchFamily="66" charset="0"/>
              </a:rPr>
              <a:t>ntoksikasyon</a:t>
            </a:r>
            <a:r>
              <a:rPr lang="tr-TR" dirty="0" smtClean="0">
                <a:latin typeface="Comic Sans MS" panose="030F0702030302020204" pitchFamily="66" charset="0"/>
              </a:rPr>
              <a:t> </a:t>
            </a:r>
            <a:r>
              <a:rPr lang="tr-TR" dirty="0">
                <a:latin typeface="Comic Sans MS" panose="030F0702030302020204" pitchFamily="66" charset="0"/>
              </a:rPr>
              <a:t>ş</a:t>
            </a:r>
            <a:r>
              <a:rPr lang="tr-TR" dirty="0" smtClean="0">
                <a:latin typeface="Comic Sans MS" panose="030F0702030302020204" pitchFamily="66" charset="0"/>
              </a:rPr>
              <a:t>ekillenebilmesi </a:t>
            </a:r>
            <a:r>
              <a:rPr lang="tr-TR" dirty="0">
                <a:latin typeface="Comic Sans MS" panose="030F0702030302020204" pitchFamily="66" charset="0"/>
              </a:rPr>
              <a:t>için canlı </a:t>
            </a:r>
            <a:r>
              <a:rPr lang="tr-TR" dirty="0" smtClean="0">
                <a:latin typeface="Comic Sans MS" panose="030F0702030302020204" pitchFamily="66" charset="0"/>
              </a:rPr>
              <a:t>patojen mikroorganizmanın </a:t>
            </a:r>
            <a:r>
              <a:rPr lang="tr-TR" dirty="0">
                <a:latin typeface="Comic Sans MS" panose="030F0702030302020204" pitchFamily="66" charset="0"/>
              </a:rPr>
              <a:t>gıda ile birlikte tüketilmesi zorunlu değildir. Fakat, </a:t>
            </a:r>
            <a:r>
              <a:rPr lang="tr-TR" dirty="0" err="1" smtClean="0">
                <a:latin typeface="Comic Sans MS" panose="030F0702030302020204" pitchFamily="66" charset="0"/>
              </a:rPr>
              <a:t>intoksikasyona</a:t>
            </a:r>
            <a:r>
              <a:rPr lang="tr-TR" dirty="0" smtClean="0">
                <a:latin typeface="Comic Sans MS" panose="030F0702030302020204" pitchFamily="66" charset="0"/>
              </a:rPr>
              <a:t> neden </a:t>
            </a:r>
            <a:r>
              <a:rPr lang="tr-TR" dirty="0">
                <a:latin typeface="Comic Sans MS" panose="030F0702030302020204" pitchFamily="66" charset="0"/>
              </a:rPr>
              <a:t>olan aktif toksinin gıda ile alınması gerekmektedir. (Ör; </a:t>
            </a:r>
            <a:r>
              <a:rPr lang="tr-TR" dirty="0" smtClean="0">
                <a:latin typeface="Comic Sans MS" panose="030F0702030302020204" pitchFamily="66" charset="0"/>
              </a:rPr>
              <a:t>Stafilokok gıda zehirlenmeleri</a:t>
            </a:r>
            <a:r>
              <a:rPr lang="tr-TR" dirty="0">
                <a:latin typeface="Comic Sans MS" panose="030F0702030302020204" pitchFamily="66" charset="0"/>
              </a:rPr>
              <a:t>)</a:t>
            </a:r>
          </a:p>
        </p:txBody>
      </p:sp>
    </p:spTree>
    <p:extLst>
      <p:ext uri="{BB962C8B-B14F-4D97-AF65-F5344CB8AC3E}">
        <p14:creationId xmlns:p14="http://schemas.microsoft.com/office/powerpoint/2010/main" val="35102295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23528" y="980728"/>
            <a:ext cx="8280920" cy="3000821"/>
          </a:xfrm>
          <a:prstGeom prst="rect">
            <a:avLst/>
          </a:prstGeom>
          <a:noFill/>
        </p:spPr>
        <p:txBody>
          <a:bodyPr wrap="square" rtlCol="0">
            <a:spAutoFit/>
          </a:bodyPr>
          <a:lstStyle/>
          <a:p>
            <a:pPr algn="just">
              <a:lnSpc>
                <a:spcPct val="150000"/>
              </a:lnSpc>
            </a:pPr>
            <a:r>
              <a:rPr lang="es-ES" b="1" dirty="0" smtClean="0">
                <a:latin typeface="Comic Sans MS" panose="030F0702030302020204" pitchFamily="66" charset="0"/>
              </a:rPr>
              <a:t>3)</a:t>
            </a:r>
            <a:r>
              <a:rPr lang="tr-TR" b="1" dirty="0" smtClean="0">
                <a:latin typeface="Comic Sans MS" panose="030F0702030302020204" pitchFamily="66" charset="0"/>
              </a:rPr>
              <a:t> </a:t>
            </a:r>
            <a:r>
              <a:rPr lang="es-ES" b="1" dirty="0" smtClean="0">
                <a:latin typeface="Comic Sans MS" panose="030F0702030302020204" pitchFamily="66" charset="0"/>
              </a:rPr>
              <a:t>Toksikoenfeksiyolar</a:t>
            </a:r>
            <a:r>
              <a:rPr lang="es-ES" b="1" dirty="0">
                <a:latin typeface="Comic Sans MS" panose="030F0702030302020204" pitchFamily="66" charset="0"/>
              </a:rPr>
              <a:t>;</a:t>
            </a:r>
            <a:r>
              <a:rPr lang="es-ES" dirty="0">
                <a:latin typeface="Comic Sans MS" panose="030F0702030302020204" pitchFamily="66" charset="0"/>
              </a:rPr>
              <a:t> Gıda ve su ile fazla sayıda patojen </a:t>
            </a:r>
            <a:r>
              <a:rPr lang="es-ES" dirty="0" smtClean="0">
                <a:latin typeface="Comic Sans MS" panose="030F0702030302020204" pitchFamily="66" charset="0"/>
              </a:rPr>
              <a:t>mikroorganizmanın</a:t>
            </a:r>
            <a:r>
              <a:rPr lang="tr-TR" dirty="0" smtClean="0">
                <a:latin typeface="Comic Sans MS" panose="030F0702030302020204" pitchFamily="66" charset="0"/>
              </a:rPr>
              <a:t> bağırsaklarda </a:t>
            </a:r>
            <a:r>
              <a:rPr lang="tr-TR" dirty="0">
                <a:latin typeface="Comic Sans MS" panose="030F0702030302020204" pitchFamily="66" charset="0"/>
              </a:rPr>
              <a:t>çoğalması, ölümü ve takiben ş</a:t>
            </a:r>
            <a:r>
              <a:rPr lang="tr-TR" dirty="0" smtClean="0">
                <a:latin typeface="Comic Sans MS" panose="030F0702030302020204" pitchFamily="66" charset="0"/>
              </a:rPr>
              <a:t>ekillenen </a:t>
            </a:r>
            <a:r>
              <a:rPr lang="tr-TR" dirty="0">
                <a:latin typeface="Comic Sans MS" panose="030F0702030302020204" pitchFamily="66" charset="0"/>
              </a:rPr>
              <a:t>hücre </a:t>
            </a:r>
            <a:r>
              <a:rPr lang="tr-TR" dirty="0" err="1">
                <a:latin typeface="Comic Sans MS" panose="030F0702030302020204" pitchFamily="66" charset="0"/>
              </a:rPr>
              <a:t>lizisi</a:t>
            </a:r>
            <a:r>
              <a:rPr lang="tr-TR" dirty="0">
                <a:latin typeface="Comic Sans MS" panose="030F0702030302020204" pitchFamily="66" charset="0"/>
              </a:rPr>
              <a:t> sonrasında </a:t>
            </a:r>
            <a:r>
              <a:rPr lang="tr-TR" dirty="0" smtClean="0">
                <a:latin typeface="Comic Sans MS" panose="030F0702030302020204" pitchFamily="66" charset="0"/>
              </a:rPr>
              <a:t>veya spor oluşturma </a:t>
            </a:r>
            <a:r>
              <a:rPr lang="tr-TR" dirty="0">
                <a:latin typeface="Comic Sans MS" panose="030F0702030302020204" pitchFamily="66" charset="0"/>
              </a:rPr>
              <a:t>özelliği olan bakterilerin bağırsakta spor </a:t>
            </a:r>
            <a:r>
              <a:rPr lang="tr-TR" dirty="0" smtClean="0">
                <a:latin typeface="Comic Sans MS" panose="030F0702030302020204" pitchFamily="66" charset="0"/>
              </a:rPr>
              <a:t>oluşturması </a:t>
            </a:r>
            <a:r>
              <a:rPr lang="tr-TR" dirty="0">
                <a:latin typeface="Comic Sans MS" panose="030F0702030302020204" pitchFamily="66" charset="0"/>
              </a:rPr>
              <a:t>sonucu </a:t>
            </a:r>
            <a:r>
              <a:rPr lang="tr-TR" dirty="0" smtClean="0">
                <a:latin typeface="Comic Sans MS" panose="030F0702030302020204" pitchFamily="66" charset="0"/>
              </a:rPr>
              <a:t>oluşan toksinlerin </a:t>
            </a:r>
            <a:r>
              <a:rPr lang="tr-TR" dirty="0">
                <a:latin typeface="Comic Sans MS" panose="030F0702030302020204" pitchFamily="66" charset="0"/>
              </a:rPr>
              <a:t>neden olduğu gıda zehirlenmeleri </a:t>
            </a:r>
            <a:r>
              <a:rPr lang="tr-TR" b="1" dirty="0" err="1" smtClean="0">
                <a:latin typeface="Comic Sans MS" panose="030F0702030302020204" pitchFamily="66" charset="0"/>
              </a:rPr>
              <a:t>toksienfeksiyonlar</a:t>
            </a:r>
            <a:r>
              <a:rPr lang="tr-TR" dirty="0" smtClean="0">
                <a:latin typeface="Comic Sans MS" panose="030F0702030302020204" pitchFamily="66" charset="0"/>
              </a:rPr>
              <a:t> </a:t>
            </a:r>
            <a:r>
              <a:rPr lang="tr-TR" dirty="0">
                <a:latin typeface="Comic Sans MS" panose="030F0702030302020204" pitchFamily="66" charset="0"/>
              </a:rPr>
              <a:t>olarak </a:t>
            </a:r>
            <a:r>
              <a:rPr lang="tr-TR" dirty="0" smtClean="0">
                <a:latin typeface="Comic Sans MS" panose="030F0702030302020204" pitchFamily="66" charset="0"/>
              </a:rPr>
              <a:t>tanımlanır. Semptomlar </a:t>
            </a:r>
            <a:r>
              <a:rPr lang="tr-TR" dirty="0">
                <a:latin typeface="Comic Sans MS" panose="030F0702030302020204" pitchFamily="66" charset="0"/>
              </a:rPr>
              <a:t>genellikle, bakteriyel hücre </a:t>
            </a:r>
            <a:r>
              <a:rPr lang="tr-TR" dirty="0" err="1">
                <a:latin typeface="Comic Sans MS" panose="030F0702030302020204" pitchFamily="66" charset="0"/>
              </a:rPr>
              <a:t>kolonizasyonu</a:t>
            </a:r>
            <a:r>
              <a:rPr lang="tr-TR" dirty="0">
                <a:latin typeface="Comic Sans MS" panose="030F0702030302020204" pitchFamily="66" charset="0"/>
              </a:rPr>
              <a:t>, </a:t>
            </a:r>
            <a:r>
              <a:rPr lang="tr-TR" dirty="0" err="1">
                <a:latin typeface="Comic Sans MS" panose="030F0702030302020204" pitchFamily="66" charset="0"/>
              </a:rPr>
              <a:t>sporlanması</a:t>
            </a:r>
            <a:r>
              <a:rPr lang="tr-TR" dirty="0">
                <a:latin typeface="Comic Sans MS" panose="030F0702030302020204" pitchFamily="66" charset="0"/>
              </a:rPr>
              <a:t> veya </a:t>
            </a:r>
            <a:r>
              <a:rPr lang="tr-TR" dirty="0" smtClean="0">
                <a:latin typeface="Comic Sans MS" panose="030F0702030302020204" pitchFamily="66" charset="0"/>
              </a:rPr>
              <a:t>bunların parçalanması </a:t>
            </a:r>
            <a:r>
              <a:rPr lang="tr-TR" dirty="0">
                <a:latin typeface="Comic Sans MS" panose="030F0702030302020204" pitchFamily="66" charset="0"/>
              </a:rPr>
              <a:t>sonucu açığa çıkan toksinler nedeniyle şekillenmektedir.</a:t>
            </a:r>
          </a:p>
        </p:txBody>
      </p:sp>
    </p:spTree>
    <p:extLst>
      <p:ext uri="{BB962C8B-B14F-4D97-AF65-F5344CB8AC3E}">
        <p14:creationId xmlns:p14="http://schemas.microsoft.com/office/powerpoint/2010/main" val="35102295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Metin kutusu 1"/>
          <p:cNvSpPr txBox="1"/>
          <p:nvPr/>
        </p:nvSpPr>
        <p:spPr>
          <a:xfrm>
            <a:off x="467544" y="1897668"/>
            <a:ext cx="8424936" cy="523220"/>
          </a:xfrm>
          <a:prstGeom prst="rect">
            <a:avLst/>
          </a:prstGeom>
          <a:noFill/>
        </p:spPr>
        <p:txBody>
          <a:bodyPr wrap="square" rtlCol="0">
            <a:spAutoFit/>
          </a:bodyPr>
          <a:lstStyle/>
          <a:p>
            <a:r>
              <a:rPr lang="tr-TR" sz="2800" b="1" dirty="0" smtClean="0">
                <a:solidFill>
                  <a:schemeClr val="bg1"/>
                </a:solidFill>
                <a:latin typeface="Comic Sans MS" panose="030F0702030302020204" pitchFamily="66" charset="0"/>
              </a:rPr>
              <a:t>GIDALARDAKİ KİMYASAL KALINTILAR</a:t>
            </a:r>
            <a:endParaRPr lang="tr-TR" sz="2800" b="1"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35102295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51520" y="836712"/>
            <a:ext cx="8568952" cy="5078313"/>
          </a:xfrm>
          <a:prstGeom prst="rect">
            <a:avLst/>
          </a:prstGeom>
          <a:noFill/>
        </p:spPr>
        <p:txBody>
          <a:bodyPr wrap="square" rtlCol="0">
            <a:spAutoFit/>
          </a:bodyPr>
          <a:lstStyle/>
          <a:p>
            <a:pPr algn="just"/>
            <a:r>
              <a:rPr lang="tr-TR" b="1" dirty="0">
                <a:latin typeface="Comic Sans MS" panose="030F0702030302020204" pitchFamily="66" charset="0"/>
              </a:rPr>
              <a:t>1. Pestisit Kalıntıları </a:t>
            </a:r>
            <a:r>
              <a:rPr lang="tr-TR" dirty="0">
                <a:latin typeface="Comic Sans MS" panose="030F0702030302020204" pitchFamily="66" charset="0"/>
              </a:rPr>
              <a:t>(Üretim sırasında kullanılan tarım ilaçlarının sebze </a:t>
            </a:r>
            <a:r>
              <a:rPr lang="tr-TR" dirty="0" smtClean="0">
                <a:latin typeface="Comic Sans MS" panose="030F0702030302020204" pitchFamily="66" charset="0"/>
              </a:rPr>
              <a:t>ve meyvelerdeki </a:t>
            </a:r>
            <a:r>
              <a:rPr lang="tr-TR" dirty="0">
                <a:latin typeface="Comic Sans MS" panose="030F0702030302020204" pitchFamily="66" charset="0"/>
              </a:rPr>
              <a:t>kalıntıları)</a:t>
            </a:r>
          </a:p>
          <a:p>
            <a:pPr algn="just"/>
            <a:r>
              <a:rPr lang="tr-TR" b="1" dirty="0">
                <a:latin typeface="Comic Sans MS" panose="030F0702030302020204" pitchFamily="66" charset="0"/>
              </a:rPr>
              <a:t>2. Çevre Kirleticileri </a:t>
            </a:r>
            <a:r>
              <a:rPr lang="tr-TR" dirty="0">
                <a:latin typeface="Comic Sans MS" panose="030F0702030302020204" pitchFamily="66" charset="0"/>
              </a:rPr>
              <a:t>(Çevre kirliliğine neden olan kimyasalların doğrudan ya </a:t>
            </a:r>
            <a:r>
              <a:rPr lang="tr-TR" dirty="0" smtClean="0">
                <a:latin typeface="Comic Sans MS" panose="030F0702030302020204" pitchFamily="66" charset="0"/>
              </a:rPr>
              <a:t>da </a:t>
            </a:r>
            <a:r>
              <a:rPr lang="tr-TR" dirty="0" err="1" smtClean="0">
                <a:latin typeface="Comic Sans MS" panose="030F0702030302020204" pitchFamily="66" charset="0"/>
              </a:rPr>
              <a:t>biyokonsantrasyon</a:t>
            </a:r>
            <a:r>
              <a:rPr lang="tr-TR" dirty="0" smtClean="0">
                <a:latin typeface="Comic Sans MS" panose="030F0702030302020204" pitchFamily="66" charset="0"/>
              </a:rPr>
              <a:t> </a:t>
            </a:r>
            <a:r>
              <a:rPr lang="tr-TR" dirty="0">
                <a:latin typeface="Comic Sans MS" panose="030F0702030302020204" pitchFamily="66" charset="0"/>
              </a:rPr>
              <a:t>gibi mekanizmalarla </a:t>
            </a:r>
            <a:r>
              <a:rPr lang="tr-TR" dirty="0" smtClean="0">
                <a:latin typeface="Comic Sans MS" panose="030F0702030302020204" pitchFamily="66" charset="0"/>
              </a:rPr>
              <a:t>zenginleşerek </a:t>
            </a:r>
            <a:r>
              <a:rPr lang="tr-TR" dirty="0">
                <a:latin typeface="Comic Sans MS" panose="030F0702030302020204" pitchFamily="66" charset="0"/>
              </a:rPr>
              <a:t>gıdalara </a:t>
            </a:r>
            <a:r>
              <a:rPr lang="tr-TR">
                <a:latin typeface="Comic Sans MS" panose="030F0702030302020204" pitchFamily="66" charset="0"/>
              </a:rPr>
              <a:t>yansıması </a:t>
            </a:r>
            <a:r>
              <a:rPr lang="tr-TR" smtClean="0">
                <a:latin typeface="Comic Sans MS" panose="030F0702030302020204" pitchFamily="66" charset="0"/>
              </a:rPr>
              <a:t>sonucu oluşan </a:t>
            </a:r>
            <a:r>
              <a:rPr lang="tr-TR" dirty="0" smtClean="0">
                <a:latin typeface="Comic Sans MS" panose="030F0702030302020204" pitchFamily="66" charset="0"/>
              </a:rPr>
              <a:t>kirlilikler) </a:t>
            </a:r>
          </a:p>
          <a:p>
            <a:pPr marL="809625" indent="-266700" algn="just">
              <a:buFont typeface="Wingdings" panose="05000000000000000000" pitchFamily="2" charset="2"/>
              <a:buChar char="§"/>
            </a:pPr>
            <a:r>
              <a:rPr lang="tr-TR" dirty="0" smtClean="0">
                <a:latin typeface="Comic Sans MS" panose="030F0702030302020204" pitchFamily="66" charset="0"/>
              </a:rPr>
              <a:t>Pestisitler </a:t>
            </a:r>
            <a:r>
              <a:rPr lang="tr-TR" dirty="0">
                <a:latin typeface="Comic Sans MS" panose="030F0702030302020204" pitchFamily="66" charset="0"/>
              </a:rPr>
              <a:t>(Klorlu Hidrokarbonlar: DDT, </a:t>
            </a:r>
            <a:r>
              <a:rPr lang="tr-TR" dirty="0" err="1">
                <a:latin typeface="Comic Sans MS" panose="030F0702030302020204" pitchFamily="66" charset="0"/>
              </a:rPr>
              <a:t>Aldrin</a:t>
            </a:r>
            <a:r>
              <a:rPr lang="tr-TR" dirty="0">
                <a:latin typeface="Comic Sans MS" panose="030F0702030302020204" pitchFamily="66" charset="0"/>
              </a:rPr>
              <a:t>, </a:t>
            </a:r>
            <a:r>
              <a:rPr lang="tr-TR" dirty="0" err="1">
                <a:latin typeface="Comic Sans MS" panose="030F0702030302020204" pitchFamily="66" charset="0"/>
              </a:rPr>
              <a:t>Lindan</a:t>
            </a:r>
            <a:r>
              <a:rPr lang="tr-TR" dirty="0">
                <a:latin typeface="Comic Sans MS" panose="030F0702030302020204" pitchFamily="66" charset="0"/>
              </a:rPr>
              <a:t>, </a:t>
            </a:r>
            <a:r>
              <a:rPr lang="tr-TR" dirty="0" err="1">
                <a:latin typeface="Comic Sans MS" panose="030F0702030302020204" pitchFamily="66" charset="0"/>
              </a:rPr>
              <a:t>Dieldrin</a:t>
            </a:r>
            <a:r>
              <a:rPr lang="tr-TR" dirty="0">
                <a:latin typeface="Comic Sans MS" panose="030F0702030302020204" pitchFamily="66" charset="0"/>
              </a:rPr>
              <a:t>, </a:t>
            </a:r>
            <a:r>
              <a:rPr lang="tr-TR" dirty="0" err="1">
                <a:latin typeface="Comic Sans MS" panose="030F0702030302020204" pitchFamily="66" charset="0"/>
              </a:rPr>
              <a:t>Endrin</a:t>
            </a:r>
            <a:r>
              <a:rPr lang="tr-TR" dirty="0">
                <a:latin typeface="Comic Sans MS" panose="030F0702030302020204" pitchFamily="66" charset="0"/>
              </a:rPr>
              <a:t>, Klordan)</a:t>
            </a:r>
          </a:p>
          <a:p>
            <a:pPr marL="809625" indent="-266700" algn="just">
              <a:buFont typeface="Wingdings" panose="05000000000000000000" pitchFamily="2" charset="2"/>
              <a:buChar char="§"/>
            </a:pPr>
            <a:r>
              <a:rPr lang="tr-TR" dirty="0">
                <a:latin typeface="Comic Sans MS" panose="030F0702030302020204" pitchFamily="66" charset="0"/>
              </a:rPr>
              <a:t>Ağır metaller (</a:t>
            </a:r>
            <a:r>
              <a:rPr lang="tr-TR" dirty="0" smtClean="0">
                <a:latin typeface="Comic Sans MS" panose="030F0702030302020204" pitchFamily="66" charset="0"/>
              </a:rPr>
              <a:t>Kurşun</a:t>
            </a:r>
            <a:r>
              <a:rPr lang="tr-TR" dirty="0">
                <a:latin typeface="Comic Sans MS" panose="030F0702030302020204" pitchFamily="66" charset="0"/>
              </a:rPr>
              <a:t>, Kadmiyum, Cıva)</a:t>
            </a:r>
          </a:p>
          <a:p>
            <a:pPr marL="809625" indent="-266700" algn="just">
              <a:buFont typeface="Wingdings" panose="05000000000000000000" pitchFamily="2" charset="2"/>
              <a:buChar char="§"/>
            </a:pPr>
            <a:r>
              <a:rPr lang="tr-TR" dirty="0" err="1">
                <a:latin typeface="Comic Sans MS" panose="030F0702030302020204" pitchFamily="66" charset="0"/>
              </a:rPr>
              <a:t>Radyonüklidler</a:t>
            </a:r>
            <a:r>
              <a:rPr lang="tr-TR" dirty="0">
                <a:latin typeface="Comic Sans MS" panose="030F0702030302020204" pitchFamily="66" charset="0"/>
              </a:rPr>
              <a:t> (Cs-137, Sr-90)</a:t>
            </a:r>
          </a:p>
          <a:p>
            <a:pPr marL="809625" indent="-266700" algn="just">
              <a:buFont typeface="Wingdings" panose="05000000000000000000" pitchFamily="2" charset="2"/>
              <a:buChar char="§"/>
            </a:pPr>
            <a:r>
              <a:rPr lang="tr-TR" dirty="0">
                <a:latin typeface="Comic Sans MS" panose="030F0702030302020204" pitchFamily="66" charset="0"/>
              </a:rPr>
              <a:t>Klorlu Organik </a:t>
            </a:r>
            <a:r>
              <a:rPr lang="tr-TR" dirty="0" smtClean="0">
                <a:latin typeface="Comic Sans MS" panose="030F0702030302020204" pitchFamily="66" charset="0"/>
              </a:rPr>
              <a:t>Bileşikler </a:t>
            </a:r>
            <a:r>
              <a:rPr lang="tr-TR" dirty="0">
                <a:latin typeface="Comic Sans MS" panose="030F0702030302020204" pitchFamily="66" charset="0"/>
              </a:rPr>
              <a:t>(</a:t>
            </a:r>
            <a:r>
              <a:rPr lang="tr-TR" dirty="0" err="1">
                <a:latin typeface="Comic Sans MS" panose="030F0702030302020204" pitchFamily="66" charset="0"/>
              </a:rPr>
              <a:t>Poliklorobifeniller</a:t>
            </a:r>
            <a:r>
              <a:rPr lang="tr-TR" dirty="0">
                <a:latin typeface="Comic Sans MS" panose="030F0702030302020204" pitchFamily="66" charset="0"/>
              </a:rPr>
              <a:t>, </a:t>
            </a:r>
            <a:r>
              <a:rPr lang="tr-TR" dirty="0" err="1">
                <a:latin typeface="Comic Sans MS" panose="030F0702030302020204" pitchFamily="66" charset="0"/>
              </a:rPr>
              <a:t>Dibenzodioksinler</a:t>
            </a:r>
            <a:r>
              <a:rPr lang="tr-TR" dirty="0">
                <a:latin typeface="Comic Sans MS" panose="030F0702030302020204" pitchFamily="66" charset="0"/>
              </a:rPr>
              <a:t>, </a:t>
            </a:r>
            <a:r>
              <a:rPr lang="tr-TR" dirty="0" err="1">
                <a:latin typeface="Comic Sans MS" panose="030F0702030302020204" pitchFamily="66" charset="0"/>
              </a:rPr>
              <a:t>Dibenzofuranlar</a:t>
            </a:r>
            <a:r>
              <a:rPr lang="tr-TR" dirty="0">
                <a:latin typeface="Comic Sans MS" panose="030F0702030302020204" pitchFamily="66" charset="0"/>
              </a:rPr>
              <a:t>)</a:t>
            </a:r>
          </a:p>
          <a:p>
            <a:pPr algn="just"/>
            <a:r>
              <a:rPr lang="tr-TR" b="1" dirty="0">
                <a:latin typeface="Comic Sans MS" panose="030F0702030302020204" pitchFamily="66" charset="0"/>
              </a:rPr>
              <a:t>3</a:t>
            </a:r>
            <a:r>
              <a:rPr lang="tr-TR" b="1" dirty="0" smtClean="0">
                <a:latin typeface="Comic Sans MS" panose="030F0702030302020204" pitchFamily="66" charset="0"/>
              </a:rPr>
              <a:t>. </a:t>
            </a:r>
            <a:r>
              <a:rPr lang="tr-TR" b="1" dirty="0">
                <a:latin typeface="Comic Sans MS" panose="030F0702030302020204" pitchFamily="66" charset="0"/>
              </a:rPr>
              <a:t>Gıdalarda Kimyasal Tepkimeler ile </a:t>
            </a:r>
            <a:r>
              <a:rPr lang="tr-TR" b="1" dirty="0" smtClean="0">
                <a:latin typeface="Comic Sans MS" panose="030F0702030302020204" pitchFamily="66" charset="0"/>
              </a:rPr>
              <a:t>Oluşan </a:t>
            </a:r>
            <a:r>
              <a:rPr lang="tr-TR" b="1" dirty="0">
                <a:latin typeface="Comic Sans MS" panose="030F0702030302020204" pitchFamily="66" charset="0"/>
              </a:rPr>
              <a:t>Kimyasal Kirleticiler </a:t>
            </a:r>
            <a:r>
              <a:rPr lang="tr-TR" dirty="0">
                <a:latin typeface="Comic Sans MS" panose="030F0702030302020204" pitchFamily="66" charset="0"/>
              </a:rPr>
              <a:t>(</a:t>
            </a:r>
            <a:r>
              <a:rPr lang="tr-TR" dirty="0" smtClean="0">
                <a:latin typeface="Comic Sans MS" panose="030F0702030302020204" pitchFamily="66" charset="0"/>
              </a:rPr>
              <a:t>N-</a:t>
            </a:r>
            <a:r>
              <a:rPr lang="tr-TR" dirty="0" err="1" smtClean="0">
                <a:latin typeface="Comic Sans MS" panose="030F0702030302020204" pitchFamily="66" charset="0"/>
              </a:rPr>
              <a:t>Nitrozo</a:t>
            </a:r>
            <a:r>
              <a:rPr lang="tr-TR" dirty="0" smtClean="0">
                <a:latin typeface="Comic Sans MS" panose="030F0702030302020204" pitchFamily="66" charset="0"/>
              </a:rPr>
              <a:t> bileşikleri</a:t>
            </a:r>
            <a:r>
              <a:rPr lang="tr-TR" dirty="0">
                <a:latin typeface="Comic Sans MS" panose="030F0702030302020204" pitchFamily="66" charset="0"/>
              </a:rPr>
              <a:t>)</a:t>
            </a:r>
          </a:p>
          <a:p>
            <a:pPr algn="just"/>
            <a:r>
              <a:rPr lang="tr-TR" b="1" dirty="0">
                <a:latin typeface="Comic Sans MS" panose="030F0702030302020204" pitchFamily="66" charset="0"/>
              </a:rPr>
              <a:t>4</a:t>
            </a:r>
            <a:r>
              <a:rPr lang="tr-TR" b="1" dirty="0" smtClean="0">
                <a:latin typeface="Comic Sans MS" panose="030F0702030302020204" pitchFamily="66" charset="0"/>
              </a:rPr>
              <a:t>. </a:t>
            </a:r>
            <a:r>
              <a:rPr lang="tr-TR" b="1" dirty="0">
                <a:latin typeface="Comic Sans MS" panose="030F0702030302020204" pitchFamily="66" charset="0"/>
              </a:rPr>
              <a:t>Veteriner Hekimlikte Kullanılan </a:t>
            </a:r>
            <a:r>
              <a:rPr lang="tr-TR" b="1" dirty="0" smtClean="0">
                <a:latin typeface="Comic Sans MS" panose="030F0702030302020204" pitchFamily="66" charset="0"/>
              </a:rPr>
              <a:t>ilaçlar </a:t>
            </a:r>
            <a:r>
              <a:rPr lang="tr-TR" dirty="0">
                <a:latin typeface="Comic Sans MS" panose="030F0702030302020204" pitchFamily="66" charset="0"/>
              </a:rPr>
              <a:t>(antibiyotikler, hormonlar)</a:t>
            </a:r>
          </a:p>
          <a:p>
            <a:pPr algn="just"/>
            <a:r>
              <a:rPr lang="tr-TR" b="1" dirty="0">
                <a:latin typeface="Comic Sans MS" panose="030F0702030302020204" pitchFamily="66" charset="0"/>
              </a:rPr>
              <a:t>5</a:t>
            </a:r>
            <a:r>
              <a:rPr lang="tr-TR" b="1" dirty="0" smtClean="0">
                <a:latin typeface="Comic Sans MS" panose="030F0702030302020204" pitchFamily="66" charset="0"/>
              </a:rPr>
              <a:t>. </a:t>
            </a:r>
            <a:r>
              <a:rPr lang="tr-TR" b="1" dirty="0">
                <a:latin typeface="Comic Sans MS" panose="030F0702030302020204" pitchFamily="66" charset="0"/>
              </a:rPr>
              <a:t>Ambalaj Malzemelerinden Gıdaya </a:t>
            </a:r>
            <a:r>
              <a:rPr lang="tr-TR" b="1" dirty="0" smtClean="0">
                <a:latin typeface="Comic Sans MS" panose="030F0702030302020204" pitchFamily="66" charset="0"/>
              </a:rPr>
              <a:t>Taşınan </a:t>
            </a:r>
            <a:r>
              <a:rPr lang="tr-TR" b="1" dirty="0">
                <a:latin typeface="Comic Sans MS" panose="030F0702030302020204" pitchFamily="66" charset="0"/>
              </a:rPr>
              <a:t>Kirleticiler </a:t>
            </a:r>
            <a:r>
              <a:rPr lang="tr-TR" dirty="0">
                <a:latin typeface="Comic Sans MS" panose="030F0702030302020204" pitchFamily="66" charset="0"/>
              </a:rPr>
              <a:t>(</a:t>
            </a:r>
            <a:r>
              <a:rPr lang="tr-TR" dirty="0" err="1">
                <a:latin typeface="Comic Sans MS" panose="030F0702030302020204" pitchFamily="66" charset="0"/>
              </a:rPr>
              <a:t>Plastifiyanlar</a:t>
            </a:r>
            <a:r>
              <a:rPr lang="tr-TR" dirty="0">
                <a:latin typeface="Comic Sans MS" panose="030F0702030302020204" pitchFamily="66" charset="0"/>
              </a:rPr>
              <a:t>, </a:t>
            </a:r>
            <a:r>
              <a:rPr lang="tr-TR" dirty="0" err="1">
                <a:latin typeface="Comic Sans MS" panose="030F0702030302020204" pitchFamily="66" charset="0"/>
              </a:rPr>
              <a:t>Monomerler</a:t>
            </a:r>
            <a:r>
              <a:rPr lang="tr-TR" dirty="0">
                <a:latin typeface="Comic Sans MS" panose="030F0702030302020204" pitchFamily="66" charset="0"/>
              </a:rPr>
              <a:t>)</a:t>
            </a:r>
          </a:p>
          <a:p>
            <a:pPr algn="just"/>
            <a:r>
              <a:rPr lang="tr-TR" b="1" dirty="0">
                <a:latin typeface="Comic Sans MS" panose="030F0702030302020204" pitchFamily="66" charset="0"/>
              </a:rPr>
              <a:t>6</a:t>
            </a:r>
            <a:r>
              <a:rPr lang="tr-TR" b="1" dirty="0" smtClean="0">
                <a:latin typeface="Comic Sans MS" panose="030F0702030302020204" pitchFamily="66" charset="0"/>
              </a:rPr>
              <a:t>. Pişme </a:t>
            </a:r>
            <a:r>
              <a:rPr lang="tr-TR" b="1" dirty="0">
                <a:latin typeface="Comic Sans MS" panose="030F0702030302020204" pitchFamily="66" charset="0"/>
              </a:rPr>
              <a:t>i</a:t>
            </a:r>
            <a:r>
              <a:rPr lang="tr-TR" b="1" dirty="0" smtClean="0">
                <a:latin typeface="Comic Sans MS" panose="030F0702030302020204" pitchFamily="66" charset="0"/>
              </a:rPr>
              <a:t>şlemi </a:t>
            </a:r>
            <a:r>
              <a:rPr lang="tr-TR" b="1" dirty="0">
                <a:latin typeface="Comic Sans MS" panose="030F0702030302020204" pitchFamily="66" charset="0"/>
              </a:rPr>
              <a:t>Sırasında </a:t>
            </a:r>
            <a:r>
              <a:rPr lang="tr-TR" b="1" dirty="0" smtClean="0">
                <a:latin typeface="Comic Sans MS" panose="030F0702030302020204" pitchFamily="66" charset="0"/>
              </a:rPr>
              <a:t>Oluşan </a:t>
            </a:r>
            <a:r>
              <a:rPr lang="tr-TR" b="1" dirty="0">
                <a:latin typeface="Comic Sans MS" panose="030F0702030302020204" pitchFamily="66" charset="0"/>
              </a:rPr>
              <a:t>Kirleticiler </a:t>
            </a:r>
            <a:r>
              <a:rPr lang="tr-TR" dirty="0">
                <a:latin typeface="Comic Sans MS" panose="030F0702030302020204" pitchFamily="66" charset="0"/>
              </a:rPr>
              <a:t>(</a:t>
            </a:r>
            <a:r>
              <a:rPr lang="tr-TR" dirty="0" err="1">
                <a:latin typeface="Comic Sans MS" panose="030F0702030302020204" pitchFamily="66" charset="0"/>
              </a:rPr>
              <a:t>Polisiklik</a:t>
            </a:r>
            <a:r>
              <a:rPr lang="tr-TR" dirty="0">
                <a:latin typeface="Comic Sans MS" panose="030F0702030302020204" pitchFamily="66" charset="0"/>
              </a:rPr>
              <a:t> Aromatik </a:t>
            </a:r>
            <a:r>
              <a:rPr lang="tr-TR" dirty="0" smtClean="0">
                <a:latin typeface="Comic Sans MS" panose="030F0702030302020204" pitchFamily="66" charset="0"/>
              </a:rPr>
              <a:t>Hidrokarbonlar, </a:t>
            </a:r>
            <a:r>
              <a:rPr lang="tr-TR" dirty="0" err="1" smtClean="0">
                <a:latin typeface="Comic Sans MS" panose="030F0702030302020204" pitchFamily="66" charset="0"/>
              </a:rPr>
              <a:t>Akrilamid</a:t>
            </a:r>
            <a:r>
              <a:rPr lang="tr-TR" dirty="0">
                <a:latin typeface="Comic Sans MS" panose="030F0702030302020204" pitchFamily="66" charset="0"/>
              </a:rPr>
              <a:t>)</a:t>
            </a:r>
          </a:p>
        </p:txBody>
      </p:sp>
    </p:spTree>
    <p:extLst>
      <p:ext uri="{BB962C8B-B14F-4D97-AF65-F5344CB8AC3E}">
        <p14:creationId xmlns:p14="http://schemas.microsoft.com/office/powerpoint/2010/main" val="35102295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Metin kutusu 3"/>
          <p:cNvSpPr txBox="1"/>
          <p:nvPr/>
        </p:nvSpPr>
        <p:spPr>
          <a:xfrm>
            <a:off x="467544" y="2060848"/>
            <a:ext cx="8136904" cy="954107"/>
          </a:xfrm>
          <a:prstGeom prst="rect">
            <a:avLst/>
          </a:prstGeom>
          <a:noFill/>
        </p:spPr>
        <p:txBody>
          <a:bodyPr wrap="square" rtlCol="0">
            <a:spAutoFit/>
          </a:bodyPr>
          <a:lstStyle/>
          <a:p>
            <a:pPr algn="ctr"/>
            <a:r>
              <a:rPr lang="tr-TR" sz="2800" b="1" dirty="0" smtClean="0">
                <a:solidFill>
                  <a:schemeClr val="bg1"/>
                </a:solidFill>
                <a:latin typeface="Comic Sans MS" panose="030F0702030302020204" pitchFamily="66" charset="0"/>
              </a:rPr>
              <a:t>GIDA ZEHİRLENMELERİNDEN KORUNMAK İÇİN ALINACAK ÖNLEMLER</a:t>
            </a:r>
            <a:endParaRPr lang="tr-TR" sz="2800" b="1"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1825160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395536" y="1124744"/>
            <a:ext cx="8064896" cy="1708353"/>
          </a:xfrm>
          <a:prstGeom prst="rect">
            <a:avLst/>
          </a:prstGeom>
          <a:noFill/>
        </p:spPr>
        <p:txBody>
          <a:bodyPr wrap="square" rtlCol="0">
            <a:spAutoFit/>
          </a:bodyPr>
          <a:lstStyle/>
          <a:p>
            <a:pPr algn="just">
              <a:lnSpc>
                <a:spcPct val="150000"/>
              </a:lnSpc>
            </a:pPr>
            <a:r>
              <a:rPr lang="tr-TR" dirty="0">
                <a:latin typeface="Comic Sans MS" panose="030F0702030302020204" pitchFamily="66" charset="0"/>
              </a:rPr>
              <a:t>Hastalığa neden olan bu etkenleri; biyolojik (bakteriler, virüsler, parazitler, küfler) </a:t>
            </a:r>
            <a:r>
              <a:rPr lang="tr-TR" dirty="0" smtClean="0">
                <a:latin typeface="Comic Sans MS" panose="030F0702030302020204" pitchFamily="66" charset="0"/>
              </a:rPr>
              <a:t>ve kimyasal </a:t>
            </a:r>
            <a:r>
              <a:rPr lang="tr-TR" dirty="0">
                <a:latin typeface="Comic Sans MS" panose="030F0702030302020204" pitchFamily="66" charset="0"/>
              </a:rPr>
              <a:t>(ruhsatlı olmayan veya katılması yasak olan gıda katkı maddeleri, </a:t>
            </a:r>
            <a:r>
              <a:rPr lang="tr-TR" dirty="0" smtClean="0">
                <a:latin typeface="Comic Sans MS" panose="030F0702030302020204" pitchFamily="66" charset="0"/>
              </a:rPr>
              <a:t>veteriner ve </a:t>
            </a:r>
            <a:r>
              <a:rPr lang="tr-TR" dirty="0">
                <a:latin typeface="Comic Sans MS" panose="030F0702030302020204" pitchFamily="66" charset="0"/>
              </a:rPr>
              <a:t>zirai ilaç kalıntıları, ağır metaller, </a:t>
            </a:r>
            <a:r>
              <a:rPr lang="tr-TR" dirty="0" err="1">
                <a:latin typeface="Comic Sans MS" panose="030F0702030302020204" pitchFamily="66" charset="0"/>
              </a:rPr>
              <a:t>dioksin</a:t>
            </a:r>
            <a:r>
              <a:rPr lang="tr-TR" dirty="0">
                <a:latin typeface="Comic Sans MS" panose="030F0702030302020204" pitchFamily="66" charset="0"/>
              </a:rPr>
              <a:t>, </a:t>
            </a:r>
            <a:r>
              <a:rPr lang="tr-TR" dirty="0" err="1">
                <a:latin typeface="Comic Sans MS" panose="030F0702030302020204" pitchFamily="66" charset="0"/>
              </a:rPr>
              <a:t>nitrosaminler</a:t>
            </a:r>
            <a:r>
              <a:rPr lang="tr-TR" dirty="0">
                <a:latin typeface="Comic Sans MS" panose="030F0702030302020204" pitchFamily="66" charset="0"/>
              </a:rPr>
              <a:t>, </a:t>
            </a:r>
            <a:r>
              <a:rPr lang="tr-TR" dirty="0" err="1">
                <a:latin typeface="Comic Sans MS" panose="030F0702030302020204" pitchFamily="66" charset="0"/>
              </a:rPr>
              <a:t>PAHlar</a:t>
            </a:r>
            <a:r>
              <a:rPr lang="tr-TR" dirty="0">
                <a:latin typeface="Comic Sans MS" panose="030F0702030302020204" pitchFamily="66" charset="0"/>
              </a:rPr>
              <a:t>) </a:t>
            </a:r>
            <a:r>
              <a:rPr lang="tr-TR" dirty="0" smtClean="0">
                <a:latin typeface="Comic Sans MS" panose="030F0702030302020204" pitchFamily="66" charset="0"/>
              </a:rPr>
              <a:t>etkenler oluşturmaktadır</a:t>
            </a:r>
            <a:r>
              <a:rPr lang="tr-TR" dirty="0">
                <a:latin typeface="Comic Sans MS" panose="030F0702030302020204" pitchFamily="66" charset="0"/>
              </a:rPr>
              <a:t>.</a:t>
            </a:r>
          </a:p>
        </p:txBody>
      </p:sp>
      <p:sp>
        <p:nvSpPr>
          <p:cNvPr id="5" name="Metin kutusu 4"/>
          <p:cNvSpPr txBox="1"/>
          <p:nvPr/>
        </p:nvSpPr>
        <p:spPr>
          <a:xfrm>
            <a:off x="395536" y="3212976"/>
            <a:ext cx="8064896" cy="1292854"/>
          </a:xfrm>
          <a:prstGeom prst="rect">
            <a:avLst/>
          </a:prstGeom>
          <a:noFill/>
        </p:spPr>
        <p:txBody>
          <a:bodyPr wrap="square" rtlCol="0">
            <a:spAutoFit/>
          </a:bodyPr>
          <a:lstStyle/>
          <a:p>
            <a:pPr algn="just">
              <a:lnSpc>
                <a:spcPct val="150000"/>
              </a:lnSpc>
            </a:pPr>
            <a:r>
              <a:rPr lang="tr-TR" dirty="0">
                <a:latin typeface="Comic Sans MS" panose="030F0702030302020204" pitchFamily="66" charset="0"/>
              </a:rPr>
              <a:t>Gıda zehirlenmesi, daha çok toksin/zehir veya kimyasal etken ile </a:t>
            </a:r>
            <a:r>
              <a:rPr lang="tr-TR" dirty="0" err="1">
                <a:latin typeface="Comic Sans MS" panose="030F0702030302020204" pitchFamily="66" charset="0"/>
              </a:rPr>
              <a:t>kontamine</a:t>
            </a:r>
            <a:r>
              <a:rPr lang="tr-TR" dirty="0">
                <a:latin typeface="Comic Sans MS" panose="030F0702030302020204" pitchFamily="66" charset="0"/>
              </a:rPr>
              <a:t> gıda </a:t>
            </a:r>
            <a:r>
              <a:rPr lang="tr-TR" dirty="0" smtClean="0">
                <a:latin typeface="Comic Sans MS" panose="030F0702030302020204" pitchFamily="66" charset="0"/>
              </a:rPr>
              <a:t>veya suyun </a:t>
            </a:r>
            <a:r>
              <a:rPr lang="tr-TR" dirty="0">
                <a:latin typeface="Comic Sans MS" panose="030F0702030302020204" pitchFamily="66" charset="0"/>
              </a:rPr>
              <a:t>tüketilmesine bağlı hastalık hali için kullanılan genel bir tanımlamadır.</a:t>
            </a:r>
          </a:p>
        </p:txBody>
      </p:sp>
    </p:spTree>
    <p:extLst>
      <p:ext uri="{BB962C8B-B14F-4D97-AF65-F5344CB8AC3E}">
        <p14:creationId xmlns:p14="http://schemas.microsoft.com/office/powerpoint/2010/main" val="17634941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457200" y="685800"/>
            <a:ext cx="8229600" cy="5440363"/>
          </a:xfrm>
        </p:spPr>
        <p:txBody>
          <a:bodyPr/>
          <a:lstStyle/>
          <a:p>
            <a:r>
              <a:rPr lang="tr-TR" altLang="tr-TR" dirty="0" smtClean="0">
                <a:latin typeface="Comic Sans MS" pitchFamily="66" charset="0"/>
              </a:rPr>
              <a:t>Gıdaların </a:t>
            </a:r>
            <a:r>
              <a:rPr lang="tr-TR" altLang="tr-TR" dirty="0">
                <a:latin typeface="Comic Sans MS" pitchFamily="66" charset="0"/>
              </a:rPr>
              <a:t>kirlenmesini ve sağlığa zararlı hale gelmesini önlemek için gıdaların satın alınmasından tüketimine kadar geçen tüm aşamalarda temizlik ve hijyen kurallarına uyulması gerekir.</a:t>
            </a:r>
          </a:p>
          <a:p>
            <a:r>
              <a:rPr lang="tr-TR" altLang="tr-TR" dirty="0">
                <a:latin typeface="Comic Sans MS" pitchFamily="66" charset="0"/>
              </a:rPr>
              <a:t>Sağlam, zedelenmemiş, bozuk olmayan gıdalar seçilmeli ve satın alınmalıdır.</a:t>
            </a:r>
          </a:p>
          <a:p>
            <a:endParaRPr lang="tr-TR" altLang="tr-TR" dirty="0">
              <a:latin typeface="Comic Sans MS" pitchFamily="66" charset="0"/>
            </a:endParaRPr>
          </a:p>
        </p:txBody>
      </p:sp>
      <p:pic>
        <p:nvPicPr>
          <p:cNvPr id="17412" name="Picture 4" descr="images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4876800"/>
            <a:ext cx="2924175" cy="156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02299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type="body" idx="1"/>
          </p:nvPr>
        </p:nvSpPr>
        <p:spPr>
          <a:xfrm>
            <a:off x="457200" y="533400"/>
            <a:ext cx="8229600" cy="5592763"/>
          </a:xfrm>
        </p:spPr>
        <p:txBody>
          <a:bodyPr/>
          <a:lstStyle/>
          <a:p>
            <a:r>
              <a:rPr lang="tr-TR" altLang="tr-TR">
                <a:latin typeface="Comic Sans MS" pitchFamily="66" charset="0"/>
              </a:rPr>
              <a:t>Son kullanma tarihi geçmiş ürünler kullanılmamalıdır.</a:t>
            </a:r>
          </a:p>
          <a:p>
            <a:r>
              <a:rPr lang="tr-TR" altLang="tr-TR">
                <a:latin typeface="Comic Sans MS" pitchFamily="66" charset="0"/>
              </a:rPr>
              <a:t>Hastalık yapabilecek şüpheli gıdalar, özellikle küflenmiş olanlar tüketilmemelidir.</a:t>
            </a:r>
          </a:p>
        </p:txBody>
      </p:sp>
      <p:pic>
        <p:nvPicPr>
          <p:cNvPr id="77829" name="Picture 5" descr="sk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200400"/>
            <a:ext cx="2228850" cy="3333750"/>
          </a:xfrm>
          <a:prstGeom prst="rect">
            <a:avLst/>
          </a:prstGeom>
          <a:noFill/>
          <a:extLst>
            <a:ext uri="{909E8E84-426E-40DD-AFC4-6F175D3DCCD1}">
              <a14:hiddenFill xmlns:a14="http://schemas.microsoft.com/office/drawing/2010/main">
                <a:solidFill>
                  <a:srgbClr val="FFFFFF"/>
                </a:solidFill>
              </a14:hiddenFill>
            </a:ext>
          </a:extLst>
        </p:spPr>
      </p:pic>
      <p:pic>
        <p:nvPicPr>
          <p:cNvPr id="77831" name="Picture 7" descr="ANd9GcThfWwgRYzNuLebXzEwhjcIaYzkJtZowHsEfHmDJEIKWJBaagK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3581400"/>
            <a:ext cx="3352800" cy="2011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506110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type="body" idx="1"/>
          </p:nvPr>
        </p:nvSpPr>
        <p:spPr/>
        <p:txBody>
          <a:bodyPr/>
          <a:lstStyle/>
          <a:p>
            <a:r>
              <a:rPr lang="tr-TR" altLang="tr-TR">
                <a:latin typeface="Comic Sans MS" pitchFamily="66" charset="0"/>
              </a:rPr>
              <a:t>Çiğ yenecek sebze ve meyveler, pişirilecek taze sebzeler ve kuru meyveler, balık iyice yıkanmalıdır.</a:t>
            </a:r>
          </a:p>
          <a:p>
            <a:endParaRPr lang="tr-TR" altLang="tr-TR">
              <a:latin typeface="Comic Sans MS" pitchFamily="66" charset="0"/>
            </a:endParaRPr>
          </a:p>
          <a:p>
            <a:endParaRPr lang="tr-TR" altLang="tr-TR"/>
          </a:p>
        </p:txBody>
      </p:sp>
      <p:pic>
        <p:nvPicPr>
          <p:cNvPr id="78852" name="Picture 4" descr="gıda-hijyen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3276600"/>
            <a:ext cx="3276600" cy="284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74370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457200" y="609600"/>
            <a:ext cx="8229600" cy="5516563"/>
          </a:xfrm>
        </p:spPr>
        <p:txBody>
          <a:bodyPr/>
          <a:lstStyle/>
          <a:p>
            <a:r>
              <a:rPr lang="tr-TR" altLang="tr-TR">
                <a:latin typeface="Comic Sans MS" pitchFamily="66" charset="0"/>
              </a:rPr>
              <a:t>Kırık, çatlak ve kirli yumurtalar satın alınmamalıdır.</a:t>
            </a:r>
          </a:p>
          <a:p>
            <a:r>
              <a:rPr lang="tr-TR" altLang="tr-TR">
                <a:latin typeface="Comic Sans MS" pitchFamily="66" charset="0"/>
              </a:rPr>
              <a:t>Kıyma ve sakatatlar uzun süre saklanamadığı için hemen tüketilmelidir. Etler hemen tüketilmeyecekse buzlukta 1 hafta, derin dondurucuda 3-4 ay saklanabilir.</a:t>
            </a:r>
          </a:p>
        </p:txBody>
      </p:sp>
      <p:pic>
        <p:nvPicPr>
          <p:cNvPr id="64517" name="Picture 5" descr="ANd9GcSvsV1Vw2-artEdIwOZA2x75Fj7GGp8xhKSROJK2_6Dneu2DtcVJ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3810000"/>
            <a:ext cx="266700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63073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457200" y="533400"/>
            <a:ext cx="8229600" cy="5592763"/>
          </a:xfrm>
        </p:spPr>
        <p:txBody>
          <a:bodyPr/>
          <a:lstStyle/>
          <a:p>
            <a:pPr>
              <a:buClr>
                <a:schemeClr val="tx1"/>
              </a:buClr>
            </a:pPr>
            <a:endParaRPr lang="tr-TR" altLang="tr-TR">
              <a:latin typeface="Comic Sans MS" pitchFamily="66" charset="0"/>
            </a:endParaRPr>
          </a:p>
          <a:p>
            <a:pPr>
              <a:buSzPct val="130000"/>
              <a:buFont typeface="Wingdings" pitchFamily="2" charset="2"/>
              <a:buChar char="§"/>
            </a:pPr>
            <a:r>
              <a:rPr lang="tr-TR" altLang="tr-TR">
                <a:latin typeface="Comic Sans MS" pitchFamily="66" charset="0"/>
              </a:rPr>
              <a:t>Gıdaların saklama koşullarına dikkat edilmelidir: Süt ve sütlü gıdalar, krema, deniz ürünleri, soğuk etli ön yemekler, kanepeler, sosis, salam, yumurta ve yumurtalı gıdalar, kremalı pasta ve tatlılar, kıyma kullanılmış gıdalar, sandviçler devamlı olarak 5°C’nin altında tutulmalıdır..</a:t>
            </a:r>
          </a:p>
        </p:txBody>
      </p:sp>
    </p:spTree>
    <p:extLst>
      <p:ext uri="{BB962C8B-B14F-4D97-AF65-F5344CB8AC3E}">
        <p14:creationId xmlns:p14="http://schemas.microsoft.com/office/powerpoint/2010/main" val="364895654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type="body" idx="1"/>
          </p:nvPr>
        </p:nvSpPr>
        <p:spPr>
          <a:xfrm>
            <a:off x="457200" y="762000"/>
            <a:ext cx="8229600" cy="5364163"/>
          </a:xfrm>
        </p:spPr>
        <p:txBody>
          <a:bodyPr/>
          <a:lstStyle/>
          <a:p>
            <a:r>
              <a:rPr lang="tr-TR" altLang="tr-TR">
                <a:latin typeface="Comic Sans MS" pitchFamily="66" charset="0"/>
              </a:rPr>
              <a:t>Dondurulmuş gıdalar çözdürüldükten sonra tekrar dondurulmamalıdır.</a:t>
            </a:r>
          </a:p>
          <a:p>
            <a:r>
              <a:rPr lang="tr-TR" altLang="tr-TR">
                <a:latin typeface="Comic Sans MS" pitchFamily="66" charset="0"/>
              </a:rPr>
              <a:t>Hazırlama, saklama ve servis sırasında kullanılan araç ve gereçlerde mikroorganizmaların çoğalması önlenmelidir. Çizilmiş, çatlamış veya kırık tabak ve bardaklar kullanılmamalıdır.</a:t>
            </a:r>
          </a:p>
          <a:p>
            <a:endParaRPr lang="tr-TR" altLang="tr-TR"/>
          </a:p>
        </p:txBody>
      </p:sp>
      <p:pic>
        <p:nvPicPr>
          <p:cNvPr id="79877" name="Picture 5" descr="dondurulmus_gida_sebze_mk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4343400"/>
            <a:ext cx="4191000" cy="2357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02207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type="body" idx="1"/>
          </p:nvPr>
        </p:nvSpPr>
        <p:spPr>
          <a:xfrm>
            <a:off x="457200" y="685800"/>
            <a:ext cx="8229600" cy="5440363"/>
          </a:xfrm>
        </p:spPr>
        <p:txBody>
          <a:bodyPr/>
          <a:lstStyle/>
          <a:p>
            <a:r>
              <a:rPr lang="tr-TR" altLang="tr-TR">
                <a:latin typeface="Comic Sans MS" pitchFamily="66" charset="0"/>
              </a:rPr>
              <a:t>Pişirme sırasında dış kısımdaki mikroorganizmaların genellikle hepsi ölür, fakat iç kısımdakilerin hepsi ölmez, bu nedenle büyük parça etlerin iç kısımlarının tam olarak pişirilmesine dikkat edilmelidir.</a:t>
            </a:r>
          </a:p>
          <a:p>
            <a:r>
              <a:rPr lang="tr-TR" altLang="tr-TR">
                <a:latin typeface="Comic Sans MS" pitchFamily="66" charset="0"/>
              </a:rPr>
              <a:t>Çiğ ve pişmiş gıdalar birbirinden ayrı tutulmalıdır.</a:t>
            </a:r>
          </a:p>
        </p:txBody>
      </p:sp>
    </p:spTree>
    <p:extLst>
      <p:ext uri="{BB962C8B-B14F-4D97-AF65-F5344CB8AC3E}">
        <p14:creationId xmlns:p14="http://schemas.microsoft.com/office/powerpoint/2010/main" val="994424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ChangeArrowheads="1"/>
          </p:cNvSpPr>
          <p:nvPr>
            <p:ph type="body" idx="1"/>
          </p:nvPr>
        </p:nvSpPr>
        <p:spPr>
          <a:xfrm>
            <a:off x="457200" y="838200"/>
            <a:ext cx="8229600" cy="5287963"/>
          </a:xfrm>
        </p:spPr>
        <p:txBody>
          <a:bodyPr/>
          <a:lstStyle/>
          <a:p>
            <a:r>
              <a:rPr lang="tr-TR" altLang="tr-TR">
                <a:latin typeface="Comic Sans MS" pitchFamily="66" charset="0"/>
              </a:rPr>
              <a:t>Açıkta satılan yiyecekler kesinlikle satın alınmamalıdır.</a:t>
            </a:r>
          </a:p>
          <a:p>
            <a:r>
              <a:rPr lang="tr-TR" altLang="tr-TR">
                <a:latin typeface="Comic Sans MS" pitchFamily="66" charset="0"/>
              </a:rPr>
              <a:t>Yemekler kısa sürede tüketilecek miktarda hazırlanmalıdır.</a:t>
            </a:r>
          </a:p>
          <a:p>
            <a:r>
              <a:rPr lang="tr-TR" altLang="tr-TR">
                <a:latin typeface="Comic Sans MS" pitchFamily="66" charset="0"/>
              </a:rPr>
              <a:t>Kapaklı çöp kutuları kullanılmalıdır.</a:t>
            </a:r>
          </a:p>
          <a:p>
            <a:endParaRPr lang="tr-TR" altLang="tr-TR">
              <a:latin typeface="Comic Sans MS" pitchFamily="66" charset="0"/>
            </a:endParaRPr>
          </a:p>
        </p:txBody>
      </p:sp>
      <p:pic>
        <p:nvPicPr>
          <p:cNvPr id="80901" name="Picture 5" descr="9847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4038600"/>
            <a:ext cx="3276600" cy="2268538"/>
          </a:xfrm>
          <a:prstGeom prst="rect">
            <a:avLst/>
          </a:prstGeom>
          <a:noFill/>
          <a:extLst>
            <a:ext uri="{909E8E84-426E-40DD-AFC4-6F175D3DCCD1}">
              <a14:hiddenFill xmlns:a14="http://schemas.microsoft.com/office/drawing/2010/main">
                <a:solidFill>
                  <a:srgbClr val="FFFFFF"/>
                </a:solidFill>
              </a14:hiddenFill>
            </a:ext>
          </a:extLst>
        </p:spPr>
      </p:pic>
      <p:pic>
        <p:nvPicPr>
          <p:cNvPr id="80902" name="Picture 6" descr="images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4038600"/>
            <a:ext cx="22860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278734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95736" y="2191345"/>
            <a:ext cx="4796826" cy="1200329"/>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tr-TR" sz="7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Teşekkürler </a:t>
            </a:r>
            <a:endParaRPr lang="tr-TR" sz="7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06012730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497730" y="188640"/>
            <a:ext cx="8538765" cy="6093976"/>
          </a:xfrm>
          <a:prstGeom prst="rect">
            <a:avLst/>
          </a:prstGeom>
          <a:noFill/>
        </p:spPr>
        <p:txBody>
          <a:bodyPr wrap="square" rtlCol="0">
            <a:spAutoFit/>
          </a:bodyPr>
          <a:lstStyle/>
          <a:p>
            <a:pPr algn="just"/>
            <a:r>
              <a:rPr lang="tr-TR" sz="1500" dirty="0" smtClean="0">
                <a:latin typeface="Comic Sans MS" panose="030F0702030302020204" pitchFamily="66" charset="0"/>
              </a:rPr>
              <a:t>Ekolojik Denge, Çevre Kirliliği ve İnsan Sağlığı, Kirlilik kontrolüne ekosistem yaklaşımı </a:t>
            </a:r>
            <a:r>
              <a:rPr lang="tr-TR" sz="1500" dirty="0" smtClean="0">
                <a:solidFill>
                  <a:srgbClr val="FF0000"/>
                </a:solidFill>
                <a:latin typeface="Comic Sans MS" panose="030F0702030302020204" pitchFamily="66" charset="0"/>
              </a:rPr>
              <a:t>(1. ve 2. Hafta)</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Sağlık açısından çevre, Çevre sağlık ilişkisi, Çevre sağlığı tanımı-Konuları </a:t>
            </a:r>
            <a:r>
              <a:rPr lang="tr-TR" sz="1500" dirty="0" smtClean="0">
                <a:solidFill>
                  <a:srgbClr val="FF0000"/>
                </a:solidFill>
                <a:latin typeface="Comic Sans MS" panose="030F0702030302020204" pitchFamily="66" charset="0"/>
              </a:rPr>
              <a:t>(3.Hafta)</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Epidemiyoloji-Kapsamı ve bulaşıcı hastalıklar yönünden Epidemiyolojinin önemi </a:t>
            </a:r>
            <a:r>
              <a:rPr lang="tr-TR" sz="1500" dirty="0" smtClean="0">
                <a:solidFill>
                  <a:srgbClr val="FF0000"/>
                </a:solidFill>
                <a:latin typeface="Comic Sans MS" panose="030F0702030302020204" pitchFamily="66" charset="0"/>
              </a:rPr>
              <a:t>(4.Hafta)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Enfeksiyon hastalıklarına giriş, Enfeksiyon kaynağı ve bulaşma yolları </a:t>
            </a:r>
            <a:r>
              <a:rPr lang="tr-TR" sz="1500" dirty="0" smtClean="0">
                <a:solidFill>
                  <a:srgbClr val="FF0000"/>
                </a:solidFill>
                <a:latin typeface="Comic Sans MS" panose="030F0702030302020204" pitchFamily="66" charset="0"/>
              </a:rPr>
              <a:t>(5.Hafta)</a:t>
            </a:r>
            <a:r>
              <a:rPr lang="tr-TR" sz="1500" dirty="0" smtClean="0">
                <a:latin typeface="Comic Sans MS" panose="030F0702030302020204" pitchFamily="66" charset="0"/>
              </a:rPr>
              <a:t>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Enfeksiyon etkenlerinin sınıflandırılması ve genel özellikleri </a:t>
            </a:r>
            <a:r>
              <a:rPr lang="tr-TR" sz="1500" dirty="0" smtClean="0">
                <a:solidFill>
                  <a:srgbClr val="FF0000"/>
                </a:solidFill>
                <a:latin typeface="Comic Sans MS" panose="030F0702030302020204" pitchFamily="66" charset="0"/>
              </a:rPr>
              <a:t>(6.7.ve 8.Haftalar)</a:t>
            </a:r>
            <a:r>
              <a:rPr lang="tr-TR" sz="1500" dirty="0" smtClean="0">
                <a:latin typeface="Comic Sans MS" panose="030F0702030302020204" pitchFamily="66" charset="0"/>
              </a:rPr>
              <a:t>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Gıda zehirlenmeleri (Besinlerin sebep olabileceği hastalıklar) </a:t>
            </a:r>
            <a:r>
              <a:rPr lang="tr-TR" sz="1500" dirty="0" smtClean="0">
                <a:solidFill>
                  <a:srgbClr val="FF0000"/>
                </a:solidFill>
                <a:latin typeface="Comic Sans MS" panose="030F0702030302020204" pitchFamily="66" charset="0"/>
              </a:rPr>
              <a:t>(9.Hafta)</a:t>
            </a:r>
            <a:r>
              <a:rPr lang="tr-TR" sz="1500" dirty="0" smtClean="0">
                <a:latin typeface="Comic Sans MS" panose="030F0702030302020204" pitchFamily="66" charset="0"/>
              </a:rPr>
              <a:t>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Ara Sınav </a:t>
            </a:r>
            <a:r>
              <a:rPr lang="tr-TR" sz="1500" dirty="0" smtClean="0">
                <a:solidFill>
                  <a:srgbClr val="FF0000"/>
                </a:solidFill>
                <a:latin typeface="Comic Sans MS" panose="030F0702030302020204" pitchFamily="66" charset="0"/>
              </a:rPr>
              <a:t>(10. Hafta)</a:t>
            </a:r>
            <a:r>
              <a:rPr lang="tr-TR" sz="1500" dirty="0" smtClean="0">
                <a:latin typeface="Comic Sans MS" panose="030F0702030302020204" pitchFamily="66" charset="0"/>
              </a:rPr>
              <a:t>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Toksikoloji Bilgisi ve Mikro kirleticiler </a:t>
            </a:r>
            <a:r>
              <a:rPr lang="tr-TR" sz="1500" dirty="0" smtClean="0">
                <a:solidFill>
                  <a:srgbClr val="FF0000"/>
                </a:solidFill>
                <a:latin typeface="Comic Sans MS" panose="030F0702030302020204" pitchFamily="66" charset="0"/>
              </a:rPr>
              <a:t>(11. Hafta)</a:t>
            </a:r>
            <a:r>
              <a:rPr lang="tr-TR" sz="1500" dirty="0" smtClean="0">
                <a:latin typeface="Comic Sans MS" panose="030F0702030302020204" pitchFamily="66" charset="0"/>
              </a:rPr>
              <a:t>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İş sağlığının kapsamı ve Meslek hastalıkları ( İşyeri sağlığı, güvenliği, iş kazaları, işçi sağlığı, iş emniyeti ve arıtma tesislerinde personel sağlığı ve emniyeti) </a:t>
            </a:r>
            <a:r>
              <a:rPr lang="tr-TR" sz="1500" dirty="0" smtClean="0">
                <a:solidFill>
                  <a:srgbClr val="FF0000"/>
                </a:solidFill>
                <a:latin typeface="Comic Sans MS" panose="030F0702030302020204" pitchFamily="66" charset="0"/>
              </a:rPr>
              <a:t>(12. Hafta)</a:t>
            </a:r>
            <a:r>
              <a:rPr lang="tr-TR" sz="1500" dirty="0" smtClean="0">
                <a:latin typeface="Comic Sans MS" panose="030F0702030302020204" pitchFamily="66" charset="0"/>
              </a:rPr>
              <a:t>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Demografi (Nüfus bilimi) ve sağlık ilişkisi </a:t>
            </a:r>
            <a:r>
              <a:rPr lang="tr-TR" sz="1500" dirty="0" smtClean="0">
                <a:solidFill>
                  <a:srgbClr val="FF0000"/>
                </a:solidFill>
                <a:latin typeface="Comic Sans MS" panose="030F0702030302020204" pitchFamily="66" charset="0"/>
              </a:rPr>
              <a:t>(13. Hafta)</a:t>
            </a:r>
            <a:r>
              <a:rPr lang="tr-TR" sz="1500" dirty="0" smtClean="0">
                <a:latin typeface="Comic Sans MS" panose="030F0702030302020204" pitchFamily="66" charset="0"/>
              </a:rPr>
              <a:t>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Kapalı Ortamlara bağlı Sağlık sorunları </a:t>
            </a:r>
            <a:r>
              <a:rPr lang="tr-TR" sz="1500" dirty="0" smtClean="0">
                <a:solidFill>
                  <a:srgbClr val="FF0000"/>
                </a:solidFill>
                <a:latin typeface="Comic Sans MS" panose="030F0702030302020204" pitchFamily="66" charset="0"/>
              </a:rPr>
              <a:t>(14. Hafta)</a:t>
            </a:r>
            <a:r>
              <a:rPr lang="tr-TR" sz="1500" dirty="0" smtClean="0">
                <a:latin typeface="Comic Sans MS" panose="030F0702030302020204" pitchFamily="66" charset="0"/>
              </a:rPr>
              <a:t>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İçme suyu temini ve sağlık ilişkisi, hava kirliliği ve sağlık ilişkisi, Katı atıklar ve sağlık ilişkisi </a:t>
            </a:r>
            <a:r>
              <a:rPr lang="tr-TR" sz="1500" dirty="0" smtClean="0">
                <a:solidFill>
                  <a:srgbClr val="FF0000"/>
                </a:solidFill>
                <a:latin typeface="Comic Sans MS" panose="030F0702030302020204" pitchFamily="66" charset="0"/>
              </a:rPr>
              <a:t>(15. Hafta)</a:t>
            </a:r>
            <a:endParaRPr lang="tr-TR" sz="1500" dirty="0">
              <a:solidFill>
                <a:srgbClr val="FF0000"/>
              </a:solidFill>
              <a:latin typeface="Comic Sans MS" panose="030F0702030302020204" pitchFamily="66" charset="0"/>
            </a:endParaRPr>
          </a:p>
        </p:txBody>
      </p:sp>
      <p:pic>
        <p:nvPicPr>
          <p:cNvPr id="15364" name="Picture 4" descr="http://www.mooreadamsoncraig.co.uk/wp/wp-content/uploads/2012/03/tick-mark.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449" y="286658"/>
            <a:ext cx="392281" cy="392281"/>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http://www.mooreadamsoncraig.co.uk/wp/wp-content/uploads/2012/03/tick-mark.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448" y="786561"/>
            <a:ext cx="392281" cy="392281"/>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http://www.mooreadamsoncraig.co.uk/wp/wp-content/uploads/2012/03/tick-mark.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449" y="1275718"/>
            <a:ext cx="392281" cy="392281"/>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4" descr="http://www.mooreadamsoncraig.co.uk/wp/wp-content/uploads/2012/03/tick-mark.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449" y="1763249"/>
            <a:ext cx="392281" cy="392281"/>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http://www.mooreadamsoncraig.co.uk/wp/wp-content/uploads/2012/03/tick-mark.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449" y="2241255"/>
            <a:ext cx="392281" cy="39228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http://www.mooreadamsoncraig.co.uk/wp/wp-content/uploads/2012/03/tick-mark.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2701062"/>
            <a:ext cx="392281" cy="3922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709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wheel(1)">
                                      <p:cBhvr>
                                        <p:cTn id="7" dur="1000"/>
                                        <p:tgtEl>
                                          <p:spTgt spid="15364"/>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heel(1)">
                                      <p:cBhvr>
                                        <p:cTn id="11" dur="1000"/>
                                        <p:tgtEl>
                                          <p:spTgt spid="24"/>
                                        </p:tgtEl>
                                      </p:cBhvr>
                                    </p:animEffect>
                                  </p:childTnLst>
                                </p:cTn>
                              </p:par>
                            </p:childTnLst>
                          </p:cTn>
                        </p:par>
                        <p:par>
                          <p:cTn id="12" fill="hold">
                            <p:stCondLst>
                              <p:cond delay="2000"/>
                            </p:stCondLst>
                            <p:childTnLst>
                              <p:par>
                                <p:cTn id="13" presetID="21" presetClass="entr" presetSubtype="1" fill="hold"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heel(1)">
                                      <p:cBhvr>
                                        <p:cTn id="15" dur="1000"/>
                                        <p:tgtEl>
                                          <p:spTgt spid="25"/>
                                        </p:tgtEl>
                                      </p:cBhvr>
                                    </p:animEffect>
                                  </p:childTnLst>
                                </p:cTn>
                              </p:par>
                            </p:childTnLst>
                          </p:cTn>
                        </p:par>
                        <p:par>
                          <p:cTn id="16" fill="hold">
                            <p:stCondLst>
                              <p:cond delay="3000"/>
                            </p:stCondLst>
                            <p:childTnLst>
                              <p:par>
                                <p:cTn id="17" presetID="21" presetClass="entr" presetSubtype="1" fill="hold" nodeType="after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heel(1)">
                                      <p:cBhvr>
                                        <p:cTn id="19" dur="1000"/>
                                        <p:tgtEl>
                                          <p:spTgt spid="26"/>
                                        </p:tgtEl>
                                      </p:cBhvr>
                                    </p:animEffect>
                                  </p:childTnLst>
                                </p:cTn>
                              </p:par>
                            </p:childTnLst>
                          </p:cTn>
                        </p:par>
                        <p:par>
                          <p:cTn id="20" fill="hold">
                            <p:stCondLst>
                              <p:cond delay="4000"/>
                            </p:stCondLst>
                            <p:childTnLst>
                              <p:par>
                                <p:cTn id="21" presetID="21" presetClass="entr" presetSubtype="1" fill="hold"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heel(1)">
                                      <p:cBhvr>
                                        <p:cTn id="23" dur="1000"/>
                                        <p:tgtEl>
                                          <p:spTgt spid="27"/>
                                        </p:tgtEl>
                                      </p:cBhvr>
                                    </p:animEffect>
                                  </p:childTnLst>
                                </p:cTn>
                              </p:par>
                            </p:childTnLst>
                          </p:cTn>
                        </p:par>
                        <p:par>
                          <p:cTn id="24" fill="hold">
                            <p:stCondLst>
                              <p:cond delay="5000"/>
                            </p:stCondLst>
                            <p:childTnLst>
                              <p:par>
                                <p:cTn id="25" presetID="21" presetClass="entr" presetSubtype="1" fill="hold"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heel(1)">
                                      <p:cBhvr>
                                        <p:cTn id="2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395536" y="764704"/>
            <a:ext cx="8352928" cy="2723823"/>
          </a:xfrm>
          <a:prstGeom prst="rect">
            <a:avLst/>
          </a:prstGeom>
          <a:noFill/>
        </p:spPr>
        <p:txBody>
          <a:bodyPr wrap="square" rtlCol="0">
            <a:spAutoFit/>
          </a:bodyPr>
          <a:lstStyle/>
          <a:p>
            <a:r>
              <a:rPr lang="tr-TR" dirty="0" smtClean="0">
                <a:latin typeface="Comic Sans MS" panose="030F0702030302020204" pitchFamily="66" charset="0"/>
              </a:rPr>
              <a:t> </a:t>
            </a:r>
            <a:r>
              <a:rPr lang="tr-TR" b="1" dirty="0">
                <a:latin typeface="Comic Sans MS" panose="030F0702030302020204" pitchFamily="66" charset="0"/>
              </a:rPr>
              <a:t>Gıda </a:t>
            </a:r>
            <a:r>
              <a:rPr lang="tr-TR" b="1" dirty="0" smtClean="0">
                <a:latin typeface="Comic Sans MS" panose="030F0702030302020204" pitchFamily="66" charset="0"/>
              </a:rPr>
              <a:t>zehirlenmesi</a:t>
            </a:r>
          </a:p>
          <a:p>
            <a:endParaRPr lang="tr-TR" b="1" dirty="0">
              <a:latin typeface="Comic Sans MS" panose="030F0702030302020204" pitchFamily="66" charset="0"/>
            </a:endParaRPr>
          </a:p>
          <a:p>
            <a:pPr algn="just">
              <a:lnSpc>
                <a:spcPct val="150000"/>
              </a:lnSpc>
            </a:pPr>
            <a:r>
              <a:rPr lang="tr-TR" dirty="0" smtClean="0">
                <a:latin typeface="Comic Sans MS" panose="030F0702030302020204" pitchFamily="66" charset="0"/>
              </a:rPr>
              <a:t>Gıda </a:t>
            </a:r>
            <a:r>
              <a:rPr lang="tr-TR" dirty="0">
                <a:latin typeface="Comic Sans MS" panose="030F0702030302020204" pitchFamily="66" charset="0"/>
              </a:rPr>
              <a:t>zehirlenmesi genellikle hafif geçirilmekle birlikte ölümcül de olabilen yaygın bir hastalıktır. Kişi bakteriler veya toksinlerle </a:t>
            </a:r>
            <a:r>
              <a:rPr lang="tr-TR" dirty="0" err="1">
                <a:latin typeface="Comic Sans MS" panose="030F0702030302020204" pitchFamily="66" charset="0"/>
              </a:rPr>
              <a:t>kontamine</a:t>
            </a:r>
            <a:r>
              <a:rPr lang="tr-TR" dirty="0">
                <a:latin typeface="Comic Sans MS" panose="030F0702030302020204" pitchFamily="66" charset="0"/>
              </a:rPr>
              <a:t> olmuş yiyecek veya içecekleri tükettiğinde meydana gelir. Çok sık olmamakla birlikte gıda zehirlenmesine kimyasallardan gelen toksinler veya böcek ilaçları da neden olabilir. </a:t>
            </a:r>
          </a:p>
        </p:txBody>
      </p:sp>
    </p:spTree>
    <p:extLst>
      <p:ext uri="{BB962C8B-B14F-4D97-AF65-F5344CB8AC3E}">
        <p14:creationId xmlns:p14="http://schemas.microsoft.com/office/powerpoint/2010/main" val="17719101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51520" y="1144583"/>
            <a:ext cx="8424936" cy="1708353"/>
          </a:xfrm>
          <a:prstGeom prst="rect">
            <a:avLst/>
          </a:prstGeom>
          <a:noFill/>
        </p:spPr>
        <p:txBody>
          <a:bodyPr wrap="square" rtlCol="0">
            <a:spAutoFit/>
          </a:bodyPr>
          <a:lstStyle/>
          <a:p>
            <a:pPr algn="just">
              <a:lnSpc>
                <a:spcPct val="150000"/>
              </a:lnSpc>
            </a:pPr>
            <a:r>
              <a:rPr lang="tr-TR" dirty="0" smtClean="0">
                <a:latin typeface="Comic Sans MS" panose="030F0702030302020204" pitchFamily="66" charset="0"/>
              </a:rPr>
              <a:t>Bir </a:t>
            </a:r>
            <a:r>
              <a:rPr lang="tr-TR" dirty="0">
                <a:latin typeface="Comic Sans MS" panose="030F0702030302020204" pitchFamily="66" charset="0"/>
              </a:rPr>
              <a:t>yiyecek veya içeceğin </a:t>
            </a:r>
            <a:r>
              <a:rPr lang="tr-TR" dirty="0" err="1">
                <a:latin typeface="Comic Sans MS" panose="030F0702030302020204" pitchFamily="66" charset="0"/>
              </a:rPr>
              <a:t>kontamine</a:t>
            </a:r>
            <a:r>
              <a:rPr lang="tr-TR" dirty="0">
                <a:latin typeface="Comic Sans MS" panose="030F0702030302020204" pitchFamily="66" charset="0"/>
              </a:rPr>
              <a:t> olduğunu söylemek zordur çünkü görüntü, koku ve tatta herhangi bir değişiklik meydana gelmemiş olabilir. Gıda zehirlenmesi tek bir kişiyi veya aynı </a:t>
            </a:r>
            <a:r>
              <a:rPr lang="tr-TR" dirty="0" err="1">
                <a:latin typeface="Comic Sans MS" panose="030F0702030302020204" pitchFamily="66" charset="0"/>
              </a:rPr>
              <a:t>kontamine</a:t>
            </a:r>
            <a:r>
              <a:rPr lang="tr-TR" dirty="0">
                <a:latin typeface="Comic Sans MS" panose="030F0702030302020204" pitchFamily="66" charset="0"/>
              </a:rPr>
              <a:t> yiyecekten yemiş bir grup insanı etkileyebilir. </a:t>
            </a:r>
          </a:p>
        </p:txBody>
      </p:sp>
    </p:spTree>
    <p:extLst>
      <p:ext uri="{BB962C8B-B14F-4D97-AF65-F5344CB8AC3E}">
        <p14:creationId xmlns:p14="http://schemas.microsoft.com/office/powerpoint/2010/main" val="35102295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9512" y="908720"/>
            <a:ext cx="8784976" cy="2169825"/>
          </a:xfrm>
          <a:prstGeom prst="rect">
            <a:avLst/>
          </a:prstGeom>
          <a:noFill/>
        </p:spPr>
        <p:txBody>
          <a:bodyPr wrap="square" rtlCol="0">
            <a:spAutoFit/>
          </a:bodyPr>
          <a:lstStyle/>
          <a:p>
            <a:pPr algn="just">
              <a:lnSpc>
                <a:spcPct val="150000"/>
              </a:lnSpc>
            </a:pPr>
            <a:r>
              <a:rPr lang="tr-TR" dirty="0" smtClean="0">
                <a:latin typeface="Comic Sans MS" panose="030F0702030302020204" pitchFamily="66" charset="0"/>
              </a:rPr>
              <a:t>Gıda </a:t>
            </a:r>
            <a:r>
              <a:rPr lang="tr-TR" dirty="0">
                <a:latin typeface="Comic Sans MS" panose="030F0702030302020204" pitchFamily="66" charset="0"/>
              </a:rPr>
              <a:t>zehirlenmelerinin çoğu bakterilerin ürettiği toksinlerden veya bakteri miktarından kaynaklanır. Bazı bakteriler gerekli nem, beslenme, sıcaklık ve zaman koşulları oluştuğunda milyonlarca üreyebilirler. Ne kadar çok bakteri varsa, enfeksiyon ve hastalık riski de o kadar yüksektir. Enfeksiyona yol açan en yaygın bakteri türleri </a:t>
            </a:r>
            <a:r>
              <a:rPr lang="tr-TR" dirty="0" smtClean="0">
                <a:latin typeface="Comic Sans MS" panose="030F0702030302020204" pitchFamily="66" charset="0"/>
              </a:rPr>
              <a:t>E</a:t>
            </a:r>
            <a:r>
              <a:rPr lang="tr-TR" dirty="0">
                <a:latin typeface="Comic Sans MS" panose="030F0702030302020204" pitchFamily="66" charset="0"/>
              </a:rPr>
              <a:t>. Koli ve </a:t>
            </a:r>
            <a:r>
              <a:rPr lang="tr-TR" dirty="0" err="1">
                <a:latin typeface="Comic Sans MS" panose="030F0702030302020204" pitchFamily="66" charset="0"/>
              </a:rPr>
              <a:t>salmonelladır</a:t>
            </a:r>
            <a:r>
              <a:rPr lang="tr-TR" dirty="0">
                <a:latin typeface="Comic Sans MS" panose="030F0702030302020204" pitchFamily="66" charset="0"/>
              </a:rPr>
              <a:t>. </a:t>
            </a:r>
          </a:p>
        </p:txBody>
      </p:sp>
    </p:spTree>
    <p:extLst>
      <p:ext uri="{BB962C8B-B14F-4D97-AF65-F5344CB8AC3E}">
        <p14:creationId xmlns:p14="http://schemas.microsoft.com/office/powerpoint/2010/main" val="35102295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Metin kutusu 3"/>
          <p:cNvSpPr txBox="1"/>
          <p:nvPr/>
        </p:nvSpPr>
        <p:spPr>
          <a:xfrm>
            <a:off x="827584" y="1844824"/>
            <a:ext cx="7416824" cy="523220"/>
          </a:xfrm>
          <a:prstGeom prst="rect">
            <a:avLst/>
          </a:prstGeom>
          <a:noFill/>
        </p:spPr>
        <p:txBody>
          <a:bodyPr wrap="square" rtlCol="0">
            <a:spAutoFit/>
          </a:bodyPr>
          <a:lstStyle/>
          <a:p>
            <a:r>
              <a:rPr lang="tr-TR" sz="2800" b="1" dirty="0" smtClean="0">
                <a:solidFill>
                  <a:schemeClr val="bg1"/>
                </a:solidFill>
                <a:latin typeface="Comic Sans MS" panose="030F0702030302020204" pitchFamily="66" charset="0"/>
              </a:rPr>
              <a:t>GIDA ZEHİRLENMESİNİN NEDENLERİ</a:t>
            </a:r>
            <a:endParaRPr lang="tr-TR" sz="2800" b="1"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2489107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23528" y="982176"/>
            <a:ext cx="8352928" cy="1708353"/>
          </a:xfrm>
          <a:prstGeom prst="rect">
            <a:avLst/>
          </a:prstGeom>
          <a:noFill/>
        </p:spPr>
        <p:txBody>
          <a:bodyPr wrap="square" rtlCol="0">
            <a:spAutoFit/>
          </a:bodyPr>
          <a:lstStyle/>
          <a:p>
            <a:pPr algn="just">
              <a:lnSpc>
                <a:spcPct val="150000"/>
              </a:lnSpc>
            </a:pPr>
            <a:r>
              <a:rPr lang="tr-TR" dirty="0" smtClean="0">
                <a:latin typeface="Comic Sans MS" panose="030F0702030302020204" pitchFamily="66" charset="0"/>
              </a:rPr>
              <a:t>Besin </a:t>
            </a:r>
            <a:r>
              <a:rPr lang="tr-TR" dirty="0">
                <a:latin typeface="Comic Sans MS" panose="030F0702030302020204" pitchFamily="66" charset="0"/>
              </a:rPr>
              <a:t>kaynaklı hastalıklara/besin zehirlenmelerine neden olan etmenler arasında kimyasal maddeler, doğal besin toksinleri, metaller, tarım ilaçları deterjanlar, plastikler, parazitler ve mikroorganizmalar (bakteri, küf, maya) sayılabilir.</a:t>
            </a:r>
          </a:p>
        </p:txBody>
      </p:sp>
    </p:spTree>
    <p:extLst>
      <p:ext uri="{BB962C8B-B14F-4D97-AF65-F5344CB8AC3E}">
        <p14:creationId xmlns:p14="http://schemas.microsoft.com/office/powerpoint/2010/main" val="11765901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641</TotalTime>
  <Words>2136</Words>
  <Application>Microsoft Office PowerPoint</Application>
  <PresentationFormat>Ekran Gösterisi (4:3)</PresentationFormat>
  <Paragraphs>158</Paragraphs>
  <Slides>49</Slides>
  <Notes>0</Notes>
  <HiddenSlides>0</HiddenSlides>
  <MMClips>0</MMClips>
  <ScaleCrop>false</ScaleCrop>
  <HeadingPairs>
    <vt:vector size="4" baseType="variant">
      <vt:variant>
        <vt:lpstr>Tema</vt:lpstr>
      </vt:variant>
      <vt:variant>
        <vt:i4>1</vt:i4>
      </vt:variant>
      <vt:variant>
        <vt:lpstr>Slayt Başlıkları</vt:lpstr>
      </vt:variant>
      <vt:variant>
        <vt:i4>49</vt:i4>
      </vt:variant>
    </vt:vector>
  </HeadingPairs>
  <TitlesOfParts>
    <vt:vector size="50" baseType="lpstr">
      <vt:lpstr>Ofis Teması</vt:lpstr>
      <vt:lpstr>ÇEVRE SAĞLIĞI  Gıda zehirlenmeleri (Besinlerin sebep olabileceği hastalıklar)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ÇEVRE SAĞLIĞI Epidemiyoloji-kapsamı ve bulaşıcı hastalıklar yönünden Epidemiyolojinin önemi</dc:title>
  <dc:creator>ASUS-PC</dc:creator>
  <cp:lastModifiedBy>Omur GOKKUS</cp:lastModifiedBy>
  <cp:revision>85</cp:revision>
  <dcterms:created xsi:type="dcterms:W3CDTF">2015-10-20T06:59:25Z</dcterms:created>
  <dcterms:modified xsi:type="dcterms:W3CDTF">2016-09-26T13:06:48Z</dcterms:modified>
</cp:coreProperties>
</file>