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21.02.2015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95536" y="836712"/>
            <a:ext cx="8208912" cy="3046988"/>
          </a:xfrm>
          <a:prstGeom prst="rect">
            <a:avLst/>
          </a:prstGeom>
          <a:noFill/>
        </p:spPr>
        <p:txBody>
          <a:bodyPr wrap="square" rtlCol="0">
            <a:spAutoFit/>
          </a:bodyPr>
          <a:lstStyle/>
          <a:p>
            <a:pPr algn="ctr"/>
            <a:r>
              <a:rPr lang="tr-TR" sz="4800" b="1" dirty="0" smtClean="0">
                <a:solidFill>
                  <a:srgbClr val="7030A0"/>
                </a:solidFill>
                <a:latin typeface="Comic Sans MS" pitchFamily="66" charset="0"/>
              </a:rPr>
              <a:t>MİKROBİYOLOJİ LABORATUARLARINDA UYULMASI GEREKEN KURALLAR</a:t>
            </a:r>
            <a:endParaRPr lang="tr-TR" sz="4800" b="1" dirty="0">
              <a:solidFill>
                <a:srgbClr val="7030A0"/>
              </a:solidFill>
              <a:latin typeface="Comic Sans MS" pitchFamily="66" charset="0"/>
            </a:endParaRPr>
          </a:p>
        </p:txBody>
      </p:sp>
      <p:pic>
        <p:nvPicPr>
          <p:cNvPr id="37890" name="Picture 2" descr="http://www.buzlu.org/images/2007/09/mikrobiyoloji.jpg"/>
          <p:cNvPicPr>
            <a:picLocks noChangeAspect="1" noChangeArrowheads="1"/>
          </p:cNvPicPr>
          <p:nvPr/>
        </p:nvPicPr>
        <p:blipFill>
          <a:blip r:embed="rId2" cstate="print"/>
          <a:srcRect/>
          <a:stretch>
            <a:fillRect/>
          </a:stretch>
        </p:blipFill>
        <p:spPr bwMode="auto">
          <a:xfrm>
            <a:off x="-1" y="5013177"/>
            <a:ext cx="3570627" cy="1844824"/>
          </a:xfrm>
          <a:prstGeom prst="rect">
            <a:avLst/>
          </a:prstGeom>
          <a:noFill/>
        </p:spPr>
      </p:pic>
      <p:pic>
        <p:nvPicPr>
          <p:cNvPr id="37892" name="Picture 4" descr="http://www.turgutludh.gov.tr/userfiles/mikro2.jpg"/>
          <p:cNvPicPr>
            <a:picLocks noChangeAspect="1" noChangeArrowheads="1"/>
          </p:cNvPicPr>
          <p:nvPr/>
        </p:nvPicPr>
        <p:blipFill>
          <a:blip r:embed="rId3" cstate="print"/>
          <a:srcRect/>
          <a:stretch>
            <a:fillRect/>
          </a:stretch>
        </p:blipFill>
        <p:spPr bwMode="auto">
          <a:xfrm>
            <a:off x="3563888" y="5013176"/>
            <a:ext cx="2917926" cy="1844824"/>
          </a:xfrm>
          <a:prstGeom prst="rect">
            <a:avLst/>
          </a:prstGeom>
          <a:ln>
            <a:noFill/>
          </a:ln>
          <a:effectLst>
            <a:outerShdw blurRad="292100" dist="139700" dir="2700000" algn="tl" rotWithShape="0">
              <a:srgbClr val="333333">
                <a:alpha val="65000"/>
              </a:srgbClr>
            </a:outerShdw>
          </a:effectLst>
        </p:spPr>
      </p:pic>
      <p:pic>
        <p:nvPicPr>
          <p:cNvPr id="37894" name="Picture 6" descr="http://veteriner.uludag.edu.tr/academic_departments/preclinic_sciences/department_of_microbiology/images/microbiology.jpg"/>
          <p:cNvPicPr>
            <a:picLocks noChangeAspect="1" noChangeArrowheads="1"/>
          </p:cNvPicPr>
          <p:nvPr/>
        </p:nvPicPr>
        <p:blipFill>
          <a:blip r:embed="rId4" cstate="print"/>
          <a:srcRect/>
          <a:stretch>
            <a:fillRect/>
          </a:stretch>
        </p:blipFill>
        <p:spPr bwMode="auto">
          <a:xfrm>
            <a:off x="6514990" y="5013176"/>
            <a:ext cx="2629010" cy="1844824"/>
          </a:xfrm>
          <a:prstGeom prst="rect">
            <a:avLst/>
          </a:prstGeom>
          <a:noFill/>
        </p:spPr>
      </p:pic>
      <p:sp>
        <p:nvSpPr>
          <p:cNvPr id="8" name="7 Metin kutusu"/>
          <p:cNvSpPr txBox="1"/>
          <p:nvPr/>
        </p:nvSpPr>
        <p:spPr>
          <a:xfrm>
            <a:off x="2771800" y="4221088"/>
            <a:ext cx="3528392" cy="369332"/>
          </a:xfrm>
          <a:prstGeom prst="rect">
            <a:avLst/>
          </a:prstGeom>
          <a:noFill/>
        </p:spPr>
        <p:txBody>
          <a:bodyPr wrap="square" rtlCol="0">
            <a:spAutoFit/>
          </a:bodyPr>
          <a:lstStyle/>
          <a:p>
            <a:r>
              <a:rPr lang="tr-TR" b="1" dirty="0" smtClean="0">
                <a:solidFill>
                  <a:srgbClr val="7030A0"/>
                </a:solidFill>
                <a:latin typeface="Comic Sans MS" pitchFamily="66" charset="0"/>
              </a:rPr>
              <a:t>Yrd. Doç. Dr. Ömür GÖKKUŞ</a:t>
            </a:r>
            <a:endParaRPr lang="tr-TR" b="1" dirty="0">
              <a:solidFill>
                <a:srgbClr val="7030A0"/>
              </a:solidFill>
              <a:latin typeface="Comic Sans MS" pitchFamily="66" charset="0"/>
            </a:endParaRPr>
          </a:p>
        </p:txBody>
      </p:sp>
      <p:sp>
        <p:nvSpPr>
          <p:cNvPr id="9" name="8 Metin kutusu"/>
          <p:cNvSpPr txBox="1"/>
          <p:nvPr/>
        </p:nvSpPr>
        <p:spPr>
          <a:xfrm>
            <a:off x="1656184" y="-27384"/>
            <a:ext cx="5436096" cy="369332"/>
          </a:xfrm>
          <a:prstGeom prst="rect">
            <a:avLst/>
          </a:prstGeom>
          <a:noFill/>
        </p:spPr>
        <p:txBody>
          <a:bodyPr wrap="square" rtlCol="0">
            <a:spAutoFit/>
          </a:bodyPr>
          <a:lstStyle/>
          <a:p>
            <a:pPr algn="ctr"/>
            <a:r>
              <a:rPr lang="tr-TR" b="1" dirty="0" smtClean="0">
                <a:solidFill>
                  <a:srgbClr val="7030A0"/>
                </a:solidFill>
                <a:latin typeface="Comic Sans MS" pitchFamily="66" charset="0"/>
              </a:rPr>
              <a:t>Erciyes Üniversitesi Çevre Mühendisliği Bölümü</a:t>
            </a:r>
            <a:endParaRPr lang="tr-TR" b="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3528" y="692696"/>
            <a:ext cx="8496944" cy="1292854"/>
          </a:xfrm>
          <a:prstGeom prst="rect">
            <a:avLst/>
          </a:prstGeom>
          <a:noFill/>
        </p:spPr>
        <p:txBody>
          <a:bodyPr wrap="square" rtlCol="0">
            <a:spAutoFit/>
          </a:bodyPr>
          <a:lstStyle/>
          <a:p>
            <a:pPr lvl="0">
              <a:lnSpc>
                <a:spcPct val="150000"/>
              </a:lnSpc>
            </a:pPr>
            <a:r>
              <a:rPr lang="tr-TR" dirty="0" smtClean="0">
                <a:latin typeface="Comic Sans MS" pitchFamily="66" charset="0"/>
              </a:rPr>
              <a:t>Öze uçları her kullanımdan önce ve sonra </a:t>
            </a:r>
            <a:r>
              <a:rPr lang="tr-TR" dirty="0" err="1" smtClean="0">
                <a:latin typeface="Comic Sans MS" pitchFamily="66" charset="0"/>
              </a:rPr>
              <a:t>Bunzen</a:t>
            </a:r>
            <a:r>
              <a:rPr lang="tr-TR" dirty="0" smtClean="0">
                <a:latin typeface="Comic Sans MS" pitchFamily="66" charset="0"/>
              </a:rPr>
              <a:t> beki alevinde usulüne uygun şekilde yakılarak sterilize edilmelidir.</a:t>
            </a:r>
          </a:p>
          <a:p>
            <a:pPr>
              <a:lnSpc>
                <a:spcPct val="150000"/>
              </a:lnSpc>
            </a:pPr>
            <a:endParaRPr lang="tr-TR" dirty="0">
              <a:latin typeface="Comic Sans MS" pitchFamily="66" charset="0"/>
            </a:endParaRPr>
          </a:p>
        </p:txBody>
      </p:sp>
      <p:pic>
        <p:nvPicPr>
          <p:cNvPr id="11266" name="Picture 2" descr="http://sciencelens.files.wordpress.com/2013/03/bunsen_burner_s.jpg"/>
          <p:cNvPicPr>
            <a:picLocks noChangeAspect="1" noChangeArrowheads="1"/>
          </p:cNvPicPr>
          <p:nvPr/>
        </p:nvPicPr>
        <p:blipFill>
          <a:blip r:embed="rId2" cstate="print"/>
          <a:srcRect/>
          <a:stretch>
            <a:fillRect/>
          </a:stretch>
        </p:blipFill>
        <p:spPr bwMode="auto">
          <a:xfrm>
            <a:off x="2915816" y="2204864"/>
            <a:ext cx="2733768" cy="36450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692696"/>
            <a:ext cx="8064896" cy="646331"/>
          </a:xfrm>
          <a:prstGeom prst="rect">
            <a:avLst/>
          </a:prstGeom>
          <a:noFill/>
        </p:spPr>
        <p:txBody>
          <a:bodyPr wrap="square" rtlCol="0">
            <a:spAutoFit/>
          </a:bodyPr>
          <a:lstStyle/>
          <a:p>
            <a:pPr lvl="0"/>
            <a:r>
              <a:rPr lang="tr-TR" dirty="0" err="1" smtClean="0">
                <a:solidFill>
                  <a:srgbClr val="FF0000"/>
                </a:solidFill>
                <a:latin typeface="Comic Sans MS" pitchFamily="66" charset="0"/>
              </a:rPr>
              <a:t>Pipetleme</a:t>
            </a:r>
            <a:r>
              <a:rPr lang="tr-TR" dirty="0" smtClean="0">
                <a:solidFill>
                  <a:srgbClr val="FF0000"/>
                </a:solidFill>
                <a:latin typeface="Comic Sans MS" pitchFamily="66" charset="0"/>
              </a:rPr>
              <a:t> yapılırken kesinlikle üflenmemelidir.</a:t>
            </a:r>
          </a:p>
          <a:p>
            <a:endParaRPr lang="tr-TR" dirty="0"/>
          </a:p>
        </p:txBody>
      </p:sp>
      <p:pic>
        <p:nvPicPr>
          <p:cNvPr id="10242" name="Picture 2" descr="http://thumbs.dreamstime.com/x/doutor-que-prende-uma-pipeta-9350657.jpg"/>
          <p:cNvPicPr>
            <a:picLocks noChangeAspect="1" noChangeArrowheads="1"/>
          </p:cNvPicPr>
          <p:nvPr/>
        </p:nvPicPr>
        <p:blipFill>
          <a:blip r:embed="rId2" cstate="print"/>
          <a:srcRect/>
          <a:stretch>
            <a:fillRect/>
          </a:stretch>
        </p:blipFill>
        <p:spPr bwMode="auto">
          <a:xfrm>
            <a:off x="1331640" y="1844824"/>
            <a:ext cx="2520280" cy="3032422"/>
          </a:xfrm>
          <a:prstGeom prst="rect">
            <a:avLst/>
          </a:prstGeom>
          <a:noFill/>
        </p:spPr>
      </p:pic>
      <p:pic>
        <p:nvPicPr>
          <p:cNvPr id="10244" name="Picture 4" descr="https://encrypted-tbn1.gstatic.com/images?q=tbn:ANd9GcQa3Xzn_fZWcOVhGn10gEiLK_jImKv7FDtPJb377awDi9qBcBfjuw"/>
          <p:cNvPicPr>
            <a:picLocks noChangeAspect="1" noChangeArrowheads="1"/>
          </p:cNvPicPr>
          <p:nvPr/>
        </p:nvPicPr>
        <p:blipFill>
          <a:blip r:embed="rId3" cstate="print"/>
          <a:srcRect/>
          <a:stretch>
            <a:fillRect/>
          </a:stretch>
        </p:blipFill>
        <p:spPr bwMode="auto">
          <a:xfrm>
            <a:off x="5652120" y="2132855"/>
            <a:ext cx="2232248" cy="2727081"/>
          </a:xfrm>
          <a:prstGeom prst="rect">
            <a:avLst/>
          </a:prstGeom>
          <a:noFill/>
        </p:spPr>
      </p:pic>
      <p:pic>
        <p:nvPicPr>
          <p:cNvPr id="10246" name="Picture 6" descr="http://www.nasilyapariz.com/wp-content/uploads/2014/07/dogru-bildigimiz-yanlislar.jpg"/>
          <p:cNvPicPr>
            <a:picLocks noChangeAspect="1" noChangeArrowheads="1"/>
          </p:cNvPicPr>
          <p:nvPr/>
        </p:nvPicPr>
        <p:blipFill>
          <a:blip r:embed="rId4" cstate="print"/>
          <a:srcRect l="6197" t="7200" r="50427" b="8801"/>
          <a:stretch>
            <a:fillRect/>
          </a:stretch>
        </p:blipFill>
        <p:spPr bwMode="auto">
          <a:xfrm>
            <a:off x="2123728" y="5013176"/>
            <a:ext cx="1296144" cy="1296144"/>
          </a:xfrm>
          <a:prstGeom prst="rect">
            <a:avLst/>
          </a:prstGeom>
          <a:noFill/>
        </p:spPr>
      </p:pic>
      <p:pic>
        <p:nvPicPr>
          <p:cNvPr id="10248" name="Picture 8" descr="http://www.nasilyapariz.com/wp-content/uploads/2014/07/dogru-bildigimiz-yanlislar.jpg"/>
          <p:cNvPicPr>
            <a:picLocks noChangeAspect="1" noChangeArrowheads="1"/>
          </p:cNvPicPr>
          <p:nvPr/>
        </p:nvPicPr>
        <p:blipFill>
          <a:blip r:embed="rId4" cstate="print"/>
          <a:srcRect l="50812" t="7200" r="7051" b="8801"/>
          <a:stretch>
            <a:fillRect/>
          </a:stretch>
        </p:blipFill>
        <p:spPr bwMode="auto">
          <a:xfrm>
            <a:off x="6228184" y="4941168"/>
            <a:ext cx="1368152" cy="14083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51520" y="620688"/>
            <a:ext cx="8352928" cy="1292854"/>
          </a:xfrm>
          <a:prstGeom prst="rect">
            <a:avLst/>
          </a:prstGeom>
          <a:noFill/>
        </p:spPr>
        <p:txBody>
          <a:bodyPr wrap="square" rtlCol="0">
            <a:spAutoFit/>
          </a:bodyPr>
          <a:lstStyle/>
          <a:p>
            <a:pPr lvl="0" algn="just">
              <a:lnSpc>
                <a:spcPct val="150000"/>
              </a:lnSpc>
            </a:pPr>
            <a:r>
              <a:rPr lang="tr-TR" dirty="0" smtClean="0">
                <a:latin typeface="Comic Sans MS" pitchFamily="66" charset="0"/>
              </a:rPr>
              <a:t>Etil alkol gibi yanıcı, tutuşucu maddeler </a:t>
            </a:r>
            <a:r>
              <a:rPr lang="tr-TR" dirty="0" err="1" smtClean="0">
                <a:latin typeface="Comic Sans MS" pitchFamily="66" charset="0"/>
              </a:rPr>
              <a:t>Bunzen</a:t>
            </a:r>
            <a:r>
              <a:rPr lang="tr-TR" dirty="0" smtClean="0">
                <a:latin typeface="Comic Sans MS" pitchFamily="66" charset="0"/>
              </a:rPr>
              <a:t> beki alevi çevresinden uzak tutulmalıdır.</a:t>
            </a:r>
          </a:p>
          <a:p>
            <a:pPr algn="just">
              <a:lnSpc>
                <a:spcPct val="150000"/>
              </a:lnSpc>
            </a:pPr>
            <a:endParaRPr lang="tr-TR" dirty="0">
              <a:latin typeface="Comic Sans MS" pitchFamily="66" charset="0"/>
            </a:endParaRPr>
          </a:p>
        </p:txBody>
      </p:sp>
      <p:pic>
        <p:nvPicPr>
          <p:cNvPr id="9218" name="Picture 2" descr="http://img6.mynet.com/ha8/i/icki-yasak.jpg"/>
          <p:cNvPicPr>
            <a:picLocks noChangeAspect="1" noChangeArrowheads="1"/>
          </p:cNvPicPr>
          <p:nvPr/>
        </p:nvPicPr>
        <p:blipFill>
          <a:blip r:embed="rId2" cstate="print"/>
          <a:srcRect l="17632" r="18450"/>
          <a:stretch>
            <a:fillRect/>
          </a:stretch>
        </p:blipFill>
        <p:spPr bwMode="auto">
          <a:xfrm>
            <a:off x="2267744" y="2420888"/>
            <a:ext cx="2088232" cy="2447926"/>
          </a:xfrm>
          <a:prstGeom prst="rect">
            <a:avLst/>
          </a:prstGeom>
          <a:noFill/>
        </p:spPr>
      </p:pic>
      <p:pic>
        <p:nvPicPr>
          <p:cNvPr id="9220" name="Picture 4" descr="http://cdn.instructables.com/FEW/D2GT/GWKD43TM/FEWD2GTGWKD43TM.LARGE.jpg"/>
          <p:cNvPicPr>
            <a:picLocks noChangeAspect="1" noChangeArrowheads="1"/>
          </p:cNvPicPr>
          <p:nvPr/>
        </p:nvPicPr>
        <p:blipFill>
          <a:blip r:embed="rId3" cstate="print"/>
          <a:srcRect t="11157" b="2380"/>
          <a:stretch>
            <a:fillRect/>
          </a:stretch>
        </p:blipFill>
        <p:spPr bwMode="auto">
          <a:xfrm>
            <a:off x="4355976" y="2636912"/>
            <a:ext cx="2488492" cy="223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9218"/>
                                        </p:tgtEl>
                                        <p:attrNameLst>
                                          <p:attrName>ppt_w</p:attrName>
                                        </p:attrNameLst>
                                      </p:cBhvr>
                                      <p:tavLst>
                                        <p:tav tm="0">
                                          <p:val>
                                            <p:strVal val="ppt_w"/>
                                          </p:val>
                                        </p:tav>
                                        <p:tav tm="100000">
                                          <p:val>
                                            <p:fltVal val="0"/>
                                          </p:val>
                                        </p:tav>
                                      </p:tavLst>
                                    </p:anim>
                                    <p:anim calcmode="lin" valueType="num">
                                      <p:cBhvr>
                                        <p:cTn id="7" dur="1000"/>
                                        <p:tgtEl>
                                          <p:spTgt spid="9218"/>
                                        </p:tgtEl>
                                        <p:attrNameLst>
                                          <p:attrName>ppt_h</p:attrName>
                                        </p:attrNameLst>
                                      </p:cBhvr>
                                      <p:tavLst>
                                        <p:tav tm="0">
                                          <p:val>
                                            <p:strVal val="ppt_h"/>
                                          </p:val>
                                        </p:tav>
                                        <p:tav tm="100000">
                                          <p:val>
                                            <p:fltVal val="0"/>
                                          </p:val>
                                        </p:tav>
                                      </p:tavLst>
                                    </p:anim>
                                    <p:anim calcmode="lin" valueType="num">
                                      <p:cBhvr>
                                        <p:cTn id="8" dur="1000"/>
                                        <p:tgtEl>
                                          <p:spTgt spid="9218"/>
                                        </p:tgtEl>
                                        <p:attrNameLst>
                                          <p:attrName>style.rotation</p:attrName>
                                        </p:attrNameLst>
                                      </p:cBhvr>
                                      <p:tavLst>
                                        <p:tav tm="0">
                                          <p:val>
                                            <p:fltVal val="0"/>
                                          </p:val>
                                        </p:tav>
                                        <p:tav tm="100000">
                                          <p:val>
                                            <p:fltVal val="90"/>
                                          </p:val>
                                        </p:tav>
                                      </p:tavLst>
                                    </p:anim>
                                    <p:animEffect transition="out" filter="fade">
                                      <p:cBhvr>
                                        <p:cTn id="9" dur="1000"/>
                                        <p:tgtEl>
                                          <p:spTgt spid="9218"/>
                                        </p:tgtEl>
                                      </p:cBhvr>
                                    </p:animEffect>
                                    <p:set>
                                      <p:cBhvr>
                                        <p:cTn id="10" dur="1" fill="hold">
                                          <p:stCondLst>
                                            <p:cond delay="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51520" y="716503"/>
            <a:ext cx="8712968" cy="1708353"/>
          </a:xfrm>
          <a:prstGeom prst="rect">
            <a:avLst/>
          </a:prstGeom>
          <a:noFill/>
        </p:spPr>
        <p:txBody>
          <a:bodyPr wrap="square" rtlCol="0">
            <a:spAutoFit/>
          </a:bodyPr>
          <a:lstStyle/>
          <a:p>
            <a:pPr lvl="0" algn="just">
              <a:lnSpc>
                <a:spcPct val="150000"/>
              </a:lnSpc>
            </a:pPr>
            <a:r>
              <a:rPr lang="tr-TR" dirty="0" smtClean="0">
                <a:latin typeface="Comic Sans MS" pitchFamily="66" charset="0"/>
              </a:rPr>
              <a:t>Ellerde kesik, yara ve benzeri durumlar varsa, bunların üzeri ancak su geçirmez bir bantla kapatıldıktan sonra çalışılmalı, aksi takdirde çalışılmamalı ve durum sorumluya iletilmelidir.</a:t>
            </a:r>
          </a:p>
          <a:p>
            <a:pPr algn="just">
              <a:lnSpc>
                <a:spcPct val="150000"/>
              </a:lnSpc>
            </a:pPr>
            <a:endParaRPr lang="tr-TR" dirty="0">
              <a:latin typeface="Comic Sans MS" pitchFamily="66" charset="0"/>
            </a:endParaRPr>
          </a:p>
        </p:txBody>
      </p:sp>
      <p:pic>
        <p:nvPicPr>
          <p:cNvPr id="8194" name="Picture 2" descr="http://www.sifamarket.com/images/picmanage2/upload/kesik.jpg"/>
          <p:cNvPicPr>
            <a:picLocks noChangeAspect="1" noChangeArrowheads="1"/>
          </p:cNvPicPr>
          <p:nvPr/>
        </p:nvPicPr>
        <p:blipFill>
          <a:blip r:embed="rId2" cstate="print"/>
          <a:srcRect/>
          <a:stretch>
            <a:fillRect/>
          </a:stretch>
        </p:blipFill>
        <p:spPr bwMode="auto">
          <a:xfrm>
            <a:off x="3059832" y="2636912"/>
            <a:ext cx="2762250" cy="28384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620688"/>
            <a:ext cx="8352928" cy="1708353"/>
          </a:xfrm>
          <a:prstGeom prst="rect">
            <a:avLst/>
          </a:prstGeom>
          <a:noFill/>
        </p:spPr>
        <p:txBody>
          <a:bodyPr wrap="square" rtlCol="0">
            <a:spAutoFit/>
          </a:bodyPr>
          <a:lstStyle/>
          <a:p>
            <a:pPr lvl="0" algn="just">
              <a:lnSpc>
                <a:spcPct val="150000"/>
              </a:lnSpc>
            </a:pPr>
            <a:r>
              <a:rPr lang="tr-TR" dirty="0" err="1" smtClean="0">
                <a:latin typeface="Comic Sans MS" pitchFamily="66" charset="0"/>
              </a:rPr>
              <a:t>Mikroskopun</a:t>
            </a:r>
            <a:r>
              <a:rPr lang="tr-TR" dirty="0" smtClean="0">
                <a:latin typeface="Comic Sans MS" pitchFamily="66" charset="0"/>
              </a:rPr>
              <a:t> objektif ve oküler kısmı her kullanımdan önce ve sonra ince mercek kağıdı ile veya bir tülbent vasıtasıyla dikkatlice merceğe zarar vermeden temizlenmelidir.</a:t>
            </a:r>
          </a:p>
          <a:p>
            <a:pPr algn="just">
              <a:lnSpc>
                <a:spcPct val="150000"/>
              </a:lnSpc>
            </a:pPr>
            <a:endParaRPr lang="tr-TR" dirty="0">
              <a:latin typeface="Comic Sans MS" pitchFamily="66" charset="0"/>
            </a:endParaRPr>
          </a:p>
        </p:txBody>
      </p:sp>
      <p:pic>
        <p:nvPicPr>
          <p:cNvPr id="7170" name="Picture 2" descr="http://www.nasil.com/medya/mikroskop-nasil-kullanilir-640-312x200.jpg"/>
          <p:cNvPicPr>
            <a:picLocks noChangeAspect="1" noChangeArrowheads="1"/>
          </p:cNvPicPr>
          <p:nvPr/>
        </p:nvPicPr>
        <p:blipFill>
          <a:blip r:embed="rId2" cstate="print"/>
          <a:srcRect/>
          <a:stretch>
            <a:fillRect/>
          </a:stretch>
        </p:blipFill>
        <p:spPr bwMode="auto">
          <a:xfrm>
            <a:off x="2843808" y="2348880"/>
            <a:ext cx="2808312" cy="42151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908720"/>
            <a:ext cx="8208912" cy="1200329"/>
          </a:xfrm>
          <a:prstGeom prst="rect">
            <a:avLst/>
          </a:prstGeom>
          <a:noFill/>
        </p:spPr>
        <p:txBody>
          <a:bodyPr wrap="square" rtlCol="0">
            <a:spAutoFit/>
          </a:bodyPr>
          <a:lstStyle/>
          <a:p>
            <a:pPr lvl="0" algn="just">
              <a:lnSpc>
                <a:spcPct val="150000"/>
              </a:lnSpc>
            </a:pPr>
            <a:r>
              <a:rPr lang="tr-TR" dirty="0" err="1" smtClean="0">
                <a:latin typeface="Comic Sans MS" pitchFamily="66" charset="0"/>
              </a:rPr>
              <a:t>Laboratuvardaki</a:t>
            </a:r>
            <a:r>
              <a:rPr lang="tr-TR" dirty="0" smtClean="0">
                <a:latin typeface="Comic Sans MS" pitchFamily="66" charset="0"/>
              </a:rPr>
              <a:t> mikroskop, pH metre, terazi gibi aletler çok dikkatli kullanılmalı ve her kullanımdan sonra kapatılmalıdır.</a:t>
            </a:r>
          </a:p>
          <a:p>
            <a:pPr algn="just"/>
            <a:endParaRPr lang="tr-TR" dirty="0">
              <a:latin typeface="Comic Sans MS" pitchFamily="66" charset="0"/>
            </a:endParaRPr>
          </a:p>
        </p:txBody>
      </p:sp>
      <p:pic>
        <p:nvPicPr>
          <p:cNvPr id="6146" name="Picture 2" descr="http://www.laboratuvarcihazlarisatis.org/wp-content/uploads/2013/06/slider.png"/>
          <p:cNvPicPr>
            <a:picLocks noChangeAspect="1" noChangeArrowheads="1"/>
          </p:cNvPicPr>
          <p:nvPr/>
        </p:nvPicPr>
        <p:blipFill>
          <a:blip r:embed="rId2" cstate="print"/>
          <a:srcRect/>
          <a:stretch>
            <a:fillRect/>
          </a:stretch>
        </p:blipFill>
        <p:spPr bwMode="auto">
          <a:xfrm>
            <a:off x="1475656" y="2564904"/>
            <a:ext cx="5657850" cy="2990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836712"/>
            <a:ext cx="8640960" cy="1615827"/>
          </a:xfrm>
          <a:prstGeom prst="rect">
            <a:avLst/>
          </a:prstGeom>
          <a:noFill/>
        </p:spPr>
        <p:txBody>
          <a:bodyPr wrap="square" rtlCol="0">
            <a:spAutoFit/>
          </a:bodyPr>
          <a:lstStyle/>
          <a:p>
            <a:pPr lvl="0" algn="just">
              <a:lnSpc>
                <a:spcPct val="150000"/>
              </a:lnSpc>
            </a:pPr>
            <a:r>
              <a:rPr lang="tr-TR" dirty="0" smtClean="0">
                <a:latin typeface="Comic Sans MS" pitchFamily="66" charset="0"/>
              </a:rPr>
              <a:t>Çalışma bittikten sonra kirli malzemeler kendilerine ait kaplara konulmalıdır. Örneğin; kullanılmış pipetler, lam ve lamel hemen içinde dezenfektan çözeltisi bulunan özel kaplara aktarılmalıdır.</a:t>
            </a:r>
          </a:p>
          <a:p>
            <a:pPr algn="just"/>
            <a:endParaRPr lang="tr-TR" dirty="0">
              <a:latin typeface="Comic Sans MS" pitchFamily="66" charset="0"/>
            </a:endParaRPr>
          </a:p>
        </p:txBody>
      </p:sp>
      <p:pic>
        <p:nvPicPr>
          <p:cNvPr id="5122" name="Picture 2" descr="http://temizlikmerkezi.com/wp-content/uploads/2014/05/temizlik.jpg"/>
          <p:cNvPicPr>
            <a:picLocks noChangeAspect="1" noChangeArrowheads="1"/>
          </p:cNvPicPr>
          <p:nvPr/>
        </p:nvPicPr>
        <p:blipFill>
          <a:blip r:embed="rId2" cstate="print"/>
          <a:srcRect/>
          <a:stretch>
            <a:fillRect/>
          </a:stretch>
        </p:blipFill>
        <p:spPr bwMode="auto">
          <a:xfrm>
            <a:off x="2411760" y="2204864"/>
            <a:ext cx="4640422" cy="29002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51520" y="620688"/>
            <a:ext cx="8712968" cy="1708353"/>
          </a:xfrm>
          <a:prstGeom prst="rect">
            <a:avLst/>
          </a:prstGeom>
          <a:noFill/>
        </p:spPr>
        <p:txBody>
          <a:bodyPr wrap="square" rtlCol="0">
            <a:spAutoFit/>
          </a:bodyPr>
          <a:lstStyle/>
          <a:p>
            <a:pPr lvl="0" algn="just">
              <a:lnSpc>
                <a:spcPct val="150000"/>
              </a:lnSpc>
            </a:pPr>
            <a:r>
              <a:rPr lang="tr-TR" dirty="0" smtClean="0">
                <a:latin typeface="Comic Sans MS" pitchFamily="66" charset="0"/>
              </a:rPr>
              <a:t>Çalışma bittikten sonra kirli malzemeler kendilerine ait kaplara konulmalıdır. Örneğin; kullanılmış pipetler, lam ve lamel hemen içinde dezenfektan çözeltisi bulunan özel kaplara aktarılmalıdır.</a:t>
            </a:r>
          </a:p>
          <a:p>
            <a:pPr algn="just">
              <a:lnSpc>
                <a:spcPct val="150000"/>
              </a:lnSpc>
            </a:pPr>
            <a:endParaRPr lang="tr-TR" dirty="0">
              <a:latin typeface="Comic Sans MS" pitchFamily="66" charset="0"/>
            </a:endParaRPr>
          </a:p>
        </p:txBody>
      </p:sp>
      <p:pic>
        <p:nvPicPr>
          <p:cNvPr id="4098" name="Picture 2" descr="http://www.tektibbiatik.com/image/genel/urun7.jpg"/>
          <p:cNvPicPr>
            <a:picLocks noChangeAspect="1" noChangeArrowheads="1"/>
          </p:cNvPicPr>
          <p:nvPr/>
        </p:nvPicPr>
        <p:blipFill>
          <a:blip r:embed="rId2" cstate="print"/>
          <a:srcRect/>
          <a:stretch>
            <a:fillRect/>
          </a:stretch>
        </p:blipFill>
        <p:spPr bwMode="auto">
          <a:xfrm>
            <a:off x="4139952" y="3140968"/>
            <a:ext cx="1962150" cy="2286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51520" y="908720"/>
            <a:ext cx="8568952" cy="1200329"/>
          </a:xfrm>
          <a:prstGeom prst="rect">
            <a:avLst/>
          </a:prstGeom>
          <a:noFill/>
        </p:spPr>
        <p:txBody>
          <a:bodyPr wrap="square" rtlCol="0">
            <a:spAutoFit/>
          </a:bodyPr>
          <a:lstStyle/>
          <a:p>
            <a:pPr lvl="0" algn="just">
              <a:lnSpc>
                <a:spcPct val="150000"/>
              </a:lnSpc>
            </a:pPr>
            <a:r>
              <a:rPr lang="tr-TR" dirty="0" smtClean="0">
                <a:latin typeface="Comic Sans MS" pitchFamily="66" charset="0"/>
              </a:rPr>
              <a:t>Çalışma sonunda, kullanılan cam malzemeler sorumlunun belirttiği şekilde sterilize edilmeli veya yıkanmalıdır.</a:t>
            </a:r>
          </a:p>
          <a:p>
            <a:pPr algn="just"/>
            <a:endParaRPr lang="tr-TR" dirty="0">
              <a:latin typeface="Comic Sans MS" pitchFamily="66" charset="0"/>
            </a:endParaRPr>
          </a:p>
        </p:txBody>
      </p:sp>
      <p:pic>
        <p:nvPicPr>
          <p:cNvPr id="3076" name="Picture 4" descr="http://www.bilimmed.com/wp-content/uploads/2013/09/systec3.jpg"/>
          <p:cNvPicPr>
            <a:picLocks noChangeAspect="1" noChangeArrowheads="1"/>
          </p:cNvPicPr>
          <p:nvPr/>
        </p:nvPicPr>
        <p:blipFill>
          <a:blip r:embed="rId2" cstate="print"/>
          <a:srcRect/>
          <a:stretch>
            <a:fillRect/>
          </a:stretch>
        </p:blipFill>
        <p:spPr bwMode="auto">
          <a:xfrm>
            <a:off x="2123728" y="2708920"/>
            <a:ext cx="4320480" cy="30480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908720"/>
            <a:ext cx="8280920" cy="1292854"/>
          </a:xfrm>
          <a:prstGeom prst="rect">
            <a:avLst/>
          </a:prstGeom>
          <a:noFill/>
        </p:spPr>
        <p:txBody>
          <a:bodyPr wrap="square" rtlCol="0">
            <a:spAutoFit/>
          </a:bodyPr>
          <a:lstStyle/>
          <a:p>
            <a:pPr lvl="0" algn="just">
              <a:lnSpc>
                <a:spcPct val="150000"/>
              </a:lnSpc>
            </a:pPr>
            <a:r>
              <a:rPr lang="tr-TR" dirty="0" err="1" smtClean="0">
                <a:latin typeface="Comic Sans MS" pitchFamily="66" charset="0"/>
              </a:rPr>
              <a:t>Laboratuvardan</a:t>
            </a:r>
            <a:r>
              <a:rPr lang="tr-TR" dirty="0" smtClean="0">
                <a:latin typeface="Comic Sans MS" pitchFamily="66" charset="0"/>
              </a:rPr>
              <a:t> çıkmadan önce havagazı ve su muslukları ile mikroskop lambaları kapatılmalıdır.</a:t>
            </a:r>
          </a:p>
          <a:p>
            <a:pPr algn="just">
              <a:lnSpc>
                <a:spcPct val="150000"/>
              </a:lnSpc>
            </a:pPr>
            <a:endParaRPr lang="tr-TR" dirty="0">
              <a:latin typeface="Comic Sans MS" pitchFamily="66" charset="0"/>
            </a:endParaRPr>
          </a:p>
        </p:txBody>
      </p:sp>
      <p:pic>
        <p:nvPicPr>
          <p:cNvPr id="2050" name="Picture 2" descr="http://www.kibris724.com/d/news/20942.jpg"/>
          <p:cNvPicPr>
            <a:picLocks noChangeAspect="1" noChangeArrowheads="1"/>
          </p:cNvPicPr>
          <p:nvPr/>
        </p:nvPicPr>
        <p:blipFill>
          <a:blip r:embed="rId2" cstate="print"/>
          <a:srcRect/>
          <a:stretch>
            <a:fillRect/>
          </a:stretch>
        </p:blipFill>
        <p:spPr bwMode="auto">
          <a:xfrm>
            <a:off x="395536" y="3429000"/>
            <a:ext cx="2857500" cy="2143125"/>
          </a:xfrm>
          <a:prstGeom prst="rect">
            <a:avLst/>
          </a:prstGeom>
          <a:noFill/>
        </p:spPr>
      </p:pic>
      <p:pic>
        <p:nvPicPr>
          <p:cNvPr id="2052" name="Picture 4" descr="http://www.karadenizdesonnokta.com.tr/public/userFiles/su-borcu-sorgulamasi-nasil-yapilir-videolu-anlatim-1.jpg"/>
          <p:cNvPicPr>
            <a:picLocks noChangeAspect="1" noChangeArrowheads="1"/>
          </p:cNvPicPr>
          <p:nvPr/>
        </p:nvPicPr>
        <p:blipFill>
          <a:blip r:embed="rId3" cstate="print"/>
          <a:srcRect/>
          <a:stretch>
            <a:fillRect/>
          </a:stretch>
        </p:blipFill>
        <p:spPr bwMode="auto">
          <a:xfrm>
            <a:off x="3707904" y="3429001"/>
            <a:ext cx="3528392" cy="21602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79512" y="692696"/>
            <a:ext cx="8784976" cy="2539350"/>
          </a:xfrm>
          <a:prstGeom prst="rect">
            <a:avLst/>
          </a:prstGeom>
          <a:noFill/>
        </p:spPr>
        <p:txBody>
          <a:bodyPr wrap="square" rtlCol="0">
            <a:spAutoFit/>
          </a:bodyPr>
          <a:lstStyle/>
          <a:p>
            <a:pPr lvl="0" algn="just">
              <a:lnSpc>
                <a:spcPct val="150000"/>
              </a:lnSpc>
            </a:pPr>
            <a:r>
              <a:rPr lang="tr-TR" dirty="0" smtClean="0">
                <a:latin typeface="Comic Sans MS" pitchFamily="66" charset="0"/>
              </a:rPr>
              <a:t>Laboratuara </a:t>
            </a:r>
            <a:r>
              <a:rPr lang="tr-TR" dirty="0" smtClean="0">
                <a:latin typeface="Comic Sans MS" pitchFamily="66" charset="0"/>
              </a:rPr>
              <a:t>girerken beyaz ve temiz bir önlük giyilmelidir. Önlük, giysilerin (veya derinin) mikroorganizma, toz, kimyasal madde ve boyalardan kirlenmesini ve korunmasını sağladığı gibi, giysilerdeki toz ve kültürlerin besi yerlerine, kullanılan araç ve gereçlere </a:t>
            </a:r>
            <a:r>
              <a:rPr lang="tr-TR" dirty="0" err="1" smtClean="0">
                <a:latin typeface="Comic Sans MS" pitchFamily="66" charset="0"/>
              </a:rPr>
              <a:t>kontamine</a:t>
            </a:r>
            <a:r>
              <a:rPr lang="tr-TR" dirty="0" smtClean="0">
                <a:latin typeface="Comic Sans MS" pitchFamily="66" charset="0"/>
              </a:rPr>
              <a:t> olmasını engeller. </a:t>
            </a:r>
            <a:r>
              <a:rPr lang="tr-TR" dirty="0" smtClean="0">
                <a:latin typeface="Comic Sans MS" pitchFamily="66" charset="0"/>
              </a:rPr>
              <a:t>Laboratuar </a:t>
            </a:r>
            <a:r>
              <a:rPr lang="tr-TR" dirty="0" smtClean="0">
                <a:latin typeface="Comic Sans MS" pitchFamily="66" charset="0"/>
              </a:rPr>
              <a:t>önlüğü </a:t>
            </a:r>
            <a:r>
              <a:rPr lang="tr-TR" dirty="0" smtClean="0">
                <a:latin typeface="Comic Sans MS" pitchFamily="66" charset="0"/>
              </a:rPr>
              <a:t>laboratuar </a:t>
            </a:r>
            <a:r>
              <a:rPr lang="tr-TR" dirty="0" smtClean="0">
                <a:latin typeface="Comic Sans MS" pitchFamily="66" charset="0"/>
              </a:rPr>
              <a:t>dışında giyilmemelidir.</a:t>
            </a:r>
          </a:p>
          <a:p>
            <a:pPr algn="just">
              <a:lnSpc>
                <a:spcPct val="150000"/>
              </a:lnSpc>
            </a:pPr>
            <a:endParaRPr lang="tr-TR" dirty="0">
              <a:solidFill>
                <a:srgbClr val="FF0000"/>
              </a:solidFill>
              <a:latin typeface="Comic Sans MS" pitchFamily="66" charset="0"/>
            </a:endParaRPr>
          </a:p>
        </p:txBody>
      </p:sp>
      <p:pic>
        <p:nvPicPr>
          <p:cNvPr id="19458" name="Picture 2" descr="http://www.yildirimelektronik.com/urun/buyuk/0e7a0e42-4069-49e9-800c-8dc15ca8cf8e.jpg"/>
          <p:cNvPicPr>
            <a:picLocks noChangeAspect="1" noChangeArrowheads="1"/>
          </p:cNvPicPr>
          <p:nvPr/>
        </p:nvPicPr>
        <p:blipFill>
          <a:blip r:embed="rId2" cstate="print"/>
          <a:srcRect/>
          <a:stretch>
            <a:fillRect/>
          </a:stretch>
        </p:blipFill>
        <p:spPr bwMode="auto">
          <a:xfrm>
            <a:off x="5673080" y="3387080"/>
            <a:ext cx="3470920" cy="34709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620688"/>
            <a:ext cx="8496944" cy="1200329"/>
          </a:xfrm>
          <a:prstGeom prst="rect">
            <a:avLst/>
          </a:prstGeom>
          <a:noFill/>
        </p:spPr>
        <p:txBody>
          <a:bodyPr wrap="square" rtlCol="0">
            <a:spAutoFit/>
          </a:bodyPr>
          <a:lstStyle/>
          <a:p>
            <a:pPr lvl="0" algn="just">
              <a:lnSpc>
                <a:spcPct val="150000"/>
              </a:lnSpc>
            </a:pPr>
            <a:r>
              <a:rPr lang="tr-TR" dirty="0" smtClean="0">
                <a:latin typeface="Comic Sans MS" pitchFamily="66" charset="0"/>
              </a:rPr>
              <a:t>Çalışma bittikten sonra eller sabunlu su ve gerektiğinde antiseptik bir sıvı ile yıkanmalıdır.</a:t>
            </a:r>
          </a:p>
          <a:p>
            <a:endParaRPr lang="tr-TR" dirty="0"/>
          </a:p>
        </p:txBody>
      </p:sp>
      <p:pic>
        <p:nvPicPr>
          <p:cNvPr id="1026" name="Picture 2" descr="http://www.haberekspres.com.tr/images/haberler/gribe_karsi_hijyen_uyarisi_h58536.jpg"/>
          <p:cNvPicPr>
            <a:picLocks noChangeAspect="1" noChangeArrowheads="1"/>
          </p:cNvPicPr>
          <p:nvPr/>
        </p:nvPicPr>
        <p:blipFill>
          <a:blip r:embed="rId2" cstate="print"/>
          <a:srcRect/>
          <a:stretch>
            <a:fillRect/>
          </a:stretch>
        </p:blipFill>
        <p:spPr bwMode="auto">
          <a:xfrm>
            <a:off x="611560" y="2060848"/>
            <a:ext cx="3960440" cy="2055148"/>
          </a:xfrm>
          <a:prstGeom prst="rect">
            <a:avLst/>
          </a:prstGeom>
          <a:noFill/>
        </p:spPr>
      </p:pic>
      <p:pic>
        <p:nvPicPr>
          <p:cNvPr id="1028" name="Picture 4" descr="http://www.mutlumikrop.com/img/oldupload/haber/n1.jpg"/>
          <p:cNvPicPr>
            <a:picLocks noChangeAspect="1" noChangeArrowheads="1"/>
          </p:cNvPicPr>
          <p:nvPr/>
        </p:nvPicPr>
        <p:blipFill>
          <a:blip r:embed="rId3" cstate="print"/>
          <a:srcRect/>
          <a:stretch>
            <a:fillRect/>
          </a:stretch>
        </p:blipFill>
        <p:spPr bwMode="auto">
          <a:xfrm>
            <a:off x="4932040" y="1966785"/>
            <a:ext cx="2913534" cy="218229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51520" y="908720"/>
            <a:ext cx="8352928" cy="646331"/>
          </a:xfrm>
          <a:prstGeom prst="rect">
            <a:avLst/>
          </a:prstGeom>
          <a:noFill/>
        </p:spPr>
        <p:txBody>
          <a:bodyPr wrap="square" rtlCol="0">
            <a:spAutoFit/>
          </a:bodyPr>
          <a:lstStyle/>
          <a:p>
            <a:pPr lvl="0"/>
            <a:r>
              <a:rPr lang="tr-TR" dirty="0" smtClean="0">
                <a:latin typeface="Comic Sans MS" pitchFamily="66" charset="0"/>
              </a:rPr>
              <a:t>Laboratuardan </a:t>
            </a:r>
            <a:r>
              <a:rPr lang="tr-TR" dirty="0" smtClean="0">
                <a:latin typeface="Comic Sans MS" pitchFamily="66" charset="0"/>
              </a:rPr>
              <a:t>kültür ve benzeri materyal dışarıya çıkarılmamalıdır.</a:t>
            </a:r>
          </a:p>
          <a:p>
            <a:endParaRPr lang="tr-TR" dirty="0">
              <a:latin typeface="Comic Sans MS" pitchFamily="66" charset="0"/>
            </a:endParaRPr>
          </a:p>
        </p:txBody>
      </p:sp>
      <p:pic>
        <p:nvPicPr>
          <p:cNvPr id="34818" name="Picture 2" descr="http://extern.synlab.com/typo3temp/pics/14e4967661.jpg"/>
          <p:cNvPicPr>
            <a:picLocks noChangeAspect="1" noChangeArrowheads="1"/>
          </p:cNvPicPr>
          <p:nvPr/>
        </p:nvPicPr>
        <p:blipFill>
          <a:blip r:embed="rId2" cstate="print"/>
          <a:srcRect/>
          <a:stretch>
            <a:fillRect/>
          </a:stretch>
        </p:blipFill>
        <p:spPr bwMode="auto">
          <a:xfrm>
            <a:off x="899592" y="1628800"/>
            <a:ext cx="4536504" cy="302898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764704"/>
            <a:ext cx="8064896" cy="1338828"/>
          </a:xfrm>
          <a:prstGeom prst="rect">
            <a:avLst/>
          </a:prstGeom>
          <a:noFill/>
        </p:spPr>
        <p:txBody>
          <a:bodyPr wrap="square" rtlCol="0">
            <a:spAutoFit/>
          </a:bodyPr>
          <a:lstStyle/>
          <a:p>
            <a:pPr lvl="0" algn="just">
              <a:lnSpc>
                <a:spcPct val="150000"/>
              </a:lnSpc>
            </a:pPr>
            <a:r>
              <a:rPr lang="tr-TR" dirty="0" err="1" smtClean="0">
                <a:latin typeface="Comic Sans MS" pitchFamily="66" charset="0"/>
              </a:rPr>
              <a:t>Laboratuvar</a:t>
            </a:r>
            <a:r>
              <a:rPr lang="tr-TR" dirty="0" smtClean="0">
                <a:latin typeface="Comic Sans MS" pitchFamily="66" charset="0"/>
              </a:rPr>
              <a:t> çalışması süresince, </a:t>
            </a:r>
            <a:r>
              <a:rPr lang="tr-TR" dirty="0" smtClean="0">
                <a:latin typeface="Comic Sans MS" pitchFamily="66" charset="0"/>
              </a:rPr>
              <a:t>laboratuar </a:t>
            </a:r>
            <a:r>
              <a:rPr lang="tr-TR" dirty="0" smtClean="0">
                <a:latin typeface="Comic Sans MS" pitchFamily="66" charset="0"/>
              </a:rPr>
              <a:t>görevlilerinin ikaz, uyarı ve isteklerine uyulmalıdır.</a:t>
            </a:r>
          </a:p>
          <a:p>
            <a:pPr algn="just">
              <a:lnSpc>
                <a:spcPct val="150000"/>
              </a:lnSpc>
            </a:pPr>
            <a:endParaRPr lang="tr-TR" dirty="0">
              <a:latin typeface="Comic Sans MS" pitchFamily="66" charset="0"/>
            </a:endParaRPr>
          </a:p>
        </p:txBody>
      </p:sp>
      <p:pic>
        <p:nvPicPr>
          <p:cNvPr id="33794" name="Picture 2" descr="http://patnos.meb.gov.tr/meb_iys_dosyalar/2013_03/k_21100531_uyari.jpg"/>
          <p:cNvPicPr>
            <a:picLocks noChangeAspect="1" noChangeArrowheads="1"/>
          </p:cNvPicPr>
          <p:nvPr/>
        </p:nvPicPr>
        <p:blipFill>
          <a:blip r:embed="rId2" cstate="print"/>
          <a:srcRect/>
          <a:stretch>
            <a:fillRect/>
          </a:stretch>
        </p:blipFill>
        <p:spPr bwMode="auto">
          <a:xfrm>
            <a:off x="2483768" y="2564904"/>
            <a:ext cx="4114800" cy="28803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764704"/>
            <a:ext cx="8064896" cy="1338828"/>
          </a:xfrm>
          <a:prstGeom prst="rect">
            <a:avLst/>
          </a:prstGeom>
          <a:noFill/>
        </p:spPr>
        <p:txBody>
          <a:bodyPr wrap="square" rtlCol="0">
            <a:spAutoFit/>
          </a:bodyPr>
          <a:lstStyle/>
          <a:p>
            <a:pPr lvl="0" algn="just">
              <a:lnSpc>
                <a:spcPct val="150000"/>
              </a:lnSpc>
            </a:pPr>
            <a:r>
              <a:rPr lang="tr-TR" dirty="0" smtClean="0">
                <a:latin typeface="Comic Sans MS" pitchFamily="66" charset="0"/>
              </a:rPr>
              <a:t>Öğrenciler yapılacak olan </a:t>
            </a:r>
            <a:r>
              <a:rPr lang="tr-TR" dirty="0" smtClean="0">
                <a:latin typeface="Comic Sans MS" pitchFamily="66" charset="0"/>
              </a:rPr>
              <a:t>laboratuar </a:t>
            </a:r>
            <a:r>
              <a:rPr lang="tr-TR" dirty="0" smtClean="0">
                <a:latin typeface="Comic Sans MS" pitchFamily="66" charset="0"/>
              </a:rPr>
              <a:t>çalışması ile ilgili bilgileri öğrenmek zorundadırlar.</a:t>
            </a:r>
          </a:p>
          <a:p>
            <a:pPr algn="just">
              <a:lnSpc>
                <a:spcPct val="150000"/>
              </a:lnSpc>
            </a:pPr>
            <a:endParaRPr lang="tr-TR" dirty="0">
              <a:latin typeface="Comic Sans MS" pitchFamily="66" charset="0"/>
            </a:endParaRPr>
          </a:p>
        </p:txBody>
      </p:sp>
      <p:pic>
        <p:nvPicPr>
          <p:cNvPr id="32770" name="Picture 2" descr="http://www.egitimtercihi.com/image/Ozel_Okullar/laboratuar_ogrenciler.jpg"/>
          <p:cNvPicPr>
            <a:picLocks noChangeAspect="1" noChangeArrowheads="1"/>
          </p:cNvPicPr>
          <p:nvPr/>
        </p:nvPicPr>
        <p:blipFill>
          <a:blip r:embed="rId2" cstate="print"/>
          <a:srcRect/>
          <a:stretch>
            <a:fillRect/>
          </a:stretch>
        </p:blipFill>
        <p:spPr bwMode="auto">
          <a:xfrm>
            <a:off x="2123728" y="2420888"/>
            <a:ext cx="4524375" cy="23812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692696"/>
            <a:ext cx="8352928" cy="1200329"/>
          </a:xfrm>
          <a:prstGeom prst="rect">
            <a:avLst/>
          </a:prstGeom>
          <a:noFill/>
        </p:spPr>
        <p:txBody>
          <a:bodyPr wrap="square" rtlCol="0">
            <a:spAutoFit/>
          </a:bodyPr>
          <a:lstStyle/>
          <a:p>
            <a:pPr lvl="0" algn="just">
              <a:lnSpc>
                <a:spcPct val="150000"/>
              </a:lnSpc>
            </a:pPr>
            <a:r>
              <a:rPr lang="tr-TR" dirty="0" smtClean="0">
                <a:latin typeface="Comic Sans MS" pitchFamily="66" charset="0"/>
              </a:rPr>
              <a:t>Laboratuar </a:t>
            </a:r>
            <a:r>
              <a:rPr lang="tr-TR" dirty="0" smtClean="0">
                <a:latin typeface="Comic Sans MS" pitchFamily="66" charset="0"/>
              </a:rPr>
              <a:t>bitiminde, bir çalışma raporu hazırlanarak sorumluya teslim edilmelidir.</a:t>
            </a:r>
          </a:p>
          <a:p>
            <a:pPr algn="just"/>
            <a:endParaRPr lang="tr-TR" dirty="0">
              <a:latin typeface="Comic Sans MS" pitchFamily="66" charset="0"/>
            </a:endParaRPr>
          </a:p>
        </p:txBody>
      </p:sp>
      <p:pic>
        <p:nvPicPr>
          <p:cNvPr id="35842" name="Picture 2" descr="http://www.merakname.com/depo/deney-raporu.jpg"/>
          <p:cNvPicPr>
            <a:picLocks noChangeAspect="1" noChangeArrowheads="1"/>
          </p:cNvPicPr>
          <p:nvPr/>
        </p:nvPicPr>
        <p:blipFill>
          <a:blip r:embed="rId2" cstate="print"/>
          <a:srcRect/>
          <a:stretch>
            <a:fillRect/>
          </a:stretch>
        </p:blipFill>
        <p:spPr bwMode="auto">
          <a:xfrm>
            <a:off x="1547664" y="2204864"/>
            <a:ext cx="5399955" cy="26642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sd.keepcalm-o-matic.co.uk/i/beni-dinledi%C4%9Finiz-i%C3%A7in-te%C5%9Fekk%C3%BCrler-1.png"/>
          <p:cNvPicPr>
            <a:picLocks noChangeAspect="1" noChangeArrowheads="1"/>
          </p:cNvPicPr>
          <p:nvPr/>
        </p:nvPicPr>
        <p:blipFill>
          <a:blip r:embed="rId2" cstate="print"/>
          <a:srcRect t="22412" b="14833"/>
          <a:stretch>
            <a:fillRect/>
          </a:stretch>
        </p:blipFill>
        <p:spPr bwMode="auto">
          <a:xfrm>
            <a:off x="1763688" y="1052736"/>
            <a:ext cx="5256584" cy="38485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07504" y="764704"/>
            <a:ext cx="8856984" cy="646331"/>
          </a:xfrm>
          <a:prstGeom prst="rect">
            <a:avLst/>
          </a:prstGeom>
          <a:noFill/>
        </p:spPr>
        <p:txBody>
          <a:bodyPr wrap="square" rtlCol="0">
            <a:spAutoFit/>
          </a:bodyPr>
          <a:lstStyle/>
          <a:p>
            <a:pPr lvl="0"/>
            <a:r>
              <a:rPr lang="tr-TR" b="1" dirty="0" err="1" smtClean="0">
                <a:solidFill>
                  <a:srgbClr val="FF0000"/>
                </a:solidFill>
                <a:latin typeface="Comic Sans MS" pitchFamily="66" charset="0"/>
              </a:rPr>
              <a:t>Laboratuvara</a:t>
            </a:r>
            <a:r>
              <a:rPr lang="tr-TR" b="1" dirty="0" smtClean="0">
                <a:solidFill>
                  <a:srgbClr val="FF0000"/>
                </a:solidFill>
                <a:latin typeface="Comic Sans MS" pitchFamily="66" charset="0"/>
              </a:rPr>
              <a:t> gereksiz eşya (palto, kitap, defter vb.) sokulmamalıdır.</a:t>
            </a:r>
          </a:p>
          <a:p>
            <a:endParaRPr lang="tr-TR" dirty="0"/>
          </a:p>
        </p:txBody>
      </p:sp>
      <p:pic>
        <p:nvPicPr>
          <p:cNvPr id="18434" name="Picture 2" descr="http://www.maceracumhuriyeti.com/images_buyuk/f78/34100210114516648.jpg"/>
          <p:cNvPicPr>
            <a:picLocks noChangeAspect="1" noChangeArrowheads="1"/>
          </p:cNvPicPr>
          <p:nvPr/>
        </p:nvPicPr>
        <p:blipFill>
          <a:blip r:embed="rId2" cstate="print"/>
          <a:srcRect/>
          <a:stretch>
            <a:fillRect/>
          </a:stretch>
        </p:blipFill>
        <p:spPr bwMode="auto">
          <a:xfrm>
            <a:off x="467544" y="3206552"/>
            <a:ext cx="2592288" cy="2592288"/>
          </a:xfrm>
          <a:prstGeom prst="rect">
            <a:avLst/>
          </a:prstGeom>
          <a:noFill/>
        </p:spPr>
      </p:pic>
      <p:pic>
        <p:nvPicPr>
          <p:cNvPr id="18436" name="Picture 4" descr="http://www.yesilist.com/uploaded/kitap-fuar-apos-na-gidelim-de-nas-l-gidelim-.jpg"/>
          <p:cNvPicPr>
            <a:picLocks noChangeAspect="1" noChangeArrowheads="1"/>
          </p:cNvPicPr>
          <p:nvPr/>
        </p:nvPicPr>
        <p:blipFill>
          <a:blip r:embed="rId3" cstate="print"/>
          <a:srcRect/>
          <a:stretch>
            <a:fillRect/>
          </a:stretch>
        </p:blipFill>
        <p:spPr bwMode="auto">
          <a:xfrm>
            <a:off x="3059832" y="3212976"/>
            <a:ext cx="2814548" cy="2592288"/>
          </a:xfrm>
          <a:prstGeom prst="rect">
            <a:avLst/>
          </a:prstGeom>
          <a:noFill/>
        </p:spPr>
      </p:pic>
      <p:pic>
        <p:nvPicPr>
          <p:cNvPr id="18438" name="Picture 6" descr="http://img.askermekani.com/pictures/16012013224443_Lafuma-Namib-sapka_5615_1.jpg"/>
          <p:cNvPicPr>
            <a:picLocks noChangeAspect="1" noChangeArrowheads="1"/>
          </p:cNvPicPr>
          <p:nvPr/>
        </p:nvPicPr>
        <p:blipFill>
          <a:blip r:embed="rId4" cstate="print"/>
          <a:srcRect/>
          <a:stretch>
            <a:fillRect/>
          </a:stretch>
        </p:blipFill>
        <p:spPr bwMode="auto">
          <a:xfrm>
            <a:off x="6588224" y="3429000"/>
            <a:ext cx="1820144" cy="1820144"/>
          </a:xfrm>
          <a:prstGeom prst="rect">
            <a:avLst/>
          </a:prstGeom>
          <a:noFill/>
        </p:spPr>
      </p:pic>
      <p:pic>
        <p:nvPicPr>
          <p:cNvPr id="18440" name="Picture 8" descr="http://iblog.milliyet.com.tr/imgroot/blogv7/Blog333/2014/03/21/40/453909-3-4-b3012.jpg"/>
          <p:cNvPicPr>
            <a:picLocks noChangeAspect="1" noChangeArrowheads="1"/>
          </p:cNvPicPr>
          <p:nvPr/>
        </p:nvPicPr>
        <p:blipFill>
          <a:blip r:embed="rId5" cstate="print"/>
          <a:srcRect/>
          <a:stretch>
            <a:fillRect/>
          </a:stretch>
        </p:blipFill>
        <p:spPr bwMode="auto">
          <a:xfrm>
            <a:off x="3347864" y="1628800"/>
            <a:ext cx="1731665" cy="12480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908720"/>
            <a:ext cx="8712968" cy="877356"/>
          </a:xfrm>
          <a:prstGeom prst="rect">
            <a:avLst/>
          </a:prstGeom>
          <a:noFill/>
        </p:spPr>
        <p:txBody>
          <a:bodyPr wrap="square" rtlCol="0">
            <a:spAutoFit/>
          </a:bodyPr>
          <a:lstStyle/>
          <a:p>
            <a:pPr algn="just">
              <a:lnSpc>
                <a:spcPct val="150000"/>
              </a:lnSpc>
            </a:pPr>
            <a:r>
              <a:rPr lang="tr-TR" dirty="0" smtClean="0">
                <a:solidFill>
                  <a:srgbClr val="FF0000"/>
                </a:solidFill>
                <a:latin typeface="Comic Sans MS" pitchFamily="66" charset="0"/>
              </a:rPr>
              <a:t>Laboratuarda </a:t>
            </a:r>
            <a:r>
              <a:rPr lang="tr-TR" dirty="0" smtClean="0">
                <a:solidFill>
                  <a:srgbClr val="FF0000"/>
                </a:solidFill>
                <a:latin typeface="Comic Sans MS" pitchFamily="66" charset="0"/>
              </a:rPr>
              <a:t>herhangi bir şey yenilmemeli ve içilmemeli (özellikle sigara içilmemeli)</a:t>
            </a:r>
            <a:endParaRPr lang="tr-TR" dirty="0">
              <a:solidFill>
                <a:srgbClr val="FF0000"/>
              </a:solidFill>
              <a:latin typeface="Comic Sans MS" pitchFamily="66" charset="0"/>
            </a:endParaRPr>
          </a:p>
        </p:txBody>
      </p:sp>
      <p:pic>
        <p:nvPicPr>
          <p:cNvPr id="17410" name="Picture 2" descr="http://www.manisainternethaber.com/UserFiles/Image/subat/hizliyemek.jpg"/>
          <p:cNvPicPr>
            <a:picLocks noChangeAspect="1" noChangeArrowheads="1"/>
          </p:cNvPicPr>
          <p:nvPr/>
        </p:nvPicPr>
        <p:blipFill>
          <a:blip r:embed="rId2" cstate="print"/>
          <a:srcRect/>
          <a:stretch>
            <a:fillRect/>
          </a:stretch>
        </p:blipFill>
        <p:spPr bwMode="auto">
          <a:xfrm>
            <a:off x="323528" y="2708920"/>
            <a:ext cx="6286500" cy="3333750"/>
          </a:xfrm>
          <a:prstGeom prst="rect">
            <a:avLst/>
          </a:prstGeom>
          <a:noFill/>
        </p:spPr>
      </p:pic>
      <p:pic>
        <p:nvPicPr>
          <p:cNvPr id="17412" name="Picture 4" descr="http://medya.buldumbuldum.com/sigara_yasak-2005.jpg"/>
          <p:cNvPicPr>
            <a:picLocks noChangeAspect="1" noChangeArrowheads="1"/>
          </p:cNvPicPr>
          <p:nvPr/>
        </p:nvPicPr>
        <p:blipFill>
          <a:blip r:embed="rId3" cstate="print"/>
          <a:srcRect/>
          <a:stretch>
            <a:fillRect/>
          </a:stretch>
        </p:blipFill>
        <p:spPr bwMode="auto">
          <a:xfrm>
            <a:off x="6516216" y="2060848"/>
            <a:ext cx="2179340" cy="17205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620688"/>
            <a:ext cx="8784976" cy="369332"/>
          </a:xfrm>
          <a:prstGeom prst="rect">
            <a:avLst/>
          </a:prstGeom>
          <a:noFill/>
        </p:spPr>
        <p:txBody>
          <a:bodyPr wrap="square" rtlCol="0">
            <a:spAutoFit/>
          </a:bodyPr>
          <a:lstStyle/>
          <a:p>
            <a:r>
              <a:rPr lang="tr-TR" dirty="0" smtClean="0">
                <a:latin typeface="Comic Sans MS" pitchFamily="66" charset="0"/>
              </a:rPr>
              <a:t>Çalışırken eller </a:t>
            </a:r>
            <a:r>
              <a:rPr lang="tr-TR" dirty="0" smtClean="0">
                <a:latin typeface="Comic Sans MS" pitchFamily="66" charset="0"/>
              </a:rPr>
              <a:t>yüze sürülmemeli, </a:t>
            </a:r>
            <a:r>
              <a:rPr lang="tr-TR" dirty="0" err="1" smtClean="0">
                <a:latin typeface="Comic Sans MS" pitchFamily="66" charset="0"/>
              </a:rPr>
              <a:t>ağıza</a:t>
            </a:r>
            <a:r>
              <a:rPr lang="tr-TR" dirty="0" smtClean="0">
                <a:latin typeface="Comic Sans MS" pitchFamily="66" charset="0"/>
              </a:rPr>
              <a:t> herhangi bir şey sokulmamalıdır</a:t>
            </a:r>
            <a:endParaRPr lang="tr-TR" dirty="0">
              <a:latin typeface="Comic Sans MS" pitchFamily="66" charset="0"/>
            </a:endParaRPr>
          </a:p>
        </p:txBody>
      </p:sp>
      <p:pic>
        <p:nvPicPr>
          <p:cNvPr id="16386" name="Picture 2" descr="http://www.haber61.net/d/news/124327.jpg"/>
          <p:cNvPicPr>
            <a:picLocks noChangeAspect="1" noChangeArrowheads="1"/>
          </p:cNvPicPr>
          <p:nvPr/>
        </p:nvPicPr>
        <p:blipFill>
          <a:blip r:embed="rId2" cstate="print"/>
          <a:srcRect/>
          <a:stretch>
            <a:fillRect/>
          </a:stretch>
        </p:blipFill>
        <p:spPr bwMode="auto">
          <a:xfrm>
            <a:off x="395536" y="1844824"/>
            <a:ext cx="4591050" cy="3143250"/>
          </a:xfrm>
          <a:prstGeom prst="rect">
            <a:avLst/>
          </a:prstGeom>
          <a:noFill/>
        </p:spPr>
      </p:pic>
      <p:pic>
        <p:nvPicPr>
          <p:cNvPr id="16388" name="Picture 4" descr="http://img.hurriyetaile.com/c/1/70/620x372/r/images/haber/2562.jpg"/>
          <p:cNvPicPr>
            <a:picLocks noChangeAspect="1" noChangeArrowheads="1"/>
          </p:cNvPicPr>
          <p:nvPr/>
        </p:nvPicPr>
        <p:blipFill>
          <a:blip r:embed="rId3" cstate="print"/>
          <a:srcRect/>
          <a:stretch>
            <a:fillRect/>
          </a:stretch>
        </p:blipFill>
        <p:spPr bwMode="auto">
          <a:xfrm>
            <a:off x="5758780" y="4826868"/>
            <a:ext cx="3385220" cy="2031132"/>
          </a:xfrm>
          <a:prstGeom prst="rect">
            <a:avLst/>
          </a:prstGeom>
          <a:noFill/>
        </p:spPr>
      </p:pic>
      <p:pic>
        <p:nvPicPr>
          <p:cNvPr id="16390" name="Picture 6" descr="http://cdnimg.chip.gen.tr/images/content/20101201140623.jpg"/>
          <p:cNvPicPr>
            <a:picLocks noChangeAspect="1" noChangeArrowheads="1"/>
          </p:cNvPicPr>
          <p:nvPr/>
        </p:nvPicPr>
        <p:blipFill>
          <a:blip r:embed="rId4" cstate="print"/>
          <a:srcRect/>
          <a:stretch>
            <a:fillRect/>
          </a:stretch>
        </p:blipFill>
        <p:spPr bwMode="auto">
          <a:xfrm>
            <a:off x="6228184" y="1916832"/>
            <a:ext cx="2095500" cy="20955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908720"/>
            <a:ext cx="8784976" cy="1200329"/>
          </a:xfrm>
          <a:prstGeom prst="rect">
            <a:avLst/>
          </a:prstGeom>
          <a:noFill/>
        </p:spPr>
        <p:txBody>
          <a:bodyPr wrap="square" rtlCol="0">
            <a:spAutoFit/>
          </a:bodyPr>
          <a:lstStyle/>
          <a:p>
            <a:pPr lvl="0" algn="just">
              <a:lnSpc>
                <a:spcPct val="150000"/>
              </a:lnSpc>
            </a:pPr>
            <a:r>
              <a:rPr lang="tr-TR" dirty="0" smtClean="0">
                <a:latin typeface="Comic Sans MS" pitchFamily="66" charset="0"/>
              </a:rPr>
              <a:t>Çalışma sırasında masanın üzerinde gerekli malzemeden başka eşya bulunmamalı, masa üzerine oturmamalıdır.</a:t>
            </a:r>
          </a:p>
          <a:p>
            <a:pPr algn="just"/>
            <a:endParaRPr lang="tr-TR" dirty="0">
              <a:latin typeface="Comic Sans MS" pitchFamily="66" charset="0"/>
            </a:endParaRPr>
          </a:p>
        </p:txBody>
      </p:sp>
      <p:pic>
        <p:nvPicPr>
          <p:cNvPr id="15364" name="Picture 4" descr="http://static9.depositphotos.com/1729220/1229/i/950/depositphotos_12294975-Young-woman-sitting-on-the-counter-and-cooking-food-in-the-kitchen.jpg"/>
          <p:cNvPicPr>
            <a:picLocks noChangeAspect="1" noChangeArrowheads="1"/>
          </p:cNvPicPr>
          <p:nvPr/>
        </p:nvPicPr>
        <p:blipFill>
          <a:blip r:embed="rId2" cstate="print"/>
          <a:srcRect/>
          <a:stretch>
            <a:fillRect/>
          </a:stretch>
        </p:blipFill>
        <p:spPr bwMode="auto">
          <a:xfrm>
            <a:off x="899592" y="2276872"/>
            <a:ext cx="2664296" cy="3397558"/>
          </a:xfrm>
          <a:prstGeom prst="rect">
            <a:avLst/>
          </a:prstGeom>
          <a:noFill/>
        </p:spPr>
      </p:pic>
      <p:pic>
        <p:nvPicPr>
          <p:cNvPr id="15366" name="Picture 6" descr="http://resim.pusulahosting.com/resimler/upload/2315027118.jpg"/>
          <p:cNvPicPr>
            <a:picLocks noChangeAspect="1" noChangeArrowheads="1"/>
          </p:cNvPicPr>
          <p:nvPr/>
        </p:nvPicPr>
        <p:blipFill>
          <a:blip r:embed="rId3" cstate="print"/>
          <a:srcRect/>
          <a:stretch>
            <a:fillRect/>
          </a:stretch>
        </p:blipFill>
        <p:spPr bwMode="auto">
          <a:xfrm>
            <a:off x="5004048" y="2564904"/>
            <a:ext cx="2695851" cy="26958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51520" y="764704"/>
            <a:ext cx="8640960" cy="1615827"/>
          </a:xfrm>
          <a:prstGeom prst="rect">
            <a:avLst/>
          </a:prstGeom>
          <a:noFill/>
        </p:spPr>
        <p:txBody>
          <a:bodyPr wrap="square" rtlCol="0">
            <a:spAutoFit/>
          </a:bodyPr>
          <a:lstStyle/>
          <a:p>
            <a:pPr lvl="0" algn="just">
              <a:lnSpc>
                <a:spcPct val="150000"/>
              </a:lnSpc>
            </a:pPr>
            <a:r>
              <a:rPr lang="tr-TR" dirty="0" smtClean="0">
                <a:latin typeface="Comic Sans MS" pitchFamily="66" charset="0"/>
              </a:rPr>
              <a:t>İçinde kültür bulunan tüp, </a:t>
            </a:r>
            <a:r>
              <a:rPr lang="tr-TR" dirty="0" err="1" smtClean="0">
                <a:latin typeface="Comic Sans MS" pitchFamily="66" charset="0"/>
              </a:rPr>
              <a:t>petri</a:t>
            </a:r>
            <a:r>
              <a:rPr lang="tr-TR" dirty="0" smtClean="0">
                <a:latin typeface="Comic Sans MS" pitchFamily="66" charset="0"/>
              </a:rPr>
              <a:t> kutusu gibi malzeme açık olarak masa üzerine bırakılmamalı, tüpler önlük cebinde taşınmamalı, masa üzerine gelişi güzel konulmamalıdır (özellikle sıvı kültür içerenler). Tüpler tüplükte tutulmalıdır.</a:t>
            </a:r>
          </a:p>
          <a:p>
            <a:pPr algn="just"/>
            <a:endParaRPr lang="tr-TR" dirty="0">
              <a:latin typeface="Comic Sans MS" pitchFamily="66" charset="0"/>
            </a:endParaRPr>
          </a:p>
        </p:txBody>
      </p:sp>
      <p:pic>
        <p:nvPicPr>
          <p:cNvPr id="14340" name="Picture 4" descr="http://static.guim.co.uk/sys-images/Guardian/Pix/pictures/2013/5/31/1369963740974/Julius-Richard-Petri-Goog-008.jpg"/>
          <p:cNvPicPr>
            <a:picLocks noChangeAspect="1" noChangeArrowheads="1"/>
          </p:cNvPicPr>
          <p:nvPr/>
        </p:nvPicPr>
        <p:blipFill>
          <a:blip r:embed="rId2" cstate="print"/>
          <a:srcRect/>
          <a:stretch>
            <a:fillRect/>
          </a:stretch>
        </p:blipFill>
        <p:spPr bwMode="auto">
          <a:xfrm>
            <a:off x="539552" y="2564904"/>
            <a:ext cx="4381500" cy="2628900"/>
          </a:xfrm>
          <a:prstGeom prst="rect">
            <a:avLst/>
          </a:prstGeom>
          <a:noFill/>
        </p:spPr>
      </p:pic>
      <p:pic>
        <p:nvPicPr>
          <p:cNvPr id="14342" name="Picture 6" descr="http://www.labor.com.tr/modules/catalog/products/pr_01_6324_min.jpg"/>
          <p:cNvPicPr>
            <a:picLocks noChangeAspect="1" noChangeArrowheads="1"/>
          </p:cNvPicPr>
          <p:nvPr/>
        </p:nvPicPr>
        <p:blipFill>
          <a:blip r:embed="rId3" cstate="print"/>
          <a:srcRect/>
          <a:stretch>
            <a:fillRect/>
          </a:stretch>
        </p:blipFill>
        <p:spPr bwMode="auto">
          <a:xfrm>
            <a:off x="5292080" y="2780928"/>
            <a:ext cx="3215135" cy="24917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3528" y="980728"/>
            <a:ext cx="8640960" cy="1754326"/>
          </a:xfrm>
          <a:prstGeom prst="rect">
            <a:avLst/>
          </a:prstGeom>
          <a:noFill/>
        </p:spPr>
        <p:txBody>
          <a:bodyPr wrap="square" rtlCol="0">
            <a:spAutoFit/>
          </a:bodyPr>
          <a:lstStyle/>
          <a:p>
            <a:pPr lvl="0" algn="just">
              <a:lnSpc>
                <a:spcPct val="150000"/>
              </a:lnSpc>
            </a:pPr>
            <a:r>
              <a:rPr lang="tr-TR" dirty="0" smtClean="0">
                <a:latin typeface="Comic Sans MS" pitchFamily="66" charset="0"/>
              </a:rPr>
              <a:t>Çalışırken </a:t>
            </a:r>
            <a:r>
              <a:rPr lang="tr-TR" dirty="0" err="1" smtClean="0">
                <a:latin typeface="Comic Sans MS" pitchFamily="66" charset="0"/>
              </a:rPr>
              <a:t>laboratuvar</a:t>
            </a:r>
            <a:r>
              <a:rPr lang="tr-TR" dirty="0" smtClean="0">
                <a:latin typeface="Comic Sans MS" pitchFamily="66" charset="0"/>
              </a:rPr>
              <a:t> kapı ve pencereleri kapalı tutulmalı, </a:t>
            </a:r>
            <a:r>
              <a:rPr lang="tr-TR" dirty="0" err="1" smtClean="0">
                <a:latin typeface="Comic Sans MS" pitchFamily="66" charset="0"/>
              </a:rPr>
              <a:t>laboratuvarda</a:t>
            </a:r>
            <a:r>
              <a:rPr lang="tr-TR" dirty="0" smtClean="0">
                <a:latin typeface="Comic Sans MS" pitchFamily="66" charset="0"/>
              </a:rPr>
              <a:t> yüksek sesle konuşulmamalı, mikroorganizma veya sporlarını etrafa yayacak gereksiz ve ani hareketlerden sakınılmalıdır</a:t>
            </a:r>
            <a:r>
              <a:rPr lang="tr-TR" dirty="0" smtClean="0">
                <a:latin typeface="Comic Sans MS" pitchFamily="66" charset="0"/>
              </a:rPr>
              <a:t>.</a:t>
            </a:r>
            <a:endParaRPr lang="tr-TR" dirty="0" smtClean="0">
              <a:latin typeface="Comic Sans MS" pitchFamily="66" charset="0"/>
            </a:endParaRPr>
          </a:p>
          <a:p>
            <a:pPr algn="just">
              <a:lnSpc>
                <a:spcPct val="150000"/>
              </a:lnSpc>
            </a:pPr>
            <a:endParaRPr lang="tr-TR" dirty="0">
              <a:latin typeface="Comic Sans MS" pitchFamily="66" charset="0"/>
            </a:endParaRPr>
          </a:p>
        </p:txBody>
      </p:sp>
      <p:pic>
        <p:nvPicPr>
          <p:cNvPr id="13316" name="Picture 4" descr="http://www.ikazpanolari.com/image/cache/data/kisim%20departman/soyunma%20oda/6-200x220.jpg"/>
          <p:cNvPicPr>
            <a:picLocks noChangeAspect="1" noChangeArrowheads="1"/>
          </p:cNvPicPr>
          <p:nvPr/>
        </p:nvPicPr>
        <p:blipFill>
          <a:blip r:embed="rId2" cstate="print"/>
          <a:srcRect/>
          <a:stretch>
            <a:fillRect/>
          </a:stretch>
        </p:blipFill>
        <p:spPr bwMode="auto">
          <a:xfrm>
            <a:off x="323528" y="4005064"/>
            <a:ext cx="1905000" cy="2095501"/>
          </a:xfrm>
          <a:prstGeom prst="rect">
            <a:avLst/>
          </a:prstGeom>
          <a:noFill/>
        </p:spPr>
      </p:pic>
      <p:pic>
        <p:nvPicPr>
          <p:cNvPr id="13318" name="Picture 6" descr="http://blog.hatupen.com/wp-content/uploads/tekkanat.jpg"/>
          <p:cNvPicPr>
            <a:picLocks noChangeAspect="1" noChangeArrowheads="1"/>
          </p:cNvPicPr>
          <p:nvPr/>
        </p:nvPicPr>
        <p:blipFill>
          <a:blip r:embed="rId3" cstate="print"/>
          <a:srcRect/>
          <a:stretch>
            <a:fillRect/>
          </a:stretch>
        </p:blipFill>
        <p:spPr bwMode="auto">
          <a:xfrm>
            <a:off x="3059832" y="2924944"/>
            <a:ext cx="1790700" cy="3686176"/>
          </a:xfrm>
          <a:prstGeom prst="rect">
            <a:avLst/>
          </a:prstGeom>
          <a:noFill/>
        </p:spPr>
      </p:pic>
      <p:pic>
        <p:nvPicPr>
          <p:cNvPr id="13320" name="Picture 8" descr="http://img.webme.com/pic/m/masa-tenisi-okulu/chopp.gif"/>
          <p:cNvPicPr>
            <a:picLocks noChangeAspect="1" noChangeArrowheads="1" noCrop="1"/>
          </p:cNvPicPr>
          <p:nvPr/>
        </p:nvPicPr>
        <p:blipFill>
          <a:blip r:embed="rId4" cstate="print"/>
          <a:srcRect/>
          <a:stretch>
            <a:fillRect/>
          </a:stretch>
        </p:blipFill>
        <p:spPr bwMode="auto">
          <a:xfrm>
            <a:off x="5076056" y="3356992"/>
            <a:ext cx="3810000"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322" name="Picture 10" descr="http://pixabay.com/static/uploads/photo/2013/07/12/13/50/prohibited-147408_640.png"/>
          <p:cNvPicPr>
            <a:picLocks noChangeAspect="1" noChangeArrowheads="1"/>
          </p:cNvPicPr>
          <p:nvPr/>
        </p:nvPicPr>
        <p:blipFill>
          <a:blip r:embed="rId5" cstate="print"/>
          <a:srcRect/>
          <a:stretch>
            <a:fillRect/>
          </a:stretch>
        </p:blipFill>
        <p:spPr bwMode="auto">
          <a:xfrm>
            <a:off x="5796136" y="3573016"/>
            <a:ext cx="2423592" cy="242359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wipe(down)">
                                      <p:cBhvr>
                                        <p:cTn id="7"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620688"/>
            <a:ext cx="8856984" cy="1477328"/>
          </a:xfrm>
          <a:prstGeom prst="rect">
            <a:avLst/>
          </a:prstGeom>
          <a:noFill/>
        </p:spPr>
        <p:txBody>
          <a:bodyPr wrap="square" rtlCol="0">
            <a:spAutoFit/>
          </a:bodyPr>
          <a:lstStyle/>
          <a:p>
            <a:pPr lvl="0" algn="just"/>
            <a:r>
              <a:rPr lang="tr-TR" dirty="0" smtClean="0">
                <a:latin typeface="Comic Sans MS" pitchFamily="66" charset="0"/>
              </a:rPr>
              <a:t>Kültürlerin yere veya masaya dökülmesi veya kültür kaplarının kırılması halinde durum hemen </a:t>
            </a:r>
            <a:r>
              <a:rPr lang="tr-TR" dirty="0" err="1" smtClean="0">
                <a:latin typeface="Comic Sans MS" pitchFamily="66" charset="0"/>
              </a:rPr>
              <a:t>laboratuvar</a:t>
            </a:r>
            <a:r>
              <a:rPr lang="tr-TR" dirty="0" smtClean="0">
                <a:latin typeface="Comic Sans MS" pitchFamily="66" charset="0"/>
              </a:rPr>
              <a:t> sorumlusuna bildirilmeli ve dökülen kültürün üzeri anında uygun bir dezenfektan çözeltisi ile kaplanarak (örneğin %10’luk </a:t>
            </a:r>
            <a:r>
              <a:rPr lang="tr-TR" dirty="0" err="1" smtClean="0">
                <a:latin typeface="Comic Sans MS" pitchFamily="66" charset="0"/>
              </a:rPr>
              <a:t>hipoklorit</a:t>
            </a:r>
            <a:r>
              <a:rPr lang="tr-TR" dirty="0" smtClean="0">
                <a:latin typeface="Comic Sans MS" pitchFamily="66" charset="0"/>
              </a:rPr>
              <a:t> çözeltisi) 15-30 dakika beklenilmeli ve daha sonra temizlenmelidir.</a:t>
            </a:r>
          </a:p>
          <a:p>
            <a:pPr algn="just"/>
            <a:endParaRPr lang="tr-TR" dirty="0">
              <a:latin typeface="Comic Sans MS" pitchFamily="66" charset="0"/>
            </a:endParaRPr>
          </a:p>
        </p:txBody>
      </p:sp>
      <p:pic>
        <p:nvPicPr>
          <p:cNvPr id="12290" name="Picture 2" descr="http://www.onemlibilgiler.com/wp-content/uploads/2009/11/testtubespill.jpg"/>
          <p:cNvPicPr>
            <a:picLocks noChangeAspect="1" noChangeArrowheads="1"/>
          </p:cNvPicPr>
          <p:nvPr/>
        </p:nvPicPr>
        <p:blipFill>
          <a:blip r:embed="rId2" cstate="print"/>
          <a:srcRect t="14074"/>
          <a:stretch>
            <a:fillRect/>
          </a:stretch>
        </p:blipFill>
        <p:spPr bwMode="auto">
          <a:xfrm>
            <a:off x="683568" y="2564904"/>
            <a:ext cx="3480681" cy="3956720"/>
          </a:xfrm>
          <a:prstGeom prst="rect">
            <a:avLst/>
          </a:prstGeom>
          <a:noFill/>
        </p:spPr>
      </p:pic>
      <p:pic>
        <p:nvPicPr>
          <p:cNvPr id="12292" name="Picture 4" descr="http://thaibigplaza.com/img/6b6/493/6b6493817129c7363da52c4eb69c81f6_2.jpg"/>
          <p:cNvPicPr>
            <a:picLocks noChangeAspect="1" noChangeArrowheads="1"/>
          </p:cNvPicPr>
          <p:nvPr/>
        </p:nvPicPr>
        <p:blipFill>
          <a:blip r:embed="rId3" cstate="print"/>
          <a:srcRect/>
          <a:stretch>
            <a:fillRect/>
          </a:stretch>
        </p:blipFill>
        <p:spPr bwMode="auto">
          <a:xfrm>
            <a:off x="5724128" y="3573016"/>
            <a:ext cx="2486025" cy="20002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461</Words>
  <Application>Microsoft Office PowerPoint</Application>
  <PresentationFormat>Ekran Gösterisi (4:3)</PresentationFormat>
  <Paragraphs>26</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c:creator>
  <cp:lastModifiedBy>Ömür GÖKKUŞ</cp:lastModifiedBy>
  <cp:revision>10</cp:revision>
  <dcterms:created xsi:type="dcterms:W3CDTF">2015-02-21T09:33:19Z</dcterms:created>
  <dcterms:modified xsi:type="dcterms:W3CDTF">2015-02-21T11:07:06Z</dcterms:modified>
</cp:coreProperties>
</file>