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86"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20.05.2021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 name="Başlık 1"/>
          <p:cNvSpPr>
            <a:spLocks noGrp="1"/>
          </p:cNvSpPr>
          <p:nvPr>
            <p:ph type="ctrTitle"/>
          </p:nvPr>
        </p:nvSpPr>
        <p:spPr>
          <a:xfrm>
            <a:off x="-9897" y="2348880"/>
            <a:ext cx="9144000" cy="973260"/>
          </a:xfrm>
        </p:spPr>
        <p:txBody>
          <a:bodyPr>
            <a:normAutofit/>
          </a:bodyPr>
          <a:lstStyle/>
          <a:p>
            <a:pPr algn="ctr"/>
            <a:r>
              <a:rPr lang="en-US" b="1" dirty="0" smtClean="0">
                <a:solidFill>
                  <a:schemeClr val="bg1"/>
                </a:solidFill>
                <a:latin typeface="Times New Roman" panose="02020603050405020304" pitchFamily="18" charset="0"/>
                <a:cs typeface="Times New Roman" panose="02020603050405020304" pitchFamily="18" charset="0"/>
              </a:rPr>
              <a:t>Biomedical</a:t>
            </a:r>
            <a:r>
              <a:rPr lang="tr-TR" b="1" dirty="0" smtClean="0">
                <a:solidFill>
                  <a:schemeClr val="bg1"/>
                </a:solidFill>
                <a:latin typeface="Times New Roman" panose="02020603050405020304" pitchFamily="18" charset="0"/>
                <a:cs typeface="Times New Roman" panose="02020603050405020304" pitchFamily="18" charset="0"/>
              </a:rPr>
              <a:t> </a:t>
            </a:r>
            <a:r>
              <a:rPr lang="en-US" b="1" dirty="0" smtClean="0">
                <a:solidFill>
                  <a:schemeClr val="bg1"/>
                </a:solidFill>
                <a:latin typeface="Times New Roman" panose="02020603050405020304" pitchFamily="18" charset="0"/>
                <a:cs typeface="Times New Roman" panose="02020603050405020304" pitchFamily="18" charset="0"/>
              </a:rPr>
              <a:t>Waste</a:t>
            </a:r>
            <a:r>
              <a:rPr lang="tr-TR" b="1" dirty="0" smtClean="0">
                <a:solidFill>
                  <a:schemeClr val="bg1"/>
                </a:solidFill>
                <a:latin typeface="Times New Roman" panose="02020603050405020304" pitchFamily="18" charset="0"/>
                <a:cs typeface="Times New Roman" panose="02020603050405020304" pitchFamily="18" charset="0"/>
              </a:rPr>
              <a:t> Management</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95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764704"/>
            <a:ext cx="8856984" cy="3225435"/>
          </a:xfrm>
          <a:prstGeom prst="rect">
            <a:avLst/>
          </a:prstGeom>
          <a:noFill/>
        </p:spPr>
        <p:txBody>
          <a:bodyPr wrap="square" rtlCol="0">
            <a:spAutoFit/>
          </a:bodyPr>
          <a:lstStyle/>
          <a:p>
            <a:pPr algn="just">
              <a:lnSpc>
                <a:spcPct val="114000"/>
              </a:lnSpc>
            </a:pPr>
            <a:r>
              <a:rPr lang="en-US" dirty="0" smtClean="0">
                <a:latin typeface="Times New Roman" panose="02020603050405020304" pitchFamily="18" charset="0"/>
                <a:cs typeface="Times New Roman" panose="02020603050405020304" pitchFamily="18" charset="0"/>
              </a:rPr>
              <a:t>The World Health Organization (</a:t>
            </a:r>
            <a:r>
              <a:rPr lang="en-US" dirty="0">
                <a:latin typeface="Times New Roman" panose="02020603050405020304" pitchFamily="18" charset="0"/>
                <a:cs typeface="Times New Roman" panose="02020603050405020304" pitchFamily="18" charset="0"/>
              </a:rPr>
              <a:t>WHO</a:t>
            </a:r>
            <a:r>
              <a:rPr lang="en-US" dirty="0" smtClean="0">
                <a:latin typeface="Times New Roman" panose="02020603050405020304" pitchFamily="18" charset="0"/>
                <a:cs typeface="Times New Roman" panose="02020603050405020304" pitchFamily="18" charset="0"/>
              </a:rPr>
              <a:t>) has defined healthcare </a:t>
            </a:r>
            <a:r>
              <a:rPr lang="en-US" dirty="0">
                <a:latin typeface="Times New Roman" panose="02020603050405020304" pitchFamily="18" charset="0"/>
                <a:cs typeface="Times New Roman" panose="02020603050405020304" pitchFamily="18" charset="0"/>
              </a:rPr>
              <a:t>waste as "all waste produced by </a:t>
            </a:r>
            <a:r>
              <a:rPr lang="en-US" dirty="0" smtClean="0">
                <a:latin typeface="Times New Roman" panose="02020603050405020304" pitchFamily="18" charset="0"/>
                <a:cs typeface="Times New Roman" panose="02020603050405020304" pitchFamily="18" charset="0"/>
              </a:rPr>
              <a:t>healthcare establishment, research facilities and laboratories including the </a:t>
            </a:r>
            <a:r>
              <a:rPr lang="en-US" dirty="0">
                <a:latin typeface="Times New Roman" panose="02020603050405020304" pitchFamily="18" charset="0"/>
                <a:cs typeface="Times New Roman" panose="02020603050405020304" pitchFamily="18" charset="0"/>
              </a:rPr>
              <a:t>waste originating from "minor" or "scattered" </a:t>
            </a:r>
            <a:r>
              <a:rPr lang="en-US" dirty="0" smtClean="0">
                <a:latin typeface="Times New Roman" panose="02020603050405020304" pitchFamily="18" charset="0"/>
                <a:cs typeface="Times New Roman" panose="02020603050405020304" pitchFamily="18" charset="0"/>
              </a:rPr>
              <a:t>sources </a:t>
            </a:r>
            <a:r>
              <a:rPr lang="en-US" dirty="0">
                <a:latin typeface="Times New Roman" panose="02020603050405020304" pitchFamily="18" charset="0"/>
                <a:cs typeface="Times New Roman" panose="02020603050405020304" pitchFamily="18" charset="0"/>
              </a:rPr>
              <a:t>such as that produced in the courses of healthcare undertaken in the home (such as dialysis and </a:t>
            </a:r>
            <a:r>
              <a:rPr lang="en-US" dirty="0" smtClean="0">
                <a:latin typeface="Times New Roman" panose="02020603050405020304" pitchFamily="18" charset="0"/>
                <a:cs typeface="Times New Roman" panose="02020603050405020304" pitchFamily="18" charset="0"/>
              </a:rPr>
              <a:t>insulin</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injections</a:t>
            </a:r>
            <a:r>
              <a:rPr lang="en-US" dirty="0">
                <a:latin typeface="Times New Roman" panose="02020603050405020304" pitchFamily="18" charset="0"/>
                <a:cs typeface="Times New Roman" panose="02020603050405020304" pitchFamily="18" charset="0"/>
              </a:rPr>
              <a:t>) (WHO1999 p.6) [13]. 85% of the waste </a:t>
            </a:r>
            <a:r>
              <a:rPr lang="en-US" dirty="0" smtClean="0">
                <a:latin typeface="Times New Roman" panose="02020603050405020304" pitchFamily="18" charset="0"/>
                <a:cs typeface="Times New Roman" panose="02020603050405020304" pitchFamily="18" charset="0"/>
              </a:rPr>
              <a:t>produced by </a:t>
            </a:r>
            <a:r>
              <a:rPr lang="en-US" dirty="0">
                <a:latin typeface="Times New Roman" panose="02020603050405020304" pitchFamily="18" charset="0"/>
                <a:cs typeface="Times New Roman" panose="02020603050405020304" pitchFamily="18" charset="0"/>
              </a:rPr>
              <a:t>health-care providers is non-risk or "general" </a:t>
            </a:r>
            <a:r>
              <a:rPr lang="en-US" dirty="0" smtClean="0">
                <a:latin typeface="Times New Roman" panose="02020603050405020304" pitchFamily="18" charset="0"/>
                <a:cs typeface="Times New Roman" panose="02020603050405020304" pitchFamily="18" charset="0"/>
              </a:rPr>
              <a:t>health-care </a:t>
            </a:r>
            <a:r>
              <a:rPr lang="en-US" dirty="0">
                <a:latin typeface="Times New Roman" panose="02020603050405020304" pitchFamily="18" charset="0"/>
                <a:cs typeface="Times New Roman" panose="02020603050405020304" pitchFamily="18" charset="0"/>
              </a:rPr>
              <a:t>waste, comparable to domestic waste. This </a:t>
            </a:r>
            <a:r>
              <a:rPr lang="en-US" dirty="0" smtClean="0">
                <a:latin typeface="Times New Roman" panose="02020603050405020304" pitchFamily="18" charset="0"/>
                <a:cs typeface="Times New Roman" panose="02020603050405020304" pitchFamily="18" charset="0"/>
              </a:rPr>
              <a:t>type </a:t>
            </a:r>
            <a:r>
              <a:rPr lang="en-US" dirty="0">
                <a:latin typeface="Times New Roman" panose="02020603050405020304" pitchFamily="18" charset="0"/>
                <a:cs typeface="Times New Roman" panose="02020603050405020304" pitchFamily="18" charset="0"/>
              </a:rPr>
              <a:t>of waste usually comes from the administrative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housekeeping </a:t>
            </a:r>
            <a:r>
              <a:rPr lang="en-US" dirty="0">
                <a:latin typeface="Times New Roman" panose="02020603050405020304" pitchFamily="18" charset="0"/>
                <a:cs typeface="Times New Roman" panose="02020603050405020304" pitchFamily="18" charset="0"/>
              </a:rPr>
              <a:t>functions of health-care establishments and </a:t>
            </a:r>
            <a:r>
              <a:rPr lang="en-US" dirty="0" smtClean="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also include waste generated during </a:t>
            </a:r>
            <a:r>
              <a:rPr lang="en-US" dirty="0" smtClean="0">
                <a:latin typeface="Times New Roman" panose="02020603050405020304" pitchFamily="18" charset="0"/>
                <a:cs typeface="Times New Roman" panose="02020603050405020304" pitchFamily="18" charset="0"/>
              </a:rPr>
              <a:t>maintenance of health- care premises. The remaining 10-15% of healthcare </a:t>
            </a:r>
            <a:r>
              <a:rPr lang="en-US" dirty="0">
                <a:latin typeface="Times New Roman" panose="02020603050405020304" pitchFamily="18" charset="0"/>
                <a:cs typeface="Times New Roman" panose="02020603050405020304" pitchFamily="18" charset="0"/>
              </a:rPr>
              <a:t>waste as shown in Figure 1 is regarded as hazardous </a:t>
            </a:r>
            <a:r>
              <a:rPr lang="en-US" dirty="0" smtClean="0">
                <a:latin typeface="Times New Roman" panose="02020603050405020304" pitchFamily="18" charset="0"/>
                <a:cs typeface="Times New Roman" panose="02020603050405020304" pitchFamily="18" charset="0"/>
              </a:rPr>
              <a:t>and may </a:t>
            </a:r>
            <a:r>
              <a:rPr lang="en-US" dirty="0">
                <a:latin typeface="Times New Roman" panose="02020603050405020304" pitchFamily="18" charset="0"/>
                <a:cs typeface="Times New Roman" panose="02020603050405020304" pitchFamily="18" charset="0"/>
              </a:rPr>
              <a:t>create a variety of health risks (WHO, 1999)</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019175"/>
            <a:ext cx="76009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620688"/>
            <a:ext cx="8928992" cy="5751767"/>
          </a:xfrm>
          <a:prstGeom prst="rect">
            <a:avLst/>
          </a:prstGeom>
          <a:noFill/>
        </p:spPr>
        <p:txBody>
          <a:bodyPr wrap="square" rtlCol="0">
            <a:spAutoFit/>
          </a:bodyPr>
          <a:lstStyle/>
          <a:p>
            <a:pPr algn="just">
              <a:lnSpc>
                <a:spcPct val="114000"/>
              </a:lnSpc>
            </a:pPr>
            <a:r>
              <a:rPr lang="en-US" dirty="0">
                <a:latin typeface="Times New Roman" panose="02020603050405020304" pitchFamily="18" charset="0"/>
                <a:cs typeface="Times New Roman" panose="02020603050405020304" pitchFamily="18" charset="0"/>
              </a:rPr>
              <a:t>Waste and by-products cover a diverse range of materials, as the following list illustrates:</a:t>
            </a: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infectious </a:t>
            </a:r>
            <a:r>
              <a:rPr lang="en-US" dirty="0">
                <a:latin typeface="Times New Roman" panose="02020603050405020304" pitchFamily="18" charset="0"/>
                <a:cs typeface="Times New Roman" panose="02020603050405020304" pitchFamily="18" charset="0"/>
              </a:rPr>
              <a:t>waste: waste contaminated with blood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other bodily fluids (e.g. from discarded diagnostic samples), cultures and stocks of infectious </a:t>
            </a:r>
            <a:r>
              <a:rPr lang="en-US" dirty="0" smtClean="0">
                <a:latin typeface="Times New Roman" panose="02020603050405020304" pitchFamily="18" charset="0"/>
                <a:cs typeface="Times New Roman" panose="02020603050405020304" pitchFamily="18" charset="0"/>
              </a:rPr>
              <a:t>agents </a:t>
            </a:r>
            <a:r>
              <a:rPr lang="en-US" dirty="0">
                <a:latin typeface="Times New Roman" panose="02020603050405020304" pitchFamily="18" charset="0"/>
                <a:cs typeface="Times New Roman" panose="02020603050405020304" pitchFamily="18" charset="0"/>
              </a:rPr>
              <a:t>from laboratory work (e.g. waste from </a:t>
            </a:r>
            <a:r>
              <a:rPr lang="en-US" dirty="0" smtClean="0">
                <a:latin typeface="Times New Roman" panose="02020603050405020304" pitchFamily="18" charset="0"/>
                <a:cs typeface="Times New Roman" panose="02020603050405020304" pitchFamily="18" charset="0"/>
              </a:rPr>
              <a:t>autopsies and </a:t>
            </a:r>
            <a:r>
              <a:rPr lang="en-US" dirty="0">
                <a:latin typeface="Times New Roman" panose="02020603050405020304" pitchFamily="18" charset="0"/>
                <a:cs typeface="Times New Roman" panose="02020603050405020304" pitchFamily="18" charset="0"/>
              </a:rPr>
              <a:t>infected animals from laboratories), or </a:t>
            </a:r>
            <a:r>
              <a:rPr lang="en-US" dirty="0" smtClean="0">
                <a:latin typeface="Times New Roman" panose="02020603050405020304" pitchFamily="18" charset="0"/>
                <a:cs typeface="Times New Roman" panose="02020603050405020304" pitchFamily="18" charset="0"/>
              </a:rPr>
              <a:t>waste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patients in isolation wards and equipment (</a:t>
            </a:r>
            <a:r>
              <a:rPr lang="en-US" dirty="0" smtClean="0">
                <a:latin typeface="Times New Roman" panose="02020603050405020304" pitchFamily="18" charset="0"/>
                <a:cs typeface="Times New Roman" panose="02020603050405020304" pitchFamily="18" charset="0"/>
              </a:rPr>
              <a:t>e.g.</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swabs</a:t>
            </a:r>
            <a:r>
              <a:rPr lang="en-US" dirty="0">
                <a:latin typeface="Times New Roman" panose="02020603050405020304" pitchFamily="18" charset="0"/>
                <a:cs typeface="Times New Roman" panose="02020603050405020304" pitchFamily="18" charset="0"/>
              </a:rPr>
              <a:t>, bandages and disposable medical devices</a:t>
            </a:r>
            <a:r>
              <a:rPr lang="en-US"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pathological </a:t>
            </a:r>
            <a:r>
              <a:rPr lang="en-US" dirty="0">
                <a:latin typeface="Times New Roman" panose="02020603050405020304" pitchFamily="18" charset="0"/>
                <a:cs typeface="Times New Roman" panose="02020603050405020304" pitchFamily="18" charset="0"/>
              </a:rPr>
              <a:t>waste: human tissues, organs or fluids, </a:t>
            </a:r>
            <a:r>
              <a:rPr lang="en-US" dirty="0" smtClean="0">
                <a:latin typeface="Times New Roman" panose="02020603050405020304" pitchFamily="18" charset="0"/>
                <a:cs typeface="Times New Roman" panose="02020603050405020304" pitchFamily="18" charset="0"/>
              </a:rPr>
              <a:t>body </a:t>
            </a:r>
            <a:r>
              <a:rPr lang="en-US" dirty="0">
                <a:latin typeface="Times New Roman" panose="02020603050405020304" pitchFamily="18" charset="0"/>
                <a:cs typeface="Times New Roman" panose="02020603050405020304" pitchFamily="18" charset="0"/>
              </a:rPr>
              <a:t>parts and contaminated animal </a:t>
            </a:r>
            <a:r>
              <a:rPr lang="en-US" dirty="0" smtClean="0">
                <a:latin typeface="Times New Roman" panose="02020603050405020304" pitchFamily="18" charset="0"/>
                <a:cs typeface="Times New Roman" panose="02020603050405020304" pitchFamily="18" charset="0"/>
              </a:rPr>
              <a:t>carcasses;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sharps</a:t>
            </a:r>
            <a:r>
              <a:rPr lang="en-US" dirty="0">
                <a:latin typeface="Times New Roman" panose="02020603050405020304" pitchFamily="18" charset="0"/>
                <a:cs typeface="Times New Roman" panose="02020603050405020304" pitchFamily="18" charset="0"/>
              </a:rPr>
              <a:t>: syringes, needles, disposable scalpels and </a:t>
            </a:r>
            <a:r>
              <a:rPr lang="en-US" dirty="0" smtClean="0">
                <a:latin typeface="Times New Roman" panose="02020603050405020304" pitchFamily="18" charset="0"/>
                <a:cs typeface="Times New Roman" panose="02020603050405020304" pitchFamily="18" charset="0"/>
              </a:rPr>
              <a:t>blades</a:t>
            </a:r>
            <a:r>
              <a:rPr lang="en-US" dirty="0">
                <a:latin typeface="Times New Roman" panose="02020603050405020304" pitchFamily="18" charset="0"/>
                <a:cs typeface="Times New Roman" panose="02020603050405020304" pitchFamily="18" charset="0"/>
              </a:rPr>
              <a:t>, etc</a:t>
            </a:r>
            <a:r>
              <a:rPr lang="en-US"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chemicals</a:t>
            </a:r>
            <a:r>
              <a:rPr lang="en-US" dirty="0">
                <a:latin typeface="Times New Roman" panose="02020603050405020304" pitchFamily="18" charset="0"/>
                <a:cs typeface="Times New Roman" panose="02020603050405020304" pitchFamily="18" charset="0"/>
              </a:rPr>
              <a:t>: for example, solvents used for </a:t>
            </a:r>
            <a:r>
              <a:rPr lang="en-US" dirty="0" smtClean="0">
                <a:latin typeface="Times New Roman" panose="02020603050405020304" pitchFamily="18" charset="0"/>
                <a:cs typeface="Times New Roman" panose="02020603050405020304" pitchFamily="18" charset="0"/>
              </a:rPr>
              <a:t>laboratory preparations</a:t>
            </a:r>
            <a:r>
              <a:rPr lang="en-US" dirty="0">
                <a:latin typeface="Times New Roman" panose="02020603050405020304" pitchFamily="18" charset="0"/>
                <a:cs typeface="Times New Roman" panose="02020603050405020304" pitchFamily="18" charset="0"/>
              </a:rPr>
              <a:t>, disinfectants, and heavy metals </a:t>
            </a:r>
            <a:r>
              <a:rPr lang="en-US" dirty="0" smtClean="0">
                <a:latin typeface="Times New Roman" panose="02020603050405020304" pitchFamily="18" charset="0"/>
                <a:cs typeface="Times New Roman" panose="02020603050405020304" pitchFamily="18" charset="0"/>
              </a:rPr>
              <a:t>contained in </a:t>
            </a:r>
            <a:r>
              <a:rPr lang="en-US" dirty="0">
                <a:latin typeface="Times New Roman" panose="02020603050405020304" pitchFamily="18" charset="0"/>
                <a:cs typeface="Times New Roman" panose="02020603050405020304" pitchFamily="18" charset="0"/>
              </a:rPr>
              <a:t>medical devices (e.g. mercury in broken </a:t>
            </a:r>
            <a:r>
              <a:rPr lang="en-US" dirty="0" smtClean="0">
                <a:latin typeface="Times New Roman" panose="02020603050405020304" pitchFamily="18" charset="0"/>
                <a:cs typeface="Times New Roman" panose="02020603050405020304" pitchFamily="18" charset="0"/>
              </a:rPr>
              <a:t>thermometers</a:t>
            </a:r>
            <a:r>
              <a:rPr lang="en-US" dirty="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batteries;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pharmaceuticals: expired</a:t>
            </a:r>
            <a:r>
              <a:rPr lang="en-US" dirty="0">
                <a:latin typeface="Times New Roman" panose="02020603050405020304" pitchFamily="18" charset="0"/>
                <a:cs typeface="Times New Roman" panose="02020603050405020304" pitchFamily="18" charset="0"/>
              </a:rPr>
              <a:t>, unused and </a:t>
            </a:r>
            <a:r>
              <a:rPr lang="en-US" dirty="0" smtClean="0">
                <a:latin typeface="Times New Roman" panose="02020603050405020304" pitchFamily="18" charset="0"/>
                <a:cs typeface="Times New Roman" panose="02020603050405020304" pitchFamily="18" charset="0"/>
              </a:rPr>
              <a:t>contaminated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drugs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vaccines;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genotoxic </a:t>
            </a:r>
            <a:r>
              <a:rPr lang="en-US" dirty="0">
                <a:latin typeface="Times New Roman" panose="02020603050405020304" pitchFamily="18" charset="0"/>
                <a:cs typeface="Times New Roman" panose="02020603050405020304" pitchFamily="18" charset="0"/>
              </a:rPr>
              <a:t>waste</a:t>
            </a:r>
            <a:r>
              <a:rPr lang="en-US" dirty="0" smtClean="0">
                <a:latin typeface="Times New Roman" panose="02020603050405020304" pitchFamily="18" charset="0"/>
                <a:cs typeface="Times New Roman" panose="02020603050405020304" pitchFamily="18" charset="0"/>
              </a:rPr>
              <a:t>: highly </a:t>
            </a:r>
            <a:r>
              <a:rPr lang="en-US" dirty="0">
                <a:latin typeface="Times New Roman" panose="02020603050405020304" pitchFamily="18" charset="0"/>
                <a:cs typeface="Times New Roman" panose="02020603050405020304" pitchFamily="18" charset="0"/>
              </a:rPr>
              <a:t>hazardous, mutagenic, </a:t>
            </a:r>
            <a:r>
              <a:rPr lang="en-US" dirty="0" smtClean="0">
                <a:latin typeface="Times New Roman" panose="02020603050405020304" pitchFamily="18" charset="0"/>
                <a:cs typeface="Times New Roman" panose="02020603050405020304" pitchFamily="18" charset="0"/>
              </a:rPr>
              <a:t>teratogenic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carcinogenic, such as cytotoxic drugs </a:t>
            </a:r>
            <a:r>
              <a:rPr lang="en-US" dirty="0" smtClean="0">
                <a:latin typeface="Times New Roman" panose="02020603050405020304" pitchFamily="18" charset="0"/>
                <a:cs typeface="Times New Roman" panose="02020603050405020304" pitchFamily="18" charset="0"/>
              </a:rPr>
              <a:t>used </a:t>
            </a:r>
            <a:r>
              <a:rPr lang="en-US" dirty="0">
                <a:latin typeface="Times New Roman" panose="02020603050405020304" pitchFamily="18" charset="0"/>
                <a:cs typeface="Times New Roman" panose="02020603050405020304" pitchFamily="18" charset="0"/>
              </a:rPr>
              <a:t>in cancer treatment and their </a:t>
            </a:r>
            <a:r>
              <a:rPr lang="en-US" dirty="0" smtClean="0">
                <a:latin typeface="Times New Roman" panose="02020603050405020304" pitchFamily="18" charset="0"/>
                <a:cs typeface="Times New Roman" panose="02020603050405020304" pitchFamily="18" charset="0"/>
              </a:rPr>
              <a:t>metabolites;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radioactive waste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such as products contaminated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radionuclides including radioactive diagnostic </a:t>
            </a:r>
            <a:r>
              <a:rPr lang="en-US" dirty="0" smtClean="0">
                <a:latin typeface="Times New Roman" panose="02020603050405020304" pitchFamily="18" charset="0"/>
                <a:cs typeface="Times New Roman" panose="02020603050405020304" pitchFamily="18" charset="0"/>
              </a:rPr>
              <a:t>material </a:t>
            </a:r>
            <a:r>
              <a:rPr lang="en-US" dirty="0">
                <a:latin typeface="Times New Roman" panose="02020603050405020304" pitchFamily="18" charset="0"/>
                <a:cs typeface="Times New Roman" panose="02020603050405020304" pitchFamily="18" charset="0"/>
              </a:rPr>
              <a:t>or radiotherapeutics materials; </a:t>
            </a:r>
            <a:r>
              <a:rPr lang="en-US" dirty="0" smtClean="0">
                <a:latin typeface="Times New Roman" panose="02020603050405020304" pitchFamily="18" charset="0"/>
                <a:cs typeface="Times New Roman" panose="02020603050405020304" pitchFamily="18" charset="0"/>
              </a:rPr>
              <a:t>and</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non-hazardous </a:t>
            </a:r>
            <a:r>
              <a:rPr lang="en-US" dirty="0">
                <a:latin typeface="Times New Roman" panose="02020603050405020304" pitchFamily="18" charset="0"/>
                <a:cs typeface="Times New Roman" panose="02020603050405020304" pitchFamily="18" charset="0"/>
              </a:rPr>
              <a:t>or general waste: </a:t>
            </a:r>
            <a:r>
              <a:rPr lang="en-US" dirty="0" smtClean="0">
                <a:latin typeface="Times New Roman" panose="02020603050405020304" pitchFamily="18" charset="0"/>
                <a:cs typeface="Times New Roman" panose="02020603050405020304" pitchFamily="18" charset="0"/>
              </a:rPr>
              <a:t>waste that does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pose any particular </a:t>
            </a:r>
            <a:r>
              <a:rPr lang="en-US" dirty="0" smtClean="0">
                <a:latin typeface="Times New Roman" panose="02020603050405020304" pitchFamily="18" charset="0"/>
                <a:cs typeface="Times New Roman" panose="02020603050405020304" pitchFamily="18" charset="0"/>
              </a:rPr>
              <a:t>biological,</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chemical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radioactive or </a:t>
            </a:r>
            <a:r>
              <a:rPr lang="en-US" dirty="0">
                <a:latin typeface="Times New Roman" panose="02020603050405020304" pitchFamily="18" charset="0"/>
                <a:cs typeface="Times New Roman" panose="02020603050405020304" pitchFamily="18" charset="0"/>
              </a:rPr>
              <a:t>physical hazard.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908720"/>
            <a:ext cx="8712968" cy="3250249"/>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Infectious waste </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en-US" b="1"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Potentially infectious wastes from patients care include</a:t>
            </a:r>
            <a:r>
              <a:rPr lang="en-US" dirty="0" smtClean="0">
                <a:latin typeface="Times New Roman" panose="02020603050405020304" pitchFamily="18" charset="0"/>
                <a:cs typeface="Times New Roman" panose="02020603050405020304" pitchFamily="18" charset="0"/>
              </a:rPr>
              <a:t>: Dressings </a:t>
            </a:r>
            <a:r>
              <a:rPr lang="en-US" dirty="0">
                <a:latin typeface="Times New Roman" panose="02020603050405020304" pitchFamily="18" charset="0"/>
                <a:cs typeface="Times New Roman" panose="02020603050405020304" pitchFamily="18" charset="0"/>
              </a:rPr>
              <a:t>and swabs, contaminated with </a:t>
            </a:r>
            <a:r>
              <a:rPr lang="en-US" dirty="0" smtClean="0">
                <a:latin typeface="Times New Roman" panose="02020603050405020304" pitchFamily="18" charset="0"/>
                <a:cs typeface="Times New Roman" panose="02020603050405020304" pitchFamily="18" charset="0"/>
              </a:rPr>
              <a:t>blood/body</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fluids</a:t>
            </a:r>
            <a:r>
              <a:rPr lang="en-US" dirty="0">
                <a:latin typeface="Times New Roman" panose="02020603050405020304" pitchFamily="18" charset="0"/>
                <a:cs typeface="Times New Roman" panose="02020603050405020304" pitchFamily="18" charset="0"/>
              </a:rPr>
              <a:t>; Laboratory waste including laboratory samples, </a:t>
            </a:r>
            <a:r>
              <a:rPr lang="en-US" dirty="0" smtClean="0">
                <a:latin typeface="Times New Roman" panose="02020603050405020304" pitchFamily="18" charset="0"/>
                <a:cs typeface="Times New Roman" panose="02020603050405020304" pitchFamily="18" charset="0"/>
              </a:rPr>
              <a:t>cultures </a:t>
            </a:r>
            <a:r>
              <a:rPr lang="en-US" dirty="0">
                <a:latin typeface="Times New Roman" panose="02020603050405020304" pitchFamily="18" charset="0"/>
                <a:cs typeface="Times New Roman" panose="02020603050405020304" pitchFamily="18" charset="0"/>
              </a:rPr>
              <a:t>stocks of infectious agent, laboratory glassware; </a:t>
            </a:r>
            <a:r>
              <a:rPr lang="en-US" dirty="0" smtClean="0">
                <a:latin typeface="Times New Roman" panose="02020603050405020304" pitchFamily="18" charset="0"/>
                <a:cs typeface="Times New Roman" panose="02020603050405020304" pitchFamily="18" charset="0"/>
              </a:rPr>
              <a:t>Instruments </a:t>
            </a:r>
            <a:r>
              <a:rPr lang="en-US" dirty="0">
                <a:latin typeface="Times New Roman" panose="02020603050405020304" pitchFamily="18" charset="0"/>
                <a:cs typeface="Times New Roman" panose="02020603050405020304" pitchFamily="18" charset="0"/>
              </a:rPr>
              <a:t>used in patient care: those range from </a:t>
            </a:r>
            <a:r>
              <a:rPr lang="en-US" dirty="0" smtClean="0">
                <a:latin typeface="Times New Roman" panose="02020603050405020304" pitchFamily="18" charset="0"/>
                <a:cs typeface="Times New Roman" panose="02020603050405020304" pitchFamily="18" charset="0"/>
              </a:rPr>
              <a:t>diagnostic equipment </a:t>
            </a:r>
            <a:r>
              <a:rPr lang="en-US" dirty="0">
                <a:latin typeface="Times New Roman" panose="02020603050405020304" pitchFamily="18" charset="0"/>
                <a:cs typeface="Times New Roman" panose="02020603050405020304" pitchFamily="18" charset="0"/>
              </a:rPr>
              <a:t>such as endoscopes, ultrasound probes, </a:t>
            </a:r>
            <a:r>
              <a:rPr lang="en-US" dirty="0" smtClean="0">
                <a:latin typeface="Times New Roman" panose="02020603050405020304" pitchFamily="18" charset="0"/>
                <a:cs typeface="Times New Roman" panose="02020603050405020304" pitchFamily="18" charset="0"/>
              </a:rPr>
              <a:t>syringes </a:t>
            </a:r>
            <a:r>
              <a:rPr lang="en-US" dirty="0">
                <a:latin typeface="Times New Roman" panose="02020603050405020304" pitchFamily="18" charset="0"/>
                <a:cs typeface="Times New Roman" panose="02020603050405020304" pitchFamily="18" charset="0"/>
              </a:rPr>
              <a:t>and needles, sharps and other instruments, </a:t>
            </a:r>
            <a:r>
              <a:rPr lang="en-US" dirty="0" err="1" smtClean="0">
                <a:latin typeface="Times New Roman" panose="02020603050405020304" pitchFamily="18" charset="0"/>
                <a:cs typeface="Times New Roman" panose="02020603050405020304" pitchFamily="18" charset="0"/>
              </a:rPr>
              <a:t>tubings</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bags; Potentially infected materials: Placenta, </a:t>
            </a:r>
            <a:r>
              <a:rPr lang="en-US" dirty="0" smtClean="0">
                <a:latin typeface="Times New Roman" panose="02020603050405020304" pitchFamily="18" charset="0"/>
                <a:cs typeface="Times New Roman" panose="02020603050405020304" pitchFamily="18" charset="0"/>
              </a:rPr>
              <a:t>tumors</a:t>
            </a:r>
            <a:r>
              <a:rPr lang="en-US" dirty="0">
                <a:latin typeface="Times New Roman" panose="02020603050405020304" pitchFamily="18" charset="0"/>
                <a:cs typeface="Times New Roman" panose="02020603050405020304" pitchFamily="18" charset="0"/>
              </a:rPr>
              <a:t>, organs or limbs, which are removed during surgery; Potentially infected animals used in diagnostic or </a:t>
            </a:r>
            <a:r>
              <a:rPr lang="en-US" dirty="0" smtClean="0">
                <a:latin typeface="Times New Roman" panose="02020603050405020304" pitchFamily="18" charset="0"/>
                <a:cs typeface="Times New Roman" panose="02020603050405020304" pitchFamily="18" charset="0"/>
              </a:rPr>
              <a:t>research </a:t>
            </a:r>
            <a:r>
              <a:rPr lang="en-US" dirty="0">
                <a:latin typeface="Times New Roman" panose="02020603050405020304" pitchFamily="18" charset="0"/>
                <a:cs typeface="Times New Roman" panose="02020603050405020304" pitchFamily="18" charset="0"/>
              </a:rPr>
              <a:t>studies. In all these wastes the major </a:t>
            </a:r>
            <a:r>
              <a:rPr lang="en-US" dirty="0" smtClean="0">
                <a:latin typeface="Times New Roman" panose="02020603050405020304" pitchFamily="18" charset="0"/>
                <a:cs typeface="Times New Roman" panose="02020603050405020304" pitchFamily="18" charset="0"/>
              </a:rPr>
              <a:t>concern is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prevent potential accidental transmission of </a:t>
            </a:r>
            <a:r>
              <a:rPr lang="en-US" dirty="0" smtClean="0">
                <a:latin typeface="Times New Roman" panose="02020603050405020304" pitchFamily="18" charset="0"/>
                <a:cs typeface="Times New Roman" panose="02020603050405020304" pitchFamily="18" charset="0"/>
              </a:rPr>
              <a:t>infection. </a:t>
            </a:r>
            <a:endParaRPr lang="tr-TR" dirty="0">
              <a:latin typeface="Times New Roman" panose="02020603050405020304" pitchFamily="18" charset="0"/>
              <a:cs typeface="Times New Roman" panose="02020603050405020304" pitchFamily="18" charset="0"/>
            </a:endParaRPr>
          </a:p>
        </p:txBody>
      </p:sp>
      <p:pic>
        <p:nvPicPr>
          <p:cNvPr id="12290" name="Picture 2" descr="Infectious Waste High Res Stock Imag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314"/>
          <a:stretch/>
        </p:blipFill>
        <p:spPr bwMode="auto">
          <a:xfrm>
            <a:off x="5940152" y="4005064"/>
            <a:ext cx="2476500" cy="247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908720"/>
            <a:ext cx="8712968" cy="2302875"/>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Toxic wastes: </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tr-TR" dirty="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Potentially </a:t>
            </a:r>
            <a:r>
              <a:rPr lang="en-US" dirty="0">
                <a:latin typeface="Times New Roman" panose="02020603050405020304" pitchFamily="18" charset="0"/>
                <a:cs typeface="Times New Roman" panose="02020603050405020304" pitchFamily="18" charset="0"/>
              </a:rPr>
              <a:t>toxic wastes include: </a:t>
            </a:r>
            <a:r>
              <a:rPr lang="en-US" dirty="0" smtClean="0">
                <a:latin typeface="Times New Roman" panose="02020603050405020304" pitchFamily="18" charset="0"/>
                <a:cs typeface="Times New Roman" panose="02020603050405020304" pitchFamily="18" charset="0"/>
              </a:rPr>
              <a:t>Radioactive waste: these may be solids, liquids and gases used </a:t>
            </a:r>
            <a:r>
              <a:rPr lang="en-US" dirty="0">
                <a:latin typeface="Times New Roman" panose="02020603050405020304" pitchFamily="18" charset="0"/>
                <a:cs typeface="Times New Roman" panose="02020603050405020304" pitchFamily="18" charset="0"/>
              </a:rPr>
              <a:t>for analytical procedures, body organ imaging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tumor </a:t>
            </a:r>
            <a:r>
              <a:rPr lang="en-US" dirty="0">
                <a:latin typeface="Times New Roman" panose="02020603050405020304" pitchFamily="18" charset="0"/>
                <a:cs typeface="Times New Roman" panose="02020603050405020304" pitchFamily="18" charset="0"/>
              </a:rPr>
              <a:t>localization and treatment; Chemical waste: </a:t>
            </a:r>
            <a:r>
              <a:rPr lang="en-US" dirty="0" smtClean="0">
                <a:latin typeface="Times New Roman" panose="02020603050405020304" pitchFamily="18" charset="0"/>
                <a:cs typeface="Times New Roman" panose="02020603050405020304" pitchFamily="18" charset="0"/>
              </a:rPr>
              <a:t>these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be hazardous, toxic, corrosive, flammable, </a:t>
            </a:r>
            <a:r>
              <a:rPr lang="en-US" dirty="0" smtClean="0">
                <a:latin typeface="Times New Roman" panose="02020603050405020304" pitchFamily="18" charset="0"/>
                <a:cs typeface="Times New Roman" panose="02020603050405020304" pitchFamily="18" charset="0"/>
              </a:rPr>
              <a:t>reactive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genotoxic; Pharmaceutical agents: these may enter hospital because there was surplus stock, spillage or contamination was detected or the expiry date was </a:t>
            </a:r>
            <a:r>
              <a:rPr lang="en-US" dirty="0" smtClean="0">
                <a:latin typeface="Times New Roman" panose="02020603050405020304" pitchFamily="18" charset="0"/>
                <a:cs typeface="Times New Roman" panose="02020603050405020304" pitchFamily="18" charset="0"/>
              </a:rPr>
              <a:t>over.</a:t>
            </a:r>
            <a:endParaRPr lang="tr-TR" dirty="0">
              <a:latin typeface="Times New Roman" panose="02020603050405020304" pitchFamily="18" charset="0"/>
              <a:cs typeface="Times New Roman" panose="02020603050405020304" pitchFamily="18" charset="0"/>
            </a:endParaRPr>
          </a:p>
        </p:txBody>
      </p:sp>
      <p:pic>
        <p:nvPicPr>
          <p:cNvPr id="13314" name="Picture 2" descr="Wholesale Toxic Waste Yellow Tubs | Hancocks"/>
          <p:cNvPicPr>
            <a:picLocks noChangeAspect="1" noChangeArrowheads="1"/>
          </p:cNvPicPr>
          <p:nvPr/>
        </p:nvPicPr>
        <p:blipFill rotWithShape="1">
          <a:blip r:embed="rId2">
            <a:extLst>
              <a:ext uri="{28A0092B-C50C-407E-A947-70E740481C1C}">
                <a14:useLocalDpi xmlns:a14="http://schemas.microsoft.com/office/drawing/2010/main" val="0"/>
              </a:ext>
            </a:extLst>
          </a:blip>
          <a:srcRect l="24226" t="11531" r="24345" b="12469"/>
          <a:stretch/>
        </p:blipFill>
        <p:spPr bwMode="auto">
          <a:xfrm>
            <a:off x="5940152" y="3645024"/>
            <a:ext cx="17145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0" y="692696"/>
            <a:ext cx="9144000" cy="369332"/>
          </a:xfrm>
          <a:prstGeom prst="rect">
            <a:avLst/>
          </a:prstGeom>
          <a:solidFill>
            <a:srgbClr val="FFC000"/>
          </a:solidFill>
        </p:spPr>
        <p:txBody>
          <a:bodyPr wrap="square" rtlCol="0">
            <a:spAutoFit/>
          </a:bodyPr>
          <a:lstStyle/>
          <a:p>
            <a:pPr algn="just"/>
            <a:r>
              <a:rPr lang="en-US" b="1" dirty="0" smtClean="0">
                <a:latin typeface="Times New Roman" panose="02020603050405020304" pitchFamily="18" charset="0"/>
                <a:cs typeface="Times New Roman" panose="02020603050405020304" pitchFamily="18" charset="0"/>
              </a:rPr>
              <a:t>Categories of medical waste</a:t>
            </a:r>
            <a:endParaRPr lang="en-US"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07504" y="1412776"/>
            <a:ext cx="8928992" cy="3250249"/>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Pathological &amp; Anatomical Waste: </a:t>
            </a:r>
            <a:r>
              <a:rPr lang="en-US" dirty="0">
                <a:latin typeface="Times New Roman" panose="02020603050405020304" pitchFamily="18" charset="0"/>
                <a:cs typeface="Times New Roman" panose="02020603050405020304" pitchFamily="18" charset="0"/>
              </a:rPr>
              <a:t>All human </a:t>
            </a:r>
            <a:r>
              <a:rPr lang="en-US" dirty="0" smtClean="0">
                <a:latin typeface="Times New Roman" panose="02020603050405020304" pitchFamily="18" charset="0"/>
                <a:cs typeface="Times New Roman" panose="02020603050405020304" pitchFamily="18" charset="0"/>
              </a:rPr>
              <a:t>anatomical wastes </a:t>
            </a:r>
            <a:r>
              <a:rPr lang="en-US" dirty="0">
                <a:latin typeface="Times New Roman" panose="02020603050405020304" pitchFamily="18" charset="0"/>
                <a:cs typeface="Times New Roman" panose="02020603050405020304" pitchFamily="18" charset="0"/>
              </a:rPr>
              <a:t>and all wastes that are human tissues, organs,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body parts removed by trauma, during surgery, autopsy </a:t>
            </a:r>
            <a:r>
              <a:rPr lang="en-US" dirty="0" smtClean="0">
                <a:latin typeface="Times New Roman" panose="02020603050405020304" pitchFamily="18" charset="0"/>
                <a:cs typeface="Times New Roman" panose="02020603050405020304" pitchFamily="18" charset="0"/>
              </a:rPr>
              <a:t>, birth</a:t>
            </a:r>
            <a:r>
              <a:rPr lang="en-US" dirty="0">
                <a:latin typeface="Times New Roman" panose="02020603050405020304" pitchFamily="18" charset="0"/>
                <a:cs typeface="Times New Roman" panose="02020603050405020304" pitchFamily="18" charset="0"/>
              </a:rPr>
              <a:t>, research studies, or another hospital procedure,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which are intended for disposal. Pathological </a:t>
            </a:r>
            <a:r>
              <a:rPr lang="en-US" dirty="0" smtClean="0">
                <a:latin typeface="Times New Roman" panose="02020603050405020304" pitchFamily="18" charset="0"/>
                <a:cs typeface="Times New Roman" panose="02020603050405020304" pitchFamily="18" charset="0"/>
              </a:rPr>
              <a:t>waste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differs </a:t>
            </a:r>
            <a:r>
              <a:rPr lang="en-US" dirty="0">
                <a:latin typeface="Times New Roman" panose="02020603050405020304" pitchFamily="18" charset="0"/>
                <a:cs typeface="Times New Roman" panose="02020603050405020304" pitchFamily="18" charset="0"/>
              </a:rPr>
              <a:t>from anatomical waste in that these are </a:t>
            </a:r>
            <a:r>
              <a:rPr lang="en-US" dirty="0" smtClean="0">
                <a:latin typeface="Times New Roman" panose="02020603050405020304" pitchFamily="18" charset="0"/>
                <a:cs typeface="Times New Roman" panose="02020603050405020304" pitchFamily="18" charset="0"/>
              </a:rPr>
              <a:t>typically</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samples of tissues that are examined in a laboratory setting </a:t>
            </a:r>
            <a:r>
              <a:rPr lang="en-US" dirty="0">
                <a:latin typeface="Times New Roman" panose="02020603050405020304" pitchFamily="18" charset="0"/>
                <a:cs typeface="Times New Roman" panose="02020603050405020304" pitchFamily="18" charset="0"/>
              </a:rPr>
              <a:t>to understand the nature of the disease or make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diagnosis. For the most part, pathological waste </a:t>
            </a:r>
            <a:r>
              <a:rPr lang="en-US" dirty="0" smtClean="0">
                <a:latin typeface="Times New Roman" panose="02020603050405020304" pitchFamily="18" charset="0"/>
                <a:cs typeface="Times New Roman" panose="02020603050405020304" pitchFamily="18" charset="0"/>
              </a:rPr>
              <a:t>refers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very small tissue sections and body material derived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biopsies or surgical procedures that are then </a:t>
            </a:r>
            <a:r>
              <a:rPr lang="en-US" dirty="0" smtClean="0">
                <a:latin typeface="Times New Roman" panose="02020603050405020304" pitchFamily="18" charset="0"/>
                <a:cs typeface="Times New Roman" panose="02020603050405020304" pitchFamily="18" charset="0"/>
              </a:rPr>
              <a:t>examined in </a:t>
            </a:r>
            <a:r>
              <a:rPr lang="en-US" dirty="0">
                <a:latin typeface="Times New Roman" panose="02020603050405020304" pitchFamily="18" charset="0"/>
                <a:cs typeface="Times New Roman" panose="02020603050405020304" pitchFamily="18" charset="0"/>
              </a:rPr>
              <a:t>the lab. Anatomical wastes are typically </a:t>
            </a:r>
            <a:r>
              <a:rPr lang="en-US" dirty="0" smtClean="0">
                <a:latin typeface="Times New Roman" panose="02020603050405020304" pitchFamily="18" charset="0"/>
                <a:cs typeface="Times New Roman" panose="02020603050405020304" pitchFamily="18" charset="0"/>
              </a:rPr>
              <a:t>distinguished as </a:t>
            </a:r>
            <a:r>
              <a:rPr lang="en-US" dirty="0">
                <a:latin typeface="Times New Roman" panose="02020603050405020304" pitchFamily="18" charset="0"/>
                <a:cs typeface="Times New Roman" panose="02020603050405020304" pitchFamily="18" charset="0"/>
              </a:rPr>
              <a:t>recognizable human organs, tissue and body</a:t>
            </a:r>
          </a:p>
          <a:p>
            <a:pPr algn="just">
              <a:lnSpc>
                <a:spcPct val="114000"/>
              </a:lnSpc>
            </a:pPr>
            <a:r>
              <a:rPr lang="en-US" dirty="0">
                <a:latin typeface="Times New Roman" panose="02020603050405020304" pitchFamily="18" charset="0"/>
                <a:cs typeface="Times New Roman" panose="02020603050405020304" pitchFamily="18" charset="0"/>
              </a:rPr>
              <a:t>parts, and may require special treatment under some </a:t>
            </a:r>
            <a:r>
              <a:rPr lang="en-US" dirty="0" smtClean="0">
                <a:latin typeface="Times New Roman" panose="02020603050405020304" pitchFamily="18" charset="0"/>
                <a:cs typeface="Times New Roman" panose="02020603050405020304" pitchFamily="18" charset="0"/>
              </a:rPr>
              <a:t>state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regulations</a:t>
            </a:r>
            <a:r>
              <a:rPr lang="en-US" dirty="0">
                <a:latin typeface="Times New Roman" panose="02020603050405020304" pitchFamily="18" charset="0"/>
                <a:cs typeface="Times New Roman" panose="02020603050405020304" pitchFamily="18" charset="0"/>
              </a:rPr>
              <a:t>. Some states do not consider hair, teeth and </a:t>
            </a:r>
            <a:r>
              <a:rPr lang="en-US" dirty="0" smtClean="0">
                <a:latin typeface="Times New Roman" panose="02020603050405020304" pitchFamily="18" charset="0"/>
                <a:cs typeface="Times New Roman" panose="02020603050405020304" pitchFamily="18" charset="0"/>
              </a:rPr>
              <a:t>nails </a:t>
            </a:r>
            <a:r>
              <a:rPr lang="en-US" dirty="0">
                <a:latin typeface="Times New Roman" panose="02020603050405020304" pitchFamily="18" charset="0"/>
                <a:cs typeface="Times New Roman" panose="02020603050405020304" pitchFamily="18" charset="0"/>
              </a:rPr>
              <a:t>to be pathological/anatomical waste</a:t>
            </a:r>
            <a:endParaRPr lang="tr-TR" dirty="0">
              <a:latin typeface="Times New Roman" panose="02020603050405020304" pitchFamily="18" charset="0"/>
              <a:cs typeface="Times New Roman" panose="02020603050405020304" pitchFamily="18" charset="0"/>
            </a:endParaRPr>
          </a:p>
        </p:txBody>
      </p:sp>
      <p:pic>
        <p:nvPicPr>
          <p:cNvPr id="14338" name="Picture 2" descr="Medical Waste Disposal Company | MedWast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663025"/>
            <a:ext cx="217170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764704"/>
            <a:ext cx="8856984" cy="3250249"/>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Bulk human blood, blood products, bulk body </a:t>
            </a:r>
            <a:r>
              <a:rPr lang="en-US" b="1" dirty="0" smtClean="0">
                <a:latin typeface="Times New Roman" panose="02020603050405020304" pitchFamily="18" charset="0"/>
                <a:cs typeface="Times New Roman" panose="02020603050405020304" pitchFamily="18" charset="0"/>
              </a:rPr>
              <a:t>fluids</a:t>
            </a:r>
            <a:r>
              <a:rPr lang="tr-TR"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or </a:t>
            </a:r>
            <a:r>
              <a:rPr lang="en-US" b="1" dirty="0">
                <a:latin typeface="Times New Roman" panose="02020603050405020304" pitchFamily="18" charset="0"/>
                <a:cs typeface="Times New Roman" panose="02020603050405020304" pitchFamily="18" charset="0"/>
              </a:rPr>
              <a:t>other potentially infectious material (OPIM</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waste category typically includes bulk waste human blood, human blood components or products derived from blood including serum, plasma and other blood </a:t>
            </a: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components, or bulk human body fluids as defined as </a:t>
            </a:r>
            <a:r>
              <a:rPr lang="en-US" dirty="0" smtClean="0">
                <a:latin typeface="Times New Roman" panose="02020603050405020304" pitchFamily="18" charset="0"/>
                <a:cs typeface="Times New Roman" panose="02020603050405020304" pitchFamily="18" charset="0"/>
              </a:rPr>
              <a:t>other </a:t>
            </a:r>
            <a:r>
              <a:rPr lang="en-US" dirty="0">
                <a:latin typeface="Times New Roman" panose="02020603050405020304" pitchFamily="18" charset="0"/>
                <a:cs typeface="Times New Roman" panose="02020603050405020304" pitchFamily="18" charset="0"/>
              </a:rPr>
              <a:t>potentially infectious materials (OPIM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includingthe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following human body fluids: semen, vaginal secretions</a:t>
            </a:r>
            <a:r>
              <a:rPr lang="en-US" dirty="0" smtClean="0">
                <a:latin typeface="Times New Roman" panose="02020603050405020304" pitchFamily="18" charset="0"/>
                <a:cs typeface="Times New Roman" panose="02020603050405020304" pitchFamily="18" charset="0"/>
              </a:rPr>
              <a:t>, cerebrospinal </a:t>
            </a:r>
            <a:r>
              <a:rPr lang="en-US" dirty="0">
                <a:latin typeface="Times New Roman" panose="02020603050405020304" pitchFamily="18" charset="0"/>
                <a:cs typeface="Times New Roman" panose="02020603050405020304" pitchFamily="18" charset="0"/>
              </a:rPr>
              <a:t>fluid, synovial fluid, pleural fluid, </a:t>
            </a:r>
            <a:r>
              <a:rPr lang="en-US" dirty="0" smtClean="0">
                <a:latin typeface="Times New Roman" panose="02020603050405020304" pitchFamily="18" charset="0"/>
                <a:cs typeface="Times New Roman" panose="02020603050405020304" pitchFamily="18" charset="0"/>
              </a:rPr>
              <a:t>pericardial </a:t>
            </a:r>
            <a:r>
              <a:rPr lang="en-US" dirty="0">
                <a:latin typeface="Times New Roman" panose="02020603050405020304" pitchFamily="18" charset="0"/>
                <a:cs typeface="Times New Roman" panose="02020603050405020304" pitchFamily="18" charset="0"/>
              </a:rPr>
              <a:t>fluid, peritoneal fluid, amniotic fluid, saliva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dental procedures, anybody fluid that is visually </a:t>
            </a:r>
            <a:r>
              <a:rPr lang="en-US" dirty="0" smtClean="0">
                <a:latin typeface="Times New Roman" panose="02020603050405020304" pitchFamily="18" charset="0"/>
                <a:cs typeface="Times New Roman" panose="02020603050405020304" pitchFamily="18" charset="0"/>
              </a:rPr>
              <a:t>contaminated with blood</a:t>
            </a:r>
            <a:r>
              <a:rPr lang="en-US" dirty="0">
                <a:latin typeface="Times New Roman" panose="02020603050405020304" pitchFamily="18" charset="0"/>
                <a:cs typeface="Times New Roman" panose="02020603050405020304" pitchFamily="18" charset="0"/>
              </a:rPr>
              <a:t>, and all body fluids in situations </a:t>
            </a:r>
            <a:r>
              <a:rPr lang="en-US" dirty="0" smtClean="0">
                <a:latin typeface="Times New Roman" panose="02020603050405020304" pitchFamily="18" charset="0"/>
                <a:cs typeface="Times New Roman" panose="02020603050405020304" pitchFamily="18" charset="0"/>
              </a:rPr>
              <a:t>where </a:t>
            </a:r>
            <a:r>
              <a:rPr lang="en-US" dirty="0">
                <a:latin typeface="Times New Roman" panose="02020603050405020304" pitchFamily="18" charset="0"/>
                <a:cs typeface="Times New Roman" panose="02020603050405020304" pitchFamily="18" charset="0"/>
              </a:rPr>
              <a:t>it is difficult or impossible to differentiate between body fluids. This category includes sample of </a:t>
            </a:r>
            <a:r>
              <a:rPr lang="en-US" dirty="0" smtClean="0">
                <a:latin typeface="Times New Roman" panose="02020603050405020304" pitchFamily="18" charset="0"/>
                <a:cs typeface="Times New Roman" panose="02020603050405020304" pitchFamily="18" charset="0"/>
              </a:rPr>
              <a:t>these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fluids </a:t>
            </a:r>
            <a:r>
              <a:rPr lang="en-US" dirty="0">
                <a:latin typeface="Times New Roman" panose="02020603050405020304" pitchFamily="18" charset="0"/>
                <a:cs typeface="Times New Roman" panose="02020603050405020304" pitchFamily="18" charset="0"/>
              </a:rPr>
              <a:t>taken in hematology labs, as well as drainage from</a:t>
            </a:r>
          </a:p>
          <a:p>
            <a:pPr algn="just">
              <a:lnSpc>
                <a:spcPct val="114000"/>
              </a:lnSpc>
            </a:pPr>
            <a:r>
              <a:rPr lang="en-US" dirty="0">
                <a:latin typeface="Times New Roman" panose="02020603050405020304" pitchFamily="18" charset="0"/>
                <a:cs typeface="Times New Roman" panose="02020603050405020304" pitchFamily="18" charset="0"/>
              </a:rPr>
              <a:t>surgery, and urine or feces when visibly contaminated </a:t>
            </a: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blood. </a:t>
            </a:r>
            <a:endParaRPr lang="tr-TR" dirty="0">
              <a:latin typeface="Times New Roman" panose="02020603050405020304" pitchFamily="18" charset="0"/>
              <a:cs typeface="Times New Roman" panose="02020603050405020304" pitchFamily="18" charset="0"/>
            </a:endParaRPr>
          </a:p>
        </p:txBody>
      </p:sp>
      <p:pic>
        <p:nvPicPr>
          <p:cNvPr id="15362" name="Picture 2" descr="10 Examples and Disposal Tips | Other Potentially Infectious Materials |  Daniels Health"/>
          <p:cNvPicPr>
            <a:picLocks noChangeAspect="1" noChangeArrowheads="1"/>
          </p:cNvPicPr>
          <p:nvPr/>
        </p:nvPicPr>
        <p:blipFill rotWithShape="1">
          <a:blip r:embed="rId2">
            <a:extLst>
              <a:ext uri="{28A0092B-C50C-407E-A947-70E740481C1C}">
                <a14:useLocalDpi xmlns:a14="http://schemas.microsoft.com/office/drawing/2010/main" val="0"/>
              </a:ext>
            </a:extLst>
          </a:blip>
          <a:srcRect l="11598" t="11119" r="12002" b="12081"/>
          <a:stretch/>
        </p:blipFill>
        <p:spPr bwMode="auto">
          <a:xfrm>
            <a:off x="6084168" y="4027504"/>
            <a:ext cx="2520280" cy="253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836712"/>
            <a:ext cx="8856984" cy="3225435"/>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Microbiological Waste: </a:t>
            </a:r>
            <a:r>
              <a:rPr lang="en-US" dirty="0">
                <a:latin typeface="Times New Roman" panose="02020603050405020304" pitchFamily="18" charset="0"/>
                <a:cs typeface="Times New Roman" panose="02020603050405020304" pitchFamily="18" charset="0"/>
              </a:rPr>
              <a:t>Microbiological waste is </a:t>
            </a:r>
            <a:r>
              <a:rPr lang="en-US" dirty="0" smtClean="0">
                <a:latin typeface="Times New Roman" panose="02020603050405020304" pitchFamily="18" charset="0"/>
                <a:cs typeface="Times New Roman" panose="02020603050405020304" pitchFamily="18" charset="0"/>
              </a:rPr>
              <a:t>made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up </a:t>
            </a:r>
            <a:r>
              <a:rPr lang="en-US" dirty="0">
                <a:latin typeface="Times New Roman" panose="02020603050405020304" pitchFamily="18" charset="0"/>
                <a:cs typeface="Times New Roman" panose="02020603050405020304" pitchFamily="18" charset="0"/>
              </a:rPr>
              <a:t>of cultures and stocks of infectious agents, and </a:t>
            </a:r>
            <a:r>
              <a:rPr lang="en-US" dirty="0" smtClean="0">
                <a:latin typeface="Times New Roman" panose="02020603050405020304" pitchFamily="18" charset="0"/>
                <a:cs typeface="Times New Roman" panose="02020603050405020304" pitchFamily="18" charset="0"/>
              </a:rPr>
              <a:t>associated microorganisms </a:t>
            </a:r>
            <a:r>
              <a:rPr lang="en-US" dirty="0">
                <a:latin typeface="Times New Roman" panose="02020603050405020304" pitchFamily="18" charset="0"/>
                <a:cs typeface="Times New Roman" panose="02020603050405020304" pitchFamily="18" charset="0"/>
              </a:rPr>
              <a:t>and biologicals. This waste </a:t>
            </a:r>
            <a:r>
              <a:rPr lang="en-US" dirty="0" smtClean="0">
                <a:latin typeface="Times New Roman" panose="02020603050405020304" pitchFamily="18" charset="0"/>
                <a:cs typeface="Times New Roman" panose="02020603050405020304" pitchFamily="18" charset="0"/>
              </a:rPr>
              <a:t>stream</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primarily generated by the healthcare organization’s </a:t>
            </a:r>
            <a:r>
              <a:rPr lang="en-US" dirty="0" smtClean="0">
                <a:latin typeface="Times New Roman" panose="02020603050405020304" pitchFamily="18" charset="0"/>
                <a:cs typeface="Times New Roman" panose="02020603050405020304" pitchFamily="18" charset="0"/>
              </a:rPr>
              <a:t>labs</a:t>
            </a:r>
            <a:r>
              <a:rPr lang="en-US" dirty="0">
                <a:latin typeface="Times New Roman" panose="02020603050405020304" pitchFamily="18" charset="0"/>
                <a:cs typeface="Times New Roman" panose="02020603050405020304" pitchFamily="18" charset="0"/>
              </a:rPr>
              <a:t>. Discarded cultures, culture dishes and devices </a:t>
            </a:r>
            <a:r>
              <a:rPr lang="en-US" dirty="0" smtClean="0">
                <a:latin typeface="Times New Roman" panose="02020603050405020304" pitchFamily="18" charset="0"/>
                <a:cs typeface="Times New Roman" panose="02020603050405020304" pitchFamily="18" charset="0"/>
              </a:rPr>
              <a:t>used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transfer, inoculate and mix cultures, stocks, specimens, </a:t>
            </a:r>
            <a:r>
              <a:rPr lang="en-US" dirty="0" smtClean="0">
                <a:latin typeface="Times New Roman" panose="02020603050405020304" pitchFamily="18" charset="0"/>
                <a:cs typeface="Times New Roman" panose="02020603050405020304" pitchFamily="18" charset="0"/>
              </a:rPr>
              <a:t>live </a:t>
            </a:r>
            <a:r>
              <a:rPr lang="en-US" dirty="0">
                <a:latin typeface="Times New Roman" panose="02020603050405020304" pitchFamily="18" charset="0"/>
                <a:cs typeface="Times New Roman" panose="02020603050405020304" pitchFamily="18" charset="0"/>
              </a:rPr>
              <a:t>and attenuated vaccines and associated items are </a:t>
            </a:r>
            <a:r>
              <a:rPr lang="en-US" dirty="0" smtClean="0">
                <a:latin typeface="Times New Roman" panose="02020603050405020304" pitchFamily="18" charset="0"/>
                <a:cs typeface="Times New Roman" panose="02020603050405020304" pitchFamily="18" charset="0"/>
              </a:rPr>
              <a:t>considered microbiological waste, if they contain organisms </a:t>
            </a:r>
            <a:r>
              <a:rPr lang="en-US" dirty="0">
                <a:latin typeface="Times New Roman" panose="02020603050405020304" pitchFamily="18" charset="0"/>
                <a:cs typeface="Times New Roman" panose="02020603050405020304" pitchFamily="18" charset="0"/>
              </a:rPr>
              <a:t>likely to have been </a:t>
            </a:r>
            <a:r>
              <a:rPr lang="en-US" dirty="0" smtClean="0">
                <a:latin typeface="Times New Roman" panose="02020603050405020304" pitchFamily="18" charset="0"/>
                <a:cs typeface="Times New Roman" panose="02020603050405020304" pitchFamily="18" charset="0"/>
              </a:rPr>
              <a:t>contaminated by organisms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may be pathogenic to healthy </a:t>
            </a:r>
            <a:r>
              <a:rPr lang="en-US" dirty="0" smtClean="0">
                <a:latin typeface="Times New Roman" panose="02020603050405020304" pitchFamily="18" charset="0"/>
                <a:cs typeface="Times New Roman" panose="02020603050405020304" pitchFamily="18" charset="0"/>
              </a:rPr>
              <a:t>humans.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Also typically</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included </a:t>
            </a:r>
            <a:r>
              <a:rPr lang="en-US" dirty="0">
                <a:latin typeface="Times New Roman" panose="02020603050405020304" pitchFamily="18" charset="0"/>
                <a:cs typeface="Times New Roman" panose="02020603050405020304" pitchFamily="18" charset="0"/>
              </a:rPr>
              <a:t>in this category are discarded etiologic agents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wastes from the production of biologicals and </a:t>
            </a:r>
            <a:r>
              <a:rPr lang="en-US" dirty="0" smtClean="0">
                <a:latin typeface="Times New Roman" panose="02020603050405020304" pitchFamily="18" charset="0"/>
                <a:cs typeface="Times New Roman" panose="02020603050405020304" pitchFamily="18" charset="0"/>
              </a:rPr>
              <a:t>antibiotics likely to have been contaminated by organisms </a:t>
            </a:r>
            <a:r>
              <a:rPr lang="en-US" dirty="0">
                <a:latin typeface="Times New Roman" panose="02020603050405020304" pitchFamily="18" charset="0"/>
                <a:cs typeface="Times New Roman" panose="02020603050405020304" pitchFamily="18" charset="0"/>
              </a:rPr>
              <a:t>likely to be pathogenic to healthy humans, as well </a:t>
            </a: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waste that originates from clinical or research </a:t>
            </a:r>
            <a:r>
              <a:rPr lang="en-US" dirty="0" smtClean="0">
                <a:latin typeface="Times New Roman" panose="02020603050405020304" pitchFamily="18" charset="0"/>
                <a:cs typeface="Times New Roman" panose="02020603050405020304" pitchFamily="18" charset="0"/>
              </a:rPr>
              <a:t>laboratory procedures involving communicable infectious agents</a:t>
            </a:r>
            <a:endParaRPr lang="tr-TR" dirty="0">
              <a:latin typeface="Times New Roman" panose="02020603050405020304" pitchFamily="18" charset="0"/>
              <a:cs typeface="Times New Roman" panose="02020603050405020304" pitchFamily="18" charset="0"/>
            </a:endParaRPr>
          </a:p>
        </p:txBody>
      </p:sp>
      <p:pic>
        <p:nvPicPr>
          <p:cNvPr id="16386" name="Picture 2" descr="Incineration of Biological Hazard Wa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93096"/>
            <a:ext cx="2945904" cy="222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908720"/>
            <a:ext cx="8784976" cy="1671291"/>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Sharps</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Sharps" is a term applied to objects such as </a:t>
            </a:r>
            <a:r>
              <a:rPr lang="en-US" dirty="0" smtClean="0">
                <a:latin typeface="Times New Roman" panose="02020603050405020304" pitchFamily="18" charset="0"/>
                <a:cs typeface="Times New Roman" panose="02020603050405020304" pitchFamily="18" charset="0"/>
              </a:rPr>
              <a:t>needles and scalpel blades-anything that can cut or puncture </a:t>
            </a:r>
            <a:r>
              <a:rPr lang="en-US" dirty="0">
                <a:latin typeface="Times New Roman" panose="02020603050405020304" pitchFamily="18" charset="0"/>
                <a:cs typeface="Times New Roman" panose="02020603050405020304" pitchFamily="18" charset="0"/>
              </a:rPr>
              <a:t>the skin. Their special hazard lies in the fact </a:t>
            </a:r>
            <a:r>
              <a:rPr lang="en-US" dirty="0" smtClean="0">
                <a:latin typeface="Times New Roman" panose="02020603050405020304" pitchFamily="18" charset="0"/>
                <a:cs typeface="Times New Roman" panose="02020603050405020304" pitchFamily="18" charset="0"/>
              </a:rPr>
              <a:t>that</a:t>
            </a:r>
            <a:r>
              <a:rPr lang="en-US" dirty="0">
                <a:latin typeface="Times New Roman" panose="02020603050405020304" pitchFamily="18" charset="0"/>
                <a:cs typeface="Times New Roman" panose="02020603050405020304" pitchFamily="18" charset="0"/>
              </a:rPr>
              <a:t>, having been designed to pierce the skin, they are </a:t>
            </a:r>
            <a:r>
              <a:rPr lang="en-US" dirty="0" smtClean="0">
                <a:latin typeface="Times New Roman" panose="02020603050405020304" pitchFamily="18" charset="0"/>
                <a:cs typeface="Times New Roman" panose="02020603050405020304" pitchFamily="18" charset="0"/>
              </a:rPr>
              <a:t>very </a:t>
            </a:r>
            <a:r>
              <a:rPr lang="en-US" dirty="0">
                <a:latin typeface="Times New Roman" panose="02020603050405020304" pitchFamily="18" charset="0"/>
                <a:cs typeface="Times New Roman" panose="02020603050405020304" pitchFamily="18" charset="0"/>
              </a:rPr>
              <a:t>efficient delivery mechanisms for putting infectious</a:t>
            </a:r>
          </a:p>
          <a:p>
            <a:pPr algn="just">
              <a:lnSpc>
                <a:spcPct val="114000"/>
              </a:lnSpc>
            </a:pPr>
            <a:r>
              <a:rPr lang="en-US" dirty="0" smtClean="0">
                <a:latin typeface="Times New Roman" panose="02020603050405020304" pitchFamily="18" charset="0"/>
                <a:cs typeface="Times New Roman" panose="02020603050405020304" pitchFamily="18" charset="0"/>
              </a:rPr>
              <a:t>agents directly into the bloodstream. Wastes containing</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both </a:t>
            </a:r>
            <a:r>
              <a:rPr lang="en-US" dirty="0">
                <a:latin typeface="Times New Roman" panose="02020603050405020304" pitchFamily="18" charset="0"/>
                <a:cs typeface="Times New Roman" panose="02020603050405020304" pitchFamily="18" charset="0"/>
              </a:rPr>
              <a:t>infectious material and sharp objects create </a:t>
            </a:r>
            <a:r>
              <a:rPr lang="en-US" dirty="0" smtClean="0">
                <a:latin typeface="Times New Roman" panose="02020603050405020304" pitchFamily="18" charset="0"/>
                <a:cs typeface="Times New Roman" panose="02020603050405020304" pitchFamily="18" charset="0"/>
              </a:rPr>
              <a:t>particular hazards </a:t>
            </a:r>
            <a:r>
              <a:rPr lang="en-US" dirty="0">
                <a:latin typeface="Times New Roman" panose="02020603050405020304" pitchFamily="18" charset="0"/>
                <a:cs typeface="Times New Roman" panose="02020603050405020304" pitchFamily="18" charset="0"/>
              </a:rPr>
              <a:t>for anyone handling them, or coming into </a:t>
            </a:r>
            <a:r>
              <a:rPr lang="en-US" dirty="0" smtClean="0">
                <a:latin typeface="Times New Roman" panose="02020603050405020304" pitchFamily="18" charset="0"/>
                <a:cs typeface="Times New Roman" panose="02020603050405020304" pitchFamily="18" charset="0"/>
              </a:rPr>
              <a:t>contact </a:t>
            </a:r>
            <a:r>
              <a:rPr lang="en-US" dirty="0">
                <a:latin typeface="Times New Roman" panose="02020603050405020304" pitchFamily="18" charset="0"/>
                <a:cs typeface="Times New Roman" panose="02020603050405020304" pitchFamily="18" charset="0"/>
              </a:rPr>
              <a:t>with them. </a:t>
            </a:r>
            <a:endParaRPr lang="tr-TR" dirty="0">
              <a:latin typeface="Times New Roman" panose="02020603050405020304" pitchFamily="18" charset="0"/>
              <a:cs typeface="Times New Roman" panose="02020603050405020304" pitchFamily="18" charset="0"/>
            </a:endParaRPr>
          </a:p>
        </p:txBody>
      </p:sp>
      <p:pic>
        <p:nvPicPr>
          <p:cNvPr id="17410" name="Picture 2" descr="Home Generated Shar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4944"/>
            <a:ext cx="2371725"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764704"/>
            <a:ext cx="8712968" cy="1671291"/>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Isolation Wastes (Wastes from Highly </a:t>
            </a:r>
            <a:r>
              <a:rPr lang="en-US" b="1" dirty="0" smtClean="0">
                <a:latin typeface="Times New Roman" panose="02020603050405020304" pitchFamily="18" charset="0"/>
                <a:cs typeface="Times New Roman" panose="02020603050405020304" pitchFamily="18" charset="0"/>
              </a:rPr>
              <a:t>Communicable</a:t>
            </a:r>
            <a:r>
              <a:rPr lang="tr-TR"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Diseases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waste category includes biological </a:t>
            </a:r>
            <a:r>
              <a:rPr lang="en-US" dirty="0" smtClean="0">
                <a:latin typeface="Times New Roman" panose="02020603050405020304" pitchFamily="18" charset="0"/>
                <a:cs typeface="Times New Roman" panose="02020603050405020304" pitchFamily="18" charset="0"/>
              </a:rPr>
              <a:t>waste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discarded materials </a:t>
            </a:r>
            <a:r>
              <a:rPr lang="en-US" dirty="0" smtClean="0">
                <a:latin typeface="Times New Roman" panose="02020603050405020304" pitchFamily="18" charset="0"/>
                <a:cs typeface="Times New Roman" panose="02020603050405020304" pitchFamily="18" charset="0"/>
              </a:rPr>
              <a:t>contaminated with </a:t>
            </a:r>
            <a:r>
              <a:rPr lang="en-US" dirty="0">
                <a:latin typeface="Times New Roman" panose="02020603050405020304" pitchFamily="18" charset="0"/>
                <a:cs typeface="Times New Roman" panose="02020603050405020304" pitchFamily="18" charset="0"/>
              </a:rPr>
              <a:t>blood, excretion</a:t>
            </a:r>
            <a:r>
              <a:rPr lang="en-US" dirty="0" smtClean="0">
                <a:latin typeface="Times New Roman" panose="02020603050405020304" pitchFamily="18" charset="0"/>
                <a:cs typeface="Times New Roman" panose="02020603050405020304" pitchFamily="18" charset="0"/>
              </a:rPr>
              <a:t>, exudates </a:t>
            </a:r>
            <a:r>
              <a:rPr lang="en-US" dirty="0">
                <a:latin typeface="Times New Roman" panose="02020603050405020304" pitchFamily="18" charset="0"/>
                <a:cs typeface="Times New Roman" panose="02020603050405020304" pitchFamily="18" charset="0"/>
              </a:rPr>
              <a:t>or secretion from humans or animals </a:t>
            </a:r>
            <a:r>
              <a:rPr lang="en-US" dirty="0" smtClean="0">
                <a:latin typeface="Times New Roman" panose="02020603050405020304" pitchFamily="18" charset="0"/>
                <a:cs typeface="Times New Roman" panose="02020603050405020304" pitchFamily="18" charset="0"/>
              </a:rPr>
              <a:t>who</a:t>
            </a:r>
            <a:r>
              <a:rPr lang="tr-TR"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isolated to protect others from highly </a:t>
            </a:r>
            <a:r>
              <a:rPr lang="en-US" dirty="0" smtClean="0">
                <a:latin typeface="Times New Roman" panose="02020603050405020304" pitchFamily="18" charset="0"/>
                <a:cs typeface="Times New Roman" panose="02020603050405020304" pitchFamily="18" charset="0"/>
              </a:rPr>
              <a:t>communicable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diseases </a:t>
            </a:r>
            <a:r>
              <a:rPr lang="en-US" dirty="0">
                <a:latin typeface="Times New Roman" panose="02020603050405020304" pitchFamily="18" charset="0"/>
                <a:cs typeface="Times New Roman" panose="02020603050405020304" pitchFamily="18" charset="0"/>
              </a:rPr>
              <a:t>(Lassa fever virus, Marburg virus, monkey </a:t>
            </a:r>
            <a:r>
              <a:rPr lang="en-US" dirty="0" smtClean="0">
                <a:latin typeface="Times New Roman" panose="02020603050405020304" pitchFamily="18" charset="0"/>
                <a:cs typeface="Times New Roman" panose="02020603050405020304" pitchFamily="18" charset="0"/>
              </a:rPr>
              <a:t>pox</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virus</a:t>
            </a:r>
            <a:r>
              <a:rPr lang="en-US" dirty="0">
                <a:latin typeface="Times New Roman" panose="02020603050405020304" pitchFamily="18" charset="0"/>
                <a:cs typeface="Times New Roman" panose="02020603050405020304" pitchFamily="18" charset="0"/>
              </a:rPr>
              <a:t>, Ebola virus and others).</a:t>
            </a:r>
            <a:endParaRPr lang="tr-TR" dirty="0">
              <a:latin typeface="Times New Roman" panose="02020603050405020304" pitchFamily="18" charset="0"/>
              <a:cs typeface="Times New Roman" panose="02020603050405020304" pitchFamily="18" charset="0"/>
            </a:endParaRPr>
          </a:p>
        </p:txBody>
      </p:sp>
      <p:pic>
        <p:nvPicPr>
          <p:cNvPr id="18434" name="Picture 2" descr="Disposing of used surgical gloves in medical waste bin in hospital Wales UK  Stock Photo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92" b="6064"/>
          <a:stretch/>
        </p:blipFill>
        <p:spPr bwMode="auto">
          <a:xfrm>
            <a:off x="5220072" y="2708920"/>
            <a:ext cx="2899682" cy="336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179512" y="1556792"/>
            <a:ext cx="8712968" cy="2593852"/>
          </a:xfrm>
          <a:prstGeom prst="rect">
            <a:avLst/>
          </a:prstGeom>
          <a:noFill/>
        </p:spPr>
        <p:txBody>
          <a:bodyPr wrap="square" rtlCol="0">
            <a:spAutoFit/>
          </a:bodyPr>
          <a:lstStyle/>
          <a:p>
            <a:pPr algn="just">
              <a:lnSpc>
                <a:spcPct val="114000"/>
              </a:lnSpc>
            </a:pPr>
            <a:r>
              <a:rPr lang="tr-TR" dirty="0" err="1" smtClean="0">
                <a:latin typeface="Times New Roman" panose="02020603050405020304" pitchFamily="18" charset="0"/>
                <a:cs typeface="Times New Roman" panose="02020603050405020304" pitchFamily="18" charset="0"/>
              </a:rPr>
              <a:t>Biom</a:t>
            </a:r>
            <a:r>
              <a:rPr lang="en-US" dirty="0" err="1" smtClean="0">
                <a:latin typeface="Times New Roman" panose="02020603050405020304" pitchFamily="18" charset="0"/>
                <a:cs typeface="Times New Roman" panose="02020603050405020304" pitchFamily="18" charset="0"/>
              </a:rPr>
              <a:t>edical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waste is all waste material generated in health care </a:t>
            </a:r>
            <a:r>
              <a:rPr lang="en-US" dirty="0" smtClean="0">
                <a:latin typeface="Times New Roman" panose="02020603050405020304" pitchFamily="18" charset="0"/>
                <a:cs typeface="Times New Roman" panose="02020603050405020304" pitchFamily="18" charset="0"/>
              </a:rPr>
              <a:t>facilities</a:t>
            </a:r>
            <a:r>
              <a:rPr lang="en-US" dirty="0">
                <a:latin typeface="Times New Roman" panose="02020603050405020304" pitchFamily="18" charset="0"/>
                <a:cs typeface="Times New Roman" panose="02020603050405020304" pitchFamily="18" charset="0"/>
              </a:rPr>
              <a:t>, such as hospitals, clinics, physician’s offices</a:t>
            </a:r>
            <a:r>
              <a:rPr lang="en-US" dirty="0" smtClean="0">
                <a:latin typeface="Times New Roman" panose="02020603050405020304" pitchFamily="18" charset="0"/>
                <a:cs typeface="Times New Roman" panose="02020603050405020304" pitchFamily="18" charset="0"/>
              </a:rPr>
              <a:t>, dental </a:t>
            </a:r>
            <a:r>
              <a:rPr lang="en-US" dirty="0">
                <a:latin typeface="Times New Roman" panose="02020603050405020304" pitchFamily="18" charset="0"/>
                <a:cs typeface="Times New Roman" panose="02020603050405020304" pitchFamily="18" charset="0"/>
              </a:rPr>
              <a:t>practices, blood banks, and veterinary </a:t>
            </a:r>
            <a:r>
              <a:rPr lang="en-US" dirty="0" smtClean="0">
                <a:latin typeface="Times New Roman" panose="02020603050405020304" pitchFamily="18" charset="0"/>
                <a:cs typeface="Times New Roman" panose="02020603050405020304" pitchFamily="18" charset="0"/>
              </a:rPr>
              <a:t>hospitals/clinics</a:t>
            </a:r>
            <a:r>
              <a:rPr lang="en-US" dirty="0">
                <a:latin typeface="Times New Roman" panose="02020603050405020304" pitchFamily="18" charset="0"/>
                <a:cs typeface="Times New Roman" panose="02020603050405020304" pitchFamily="18" charset="0"/>
              </a:rPr>
              <a:t>, as well as medical research facilities and laboratories </a:t>
            </a:r>
            <a:r>
              <a:rPr lang="en-US"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Poor management of health care waste potentially </a:t>
            </a:r>
            <a:r>
              <a:rPr lang="en-US" dirty="0" smtClean="0">
                <a:latin typeface="Times New Roman" panose="02020603050405020304" pitchFamily="18" charset="0"/>
                <a:cs typeface="Times New Roman" panose="02020603050405020304" pitchFamily="18" charset="0"/>
              </a:rPr>
              <a:t>exposes health </a:t>
            </a:r>
            <a:r>
              <a:rPr lang="en-US" dirty="0">
                <a:latin typeface="Times New Roman" panose="02020603050405020304" pitchFamily="18" charset="0"/>
                <a:cs typeface="Times New Roman" panose="02020603050405020304" pitchFamily="18" charset="0"/>
              </a:rPr>
              <a:t>care workers, waste handlers, patients and </a:t>
            </a:r>
            <a:r>
              <a:rPr lang="en-US" dirty="0" smtClean="0">
                <a:latin typeface="Times New Roman" panose="02020603050405020304" pitchFamily="18" charset="0"/>
                <a:cs typeface="Times New Roman" panose="02020603050405020304" pitchFamily="18" charset="0"/>
              </a:rPr>
              <a:t>the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community </a:t>
            </a:r>
            <a:r>
              <a:rPr lang="en-US" dirty="0">
                <a:latin typeface="Times New Roman" panose="02020603050405020304" pitchFamily="18" charset="0"/>
                <a:cs typeface="Times New Roman" panose="02020603050405020304" pitchFamily="18" charset="0"/>
              </a:rPr>
              <a:t>at large to infection, toxic effects and </a:t>
            </a:r>
            <a:r>
              <a:rPr lang="en-US" dirty="0" smtClean="0">
                <a:latin typeface="Times New Roman" panose="02020603050405020304" pitchFamily="18" charset="0"/>
                <a:cs typeface="Times New Roman" panose="02020603050405020304" pitchFamily="18" charset="0"/>
              </a:rPr>
              <a:t>injuries,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risks polluting the environment. It is essential that </a:t>
            </a:r>
            <a:r>
              <a:rPr lang="en-US" dirty="0" smtClean="0">
                <a:latin typeface="Times New Roman" panose="02020603050405020304" pitchFamily="18" charset="0"/>
                <a:cs typeface="Times New Roman" panose="02020603050405020304" pitchFamily="18" charset="0"/>
              </a:rPr>
              <a:t>all</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medical </a:t>
            </a:r>
            <a:r>
              <a:rPr lang="en-US" dirty="0">
                <a:latin typeface="Times New Roman" panose="02020603050405020304" pitchFamily="18" charset="0"/>
                <a:cs typeface="Times New Roman" panose="02020603050405020304" pitchFamily="18" charset="0"/>
              </a:rPr>
              <a:t>waste materials have to be segregated at the </a:t>
            </a:r>
            <a:r>
              <a:rPr lang="en-US" dirty="0" smtClean="0">
                <a:latin typeface="Times New Roman" panose="02020603050405020304" pitchFamily="18" charset="0"/>
                <a:cs typeface="Times New Roman" panose="02020603050405020304" pitchFamily="18" charset="0"/>
              </a:rPr>
              <a:t>point</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generation, appropriately treated and disposed of safety.</a:t>
            </a:r>
            <a:endParaRPr lang="tr-TR" dirty="0">
              <a:latin typeface="Times New Roman" panose="02020603050405020304" pitchFamily="18" charset="0"/>
              <a:cs typeface="Times New Roman" panose="02020603050405020304" pitchFamily="18" charset="0"/>
            </a:endParaRPr>
          </a:p>
        </p:txBody>
      </p:sp>
      <p:sp>
        <p:nvSpPr>
          <p:cNvPr id="8" name="Unvan 1"/>
          <p:cNvSpPr txBox="1">
            <a:spLocks/>
          </p:cNvSpPr>
          <p:nvPr/>
        </p:nvSpPr>
        <p:spPr>
          <a:xfrm>
            <a:off x="184076" y="941328"/>
            <a:ext cx="5183931"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002060"/>
                </a:solidFill>
                <a:latin typeface="Times New Roman" panose="02020603050405020304" pitchFamily="18" charset="0"/>
                <a:cs typeface="Times New Roman" panose="02020603050405020304" pitchFamily="18" charset="0"/>
              </a:rPr>
              <a:t>WHAT IS BIOMEDICAL WASTE?</a:t>
            </a:r>
            <a:endParaRPr lang="tr-TR" sz="2400" b="1" dirty="0">
              <a:solidFill>
                <a:srgbClr val="002060"/>
              </a:solidFill>
              <a:latin typeface="Times New Roman" panose="02020603050405020304" pitchFamily="18" charset="0"/>
              <a:cs typeface="Times New Roman" panose="02020603050405020304" pitchFamily="18" charset="0"/>
            </a:endParaRPr>
          </a:p>
        </p:txBody>
      </p:sp>
      <p:pic>
        <p:nvPicPr>
          <p:cNvPr id="6146" name="Picture 2" descr="Yearender 2020: Stepping Into 2021 With Bio-medical Waste Management  Lessons From COVID-19 Pandemic | News"/>
          <p:cNvPicPr>
            <a:picLocks noChangeAspect="1" noChangeArrowheads="1"/>
          </p:cNvPicPr>
          <p:nvPr/>
        </p:nvPicPr>
        <p:blipFill rotWithShape="1">
          <a:blip r:embed="rId2">
            <a:extLst>
              <a:ext uri="{28A0092B-C50C-407E-A947-70E740481C1C}">
                <a14:useLocalDpi xmlns:a14="http://schemas.microsoft.com/office/drawing/2010/main" val="0"/>
              </a:ext>
            </a:extLst>
          </a:blip>
          <a:srcRect b="12207"/>
          <a:stretch/>
        </p:blipFill>
        <p:spPr bwMode="auto">
          <a:xfrm>
            <a:off x="3995936" y="4437112"/>
            <a:ext cx="4774332" cy="209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29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620688"/>
            <a:ext cx="8712968" cy="6092373"/>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Animal Waste:</a:t>
            </a:r>
            <a:r>
              <a:rPr lang="en-US" dirty="0">
                <a:latin typeface="Times New Roman" panose="02020603050405020304" pitchFamily="18" charset="0"/>
                <a:cs typeface="Times New Roman" panose="02020603050405020304" pitchFamily="18" charset="0"/>
              </a:rPr>
              <a:t> Many facilities have affiliated animal </a:t>
            </a:r>
            <a:r>
              <a:rPr lang="en-US" dirty="0" smtClean="0">
                <a:latin typeface="Times New Roman" panose="02020603050405020304" pitchFamily="18" charset="0"/>
                <a:cs typeface="Times New Roman" panose="02020603050405020304" pitchFamily="18" charset="0"/>
              </a:rPr>
              <a:t>research </a:t>
            </a:r>
            <a:r>
              <a:rPr lang="en-US" dirty="0">
                <a:latin typeface="Times New Roman" panose="02020603050405020304" pitchFamily="18" charset="0"/>
                <a:cs typeface="Times New Roman" panose="02020603050405020304" pitchFamily="18" charset="0"/>
              </a:rPr>
              <a:t>laboratories as part of their organizational footprint. This waste category includes animal carcasses, </a:t>
            </a:r>
            <a:r>
              <a:rPr lang="en-US" dirty="0" smtClean="0">
                <a:latin typeface="Times New Roman" panose="02020603050405020304" pitchFamily="18" charset="0"/>
                <a:cs typeface="Times New Roman" panose="02020603050405020304" pitchFamily="18" charset="0"/>
              </a:rPr>
              <a:t>body</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parts</a:t>
            </a:r>
            <a:r>
              <a:rPr lang="en-US" dirty="0">
                <a:latin typeface="Times New Roman" panose="02020603050405020304" pitchFamily="18" charset="0"/>
                <a:cs typeface="Times New Roman" panose="02020603050405020304" pitchFamily="18" charset="0"/>
              </a:rPr>
              <a:t>, bedding and related wastes that may have been </a:t>
            </a:r>
            <a:r>
              <a:rPr lang="en-US" dirty="0" smtClean="0">
                <a:latin typeface="Times New Roman" panose="02020603050405020304" pitchFamily="18" charset="0"/>
                <a:cs typeface="Times New Roman" panose="02020603050405020304" pitchFamily="18" charset="0"/>
              </a:rPr>
              <a:t>exposed to </a:t>
            </a:r>
            <a:r>
              <a:rPr lang="en-US" dirty="0">
                <a:latin typeface="Times New Roman" panose="02020603050405020304" pitchFamily="18" charset="0"/>
                <a:cs typeface="Times New Roman" panose="02020603050405020304" pitchFamily="18" charset="0"/>
              </a:rPr>
              <a:t>infectious agents during research, production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biologicals, or testing of pharmaceuticals.</a:t>
            </a:r>
          </a:p>
          <a:p>
            <a:pPr algn="just">
              <a:lnSpc>
                <a:spcPct val="114000"/>
              </a:lnSpc>
            </a:pPr>
            <a:r>
              <a:rPr lang="en-US" dirty="0">
                <a:latin typeface="Times New Roman" panose="02020603050405020304" pitchFamily="18" charset="0"/>
                <a:cs typeface="Times New Roman" panose="02020603050405020304" pitchFamily="18" charset="0"/>
              </a:rPr>
              <a:t>As a special heterogeneous mixture of municipal, infectious</a:t>
            </a:r>
            <a:r>
              <a:rPr lang="en-US" dirty="0" smtClean="0">
                <a:latin typeface="Times New Roman" panose="02020603050405020304" pitchFamily="18" charset="0"/>
                <a:cs typeface="Times New Roman" panose="02020603050405020304" pitchFamily="18" charset="0"/>
              </a:rPr>
              <a:t>, pathological</a:t>
            </a:r>
            <a:r>
              <a:rPr lang="en-US" dirty="0">
                <a:latin typeface="Times New Roman" panose="02020603050405020304" pitchFamily="18" charset="0"/>
                <a:cs typeface="Times New Roman" panose="02020603050405020304" pitchFamily="18" charset="0"/>
              </a:rPr>
              <a:t>, pharmaceutical, laboratory waste, </a:t>
            </a:r>
            <a:r>
              <a:rPr lang="en-US" dirty="0" smtClean="0">
                <a:latin typeface="Times New Roman" panose="02020603050405020304" pitchFamily="18" charset="0"/>
                <a:cs typeface="Times New Roman" panose="02020603050405020304" pitchFamily="18" charset="0"/>
              </a:rPr>
              <a:t>disinfection </a:t>
            </a:r>
            <a:r>
              <a:rPr lang="en-US" dirty="0">
                <a:latin typeface="Times New Roman" panose="02020603050405020304" pitchFamily="18" charset="0"/>
                <a:cs typeface="Times New Roman" panose="02020603050405020304" pitchFamily="18" charset="0"/>
              </a:rPr>
              <a:t>agents and packaging, as well as </a:t>
            </a:r>
            <a:r>
              <a:rPr lang="en-US" dirty="0" smtClean="0">
                <a:latin typeface="Times New Roman" panose="02020603050405020304" pitchFamily="18" charset="0"/>
                <a:cs typeface="Times New Roman" panose="02020603050405020304" pitchFamily="18" charset="0"/>
              </a:rPr>
              <a:t>radioactive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chemical waste, hazardous medical waste can be divided into several subgroups for easier and more accurate </a:t>
            </a:r>
            <a:r>
              <a:rPr lang="en-US" dirty="0" smtClean="0">
                <a:latin typeface="Times New Roman" panose="02020603050405020304" pitchFamily="18" charset="0"/>
                <a:cs typeface="Times New Roman" panose="02020603050405020304" pitchFamily="18" charset="0"/>
              </a:rPr>
              <a:t>identification </a:t>
            </a:r>
            <a:r>
              <a:rPr lang="en-US" dirty="0">
                <a:latin typeface="Times New Roman" panose="02020603050405020304" pitchFamily="18" charset="0"/>
                <a:cs typeface="Times New Roman" panose="02020603050405020304" pitchFamily="18" charset="0"/>
              </a:rPr>
              <a:t>and, therefore, is divided to:</a:t>
            </a:r>
          </a:p>
          <a:p>
            <a:pPr algn="just">
              <a:lnSpc>
                <a:spcPct val="114000"/>
              </a:lnSpc>
            </a:pPr>
            <a:r>
              <a:rPr lang="en-US" dirty="0" smtClean="0">
                <a:latin typeface="Times New Roman" panose="02020603050405020304" pitchFamily="18" charset="0"/>
                <a:cs typeface="Times New Roman" panose="02020603050405020304" pitchFamily="18" charset="0"/>
              </a:rPr>
              <a:t>- Infectious </a:t>
            </a:r>
            <a:r>
              <a:rPr lang="en-US" dirty="0">
                <a:latin typeface="Times New Roman" panose="02020603050405020304" pitchFamily="18" charset="0"/>
                <a:cs typeface="Times New Roman" panose="02020603050405020304" pitchFamily="18" charset="0"/>
              </a:rPr>
              <a:t>(laboratory cultures, fluids, materials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equipment </a:t>
            </a:r>
            <a:r>
              <a:rPr lang="en-US" dirty="0">
                <a:latin typeface="Times New Roman" panose="02020603050405020304" pitchFamily="18" charset="0"/>
                <a:cs typeface="Times New Roman" panose="02020603050405020304" pitchFamily="18" charset="0"/>
              </a:rPr>
              <a:t>that have been in contact with infected </a:t>
            </a:r>
            <a:r>
              <a:rPr lang="en-US" dirty="0" smtClean="0">
                <a:latin typeface="Times New Roman" panose="02020603050405020304" pitchFamily="18" charset="0"/>
                <a:cs typeface="Times New Roman" panose="02020603050405020304" pitchFamily="18" charset="0"/>
              </a:rPr>
              <a:t>patients</a:t>
            </a:r>
            <a:r>
              <a:rPr lang="en-US" dirty="0">
                <a:latin typeface="Times New Roman" panose="02020603050405020304" pitchFamily="18" charset="0"/>
                <a:cs typeface="Times New Roman" panose="02020603050405020304" pitchFamily="18" charset="0"/>
              </a:rPr>
              <a:t>);</a:t>
            </a:r>
          </a:p>
          <a:p>
            <a:pPr algn="just">
              <a:lnSpc>
                <a:spcPct val="114000"/>
              </a:lnSpc>
            </a:pPr>
            <a:r>
              <a:rPr lang="en-US" dirty="0" smtClean="0">
                <a:latin typeface="Times New Roman" panose="02020603050405020304" pitchFamily="18" charset="0"/>
                <a:cs typeface="Times New Roman" panose="02020603050405020304" pitchFamily="18" charset="0"/>
              </a:rPr>
              <a:t>- Pathological </a:t>
            </a:r>
            <a:r>
              <a:rPr lang="en-US" dirty="0">
                <a:latin typeface="Times New Roman" panose="02020603050405020304" pitchFamily="18" charset="0"/>
                <a:cs typeface="Times New Roman" panose="02020603050405020304" pitchFamily="18" charset="0"/>
              </a:rPr>
              <a:t>(blood, other body fluids, body parts, </a:t>
            </a:r>
            <a:r>
              <a:rPr lang="en-US" dirty="0" smtClean="0">
                <a:latin typeface="Times New Roman" panose="02020603050405020304" pitchFamily="18" charset="0"/>
                <a:cs typeface="Times New Roman" panose="02020603050405020304" pitchFamily="18" charset="0"/>
              </a:rPr>
              <a:t>fetuses</a:t>
            </a:r>
            <a:r>
              <a:rPr lang="en-US" dirty="0">
                <a:latin typeface="Times New Roman" panose="02020603050405020304" pitchFamily="18" charset="0"/>
                <a:cs typeface="Times New Roman" panose="02020603050405020304" pitchFamily="18" charset="0"/>
              </a:rPr>
              <a:t>);</a:t>
            </a:r>
          </a:p>
          <a:p>
            <a:pPr algn="just">
              <a:lnSpc>
                <a:spcPct val="114000"/>
              </a:lnSpc>
            </a:pPr>
            <a:r>
              <a:rPr lang="en-US" dirty="0" smtClean="0">
                <a:latin typeface="Times New Roman" panose="02020603050405020304" pitchFamily="18" charset="0"/>
                <a:cs typeface="Times New Roman" panose="02020603050405020304" pitchFamily="18" charset="0"/>
              </a:rPr>
              <a:t>- Sharp </a:t>
            </a:r>
            <a:r>
              <a:rPr lang="en-US" dirty="0">
                <a:latin typeface="Times New Roman" panose="02020603050405020304" pitchFamily="18" charset="0"/>
                <a:cs typeface="Times New Roman" panose="02020603050405020304" pitchFamily="18" charset="0"/>
              </a:rPr>
              <a:t>(objects of needles, scalpels, knives, broken </a:t>
            </a:r>
            <a:r>
              <a:rPr lang="en-US" dirty="0" smtClean="0">
                <a:latin typeface="Times New Roman" panose="02020603050405020304" pitchFamily="18" charset="0"/>
                <a:cs typeface="Times New Roman" panose="02020603050405020304" pitchFamily="18" charset="0"/>
              </a:rPr>
              <a:t>glass</a:t>
            </a:r>
            <a:r>
              <a:rPr lang="en-US" dirty="0">
                <a:latin typeface="Times New Roman" panose="02020603050405020304" pitchFamily="18" charset="0"/>
                <a:cs typeface="Times New Roman" panose="02020603050405020304" pitchFamily="18" charset="0"/>
              </a:rPr>
              <a:t>);</a:t>
            </a:r>
          </a:p>
          <a:p>
            <a:pPr algn="just">
              <a:lnSpc>
                <a:spcPct val="114000"/>
              </a:lnSpc>
            </a:pPr>
            <a:r>
              <a:rPr lang="en-US" dirty="0" smtClean="0">
                <a:latin typeface="Times New Roman" panose="02020603050405020304" pitchFamily="18" charset="0"/>
                <a:cs typeface="Times New Roman" panose="02020603050405020304" pitchFamily="18" charset="0"/>
              </a:rPr>
              <a:t>- Pharmaceutical </a:t>
            </a:r>
            <a:r>
              <a:rPr lang="en-US" dirty="0">
                <a:latin typeface="Times New Roman" panose="02020603050405020304" pitchFamily="18" charset="0"/>
                <a:cs typeface="Times New Roman" panose="02020603050405020304" pitchFamily="18" charset="0"/>
              </a:rPr>
              <a:t>(drugs, residues of drugs);</a:t>
            </a:r>
          </a:p>
          <a:p>
            <a:pPr algn="just">
              <a:lnSpc>
                <a:spcPct val="114000"/>
              </a:lnSpc>
            </a:pPr>
            <a:r>
              <a:rPr lang="en-US" dirty="0" smtClean="0">
                <a:latin typeface="Times New Roman" panose="02020603050405020304" pitchFamily="18" charset="0"/>
                <a:cs typeface="Times New Roman" panose="02020603050405020304" pitchFamily="18" charset="0"/>
              </a:rPr>
              <a:t>- Genotoxic </a:t>
            </a:r>
            <a:r>
              <a:rPr lang="en-US" dirty="0">
                <a:latin typeface="Times New Roman" panose="02020603050405020304" pitchFamily="18" charset="0"/>
                <a:cs typeface="Times New Roman" panose="02020603050405020304" pitchFamily="18" charset="0"/>
              </a:rPr>
              <a:t>(cytostatic, genotoxic chemicals);</a:t>
            </a:r>
          </a:p>
          <a:p>
            <a:pPr algn="just">
              <a:lnSpc>
                <a:spcPct val="114000"/>
              </a:lnSpc>
            </a:pPr>
            <a:r>
              <a:rPr lang="en-US" dirty="0" smtClean="0">
                <a:latin typeface="Times New Roman" panose="02020603050405020304" pitchFamily="18" charset="0"/>
                <a:cs typeface="Times New Roman" panose="02020603050405020304" pitchFamily="18" charset="0"/>
              </a:rPr>
              <a:t>- Chemical </a:t>
            </a:r>
            <a:r>
              <a:rPr lang="en-US" dirty="0">
                <a:latin typeface="Times New Roman" panose="02020603050405020304" pitchFamily="18" charset="0"/>
                <a:cs typeface="Times New Roman" panose="02020603050405020304" pitchFamily="18" charset="0"/>
              </a:rPr>
              <a:t>(solvents, laboratory reagents, disinfectants);</a:t>
            </a:r>
          </a:p>
          <a:p>
            <a:pPr algn="just">
              <a:lnSpc>
                <a:spcPct val="114000"/>
              </a:lnSpc>
            </a:pPr>
            <a:r>
              <a:rPr lang="en-US" dirty="0" smtClean="0">
                <a:latin typeface="Times New Roman" panose="02020603050405020304" pitchFamily="18" charset="0"/>
                <a:cs typeface="Times New Roman" panose="02020603050405020304" pitchFamily="18" charset="0"/>
              </a:rPr>
              <a:t>- Heavy metal </a:t>
            </a:r>
            <a:r>
              <a:rPr lang="en-US" dirty="0">
                <a:latin typeface="Times New Roman" panose="02020603050405020304" pitchFamily="18" charset="0"/>
                <a:cs typeface="Times New Roman" panose="02020603050405020304" pitchFamily="18" charset="0"/>
              </a:rPr>
              <a:t>(batteries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thermometers);</a:t>
            </a:r>
          </a:p>
          <a:p>
            <a:pPr algn="just">
              <a:lnSpc>
                <a:spcPct val="114000"/>
              </a:lnSpc>
            </a:pPr>
            <a:r>
              <a:rPr lang="en-US" dirty="0" smtClean="0">
                <a:latin typeface="Times New Roman" panose="02020603050405020304" pitchFamily="18" charset="0"/>
                <a:cs typeface="Times New Roman" panose="02020603050405020304" pitchFamily="18" charset="0"/>
              </a:rPr>
              <a:t>- Pressure </a:t>
            </a:r>
            <a:r>
              <a:rPr lang="en-US" dirty="0">
                <a:latin typeface="Times New Roman" panose="02020603050405020304" pitchFamily="18" charset="0"/>
                <a:cs typeface="Times New Roman" panose="02020603050405020304" pitchFamily="18" charset="0"/>
              </a:rPr>
              <a:t>vessels (gas cylinders, metal vessels) and</a:t>
            </a:r>
          </a:p>
          <a:p>
            <a:pPr algn="just">
              <a:lnSpc>
                <a:spcPct val="114000"/>
              </a:lnSpc>
            </a:pPr>
            <a:r>
              <a:rPr lang="en-US" dirty="0" smtClean="0">
                <a:latin typeface="Times New Roman" panose="02020603050405020304" pitchFamily="18" charset="0"/>
                <a:cs typeface="Times New Roman" panose="02020603050405020304" pitchFamily="18" charset="0"/>
              </a:rPr>
              <a:t>- Radioactive </a:t>
            </a:r>
            <a:r>
              <a:rPr lang="en-US" dirty="0">
                <a:latin typeface="Times New Roman" panose="02020603050405020304" pitchFamily="18" charset="0"/>
                <a:cs typeface="Times New Roman" panose="02020603050405020304" pitchFamily="18" charset="0"/>
              </a:rPr>
              <a:t>waste (scrap used in radiation therapy, urine and fluids of patients treated with radio- nuclides).</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692696"/>
            <a:ext cx="8928992" cy="2934458"/>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Management of medical </a:t>
            </a:r>
            <a:r>
              <a:rPr lang="en-US" b="1" dirty="0" smtClean="0">
                <a:latin typeface="Times New Roman" panose="02020603050405020304" pitchFamily="18" charset="0"/>
                <a:cs typeface="Times New Roman" panose="02020603050405020304" pitchFamily="18" charset="0"/>
              </a:rPr>
              <a:t>waste</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en-US" b="1"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The Hospital </a:t>
            </a:r>
            <a:r>
              <a:rPr lang="en-US" dirty="0" smtClean="0">
                <a:latin typeface="Times New Roman" panose="02020603050405020304" pitchFamily="18" charset="0"/>
                <a:cs typeface="Times New Roman" panose="02020603050405020304" pitchFamily="18" charset="0"/>
              </a:rPr>
              <a:t>Waste Management </a:t>
            </a:r>
            <a:r>
              <a:rPr lang="en-US" dirty="0">
                <a:latin typeface="Times New Roman" panose="02020603050405020304" pitchFamily="18" charset="0"/>
                <a:cs typeface="Times New Roman" panose="02020603050405020304" pitchFamily="18" charset="0"/>
              </a:rPr>
              <a:t>is part of hospital </a:t>
            </a:r>
            <a:r>
              <a:rPr lang="en-US" dirty="0" smtClean="0">
                <a:latin typeface="Times New Roman" panose="02020603050405020304" pitchFamily="18" charset="0"/>
                <a:cs typeface="Times New Roman" panose="02020603050405020304" pitchFamily="18" charset="0"/>
              </a:rPr>
              <a:t>hygiene and </a:t>
            </a:r>
            <a:r>
              <a:rPr lang="en-US" dirty="0">
                <a:latin typeface="Times New Roman" panose="02020603050405020304" pitchFamily="18" charset="0"/>
                <a:cs typeface="Times New Roman" panose="02020603050405020304" pitchFamily="18" charset="0"/>
              </a:rPr>
              <a:t>maintenance activities and it involves range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activities, which are mainly engineering functions, </a:t>
            </a:r>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as collection, transport, treatment/processing and </a:t>
            </a:r>
            <a:r>
              <a:rPr lang="en-US" dirty="0" smtClean="0">
                <a:latin typeface="Times New Roman" panose="02020603050405020304" pitchFamily="18" charset="0"/>
                <a:cs typeface="Times New Roman" panose="02020603050405020304" pitchFamily="18" charset="0"/>
              </a:rPr>
              <a:t>disposal waste. Initial segregation and storage activities</a:t>
            </a: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are direct responsibility of nursing personal who are engaged </a:t>
            </a:r>
            <a:r>
              <a:rPr lang="en-US" dirty="0">
                <a:latin typeface="Times New Roman" panose="02020603050405020304" pitchFamily="18" charset="0"/>
                <a:cs typeface="Times New Roman" panose="02020603050405020304" pitchFamily="18" charset="0"/>
              </a:rPr>
              <a:t>in the hospital.</a:t>
            </a:r>
          </a:p>
          <a:p>
            <a:pPr algn="just">
              <a:lnSpc>
                <a:spcPct val="114000"/>
              </a:lnSpc>
            </a:pPr>
            <a:endParaRPr lang="tr-TR" dirty="0" smtClean="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actual management of medical </a:t>
            </a:r>
            <a:r>
              <a:rPr lang="en-US" dirty="0" smtClean="0">
                <a:latin typeface="Times New Roman" panose="02020603050405020304" pitchFamily="18" charset="0"/>
                <a:cs typeface="Times New Roman" panose="02020603050405020304" pitchFamily="18" charset="0"/>
              </a:rPr>
              <a:t>waste </a:t>
            </a:r>
            <a:r>
              <a:rPr lang="en-US" dirty="0">
                <a:latin typeface="Times New Roman" panose="02020603050405020304" pitchFamily="18" charset="0"/>
                <a:cs typeface="Times New Roman" panose="02020603050405020304" pitchFamily="18" charset="0"/>
              </a:rPr>
              <a:t>is an </a:t>
            </a:r>
            <a:r>
              <a:rPr lang="en-US" dirty="0" smtClean="0">
                <a:latin typeface="Times New Roman" panose="02020603050405020304" pitchFamily="18" charset="0"/>
                <a:cs typeface="Times New Roman" panose="02020603050405020304" pitchFamily="18" charset="0"/>
              </a:rPr>
              <a:t>organized </a:t>
            </a:r>
            <a:r>
              <a:rPr lang="en-US" dirty="0">
                <a:latin typeface="Times New Roman" panose="02020603050405020304" pitchFamily="18" charset="0"/>
                <a:cs typeface="Times New Roman" panose="02020603050405020304" pitchFamily="18" charset="0"/>
              </a:rPr>
              <a:t>process that consists of five elements: </a:t>
            </a:r>
            <a:r>
              <a:rPr lang="en-US" i="1" dirty="0">
                <a:latin typeface="Times New Roman" panose="02020603050405020304" pitchFamily="18" charset="0"/>
                <a:cs typeface="Times New Roman" panose="02020603050405020304" pitchFamily="18" charset="0"/>
              </a:rPr>
              <a:t>separation, identification, handling, treatment and disposal</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grpSp>
        <p:nvGrpSpPr>
          <p:cNvPr id="5" name="Grup 4"/>
          <p:cNvGrpSpPr/>
          <p:nvPr/>
        </p:nvGrpSpPr>
        <p:grpSpPr>
          <a:xfrm>
            <a:off x="4932040" y="3662575"/>
            <a:ext cx="3894812" cy="2924162"/>
            <a:chOff x="4932040" y="3662575"/>
            <a:chExt cx="3894812" cy="2924162"/>
          </a:xfrm>
        </p:grpSpPr>
        <p:pic>
          <p:nvPicPr>
            <p:cNvPr id="19458" name="Picture 2" descr="Nidhi biomedical waste management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662575"/>
              <a:ext cx="3894812" cy="292416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879446" y="5517232"/>
              <a:ext cx="1652994" cy="576064"/>
            </a:xfrm>
            <a:prstGeom prst="rect">
              <a:avLst/>
            </a:prstGeom>
            <a:solidFill>
              <a:schemeClr val="bg1"/>
            </a:solidFill>
          </p:spPr>
          <p:txBody>
            <a:bodyPr wrap="square" rtlCol="0">
              <a:spAutoFit/>
            </a:bodyPr>
            <a:lstStyle/>
            <a:p>
              <a:endParaRPr lang="tr-TR" dirty="0"/>
            </a:p>
          </p:txBody>
        </p:sp>
      </p:gr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764704"/>
            <a:ext cx="8496944" cy="3250249"/>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Collection of Medical </a:t>
            </a:r>
            <a:r>
              <a:rPr lang="en-US" b="1" dirty="0" smtClean="0">
                <a:latin typeface="Times New Roman" panose="02020603050405020304" pitchFamily="18" charset="0"/>
                <a:cs typeface="Times New Roman" panose="02020603050405020304" pitchFamily="18" charset="0"/>
              </a:rPr>
              <a:t>Waste</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en-US" b="1" dirty="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Medical waste must be collected and stored prior to treatment in a way that reduces the possibility of interaction </a:t>
            </a:r>
            <a:r>
              <a:rPr lang="en-US" dirty="0">
                <a:latin typeface="Times New Roman" panose="02020603050405020304" pitchFamily="18" charset="0"/>
                <a:cs typeface="Times New Roman" panose="02020603050405020304" pitchFamily="18" charset="0"/>
              </a:rPr>
              <a:t>with humans, animals, or the environment. </a:t>
            </a:r>
            <a:endParaRPr lang="tr-TR"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Medical waste containers are generally red, contain the </a:t>
            </a:r>
            <a:r>
              <a:rPr lang="en-US" dirty="0" smtClean="0">
                <a:latin typeface="Times New Roman" panose="02020603050405020304" pitchFamily="18" charset="0"/>
                <a:cs typeface="Times New Roman" panose="02020603050405020304" pitchFamily="18" charset="0"/>
              </a:rPr>
              <a:t>word </a:t>
            </a:r>
            <a:r>
              <a:rPr lang="en-US" dirty="0">
                <a:latin typeface="Times New Roman" panose="02020603050405020304" pitchFamily="18" charset="0"/>
                <a:cs typeface="Times New Roman" panose="02020603050405020304" pitchFamily="18" charset="0"/>
              </a:rPr>
              <a:t>"biohazard" </a:t>
            </a:r>
            <a:r>
              <a:rPr lang="en-US" dirty="0" smtClean="0">
                <a:latin typeface="Times New Roman" panose="02020603050405020304" pitchFamily="18" charset="0"/>
                <a:cs typeface="Times New Roman" panose="02020603050405020304" pitchFamily="18" charset="0"/>
              </a:rPr>
              <a:t>and are </a:t>
            </a:r>
            <a:r>
              <a:rPr lang="en-US" dirty="0">
                <a:latin typeface="Times New Roman" panose="02020603050405020304" pitchFamily="18" charset="0"/>
                <a:cs typeface="Times New Roman" panose="02020603050405020304" pitchFamily="18" charset="0"/>
              </a:rPr>
              <a:t>imprinted with the universal </a:t>
            </a:r>
            <a:r>
              <a:rPr lang="en-US" dirty="0" smtClean="0">
                <a:latin typeface="Times New Roman" panose="02020603050405020304" pitchFamily="18" charset="0"/>
                <a:cs typeface="Times New Roman" panose="02020603050405020304" pitchFamily="18" charset="0"/>
              </a:rPr>
              <a:t>three- </a:t>
            </a:r>
            <a:r>
              <a:rPr lang="en-US" dirty="0">
                <a:latin typeface="Times New Roman" panose="02020603050405020304" pitchFamily="18" charset="0"/>
                <a:cs typeface="Times New Roman" panose="02020603050405020304" pitchFamily="18" charset="0"/>
              </a:rPr>
              <a:t>sided biohazard symbol (Table 1, Figure 2- 4). </a:t>
            </a:r>
            <a:r>
              <a:rPr lang="en-US" dirty="0" smtClean="0">
                <a:latin typeface="Times New Roman" panose="02020603050405020304" pitchFamily="18" charset="0"/>
                <a:cs typeface="Times New Roman" panose="02020603050405020304" pitchFamily="18" charset="0"/>
              </a:rPr>
              <a:t>This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standardization </a:t>
            </a:r>
            <a:r>
              <a:rPr lang="en-US" dirty="0">
                <a:latin typeface="Times New Roman" panose="02020603050405020304" pitchFamily="18" charset="0"/>
                <a:cs typeface="Times New Roman" panose="02020603050405020304" pitchFamily="18" charset="0"/>
              </a:rPr>
              <a:t>immediately identifies these containers </a:t>
            </a:r>
            <a:r>
              <a:rPr lang="en-US" dirty="0" smtClean="0">
                <a:latin typeface="Times New Roman" panose="02020603050405020304" pitchFamily="18" charset="0"/>
                <a:cs typeface="Times New Roman" panose="02020603050405020304" pitchFamily="18" charset="0"/>
              </a:rPr>
              <a:t>as medical waste. General storage guidelines include </a:t>
            </a: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the following:</a:t>
            </a:r>
            <a:endParaRPr lang="tr-TR" dirty="0">
              <a:latin typeface="Times New Roman" panose="02020603050405020304" pitchFamily="18" charset="0"/>
              <a:cs typeface="Times New Roman" panose="02020603050405020304" pitchFamily="18" charset="0"/>
            </a:endParaRPr>
          </a:p>
        </p:txBody>
      </p:sp>
      <p:pic>
        <p:nvPicPr>
          <p:cNvPr id="20482" name="Picture 2" descr="Bio medical wast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01008"/>
            <a:ext cx="4008291" cy="30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692696"/>
            <a:ext cx="8856984" cy="5144998"/>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Contaminated reusable sharps must be placed in containers that are puncture resistant, closeable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leak-proof on sides and bottoms, and labeled or color coded,</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Reusable </a:t>
            </a:r>
            <a:r>
              <a:rPr lang="en-US" dirty="0">
                <a:latin typeface="Times New Roman" panose="02020603050405020304" pitchFamily="18" charset="0"/>
                <a:cs typeface="Times New Roman" panose="02020603050405020304" pitchFamily="18" charset="0"/>
              </a:rPr>
              <a:t>sharps that are contaminated with blood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other potentially infectious materials must not </a:t>
            </a:r>
            <a:r>
              <a:rPr lang="en-US" dirty="0" smtClean="0">
                <a:latin typeface="Times New Roman" panose="02020603050405020304" pitchFamily="18" charset="0"/>
                <a:cs typeface="Times New Roman" panose="02020603050405020304" pitchFamily="18" charset="0"/>
              </a:rPr>
              <a:t>be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stored </a:t>
            </a:r>
            <a:r>
              <a:rPr lang="en-US" dirty="0">
                <a:latin typeface="Times New Roman" panose="02020603050405020304" pitchFamily="18" charset="0"/>
                <a:cs typeface="Times New Roman" panose="02020603050405020304" pitchFamily="18" charset="0"/>
              </a:rPr>
              <a:t>or processed in a manner that requires employees to reach by hand into the </a:t>
            </a:r>
            <a:r>
              <a:rPr lang="en-US" dirty="0" smtClean="0">
                <a:latin typeface="Times New Roman" panose="02020603050405020304" pitchFamily="18" charset="0"/>
                <a:cs typeface="Times New Roman" panose="02020603050405020304" pitchFamily="18" charset="0"/>
              </a:rPr>
              <a:t>containers,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Specimens </a:t>
            </a:r>
            <a:r>
              <a:rPr lang="en-US" dirty="0">
                <a:latin typeface="Times New Roman" panose="02020603050405020304" pitchFamily="18" charset="0"/>
                <a:cs typeface="Times New Roman" panose="02020603050405020304" pitchFamily="18" charset="0"/>
              </a:rPr>
              <a:t>of blood or other potentially infectious </a:t>
            </a:r>
            <a:r>
              <a:rPr lang="en-US" dirty="0" smtClean="0">
                <a:latin typeface="Times New Roman" panose="02020603050405020304" pitchFamily="18" charset="0"/>
                <a:cs typeface="Times New Roman" panose="02020603050405020304" pitchFamily="18" charset="0"/>
              </a:rPr>
              <a:t>material </a:t>
            </a:r>
            <a:r>
              <a:rPr lang="en-US" dirty="0">
                <a:latin typeface="Times New Roman" panose="02020603050405020304" pitchFamily="18" charset="0"/>
                <a:cs typeface="Times New Roman" panose="02020603050405020304" pitchFamily="18" charset="0"/>
              </a:rPr>
              <a:t>are required to </a:t>
            </a:r>
            <a:r>
              <a:rPr lang="en-US" dirty="0" smtClean="0">
                <a:latin typeface="Times New Roman" panose="02020603050405020304" pitchFamily="18" charset="0"/>
                <a:cs typeface="Times New Roman" panose="02020603050405020304" pitchFamily="18" charset="0"/>
              </a:rPr>
              <a:t>be placed </a:t>
            </a:r>
            <a:r>
              <a:rPr lang="en-US" dirty="0">
                <a:latin typeface="Times New Roman" panose="02020603050405020304" pitchFamily="18" charset="0"/>
                <a:cs typeface="Times New Roman" panose="02020603050405020304" pitchFamily="18" charset="0"/>
              </a:rPr>
              <a:t>in a container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is labeled and color coded and closed prior to </a:t>
            </a:r>
            <a:r>
              <a:rPr lang="en-US" dirty="0" smtClean="0">
                <a:latin typeface="Times New Roman" panose="02020603050405020304" pitchFamily="18" charset="0"/>
                <a:cs typeface="Times New Roman" panose="02020603050405020304" pitchFamily="18" charset="0"/>
              </a:rPr>
              <a:t>being </a:t>
            </a:r>
            <a:r>
              <a:rPr lang="en-US" dirty="0">
                <a:latin typeface="Times New Roman" panose="02020603050405020304" pitchFamily="18" charset="0"/>
                <a:cs typeface="Times New Roman" panose="02020603050405020304" pitchFamily="18" charset="0"/>
              </a:rPr>
              <a:t>stored, transported or </a:t>
            </a:r>
            <a:r>
              <a:rPr lang="en-US" dirty="0" smtClean="0">
                <a:latin typeface="Times New Roman" panose="02020603050405020304" pitchFamily="18" charset="0"/>
                <a:cs typeface="Times New Roman" panose="02020603050405020304" pitchFamily="18" charset="0"/>
              </a:rPr>
              <a:t>shipped,</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Regulated </a:t>
            </a:r>
            <a:r>
              <a:rPr lang="en-US" dirty="0">
                <a:latin typeface="Times New Roman" panose="02020603050405020304" pitchFamily="18" charset="0"/>
                <a:cs typeface="Times New Roman" panose="02020603050405020304" pitchFamily="18" charset="0"/>
              </a:rPr>
              <a:t>wastes (liquid or semi-liquid) must be </a:t>
            </a:r>
            <a:r>
              <a:rPr lang="en-US" dirty="0" smtClean="0">
                <a:latin typeface="Times New Roman" panose="02020603050405020304" pitchFamily="18" charset="0"/>
                <a:cs typeface="Times New Roman" panose="02020603050405020304" pitchFamily="18" charset="0"/>
              </a:rPr>
              <a:t>placed </a:t>
            </a:r>
            <a:r>
              <a:rPr lang="en-US" dirty="0">
                <a:latin typeface="Times New Roman" panose="02020603050405020304" pitchFamily="18" charset="0"/>
                <a:cs typeface="Times New Roman" panose="02020603050405020304" pitchFamily="18" charset="0"/>
              </a:rPr>
              <a:t>in containers that are constructed to </a:t>
            </a:r>
            <a:r>
              <a:rPr lang="en-US" dirty="0" smtClean="0">
                <a:latin typeface="Times New Roman" panose="02020603050405020304" pitchFamily="18" charset="0"/>
                <a:cs typeface="Times New Roman" panose="02020603050405020304" pitchFamily="18" charset="0"/>
              </a:rPr>
              <a:t>contain</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contents and prevent leakage of fluids, labeled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color coded, and closed prior to </a:t>
            </a:r>
            <a:r>
              <a:rPr lang="en-US" dirty="0" smtClean="0">
                <a:latin typeface="Times New Roman" panose="02020603050405020304" pitchFamily="18" charset="0"/>
                <a:cs typeface="Times New Roman" panose="02020603050405020304" pitchFamily="18" charset="0"/>
              </a:rPr>
              <a:t>removal,</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bins, pails, cans, and </a:t>
            </a:r>
            <a:r>
              <a:rPr lang="en-US" dirty="0" smtClean="0">
                <a:latin typeface="Times New Roman" panose="02020603050405020304" pitchFamily="18" charset="0"/>
                <a:cs typeface="Times New Roman" panose="02020603050405020304" pitchFamily="18" charset="0"/>
              </a:rPr>
              <a:t>similar receptacles intended for reuse </a:t>
            </a:r>
            <a:r>
              <a:rPr lang="en-US" dirty="0">
                <a:latin typeface="Times New Roman" panose="02020603050405020304" pitchFamily="18" charset="0"/>
                <a:cs typeface="Times New Roman" panose="02020603050405020304" pitchFamily="18" charset="0"/>
              </a:rPr>
              <a:t>are required to be inspected and </a:t>
            </a:r>
            <a:r>
              <a:rPr lang="en-US" dirty="0" smtClean="0">
                <a:latin typeface="Times New Roman" panose="02020603050405020304" pitchFamily="18" charset="0"/>
                <a:cs typeface="Times New Roman" panose="02020603050405020304" pitchFamily="18" charset="0"/>
              </a:rPr>
              <a:t>decontaminated on </a:t>
            </a:r>
            <a:r>
              <a:rPr lang="en-US" dirty="0">
                <a:latin typeface="Times New Roman" panose="02020603050405020304" pitchFamily="18" charset="0"/>
                <a:cs typeface="Times New Roman" panose="02020603050405020304" pitchFamily="18" charset="0"/>
              </a:rPr>
              <a:t>a regularly scheduled </a:t>
            </a:r>
            <a:r>
              <a:rPr lang="en-US" dirty="0" smtClean="0">
                <a:latin typeface="Times New Roman" panose="02020603050405020304" pitchFamily="18" charset="0"/>
                <a:cs typeface="Times New Roman" panose="02020603050405020304" pitchFamily="18" charset="0"/>
              </a:rPr>
              <a:t>basis,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Labels </a:t>
            </a:r>
            <a:r>
              <a:rPr lang="en-US" dirty="0">
                <a:latin typeface="Times New Roman" panose="02020603050405020304" pitchFamily="18" charset="0"/>
                <a:cs typeface="Times New Roman" panose="02020603050405020304" pitchFamily="18" charset="0"/>
              </a:rPr>
              <a:t>must include the biohazard symbol, be </a:t>
            </a:r>
            <a:r>
              <a:rPr lang="en-US" dirty="0" smtClean="0">
                <a:latin typeface="Times New Roman" panose="02020603050405020304" pitchFamily="18" charset="0"/>
                <a:cs typeface="Times New Roman" panose="02020603050405020304" pitchFamily="18" charset="0"/>
              </a:rPr>
              <a:t>fluorescent orange </a:t>
            </a:r>
            <a:r>
              <a:rPr lang="en-US" dirty="0">
                <a:latin typeface="Times New Roman" panose="02020603050405020304" pitchFamily="18" charset="0"/>
                <a:cs typeface="Times New Roman" panose="02020603050405020304" pitchFamily="18" charset="0"/>
              </a:rPr>
              <a:t>or orange-red or predominantly so, </a:t>
            </a: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lettering and symbols in contrasting color,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affixed </a:t>
            </a:r>
            <a:r>
              <a:rPr lang="en-US" dirty="0">
                <a:latin typeface="Times New Roman" panose="02020603050405020304" pitchFamily="18" charset="0"/>
                <a:cs typeface="Times New Roman" panose="02020603050405020304" pitchFamily="18" charset="0"/>
              </a:rPr>
              <a:t>as closely as possible to the container by </a:t>
            </a:r>
            <a:r>
              <a:rPr lang="en-US" dirty="0" smtClean="0">
                <a:latin typeface="Times New Roman" panose="02020603050405020304" pitchFamily="18" charset="0"/>
                <a:cs typeface="Times New Roman" panose="02020603050405020304" pitchFamily="18" charset="0"/>
              </a:rPr>
              <a:t>adhesive </a:t>
            </a:r>
            <a:r>
              <a:rPr lang="en-US" dirty="0">
                <a:latin typeface="Times New Roman" panose="02020603050405020304" pitchFamily="18" charset="0"/>
                <a:cs typeface="Times New Roman" panose="02020603050405020304" pitchFamily="18" charset="0"/>
              </a:rPr>
              <a:t>or wire to prevent loss or removal.</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836712"/>
            <a:ext cx="8928992" cy="3566041"/>
          </a:xfrm>
          <a:prstGeom prst="rect">
            <a:avLst/>
          </a:prstGeom>
          <a:noFill/>
        </p:spPr>
        <p:txBody>
          <a:bodyPr wrap="square" rtlCol="0">
            <a:spAutoFit/>
          </a:bodyPr>
          <a:lstStyle/>
          <a:p>
            <a:pPr algn="just">
              <a:lnSpc>
                <a:spcPct val="114000"/>
              </a:lnSpc>
            </a:pPr>
            <a:r>
              <a:rPr lang="en-US" dirty="0" smtClean="0">
                <a:latin typeface="Times New Roman" panose="02020603050405020304" pitchFamily="18" charset="0"/>
                <a:cs typeface="Times New Roman" panose="02020603050405020304" pitchFamily="18" charset="0"/>
              </a:rPr>
              <a:t>The most visible form of medical waste collection is the sharps container. Sharps containers are found in every medical office, and often in public places, for medical personnel and the general public to safely dispose of hypodermic needles. These containers are designed so the user is never exposed to any of the sharps </a:t>
            </a:r>
            <a:r>
              <a:rPr lang="en-US" dirty="0">
                <a:latin typeface="Times New Roman" panose="02020603050405020304" pitchFamily="18" charset="0"/>
                <a:cs typeface="Times New Roman" panose="02020603050405020304" pitchFamily="18" charset="0"/>
              </a:rPr>
              <a:t>already in the container, eliminating the </a:t>
            </a:r>
            <a:r>
              <a:rPr lang="en-US" dirty="0" smtClean="0">
                <a:latin typeface="Times New Roman" panose="02020603050405020304" pitchFamily="18" charset="0"/>
                <a:cs typeface="Times New Roman" panose="02020603050405020304" pitchFamily="18" charset="0"/>
              </a:rPr>
              <a:t>possibility of </a:t>
            </a:r>
            <a:r>
              <a:rPr lang="en-US" dirty="0">
                <a:latin typeface="Times New Roman" panose="02020603050405020304" pitchFamily="18" charset="0"/>
                <a:cs typeface="Times New Roman" panose="02020603050405020304" pitchFamily="18" charset="0"/>
              </a:rPr>
              <a:t>contact or puncture by any of the used needles. </a:t>
            </a:r>
            <a:endParaRPr lang="tr-TR"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Sharps </a:t>
            </a:r>
            <a:r>
              <a:rPr lang="en-US" dirty="0">
                <a:latin typeface="Times New Roman" panose="02020603050405020304" pitchFamily="18" charset="0"/>
                <a:cs typeface="Times New Roman" panose="02020603050405020304" pitchFamily="18" charset="0"/>
              </a:rPr>
              <a:t>containers are generally made of thick plastic,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have a door that opens and the user can insert the </a:t>
            </a:r>
            <a:r>
              <a:rPr lang="en-US" dirty="0" smtClean="0">
                <a:latin typeface="Times New Roman" panose="02020603050405020304" pitchFamily="18" charset="0"/>
                <a:cs typeface="Times New Roman" panose="02020603050405020304" pitchFamily="18" charset="0"/>
              </a:rPr>
              <a:t>sharp </a:t>
            </a:r>
            <a:r>
              <a:rPr lang="en-US" dirty="0">
                <a:latin typeface="Times New Roman" panose="02020603050405020304" pitchFamily="18" charset="0"/>
                <a:cs typeface="Times New Roman" panose="02020603050405020304" pitchFamily="18" charset="0"/>
              </a:rPr>
              <a:t>into the container. When the door is closed, the </a:t>
            </a:r>
            <a:r>
              <a:rPr lang="en-US" dirty="0" smtClean="0">
                <a:latin typeface="Times New Roman" panose="02020603050405020304" pitchFamily="18" charset="0"/>
                <a:cs typeface="Times New Roman" panose="02020603050405020304" pitchFamily="18" charset="0"/>
              </a:rPr>
              <a:t>sharp is dropped down into the main chamber of the container. The container functions much like a standard </a:t>
            </a:r>
            <a:r>
              <a:rPr lang="en-US" dirty="0">
                <a:latin typeface="Times New Roman" panose="02020603050405020304" pitchFamily="18" charset="0"/>
                <a:cs typeface="Times New Roman" panose="02020603050405020304" pitchFamily="18" charset="0"/>
              </a:rPr>
              <a:t>post office mailbox, in that the user cannot reach </a:t>
            </a:r>
            <a:r>
              <a:rPr lang="en-US" dirty="0" smtClean="0">
                <a:latin typeface="Times New Roman" panose="02020603050405020304" pitchFamily="18" charset="0"/>
                <a:cs typeface="Times New Roman" panose="02020603050405020304" pitchFamily="18" charset="0"/>
              </a:rPr>
              <a:t>the sharps inside the container via the door. Sharps containers </a:t>
            </a:r>
            <a:r>
              <a:rPr lang="en-US" dirty="0">
                <a:latin typeface="Times New Roman" panose="02020603050405020304" pitchFamily="18" charset="0"/>
                <a:cs typeface="Times New Roman" panose="02020603050405020304" pitchFamily="18" charset="0"/>
              </a:rPr>
              <a:t>are also used for other categories of sharps, </a:t>
            </a:r>
            <a:r>
              <a:rPr lang="en-US" dirty="0" smtClean="0">
                <a:latin typeface="Times New Roman" panose="02020603050405020304" pitchFamily="18" charset="0"/>
                <a:cs typeface="Times New Roman" panose="02020603050405020304" pitchFamily="18" charset="0"/>
              </a:rPr>
              <a:t>including </a:t>
            </a:r>
            <a:r>
              <a:rPr lang="en-US" dirty="0">
                <a:latin typeface="Times New Roman" panose="02020603050405020304" pitchFamily="18" charset="0"/>
                <a:cs typeface="Times New Roman" panose="02020603050405020304" pitchFamily="18" charset="0"/>
              </a:rPr>
              <a:t>scalpels and lancets.</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764704"/>
            <a:ext cx="8784976" cy="2308324"/>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Community Hazardous Waste Collection</a:t>
            </a:r>
          </a:p>
          <a:p>
            <a:pPr algn="just"/>
            <a:endParaRPr lang="tr-TR"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municipalities have occasional household hazardous waste collection days when authorities designate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place where residents bring waste from their homes. </a:t>
            </a:r>
            <a:endParaRPr lang="tr-TR"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These are intended to be strictly for </a:t>
            </a:r>
            <a:r>
              <a:rPr lang="en-US" dirty="0" smtClean="0">
                <a:latin typeface="Times New Roman" panose="02020603050405020304" pitchFamily="18" charset="0"/>
                <a:cs typeface="Times New Roman" panose="02020603050405020304" pitchFamily="18" charset="0"/>
              </a:rPr>
              <a:t>residential/household waste, not from commercial facilities. Different authorities have different rules, but usually these collection </a:t>
            </a:r>
            <a:r>
              <a:rPr lang="en-US" dirty="0">
                <a:latin typeface="Times New Roman" panose="02020603050405020304" pitchFamily="18" charset="0"/>
                <a:cs typeface="Times New Roman" panose="02020603050405020304" pitchFamily="18" charset="0"/>
              </a:rPr>
              <a:t>days explicitly prohibit infectious waste.</a:t>
            </a:r>
            <a:endParaRPr lang="tr-TR" dirty="0">
              <a:latin typeface="Times New Roman" panose="02020603050405020304" pitchFamily="18" charset="0"/>
              <a:cs typeface="Times New Roman" panose="02020603050405020304" pitchFamily="18" charset="0"/>
            </a:endParaRPr>
          </a:p>
        </p:txBody>
      </p:sp>
      <p:pic>
        <p:nvPicPr>
          <p:cNvPr id="21506" name="Picture 2" descr="Medical Waste Collection - Clinical Waste Disposal – Globalex Envi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6639" y="3717032"/>
            <a:ext cx="392213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16" y="836712"/>
            <a:ext cx="8866567" cy="44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654050"/>
            <a:ext cx="7308850" cy="554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96" y="1340768"/>
            <a:ext cx="8244408" cy="179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214438"/>
            <a:ext cx="76485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1052736"/>
            <a:ext cx="8712968" cy="3541226"/>
          </a:xfrm>
          <a:prstGeom prst="rect">
            <a:avLst/>
          </a:prstGeom>
          <a:noFill/>
        </p:spPr>
        <p:txBody>
          <a:bodyPr wrap="square" rtlCol="0">
            <a:spAutoFit/>
          </a:bodyPr>
          <a:lstStyle/>
          <a:p>
            <a:pPr algn="just">
              <a:lnSpc>
                <a:spcPct val="114000"/>
              </a:lnSpc>
            </a:pPr>
            <a:r>
              <a:rPr lang="en-US" dirty="0" smtClean="0">
                <a:latin typeface="Times New Roman" panose="02020603050405020304" pitchFamily="18" charset="0"/>
                <a:cs typeface="Times New Roman" panose="02020603050405020304" pitchFamily="18" charset="0"/>
              </a:rPr>
              <a:t>In the </a:t>
            </a:r>
            <a:r>
              <a:rPr lang="en-US" dirty="0">
                <a:latin typeface="Times New Roman" panose="02020603050405020304" pitchFamily="18" charset="0"/>
                <a:cs typeface="Times New Roman" panose="02020603050405020304" pitchFamily="18" charset="0"/>
              </a:rPr>
              <a:t>process of health care, waste is generated </a:t>
            </a:r>
            <a:r>
              <a:rPr lang="en-US" dirty="0" smtClean="0">
                <a:latin typeface="Times New Roman" panose="02020603050405020304" pitchFamily="18" charset="0"/>
                <a:cs typeface="Times New Roman" panose="02020603050405020304" pitchFamily="18" charset="0"/>
              </a:rPr>
              <a:t>which</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usually </a:t>
            </a:r>
            <a:r>
              <a:rPr lang="en-US" dirty="0">
                <a:latin typeface="Times New Roman" panose="02020603050405020304" pitchFamily="18" charset="0"/>
                <a:cs typeface="Times New Roman" panose="02020603050405020304" pitchFamily="18" charset="0"/>
              </a:rPr>
              <a:t>includes sharps, human tissue or body parts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other </a:t>
            </a:r>
            <a:r>
              <a:rPr lang="en-US" dirty="0">
                <a:latin typeface="Times New Roman" panose="02020603050405020304" pitchFamily="18" charset="0"/>
                <a:cs typeface="Times New Roman" panose="02020603050405020304" pitchFamily="18" charset="0"/>
              </a:rPr>
              <a:t>materials referred to as "</a:t>
            </a:r>
            <a:r>
              <a:rPr lang="en-US" b="1" dirty="0">
                <a:solidFill>
                  <a:srgbClr val="FF0000"/>
                </a:solidFill>
                <a:latin typeface="Times New Roman" panose="02020603050405020304" pitchFamily="18" charset="0"/>
                <a:cs typeface="Times New Roman" panose="02020603050405020304" pitchFamily="18" charset="0"/>
              </a:rPr>
              <a:t>Hospital Solid Waste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b="1" dirty="0" smtClean="0">
                <a:solidFill>
                  <a:srgbClr val="FF0000"/>
                </a:solidFill>
                <a:latin typeface="Times New Roman" panose="02020603050405020304" pitchFamily="18" charset="0"/>
                <a:cs typeface="Times New Roman" panose="02020603050405020304" pitchFamily="18" charset="0"/>
              </a:rPr>
              <a:t>Bio-medical </a:t>
            </a:r>
            <a:r>
              <a:rPr lang="en-US" b="1" dirty="0">
                <a:solidFill>
                  <a:srgbClr val="FF0000"/>
                </a:solidFill>
                <a:latin typeface="Times New Roman" panose="02020603050405020304" pitchFamily="18" charset="0"/>
                <a:cs typeface="Times New Roman" panose="02020603050405020304" pitchFamily="18" charset="0"/>
              </a:rPr>
              <a:t>Solid </a:t>
            </a:r>
            <a:r>
              <a:rPr lang="en-US" b="1" dirty="0" smtClean="0">
                <a:solidFill>
                  <a:srgbClr val="FF0000"/>
                </a:solidFill>
                <a:latin typeface="Times New Roman" panose="02020603050405020304" pitchFamily="18" charset="0"/>
                <a:cs typeface="Times New Roman" panose="02020603050405020304" pitchFamily="18" charset="0"/>
              </a:rPr>
              <a:t>Waste</a:t>
            </a:r>
            <a:r>
              <a:rPr lang="en-US"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algn="just">
              <a:lnSpc>
                <a:spcPct val="114000"/>
              </a:lnSpc>
            </a:pPr>
            <a:endParaRPr lang="tr-TR" dirty="0" smtClean="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According to the law of waste management in many countries in Europe, USA and India and in the Republic Macedonia </a:t>
            </a:r>
            <a:r>
              <a:rPr lang="en-US" dirty="0">
                <a:latin typeface="Times New Roman" panose="02020603050405020304" pitchFamily="18" charset="0"/>
                <a:cs typeface="Times New Roman" panose="02020603050405020304" pitchFamily="18" charset="0"/>
              </a:rPr>
              <a:t>regulated by Law of medical </a:t>
            </a:r>
            <a:r>
              <a:rPr lang="en-US" dirty="0" smtClean="0">
                <a:latin typeface="Times New Roman" panose="02020603050405020304" pitchFamily="18" charset="0"/>
                <a:cs typeface="Times New Roman" panose="02020603050405020304" pitchFamily="18" charset="0"/>
              </a:rPr>
              <a:t>waste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management (</a:t>
            </a:r>
            <a:r>
              <a:rPr lang="en-US" dirty="0">
                <a:latin typeface="Times New Roman" panose="02020603050405020304" pitchFamily="18" charset="0"/>
                <a:cs typeface="Times New Roman" panose="02020603050405020304" pitchFamily="18" charset="0"/>
              </a:rPr>
              <a:t>Official Gazette of Republic Macedonia </a:t>
            </a:r>
            <a:r>
              <a:rPr lang="en-US" dirty="0" smtClean="0">
                <a:latin typeface="Times New Roman" panose="02020603050405020304" pitchFamily="18" charset="0"/>
                <a:cs typeface="Times New Roman" panose="02020603050405020304" pitchFamily="18" charset="0"/>
              </a:rPr>
              <a:t>N</a:t>
            </a:r>
            <a:r>
              <a:rPr lang="en-US" baseline="30000" dirty="0" smtClean="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68/2004 and correction in N</a:t>
            </a:r>
            <a:r>
              <a:rPr lang="en-US" baseline="30000" dirty="0" smtClean="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71/2004) medical and clinical waste is waste generated in medical 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health institutions (</a:t>
            </a:r>
            <a:r>
              <a:rPr lang="en-US" dirty="0">
                <a:latin typeface="Times New Roman" panose="02020603050405020304" pitchFamily="18" charset="0"/>
                <a:cs typeface="Times New Roman" panose="02020603050405020304" pitchFamily="18" charset="0"/>
              </a:rPr>
              <a:t>dispensaries</a:t>
            </a:r>
            <a:r>
              <a:rPr lang="en-US" dirty="0" smtClean="0">
                <a:latin typeface="Times New Roman" panose="02020603050405020304" pitchFamily="18" charset="0"/>
                <a:cs typeface="Times New Roman" panose="02020603050405020304" pitchFamily="18" charset="0"/>
              </a:rPr>
              <a:t>, hospitals, polyclinics and outpatient clinics, dental clinics, veterinary stations etc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originated as </a:t>
            </a:r>
            <a:r>
              <a:rPr lang="en-US" dirty="0">
                <a:latin typeface="Times New Roman" panose="02020603050405020304" pitchFamily="18" charset="0"/>
                <a:cs typeface="Times New Roman" panose="02020603050405020304" pitchFamily="18" charset="0"/>
              </a:rPr>
              <a:t>a product of used items and </a:t>
            </a:r>
            <a:r>
              <a:rPr lang="en-US" dirty="0" smtClean="0">
                <a:latin typeface="Times New Roman" panose="02020603050405020304" pitchFamily="18" charset="0"/>
                <a:cs typeface="Times New Roman" panose="02020603050405020304" pitchFamily="18" charset="0"/>
              </a:rPr>
              <a:t>materials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during diagnosis, convalescence, treatment and prevention in humans and animals. </a:t>
            </a:r>
            <a:endParaRPr lang="tr-TR" dirty="0">
              <a:latin typeface="Times New Roman" panose="02020603050405020304" pitchFamily="18" charset="0"/>
              <a:cs typeface="Times New Roman" panose="02020603050405020304" pitchFamily="18" charset="0"/>
            </a:endParaRPr>
          </a:p>
        </p:txBody>
      </p:sp>
      <p:pic>
        <p:nvPicPr>
          <p:cNvPr id="7170" name="Picture 2" descr="Bio-Medical Waste Management: States to pay Fine of Rs 1 crore per month if  Hospitals found violating rules, says N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72977"/>
            <a:ext cx="2448272" cy="204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251520" y="908720"/>
            <a:ext cx="8640960" cy="2934458"/>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Treatment of Medical Waste</a:t>
            </a:r>
          </a:p>
          <a:p>
            <a:pPr algn="just">
              <a:lnSpc>
                <a:spcPct val="114000"/>
              </a:lnSpc>
            </a:pPr>
            <a:endParaRPr lang="tr-TR" dirty="0" smtClean="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primary methods of treatment and disposal of </a:t>
            </a:r>
            <a:r>
              <a:rPr lang="en-US" dirty="0" smtClean="0">
                <a:latin typeface="Times New Roman" panose="02020603050405020304" pitchFamily="18" charset="0"/>
                <a:cs typeface="Times New Roman" panose="02020603050405020304" pitchFamily="18" charset="0"/>
              </a:rPr>
              <a:t>medical</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waste </a:t>
            </a:r>
            <a:r>
              <a:rPr lang="en-US" dirty="0">
                <a:latin typeface="Times New Roman" panose="02020603050405020304" pitchFamily="18" charset="0"/>
                <a:cs typeface="Times New Roman" panose="02020603050405020304" pitchFamily="18" charset="0"/>
              </a:rPr>
              <a:t>are</a:t>
            </a:r>
            <a:r>
              <a:rPr lang="en-US"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Incineration</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Autoclaves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Mechanical/Chemical Disinfection</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Microwave</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Irradiation</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179512" y="836712"/>
            <a:ext cx="8784976" cy="1539717"/>
          </a:xfrm>
          <a:prstGeom prst="rect">
            <a:avLst/>
          </a:prstGeom>
          <a:noFill/>
        </p:spPr>
        <p:txBody>
          <a:bodyPr wrap="square" rtlCol="0">
            <a:spAutoFit/>
          </a:bodyPr>
          <a:lstStyle/>
          <a:p>
            <a:pPr algn="just">
              <a:lnSpc>
                <a:spcPct val="114000"/>
              </a:lnSpc>
            </a:pPr>
            <a:r>
              <a:rPr lang="en-US" b="1" dirty="0" smtClean="0">
                <a:latin typeface="Times New Roman" panose="02020603050405020304" pitchFamily="18" charset="0"/>
                <a:cs typeface="Times New Roman" panose="02020603050405020304" pitchFamily="18" charset="0"/>
              </a:rPr>
              <a:t>Incineration</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en-US" sz="1000"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According to the EPA, 90% of medical waste is incinerated</a:t>
            </a:r>
            <a:r>
              <a:rPr lang="en-US" dirty="0" smtClean="0">
                <a:latin typeface="Times New Roman" panose="02020603050405020304" pitchFamily="18" charset="0"/>
                <a:cs typeface="Times New Roman" panose="02020603050405020304" pitchFamily="18" charset="0"/>
              </a:rPr>
              <a:t>. Incineration </a:t>
            </a:r>
            <a:r>
              <a:rPr lang="en-US" dirty="0">
                <a:latin typeface="Times New Roman" panose="02020603050405020304" pitchFamily="18" charset="0"/>
                <a:cs typeface="Times New Roman" panose="02020603050405020304" pitchFamily="18" charset="0"/>
              </a:rPr>
              <a:t>is the controlled burning of the </a:t>
            </a:r>
            <a:r>
              <a:rPr lang="en-US" dirty="0" smtClean="0">
                <a:latin typeface="Times New Roman" panose="02020603050405020304" pitchFamily="18" charset="0"/>
                <a:cs typeface="Times New Roman" panose="02020603050405020304" pitchFamily="18" charset="0"/>
              </a:rPr>
              <a:t>medical</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waste </a:t>
            </a:r>
            <a:r>
              <a:rPr lang="en-US" dirty="0">
                <a:latin typeface="Times New Roman" panose="02020603050405020304" pitchFamily="18" charset="0"/>
                <a:cs typeface="Times New Roman" panose="02020603050405020304" pitchFamily="18" charset="0"/>
              </a:rPr>
              <a:t>in a dedicated medical waste incinerator. </a:t>
            </a:r>
            <a:r>
              <a:rPr lang="en-US" dirty="0" smtClean="0">
                <a:latin typeface="Times New Roman" panose="02020603050405020304" pitchFamily="18" charset="0"/>
                <a:cs typeface="Times New Roman" panose="02020603050405020304" pitchFamily="18" charset="0"/>
              </a:rPr>
              <a:t>Among</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industry </a:t>
            </a:r>
            <a:r>
              <a:rPr lang="en-US" dirty="0">
                <a:latin typeface="Times New Roman" panose="02020603050405020304" pitchFamily="18" charset="0"/>
                <a:cs typeface="Times New Roman" panose="02020603050405020304" pitchFamily="18" charset="0"/>
              </a:rPr>
              <a:t>folks, these units are often referred to as </a:t>
            </a:r>
            <a:r>
              <a:rPr lang="en-US" dirty="0" smtClean="0">
                <a:latin typeface="Times New Roman" panose="02020603050405020304" pitchFamily="18" charset="0"/>
                <a:cs typeface="Times New Roman" panose="02020603050405020304" pitchFamily="18" charset="0"/>
              </a:rPr>
              <a:t>hospital/medical/infectious </a:t>
            </a:r>
            <a:r>
              <a:rPr lang="en-US" dirty="0">
                <a:latin typeface="Times New Roman" panose="02020603050405020304" pitchFamily="18" charset="0"/>
                <a:cs typeface="Times New Roman" panose="02020603050405020304" pitchFamily="18" charset="0"/>
              </a:rPr>
              <a:t>waste incinerators (HMIWIs</a:t>
            </a:r>
            <a:r>
              <a:rPr lang="en-US"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pic>
        <p:nvPicPr>
          <p:cNvPr id="22530" name="Picture 2" descr="Automatic Medical Waste Incinerator at Rs 700000/piece | Medical Waste  Incinerators | ID: 13692676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44" y="2870366"/>
            <a:ext cx="4019180" cy="301438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Bio-Medical Waste Incinerator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870366"/>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672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764704"/>
            <a:ext cx="8856984" cy="1881797"/>
          </a:xfrm>
          <a:prstGeom prst="rect">
            <a:avLst/>
          </a:prstGeom>
          <a:noFill/>
        </p:spPr>
        <p:txBody>
          <a:bodyPr wrap="square" rtlCol="0">
            <a:spAutoFit/>
          </a:bodyPr>
          <a:lstStyle/>
          <a:p>
            <a:pPr algn="just">
              <a:lnSpc>
                <a:spcPct val="114000"/>
              </a:lnSpc>
            </a:pPr>
            <a:r>
              <a:rPr lang="en-US" b="1" dirty="0" smtClean="0">
                <a:latin typeface="Times New Roman" panose="02020603050405020304" pitchFamily="18" charset="0"/>
                <a:cs typeface="Times New Roman" panose="02020603050405020304" pitchFamily="18" charset="0"/>
              </a:rPr>
              <a:t>Autoclaves</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en-US" sz="1050" dirty="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Autoclaves are closed chambers that apply both heat</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pressure, and sometimes steam, over a period of time to sterilize medical equipment. Autoclaves have been used for nearly a century to sterilize medical</a:t>
            </a:r>
            <a:r>
              <a:rPr lang="tr-TR"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instruments for re-use. Autoclaves are used to </a:t>
            </a:r>
            <a:r>
              <a:rPr lang="en-US" dirty="0" smtClean="0">
                <a:latin typeface="Times New Roman" panose="02020603050405020304" pitchFamily="18" charset="0"/>
                <a:cs typeface="Times New Roman" panose="02020603050405020304" pitchFamily="18" charset="0"/>
              </a:rPr>
              <a:t>destroy</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microorganisms </a:t>
            </a:r>
            <a:r>
              <a:rPr lang="en-US" dirty="0">
                <a:latin typeface="Times New Roman" panose="02020603050405020304" pitchFamily="18" charset="0"/>
                <a:cs typeface="Times New Roman" panose="02020603050405020304" pitchFamily="18" charset="0"/>
              </a:rPr>
              <a:t>that may be present in medical waste </a:t>
            </a:r>
            <a:r>
              <a:rPr lang="en-US" dirty="0" smtClean="0">
                <a:latin typeface="Times New Roman" panose="02020603050405020304" pitchFamily="18" charset="0"/>
                <a:cs typeface="Times New Roman" panose="02020603050405020304" pitchFamily="18" charset="0"/>
              </a:rPr>
              <a:t>before </a:t>
            </a:r>
            <a:r>
              <a:rPr lang="en-US" dirty="0">
                <a:latin typeface="Times New Roman" panose="02020603050405020304" pitchFamily="18" charset="0"/>
                <a:cs typeface="Times New Roman" panose="02020603050405020304" pitchFamily="18" charset="0"/>
              </a:rPr>
              <a:t>disposal in a traditional landfill</a:t>
            </a:r>
            <a:endParaRPr lang="tr-TR" dirty="0">
              <a:latin typeface="Times New Roman" panose="02020603050405020304" pitchFamily="18" charset="0"/>
              <a:cs typeface="Times New Roman" panose="02020603050405020304" pitchFamily="18" charset="0"/>
            </a:endParaRPr>
          </a:p>
        </p:txBody>
      </p:sp>
      <p:pic>
        <p:nvPicPr>
          <p:cNvPr id="23554" name="Picture 2" descr="Tıbbi Atıklar Sterilize Edilerek Bertaraf Edili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996952"/>
            <a:ext cx="4860539"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Tıbbi Atıklar Modern Yöntemlerle Bertaraf Ediliyor » Muğla Gazetesi Günlük  Siyasi Bağımsız Gaz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332195"/>
            <a:ext cx="3363516" cy="190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52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692696"/>
            <a:ext cx="8784976" cy="3250249"/>
          </a:xfrm>
          <a:prstGeom prst="rect">
            <a:avLst/>
          </a:prstGeom>
          <a:noFill/>
        </p:spPr>
        <p:txBody>
          <a:bodyPr wrap="square" rtlCol="0">
            <a:spAutoFit/>
          </a:bodyPr>
          <a:lstStyle/>
          <a:p>
            <a:pPr algn="just">
              <a:lnSpc>
                <a:spcPct val="114000"/>
              </a:lnSpc>
            </a:pPr>
            <a:r>
              <a:rPr lang="en-US" b="1" dirty="0">
                <a:latin typeface="Times New Roman" panose="02020603050405020304" pitchFamily="18" charset="0"/>
                <a:cs typeface="Times New Roman" panose="02020603050405020304" pitchFamily="18" charset="0"/>
              </a:rPr>
              <a:t>Disposal</a:t>
            </a:r>
          </a:p>
          <a:p>
            <a:pPr algn="just">
              <a:lnSpc>
                <a:spcPct val="114000"/>
              </a:lnSpc>
            </a:pPr>
            <a:r>
              <a:rPr lang="en-US" i="1" dirty="0">
                <a:latin typeface="Times New Roman" panose="02020603050405020304" pitchFamily="18" charset="0"/>
                <a:cs typeface="Times New Roman" panose="02020603050405020304" pitchFamily="18" charset="0"/>
              </a:rPr>
              <a:t>Mechanical/Chemical </a:t>
            </a:r>
            <a:r>
              <a:rPr lang="en-US" i="1" dirty="0" smtClean="0">
                <a:latin typeface="Times New Roman" panose="02020603050405020304" pitchFamily="18" charset="0"/>
                <a:cs typeface="Times New Roman" panose="02020603050405020304" pitchFamily="18" charset="0"/>
              </a:rPr>
              <a:t>Disinfection</a:t>
            </a:r>
            <a:endParaRPr lang="tr-TR" i="1"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Chemical disinfection, primarily through the use of </a:t>
            </a:r>
            <a:r>
              <a:rPr lang="en-US" dirty="0" smtClean="0">
                <a:latin typeface="Times New Roman" panose="02020603050405020304" pitchFamily="18" charset="0"/>
                <a:cs typeface="Times New Roman" panose="02020603050405020304" pitchFamily="18" charset="0"/>
              </a:rPr>
              <a:t>chlorine compounds, is another method to treat medical waste</a:t>
            </a:r>
            <a:r>
              <a:rPr lang="en-US" dirty="0">
                <a:latin typeface="Times New Roman" panose="02020603050405020304" pitchFamily="18" charset="0"/>
                <a:cs typeface="Times New Roman" panose="02020603050405020304" pitchFamily="18" charset="0"/>
              </a:rPr>
              <a:t>. The use of chlorine bleach for cleaning and </a:t>
            </a:r>
            <a:r>
              <a:rPr lang="en-US" dirty="0" smtClean="0">
                <a:latin typeface="Times New Roman" panose="02020603050405020304" pitchFamily="18" charset="0"/>
                <a:cs typeface="Times New Roman" panose="02020603050405020304" pitchFamily="18" charset="0"/>
              </a:rPr>
              <a:t>disinfecting is </a:t>
            </a:r>
            <a:r>
              <a:rPr lang="en-US" dirty="0">
                <a:latin typeface="Times New Roman" panose="02020603050405020304" pitchFamily="18" charset="0"/>
                <a:cs typeface="Times New Roman" panose="02020603050405020304" pitchFamily="18" charset="0"/>
              </a:rPr>
              <a:t>well known and this method has been in use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many years. The mechanical/chemical </a:t>
            </a:r>
            <a:r>
              <a:rPr lang="en-US" dirty="0" smtClean="0">
                <a:latin typeface="Times New Roman" panose="02020603050405020304" pitchFamily="18" charset="0"/>
                <a:cs typeface="Times New Roman" panose="02020603050405020304" pitchFamily="18" charset="0"/>
              </a:rPr>
              <a:t>disinfection</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process </a:t>
            </a:r>
            <a:r>
              <a:rPr lang="en-US" dirty="0">
                <a:latin typeface="Times New Roman" panose="02020603050405020304" pitchFamily="18" charset="0"/>
                <a:cs typeface="Times New Roman" panose="02020603050405020304" pitchFamily="18" charset="0"/>
              </a:rPr>
              <a:t>provides control and consistency to the disinfection process. The EPA identifies chemical disinfection as the most appropriate method to treat liquid medical waste. Chemical disinfection processes are often </a:t>
            </a:r>
            <a:r>
              <a:rPr lang="en-US" dirty="0" smtClean="0">
                <a:latin typeface="Times New Roman" panose="02020603050405020304" pitchFamily="18" charset="0"/>
                <a:cs typeface="Times New Roman" panose="02020603050405020304" pitchFamily="18" charset="0"/>
              </a:rPr>
              <a:t>combined with a mechanical process, such as shredding </a:t>
            </a:r>
            <a:r>
              <a:rPr lang="en-US" dirty="0">
                <a:latin typeface="Times New Roman" panose="02020603050405020304" pitchFamily="18" charset="0"/>
                <a:cs typeface="Times New Roman" panose="02020603050405020304" pitchFamily="18" charset="0"/>
              </a:rPr>
              <a:t>or maceration, to ensure sufficient exposure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chemicals to all portions of the waste </a:t>
            </a:r>
            <a:endParaRPr lang="tr-TR" dirty="0">
              <a:latin typeface="Times New Roman" panose="02020603050405020304" pitchFamily="18" charset="0"/>
              <a:cs typeface="Times New Roman" panose="02020603050405020304" pitchFamily="18" charset="0"/>
            </a:endParaRPr>
          </a:p>
        </p:txBody>
      </p:sp>
      <p:pic>
        <p:nvPicPr>
          <p:cNvPr id="24578" name="Picture 2" descr="How To Properly Dispose Of A Face Mask And Medical Waste Stock Vector -  Illustration of hazardous, hygiene: 18026164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39"/>
          <a:stretch/>
        </p:blipFill>
        <p:spPr bwMode="auto">
          <a:xfrm>
            <a:off x="5076056" y="4077072"/>
            <a:ext cx="3529728" cy="264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52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836712"/>
            <a:ext cx="8784976" cy="2302875"/>
          </a:xfrm>
          <a:prstGeom prst="rect">
            <a:avLst/>
          </a:prstGeom>
          <a:noFill/>
        </p:spPr>
        <p:txBody>
          <a:bodyPr wrap="square" rtlCol="0">
            <a:spAutoFit/>
          </a:bodyPr>
          <a:lstStyle/>
          <a:p>
            <a:pPr algn="just">
              <a:lnSpc>
                <a:spcPct val="114000"/>
              </a:lnSpc>
            </a:pPr>
            <a:r>
              <a:rPr lang="en-US" b="1" dirty="0" smtClean="0">
                <a:latin typeface="Times New Roman" panose="02020603050405020304" pitchFamily="18" charset="0"/>
                <a:cs typeface="Times New Roman" panose="02020603050405020304" pitchFamily="18" charset="0"/>
              </a:rPr>
              <a:t>Microwave</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The use of microwaves to disinfect medical waste has </a:t>
            </a:r>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recently been introduced in the United States. </a:t>
            </a:r>
            <a:r>
              <a:rPr lang="en-US" dirty="0" smtClean="0">
                <a:latin typeface="Times New Roman" panose="02020603050405020304" pitchFamily="18" charset="0"/>
                <a:cs typeface="Times New Roman" panose="02020603050405020304" pitchFamily="18" charset="0"/>
              </a:rPr>
              <a:t>Microwave treatment units can be either on-site installations or </a:t>
            </a:r>
            <a:r>
              <a:rPr lang="en-US" dirty="0">
                <a:latin typeface="Times New Roman" panose="02020603050405020304" pitchFamily="18" charset="0"/>
                <a:cs typeface="Times New Roman" panose="02020603050405020304" pitchFamily="18" charset="0"/>
              </a:rPr>
              <a:t>mobile treatment vehicles. In this type of </a:t>
            </a:r>
            <a:r>
              <a:rPr lang="en-US" dirty="0" smtClean="0">
                <a:latin typeface="Times New Roman" panose="02020603050405020304" pitchFamily="18" charset="0"/>
                <a:cs typeface="Times New Roman" panose="02020603050405020304" pitchFamily="18" charset="0"/>
              </a:rPr>
              <a:t>disinfection process</a:t>
            </a:r>
            <a:r>
              <a:rPr lang="en-US" dirty="0">
                <a:latin typeface="Times New Roman" panose="02020603050405020304" pitchFamily="18" charset="0"/>
                <a:cs typeface="Times New Roman" panose="02020603050405020304" pitchFamily="18" charset="0"/>
              </a:rPr>
              <a:t>, the waste is first shredded. The </a:t>
            </a:r>
            <a:r>
              <a:rPr lang="en-US" dirty="0" smtClean="0">
                <a:latin typeface="Times New Roman" panose="02020603050405020304" pitchFamily="18" charset="0"/>
                <a:cs typeface="Times New Roman" panose="02020603050405020304" pitchFamily="18" charset="0"/>
              </a:rPr>
              <a:t>shredded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waste </a:t>
            </a:r>
            <a:r>
              <a:rPr lang="en-US" dirty="0">
                <a:latin typeface="Times New Roman" panose="02020603050405020304" pitchFamily="18" charset="0"/>
                <a:cs typeface="Times New Roman" panose="02020603050405020304" pitchFamily="18" charset="0"/>
              </a:rPr>
              <a:t>is then mixed with water and subjected to microwaves</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microwaves internally heat the waste, </a:t>
            </a:r>
            <a:r>
              <a:rPr lang="en-US" dirty="0" smtClean="0">
                <a:latin typeface="Times New Roman" panose="02020603050405020304" pitchFamily="18" charset="0"/>
                <a:cs typeface="Times New Roman" panose="02020603050405020304" pitchFamily="18" charset="0"/>
              </a:rPr>
              <a:t>rather</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than </a:t>
            </a:r>
            <a:r>
              <a:rPr lang="en-US" dirty="0">
                <a:latin typeface="Times New Roman" panose="02020603050405020304" pitchFamily="18" charset="0"/>
                <a:cs typeface="Times New Roman" panose="02020603050405020304" pitchFamily="18" charset="0"/>
              </a:rPr>
              <a:t>applying heat externally, as in an autoclave</a:t>
            </a:r>
            <a:endParaRPr lang="tr-TR" dirty="0">
              <a:latin typeface="Times New Roman" panose="02020603050405020304" pitchFamily="18" charset="0"/>
              <a:cs typeface="Times New Roman" panose="02020603050405020304" pitchFamily="18" charset="0"/>
            </a:endParaRPr>
          </a:p>
        </p:txBody>
      </p:sp>
      <p:pic>
        <p:nvPicPr>
          <p:cNvPr id="25602" name="Picture 2" descr="Hazard waste disposal - Biomedical waste disposal - Sterilwave 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274715"/>
            <a:ext cx="293440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52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764704"/>
            <a:ext cx="8928992" cy="3250249"/>
          </a:xfrm>
          <a:prstGeom prst="rect">
            <a:avLst/>
          </a:prstGeom>
          <a:noFill/>
        </p:spPr>
        <p:txBody>
          <a:bodyPr wrap="square" rtlCol="0">
            <a:spAutoFit/>
          </a:bodyPr>
          <a:lstStyle/>
          <a:p>
            <a:pPr algn="just">
              <a:lnSpc>
                <a:spcPct val="114000"/>
              </a:lnSpc>
            </a:pPr>
            <a:r>
              <a:rPr lang="en-US" b="1" dirty="0" smtClean="0">
                <a:latin typeface="Times New Roman" panose="02020603050405020304" pitchFamily="18" charset="0"/>
                <a:cs typeface="Times New Roman" panose="02020603050405020304" pitchFamily="18" charset="0"/>
              </a:rPr>
              <a:t>Irradiation</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Another method used to sterilize medical equipment or </a:t>
            </a:r>
            <a:r>
              <a:rPr lang="en-US" dirty="0" smtClean="0">
                <a:latin typeface="Times New Roman" panose="02020603050405020304" pitchFamily="18" charset="0"/>
                <a:cs typeface="Times New Roman" panose="02020603050405020304" pitchFamily="18" charset="0"/>
              </a:rPr>
              <a:t>waste </a:t>
            </a:r>
            <a:r>
              <a:rPr lang="en-US" dirty="0">
                <a:latin typeface="Times New Roman" panose="02020603050405020304" pitchFamily="18" charset="0"/>
                <a:cs typeface="Times New Roman" panose="02020603050405020304" pitchFamily="18" charset="0"/>
              </a:rPr>
              <a:t>is irradiation, generally through exposure of the </a:t>
            </a:r>
            <a:r>
              <a:rPr lang="en-US" dirty="0" smtClean="0">
                <a:latin typeface="Times New Roman" panose="02020603050405020304" pitchFamily="18" charset="0"/>
                <a:cs typeface="Times New Roman" panose="02020603050405020304" pitchFamily="18" charset="0"/>
              </a:rPr>
              <a:t>waste </a:t>
            </a:r>
            <a:r>
              <a:rPr lang="en-US" dirty="0">
                <a:latin typeface="Times New Roman" panose="02020603050405020304" pitchFamily="18" charset="0"/>
                <a:cs typeface="Times New Roman" panose="02020603050405020304" pitchFamily="18" charset="0"/>
              </a:rPr>
              <a:t>to a cobalt source. The gamma radiation </a:t>
            </a:r>
            <a:r>
              <a:rPr lang="en-US" dirty="0" smtClean="0">
                <a:latin typeface="Times New Roman" panose="02020603050405020304" pitchFamily="18" charset="0"/>
                <a:cs typeface="Times New Roman" panose="02020603050405020304" pitchFamily="18" charset="0"/>
              </a:rPr>
              <a:t>generated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the cobalt inactivates microbes. Dedicated sites are </a:t>
            </a:r>
            <a:r>
              <a:rPr lang="en-US" dirty="0" smtClean="0">
                <a:latin typeface="Times New Roman" panose="02020603050405020304" pitchFamily="18" charset="0"/>
                <a:cs typeface="Times New Roman" panose="02020603050405020304" pitchFamily="18" charset="0"/>
              </a:rPr>
              <a:t>required for this form of treatment, while mobile versions </a:t>
            </a:r>
            <a:r>
              <a:rPr lang="en-US" dirty="0">
                <a:latin typeface="Times New Roman" panose="02020603050405020304" pitchFamily="18" charset="0"/>
                <a:cs typeface="Times New Roman" panose="02020603050405020304" pitchFamily="18" charset="0"/>
              </a:rPr>
              <a:t>are available for other non- incineration </a:t>
            </a:r>
            <a:r>
              <a:rPr lang="en-US" dirty="0" smtClean="0">
                <a:latin typeface="Times New Roman" panose="02020603050405020304" pitchFamily="18" charset="0"/>
                <a:cs typeface="Times New Roman" panose="02020603050405020304" pitchFamily="18" charset="0"/>
              </a:rPr>
              <a:t>methods. </a:t>
            </a:r>
            <a:endParaRPr lang="tr-TR"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algn="just">
              <a:lnSpc>
                <a:spcPct val="114000"/>
              </a:lnSpc>
            </a:pPr>
            <a:r>
              <a:rPr lang="en-US" dirty="0">
                <a:latin typeface="Times New Roman" panose="02020603050405020304" pitchFamily="18" charset="0"/>
                <a:cs typeface="Times New Roman" panose="02020603050405020304" pitchFamily="18" charset="0"/>
              </a:rPr>
              <a:t>The World Health Organization recommends as </a:t>
            </a:r>
            <a:r>
              <a:rPr lang="en-US" dirty="0" smtClean="0">
                <a:latin typeface="Times New Roman" panose="02020603050405020304" pitchFamily="18" charset="0"/>
                <a:cs typeface="Times New Roman" panose="02020603050405020304" pitchFamily="18" charset="0"/>
              </a:rPr>
              <a:t>protective gear </a:t>
            </a:r>
            <a:r>
              <a:rPr lang="en-US" dirty="0">
                <a:latin typeface="Times New Roman" panose="02020603050405020304" pitchFamily="18" charset="0"/>
                <a:cs typeface="Times New Roman" panose="02020603050405020304" pitchFamily="18" charset="0"/>
              </a:rPr>
              <a:t>for anyone who comes into contact with medical waste to wear: helmet; protective face mask; goggles; </a:t>
            </a:r>
            <a:r>
              <a:rPr lang="en-US" dirty="0" smtClean="0">
                <a:latin typeface="Times New Roman" panose="02020603050405020304" pitchFamily="18" charset="0"/>
                <a:cs typeface="Times New Roman" panose="02020603050405020304" pitchFamily="18" charset="0"/>
              </a:rPr>
              <a:t>special </a:t>
            </a:r>
            <a:r>
              <a:rPr lang="en-US" dirty="0">
                <a:latin typeface="Times New Roman" panose="02020603050405020304" pitchFamily="18" charset="0"/>
                <a:cs typeface="Times New Roman" panose="02020603050405020304" pitchFamily="18" charset="0"/>
              </a:rPr>
              <a:t>jumpsuits; industrial aprons; feet guards; boots </a:t>
            </a:r>
            <a:r>
              <a:rPr lang="en-US" dirty="0" smtClean="0">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26626" name="Picture 2" descr="Biomedical wast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007321"/>
            <a:ext cx="3196630" cy="239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52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1268760"/>
            <a:ext cx="8784976" cy="2934458"/>
          </a:xfrm>
          <a:prstGeom prst="rect">
            <a:avLst/>
          </a:prstGeom>
          <a:noFill/>
        </p:spPr>
        <p:txBody>
          <a:bodyPr wrap="square" rtlCol="0">
            <a:spAutoFit/>
          </a:bodyPr>
          <a:lstStyle/>
          <a:p>
            <a:pPr algn="just">
              <a:lnSpc>
                <a:spcPct val="114000"/>
              </a:lnSpc>
            </a:pPr>
            <a:r>
              <a:rPr lang="en-US" dirty="0">
                <a:latin typeface="Times New Roman" panose="02020603050405020304" pitchFamily="18" charset="0"/>
                <a:cs typeface="Times New Roman" panose="02020603050405020304" pitchFamily="18" charset="0"/>
              </a:rPr>
              <a:t>In each health institution, actions should be organized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controlled </a:t>
            </a:r>
            <a:r>
              <a:rPr lang="en-US" dirty="0">
                <a:latin typeface="Times New Roman" panose="02020603050405020304" pitchFamily="18" charset="0"/>
                <a:cs typeface="Times New Roman" panose="02020603050405020304" pitchFamily="18" charset="0"/>
              </a:rPr>
              <a:t>with regards to the occurrence of the </a:t>
            </a:r>
            <a:r>
              <a:rPr lang="en-US" dirty="0" smtClean="0">
                <a:latin typeface="Times New Roman" panose="02020603050405020304" pitchFamily="18" charset="0"/>
                <a:cs typeface="Times New Roman" panose="02020603050405020304" pitchFamily="18" charset="0"/>
              </a:rPr>
              <a:t>medical waste </a:t>
            </a:r>
            <a:r>
              <a:rPr lang="en-US" dirty="0">
                <a:latin typeface="Times New Roman" panose="02020603050405020304" pitchFamily="18" charset="0"/>
                <a:cs typeface="Times New Roman" panose="02020603050405020304" pitchFamily="18" charset="0"/>
              </a:rPr>
              <a:t>stream and reduce the amount of hazardous materials medical waste, as well as on- site waste collection.</a:t>
            </a:r>
          </a:p>
          <a:p>
            <a:pPr algn="just">
              <a:lnSpc>
                <a:spcPct val="114000"/>
              </a:lnSpc>
            </a:pPr>
            <a:endParaRPr lang="tr-TR" dirty="0" smtClean="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It's important </a:t>
            </a:r>
            <a:r>
              <a:rPr lang="en-US" dirty="0">
                <a:latin typeface="Times New Roman" panose="02020603050405020304" pitchFamily="18" charset="0"/>
                <a:cs typeface="Times New Roman" panose="02020603050405020304" pitchFamily="18" charset="0"/>
              </a:rPr>
              <a:t>to clearly define the responsibility for </a:t>
            </a:r>
            <a:r>
              <a:rPr lang="en-US" dirty="0" smtClean="0">
                <a:latin typeface="Times New Roman" panose="02020603050405020304" pitchFamily="18" charset="0"/>
                <a:cs typeface="Times New Roman" panose="02020603050405020304" pitchFamily="18" charset="0"/>
              </a:rPr>
              <a:t>proper waste </a:t>
            </a:r>
            <a:r>
              <a:rPr lang="en-US" dirty="0">
                <a:latin typeface="Times New Roman" panose="02020603050405020304" pitchFamily="18" charset="0"/>
                <a:cs typeface="Times New Roman" panose="02020603050405020304" pitchFamily="18" charset="0"/>
              </a:rPr>
              <a:t>management, to the process of its final processing</a:t>
            </a:r>
            <a:r>
              <a:rPr lang="en-US" dirty="0" smtClean="0">
                <a:latin typeface="Times New Roman" panose="02020603050405020304" pitchFamily="18" charset="0"/>
                <a:cs typeface="Times New Roman" panose="02020603050405020304" pitchFamily="18" charset="0"/>
              </a:rPr>
              <a:t>. It </a:t>
            </a:r>
            <a:r>
              <a:rPr lang="en-US" dirty="0">
                <a:latin typeface="Times New Roman" panose="02020603050405020304" pitchFamily="18" charset="0"/>
                <a:cs typeface="Times New Roman" panose="02020603050405020304" pitchFamily="18" charset="0"/>
              </a:rPr>
              <a:t>is necessary to develop a comprehensive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planned </a:t>
            </a:r>
            <a:r>
              <a:rPr lang="en-US" dirty="0">
                <a:latin typeface="Times New Roman" panose="02020603050405020304" pitchFamily="18" charset="0"/>
                <a:cs typeface="Times New Roman" panose="02020603050405020304" pitchFamily="18" charset="0"/>
              </a:rPr>
              <a:t>management system that beside responsibility </a:t>
            </a:r>
            <a:r>
              <a:rPr lang="en-US" dirty="0" smtClean="0">
                <a:latin typeface="Times New Roman" panose="02020603050405020304" pitchFamily="18" charset="0"/>
                <a:cs typeface="Times New Roman" panose="02020603050405020304" pitchFamily="18" charset="0"/>
              </a:rPr>
              <a:t>should </a:t>
            </a:r>
            <a:r>
              <a:rPr lang="en-US" dirty="0">
                <a:latin typeface="Times New Roman" panose="02020603050405020304" pitchFamily="18" charset="0"/>
                <a:cs typeface="Times New Roman" panose="02020603050405020304" pitchFamily="18" charset="0"/>
              </a:rPr>
              <a:t>provide </a:t>
            </a:r>
            <a:r>
              <a:rPr lang="en-US" dirty="0" smtClean="0">
                <a:latin typeface="Times New Roman" panose="02020603050405020304" pitchFamily="18" charset="0"/>
                <a:cs typeface="Times New Roman" panose="02020603050405020304" pitchFamily="18" charset="0"/>
              </a:rPr>
              <a:t>funds for </a:t>
            </a:r>
            <a:r>
              <a:rPr lang="en-US" dirty="0">
                <a:latin typeface="Times New Roman" panose="02020603050405020304" pitchFamily="18" charset="0"/>
                <a:cs typeface="Times New Roman" panose="02020603050405020304" pitchFamily="18" charset="0"/>
              </a:rPr>
              <a:t>safe implementation of </a:t>
            </a:r>
            <a:r>
              <a:rPr lang="en-US" dirty="0" smtClean="0">
                <a:latin typeface="Times New Roman" panose="02020603050405020304" pitchFamily="18" charset="0"/>
                <a:cs typeface="Times New Roman" panose="02020603050405020304" pitchFamily="18" charset="0"/>
              </a:rPr>
              <a:t>waste.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is a long process that despite organizational structure requires individual and professional commitment</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79512" y="764704"/>
            <a:ext cx="4824536" cy="400110"/>
          </a:xfrm>
          <a:prstGeom prst="rect">
            <a:avLst/>
          </a:prstGeom>
          <a:noFill/>
        </p:spPr>
        <p:txBody>
          <a:bodyPr wrap="square" rtlCol="0">
            <a:spAutoFit/>
          </a:bodyPr>
          <a:lstStyle/>
          <a:p>
            <a:r>
              <a:rPr lang="en-US" sz="2000" b="1" dirty="0" smtClean="0"/>
              <a:t>Proposals</a:t>
            </a:r>
            <a:endParaRPr lang="en-US" sz="2000" b="1" dirty="0"/>
          </a:p>
        </p:txBody>
      </p:sp>
    </p:spTree>
    <p:extLst>
      <p:ext uri="{BB962C8B-B14F-4D97-AF65-F5344CB8AC3E}">
        <p14:creationId xmlns:p14="http://schemas.microsoft.com/office/powerpoint/2010/main" val="699352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2555776" y="2708919"/>
            <a:ext cx="3240360" cy="584775"/>
          </a:xfrm>
          <a:prstGeom prst="rect">
            <a:avLst/>
          </a:prstGeom>
          <a:noFill/>
        </p:spPr>
        <p:txBody>
          <a:bodyPr wrap="square" rtlCol="0">
            <a:spAutoFit/>
          </a:bodyPr>
          <a:lstStyle/>
          <a:p>
            <a:pPr algn="ctr"/>
            <a:r>
              <a:rPr lang="tr-TR" sz="3200" b="1" dirty="0" smtClean="0">
                <a:latin typeface="AR DARLING" panose="02000000000000000000" pitchFamily="2" charset="0"/>
              </a:rPr>
              <a:t>THANK YOU!</a:t>
            </a:r>
            <a:endParaRPr lang="tr-TR" sz="3200" b="1" dirty="0">
              <a:latin typeface="AR DARLING" panose="02000000000000000000" pitchFamily="2"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251520" y="1124744"/>
            <a:ext cx="8424936" cy="2593852"/>
          </a:xfrm>
          <a:prstGeom prst="rect">
            <a:avLst/>
          </a:prstGeom>
          <a:noFill/>
        </p:spPr>
        <p:txBody>
          <a:bodyPr wrap="square" rtlCol="0">
            <a:spAutoFit/>
          </a:bodyPr>
          <a:lstStyle/>
          <a:p>
            <a:pPr>
              <a:lnSpc>
                <a:spcPct val="114000"/>
              </a:lnSpc>
            </a:pPr>
            <a:r>
              <a:rPr lang="en-US" dirty="0" smtClean="0">
                <a:latin typeface="Times New Roman" panose="02020603050405020304" pitchFamily="18" charset="0"/>
                <a:cs typeface="Times New Roman" panose="02020603050405020304" pitchFamily="18" charset="0"/>
              </a:rPr>
              <a:t>The major sources of healthcare </a:t>
            </a:r>
            <a:r>
              <a:rPr lang="en-US" dirty="0">
                <a:latin typeface="Times New Roman" panose="02020603050405020304" pitchFamily="18" charset="0"/>
                <a:cs typeface="Times New Roman" panose="02020603050405020304" pitchFamily="18" charset="0"/>
              </a:rPr>
              <a:t>waste are</a:t>
            </a:r>
            <a:r>
              <a:rPr lang="en-US"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a:lnSpc>
                <a:spcPct val="114000"/>
              </a:lnSpc>
            </a:pPr>
            <a:endParaRPr lang="en-US" dirty="0">
              <a:latin typeface="Times New Roman" panose="02020603050405020304" pitchFamily="18" charset="0"/>
              <a:cs typeface="Times New Roman" panose="02020603050405020304" pitchFamily="18" charset="0"/>
            </a:endParaRPr>
          </a:p>
          <a:p>
            <a:pPr marL="542925" indent="-276225">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hospitals </a:t>
            </a:r>
            <a:r>
              <a:rPr lang="en-US" dirty="0">
                <a:latin typeface="Times New Roman" panose="02020603050405020304" pitchFamily="18" charset="0"/>
                <a:cs typeface="Times New Roman" panose="02020603050405020304" pitchFamily="18" charset="0"/>
              </a:rPr>
              <a:t>and other health facilities,</a:t>
            </a:r>
          </a:p>
          <a:p>
            <a:pPr marL="542925" indent="-276225">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laboratories </a:t>
            </a:r>
            <a:r>
              <a:rPr lang="en-US" dirty="0">
                <a:latin typeface="Times New Roman" panose="02020603050405020304" pitchFamily="18" charset="0"/>
                <a:cs typeface="Times New Roman" panose="02020603050405020304" pitchFamily="18" charset="0"/>
              </a:rPr>
              <a:t>and research centers,</a:t>
            </a:r>
          </a:p>
          <a:p>
            <a:pPr marL="542925" indent="-276225">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mortuary </a:t>
            </a:r>
            <a:r>
              <a:rPr lang="en-US" dirty="0">
                <a:latin typeface="Times New Roman" panose="02020603050405020304" pitchFamily="18" charset="0"/>
                <a:cs typeface="Times New Roman" panose="02020603050405020304" pitchFamily="18" charset="0"/>
              </a:rPr>
              <a:t>and autopsy centers,</a:t>
            </a:r>
          </a:p>
          <a:p>
            <a:pPr marL="542925" indent="-276225">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animal </a:t>
            </a:r>
            <a:r>
              <a:rPr lang="en-US" dirty="0">
                <a:latin typeface="Times New Roman" panose="02020603050405020304" pitchFamily="18" charset="0"/>
                <a:cs typeface="Times New Roman" panose="02020603050405020304" pitchFamily="18" charset="0"/>
              </a:rPr>
              <a:t>research and testing laboratories,</a:t>
            </a:r>
          </a:p>
          <a:p>
            <a:pPr marL="542925" indent="-276225">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blood </a:t>
            </a:r>
            <a:r>
              <a:rPr lang="en-US" dirty="0">
                <a:latin typeface="Times New Roman" panose="02020603050405020304" pitchFamily="18" charset="0"/>
                <a:cs typeface="Times New Roman" panose="02020603050405020304" pitchFamily="18" charset="0"/>
              </a:rPr>
              <a:t>banks and collection services,</a:t>
            </a:r>
          </a:p>
          <a:p>
            <a:pPr marL="542925" indent="-276225">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nursing </a:t>
            </a:r>
            <a:r>
              <a:rPr lang="en-US" dirty="0">
                <a:latin typeface="Times New Roman" panose="02020603050405020304" pitchFamily="18" charset="0"/>
                <a:cs typeface="Times New Roman" panose="02020603050405020304" pitchFamily="18" charset="0"/>
              </a:rPr>
              <a:t>homes for the elderly.</a:t>
            </a:r>
            <a:endParaRPr lang="tr-TR" dirty="0">
              <a:latin typeface="Times New Roman" panose="02020603050405020304" pitchFamily="18" charset="0"/>
              <a:cs typeface="Times New Roman" panose="02020603050405020304" pitchFamily="18" charset="0"/>
            </a:endParaRPr>
          </a:p>
        </p:txBody>
      </p:sp>
      <p:pic>
        <p:nvPicPr>
          <p:cNvPr id="8194" name="Picture 2" descr="Source of biomedical Waste(BMW) | Download Scientific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l="2981" t="2270" r="2558" b="2197"/>
          <a:stretch/>
        </p:blipFill>
        <p:spPr bwMode="auto">
          <a:xfrm>
            <a:off x="5381624" y="2638425"/>
            <a:ext cx="2838451" cy="309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251520" y="1052736"/>
            <a:ext cx="8640960" cy="2585323"/>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Medical waste that is a result of the provision of health </a:t>
            </a:r>
            <a:r>
              <a:rPr lang="en-US" dirty="0" smtClean="0">
                <a:latin typeface="Times New Roman" panose="02020603050405020304" pitchFamily="18" charset="0"/>
                <a:cs typeface="Times New Roman" panose="02020603050405020304" pitchFamily="18" charset="0"/>
              </a:rPr>
              <a:t>care </a:t>
            </a:r>
            <a:r>
              <a:rPr lang="en-US" dirty="0">
                <a:latin typeface="Times New Roman" panose="02020603050405020304" pitchFamily="18" charset="0"/>
                <a:cs typeface="Times New Roman" panose="02020603050405020304" pitchFamily="18" charset="0"/>
              </a:rPr>
              <a:t>can be divided into two groups-municipal and hazardous medical waste. The municipal medical waste includes: paper, carton, glass, food and other common </a:t>
            </a:r>
            <a:r>
              <a:rPr lang="en-US" dirty="0" smtClean="0">
                <a:latin typeface="Times New Roman" panose="02020603050405020304" pitchFamily="18" charset="0"/>
                <a:cs typeface="Times New Roman" panose="02020603050405020304" pitchFamily="18" charset="0"/>
              </a:rPr>
              <a:t>debris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arising </a:t>
            </a:r>
            <a:r>
              <a:rPr lang="en-US" dirty="0">
                <a:latin typeface="Times New Roman" panose="02020603050405020304" pitchFamily="18" charset="0"/>
                <a:cs typeface="Times New Roman" panose="02020603050405020304" pitchFamily="18" charset="0"/>
              </a:rPr>
              <a:t>in the administration, kitchen and </a:t>
            </a:r>
            <a:r>
              <a:rPr lang="en-US" dirty="0" smtClean="0">
                <a:latin typeface="Times New Roman" panose="02020603050405020304" pitchFamily="18" charset="0"/>
                <a:cs typeface="Times New Roman" panose="02020603050405020304" pitchFamily="18" charset="0"/>
              </a:rPr>
              <a:t>laundries.</a:t>
            </a:r>
            <a:endParaRPr lang="en-US" dirty="0">
              <a:latin typeface="Times New Roman" panose="02020603050405020304" pitchFamily="18" charset="0"/>
              <a:cs typeface="Times New Roman" panose="02020603050405020304" pitchFamily="18" charset="0"/>
            </a:endParaRPr>
          </a:p>
          <a:p>
            <a:pPr algn="just"/>
            <a:endParaRPr lang="tr-TR"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the other hand, hazardous medical waste contains elements of chemical and biological threat, in solid, </a:t>
            </a:r>
            <a:r>
              <a:rPr lang="en-US" dirty="0" smtClean="0">
                <a:latin typeface="Times New Roman" panose="02020603050405020304" pitchFamily="18" charset="0"/>
                <a:cs typeface="Times New Roman" panose="02020603050405020304" pitchFamily="18" charset="0"/>
              </a:rPr>
              <a:t>liquid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gaseous form. The properties of hazardous medical </a:t>
            </a:r>
            <a:r>
              <a:rPr lang="en-US" dirty="0" smtClean="0">
                <a:latin typeface="Times New Roman" panose="02020603050405020304" pitchFamily="18" charset="0"/>
                <a:cs typeface="Times New Roman" panose="02020603050405020304" pitchFamily="18" charset="0"/>
              </a:rPr>
              <a:t>waste are </a:t>
            </a:r>
            <a:r>
              <a:rPr lang="en-US" dirty="0">
                <a:latin typeface="Times New Roman" panose="02020603050405020304" pitchFamily="18" charset="0"/>
                <a:cs typeface="Times New Roman" panose="02020603050405020304" pitchFamily="18" charset="0"/>
              </a:rPr>
              <a:t>virulence, ability for infection, toxicity, carcinogenicity </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so on. According to these properties </a:t>
            </a:r>
            <a:r>
              <a:rPr lang="en-US" dirty="0" smtClean="0">
                <a:latin typeface="Times New Roman" panose="02020603050405020304" pitchFamily="18" charset="0"/>
                <a:cs typeface="Times New Roman" panose="02020603050405020304" pitchFamily="18" charset="0"/>
              </a:rPr>
              <a:t>hazardous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medical </a:t>
            </a:r>
            <a:r>
              <a:rPr lang="en-US" dirty="0">
                <a:latin typeface="Times New Roman" panose="02020603050405020304" pitchFamily="18" charset="0"/>
                <a:cs typeface="Times New Roman" panose="02020603050405020304" pitchFamily="18" charset="0"/>
              </a:rPr>
              <a:t>waste differs from the municipal medical waste.</a:t>
            </a:r>
            <a:endParaRPr lang="tr-TR" dirty="0">
              <a:latin typeface="Times New Roman" panose="02020603050405020304" pitchFamily="18" charset="0"/>
              <a:cs typeface="Times New Roman" panose="02020603050405020304" pitchFamily="18" charset="0"/>
            </a:endParaRPr>
          </a:p>
        </p:txBody>
      </p:sp>
      <p:pic>
        <p:nvPicPr>
          <p:cNvPr id="9218" name="Picture 2" descr="Waste Management In Healthcare"/>
          <p:cNvPicPr>
            <a:picLocks noChangeAspect="1" noChangeArrowheads="1"/>
          </p:cNvPicPr>
          <p:nvPr/>
        </p:nvPicPr>
        <p:blipFill rotWithShape="1">
          <a:blip r:embed="rId2">
            <a:extLst>
              <a:ext uri="{28A0092B-C50C-407E-A947-70E740481C1C}">
                <a14:useLocalDpi xmlns:a14="http://schemas.microsoft.com/office/drawing/2010/main" val="0"/>
              </a:ext>
            </a:extLst>
          </a:blip>
          <a:srcRect b="8316"/>
          <a:stretch/>
        </p:blipFill>
        <p:spPr bwMode="auto">
          <a:xfrm>
            <a:off x="2627784" y="4010010"/>
            <a:ext cx="6168430" cy="23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620688"/>
            <a:ext cx="792088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Definitions and type of medical waste</a:t>
            </a:r>
            <a:endParaRPr lang="tr-TR" sz="2000"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51520" y="1340768"/>
            <a:ext cx="8640960" cy="4488601"/>
          </a:xfrm>
          <a:prstGeom prst="rect">
            <a:avLst/>
          </a:prstGeom>
          <a:noFill/>
        </p:spPr>
        <p:txBody>
          <a:bodyPr wrap="square" rtlCol="0">
            <a:spAutoFit/>
          </a:bodyPr>
          <a:lstStyle/>
          <a:p>
            <a:pPr algn="just">
              <a:lnSpc>
                <a:spcPct val="114000"/>
              </a:lnSpc>
            </a:pPr>
            <a:r>
              <a:rPr lang="en-US" dirty="0">
                <a:latin typeface="Times New Roman" panose="02020603050405020304" pitchFamily="18" charset="0"/>
                <a:cs typeface="Times New Roman" panose="02020603050405020304" pitchFamily="18" charset="0"/>
              </a:rPr>
              <a:t>Medical (clinical) waste is defined as waste consisting of:</a:t>
            </a:r>
          </a:p>
          <a:p>
            <a:pPr algn="just">
              <a:lnSpc>
                <a:spcPct val="114000"/>
              </a:lnSpc>
            </a:pPr>
            <a:r>
              <a:rPr lang="en-US" dirty="0">
                <a:latin typeface="Times New Roman" panose="02020603050405020304" pitchFamily="18" charset="0"/>
                <a:cs typeface="Times New Roman" panose="02020603050405020304" pitchFamily="18" charset="0"/>
              </a:rPr>
              <a:t>Needle</a:t>
            </a:r>
            <a:r>
              <a:rPr lang="en-US" dirty="0" smtClean="0">
                <a:latin typeface="Times New Roman" panose="02020603050405020304" pitchFamily="18" charset="0"/>
                <a:cs typeface="Times New Roman" panose="02020603050405020304" pitchFamily="18" charset="0"/>
              </a:rPr>
              <a:t>, syringe with needle, surgical instrument of other article that is discarded in the course of medical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dental or veterinary </a:t>
            </a:r>
            <a:r>
              <a:rPr lang="en-US" dirty="0">
                <a:latin typeface="Times New Roman" panose="02020603050405020304" pitchFamily="18" charset="0"/>
                <a:cs typeface="Times New Roman" panose="02020603050405020304" pitchFamily="18" charset="0"/>
              </a:rPr>
              <a:t>practice or research and </a:t>
            </a:r>
            <a:r>
              <a:rPr lang="en-US" dirty="0" smtClean="0">
                <a:latin typeface="Times New Roman" panose="02020603050405020304" pitchFamily="18" charset="0"/>
                <a:cs typeface="Times New Roman" panose="02020603050405020304" pitchFamily="18" charset="0"/>
              </a:rPr>
              <a:t>has a sharp edge </a:t>
            </a:r>
            <a:r>
              <a:rPr lang="en-US" dirty="0">
                <a:latin typeface="Times New Roman" panose="02020603050405020304" pitchFamily="18" charset="0"/>
                <a:cs typeface="Times New Roman" panose="02020603050405020304" pitchFamily="18" charset="0"/>
              </a:rPr>
              <a:t>or point capable of inflicting a </a:t>
            </a:r>
            <a:r>
              <a:rPr lang="en-US" dirty="0" smtClean="0">
                <a:latin typeface="Times New Roman" panose="02020603050405020304" pitchFamily="18" charset="0"/>
                <a:cs typeface="Times New Roman" panose="02020603050405020304" pitchFamily="18" charset="0"/>
              </a:rPr>
              <a:t>penetrating injury </a:t>
            </a:r>
            <a:r>
              <a:rPr lang="en-US" dirty="0">
                <a:latin typeface="Times New Roman" panose="02020603050405020304" pitchFamily="18" charset="0"/>
                <a:cs typeface="Times New Roman" panose="02020603050405020304" pitchFamily="18" charset="0"/>
              </a:rPr>
              <a:t>on a </a:t>
            </a:r>
            <a:r>
              <a:rPr lang="en-US" dirty="0" smtClean="0">
                <a:latin typeface="Times New Roman" panose="02020603050405020304" pitchFamily="18" charset="0"/>
                <a:cs typeface="Times New Roman" panose="02020603050405020304" pitchFamily="18" charset="0"/>
              </a:rPr>
              <a:t>person </a:t>
            </a:r>
            <a:r>
              <a:rPr lang="en-US" dirty="0">
                <a:latin typeface="Times New Roman" panose="02020603050405020304" pitchFamily="18" charset="0"/>
                <a:cs typeface="Times New Roman" panose="02020603050405020304" pitchFamily="18" charset="0"/>
              </a:rPr>
              <a:t>who comes into contact with it, or</a:t>
            </a:r>
          </a:p>
          <a:p>
            <a:pPr marL="342900" indent="-342900" algn="just">
              <a:lnSpc>
                <a:spcPct val="114000"/>
              </a:lnSpc>
              <a:buAutoNum type="arabicPeriod"/>
            </a:pPr>
            <a:r>
              <a:rPr lang="en-US" dirty="0" smtClean="0">
                <a:latin typeface="Times New Roman" panose="02020603050405020304" pitchFamily="18" charset="0"/>
                <a:cs typeface="Times New Roman" panose="02020603050405020304" pitchFamily="18" charset="0"/>
              </a:rPr>
              <a:t>Human </a:t>
            </a:r>
            <a:r>
              <a:rPr lang="en-US" dirty="0">
                <a:latin typeface="Times New Roman" panose="02020603050405020304" pitchFamily="18" charset="0"/>
                <a:cs typeface="Times New Roman" panose="02020603050405020304" pitchFamily="18" charset="0"/>
              </a:rPr>
              <a:t>tissue, bone, organ, body part or fetus, or </a:t>
            </a:r>
            <a:endParaRPr lang="tr-TR" dirty="0" smtClean="0">
              <a:latin typeface="Times New Roman" panose="02020603050405020304" pitchFamily="18" charset="0"/>
              <a:cs typeface="Times New Roman" panose="02020603050405020304" pitchFamily="18" charset="0"/>
            </a:endParaRPr>
          </a:p>
          <a:p>
            <a:pPr marL="342900" indent="-342900" algn="just">
              <a:lnSpc>
                <a:spcPct val="114000"/>
              </a:lnSpc>
              <a:buAutoNum type="arabicPeriod"/>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vessel, bag or tube containing a liquid body </a:t>
            </a:r>
            <a:r>
              <a:rPr lang="en-US" dirty="0" smtClean="0">
                <a:latin typeface="Times New Roman" panose="02020603050405020304" pitchFamily="18" charset="0"/>
                <a:cs typeface="Times New Roman" panose="02020603050405020304" pitchFamily="18" charset="0"/>
              </a:rPr>
              <a:t>substance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a:t>
            </a:r>
            <a:endParaRPr lang="tr-TR" dirty="0" smtClean="0">
              <a:latin typeface="Times New Roman" panose="02020603050405020304" pitchFamily="18" charset="0"/>
              <a:cs typeface="Times New Roman" panose="02020603050405020304" pitchFamily="18" charset="0"/>
            </a:endParaRPr>
          </a:p>
          <a:p>
            <a:pPr marL="342900" indent="-342900" algn="just">
              <a:lnSpc>
                <a:spcPct val="114000"/>
              </a:lnSpc>
              <a:buAutoNum type="arabicPeriod"/>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animal </a:t>
            </a:r>
            <a:r>
              <a:rPr lang="en-US" dirty="0" smtClean="0">
                <a:latin typeface="Times New Roman" panose="02020603050405020304" pitchFamily="18" charset="0"/>
                <a:cs typeface="Times New Roman" panose="02020603050405020304" pitchFamily="18" charset="0"/>
              </a:rPr>
              <a:t>carcass discarded </a:t>
            </a:r>
            <a:r>
              <a:rPr lang="en-US" dirty="0">
                <a:latin typeface="Times New Roman" panose="02020603050405020304" pitchFamily="18" charset="0"/>
                <a:cs typeface="Times New Roman" panose="02020603050405020304" pitchFamily="18" charset="0"/>
              </a:rPr>
              <a:t>in the course of </a:t>
            </a:r>
            <a:r>
              <a:rPr lang="en-US" dirty="0" smtClean="0">
                <a:latin typeface="Times New Roman" panose="02020603050405020304" pitchFamily="18" charset="0"/>
                <a:cs typeface="Times New Roman" panose="02020603050405020304" pitchFamily="18" charset="0"/>
              </a:rPr>
              <a:t>veterinary research </a:t>
            </a:r>
            <a:r>
              <a:rPr lang="en-US" dirty="0">
                <a:latin typeface="Times New Roman" panose="02020603050405020304" pitchFamily="18" charset="0"/>
                <a:cs typeface="Times New Roman" panose="02020603050405020304" pitchFamily="18" charset="0"/>
              </a:rPr>
              <a:t>or medical practice or research, </a:t>
            </a:r>
            <a:r>
              <a:rPr lang="en-US" dirty="0" smtClean="0">
                <a:latin typeface="Times New Roman" panose="02020603050405020304" pitchFamily="18" charset="0"/>
                <a:cs typeface="Times New Roman" panose="02020603050405020304" pitchFamily="18" charset="0"/>
              </a:rPr>
              <a:t>or</a:t>
            </a:r>
            <a:endParaRPr lang="tr-TR" dirty="0" smtClean="0">
              <a:latin typeface="Times New Roman" panose="02020603050405020304" pitchFamily="18" charset="0"/>
              <a:cs typeface="Times New Roman" panose="02020603050405020304" pitchFamily="18" charset="0"/>
            </a:endParaRPr>
          </a:p>
          <a:p>
            <a:pPr marL="342900" indent="-342900" algn="just">
              <a:lnSpc>
                <a:spcPct val="114000"/>
              </a:lnSpc>
              <a:buAutoNum type="arabicPeriod"/>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specimen or culture discarded in the course of </a:t>
            </a:r>
            <a:r>
              <a:rPr lang="en-US" dirty="0" smtClean="0">
                <a:latin typeface="Times New Roman" panose="02020603050405020304" pitchFamily="18" charset="0"/>
                <a:cs typeface="Times New Roman" panose="02020603050405020304" pitchFamily="18" charset="0"/>
              </a:rPr>
              <a:t>medical</a:t>
            </a:r>
            <a:r>
              <a:rPr lang="en-US" dirty="0">
                <a:latin typeface="Times New Roman" panose="02020603050405020304" pitchFamily="18" charset="0"/>
                <a:cs typeface="Times New Roman" panose="02020603050405020304" pitchFamily="18" charset="0"/>
              </a:rPr>
              <a:t>, dental or veterinary practice or research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material that has come into contact with such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specimen or culture, </a:t>
            </a:r>
            <a:r>
              <a:rPr lang="en-US" dirty="0" smtClean="0">
                <a:latin typeface="Times New Roman" panose="02020603050405020304" pitchFamily="18" charset="0"/>
                <a:cs typeface="Times New Roman" panose="02020603050405020304" pitchFamily="18" charset="0"/>
              </a:rPr>
              <a:t>or</a:t>
            </a:r>
            <a:endParaRPr lang="tr-TR" dirty="0" smtClean="0">
              <a:latin typeface="Times New Roman" panose="02020603050405020304" pitchFamily="18" charset="0"/>
              <a:cs typeface="Times New Roman" panose="02020603050405020304" pitchFamily="18" charset="0"/>
            </a:endParaRPr>
          </a:p>
          <a:p>
            <a:pPr marL="342900" indent="-342900" algn="just">
              <a:lnSpc>
                <a:spcPct val="114000"/>
              </a:lnSpc>
              <a:buAutoNum type="arabicPeriod"/>
            </a:pPr>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other article or </a:t>
            </a:r>
            <a:r>
              <a:rPr lang="en-US" dirty="0" smtClean="0">
                <a:latin typeface="Times New Roman" panose="02020603050405020304" pitchFamily="18" charset="0"/>
                <a:cs typeface="Times New Roman" panose="02020603050405020304" pitchFamily="18" charset="0"/>
              </a:rPr>
              <a:t>matter that </a:t>
            </a:r>
            <a:r>
              <a:rPr lang="en-US" dirty="0">
                <a:latin typeface="Times New Roman" panose="02020603050405020304" pitchFamily="18" charset="0"/>
                <a:cs typeface="Times New Roman" panose="02020603050405020304" pitchFamily="18" charset="0"/>
              </a:rPr>
              <a:t>is discarded in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course </a:t>
            </a:r>
            <a:r>
              <a:rPr lang="en-US" dirty="0" smtClean="0">
                <a:latin typeface="Times New Roman" panose="02020603050405020304" pitchFamily="18" charset="0"/>
                <a:cs typeface="Times New Roman" panose="02020603050405020304" pitchFamily="18" charset="0"/>
              </a:rPr>
              <a:t>of medical</a:t>
            </a:r>
            <a:r>
              <a:rPr lang="en-US" dirty="0">
                <a:latin typeface="Times New Roman" panose="02020603050405020304" pitchFamily="18" charset="0"/>
                <a:cs typeface="Times New Roman" panose="02020603050405020304" pitchFamily="18" charset="0"/>
              </a:rPr>
              <a:t>, dental or veterinary </a:t>
            </a:r>
            <a:r>
              <a:rPr lang="en-US" dirty="0" smtClean="0">
                <a:latin typeface="Times New Roman" panose="02020603050405020304" pitchFamily="18" charset="0"/>
                <a:cs typeface="Times New Roman" panose="02020603050405020304" pitchFamily="18" charset="0"/>
              </a:rPr>
              <a:t>practice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research and that poses a significant risk to the </a:t>
            </a:r>
            <a:r>
              <a:rPr lang="en-US" dirty="0" smtClean="0">
                <a:latin typeface="Times New Roman" panose="02020603050405020304" pitchFamily="18" charset="0"/>
                <a:cs typeface="Times New Roman" panose="02020603050405020304" pitchFamily="18" charset="0"/>
              </a:rPr>
              <a:t>health </a:t>
            </a:r>
            <a:r>
              <a:rPr lang="en-US" dirty="0">
                <a:latin typeface="Times New Roman" panose="02020603050405020304" pitchFamily="18" charset="0"/>
                <a:cs typeface="Times New Roman" panose="02020603050405020304" pitchFamily="18" charset="0"/>
              </a:rPr>
              <a:t>of a person who comes into contact with </a:t>
            </a:r>
            <a:r>
              <a:rPr lang="en-US" dirty="0" smtClean="0">
                <a:latin typeface="Times New Roman" panose="02020603050405020304" pitchFamily="18" charset="0"/>
                <a:cs typeface="Times New Roman" panose="02020603050405020304" pitchFamily="18" charset="0"/>
              </a:rPr>
              <a:t>it.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251520" y="908720"/>
            <a:ext cx="8568952" cy="2278060"/>
          </a:xfrm>
          <a:prstGeom prst="rect">
            <a:avLst/>
          </a:prstGeom>
          <a:noFill/>
        </p:spPr>
        <p:txBody>
          <a:bodyPr wrap="square" rtlCol="0">
            <a:spAutoFit/>
          </a:bodyPr>
          <a:lstStyle/>
          <a:p>
            <a:pPr algn="just">
              <a:lnSpc>
                <a:spcPct val="114000"/>
              </a:lnSpc>
            </a:pPr>
            <a:r>
              <a:rPr lang="en-US" dirty="0">
                <a:latin typeface="Times New Roman" panose="02020603050405020304" pitchFamily="18" charset="0"/>
                <a:cs typeface="Times New Roman" panose="02020603050405020304" pitchFamily="18" charset="0"/>
              </a:rPr>
              <a:t>Although there is no universally accepted definition </a:t>
            </a:r>
            <a:r>
              <a:rPr lang="en-US" dirty="0" smtClean="0">
                <a:latin typeface="Times New Roman" panose="02020603050405020304" pitchFamily="18" charset="0"/>
                <a:cs typeface="Times New Roman" panose="02020603050405020304" pitchFamily="18" charset="0"/>
              </a:rPr>
              <a:t>for</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medical </a:t>
            </a:r>
            <a:r>
              <a:rPr lang="en-US" dirty="0">
                <a:latin typeface="Times New Roman" panose="02020603050405020304" pitchFamily="18" charset="0"/>
                <a:cs typeface="Times New Roman" panose="02020603050405020304" pitchFamily="18" charset="0"/>
              </a:rPr>
              <a:t>waste, the definitions offered by most </a:t>
            </a:r>
            <a:r>
              <a:rPr lang="en-US" dirty="0" smtClean="0">
                <a:latin typeface="Times New Roman" panose="02020603050405020304" pitchFamily="18" charset="0"/>
                <a:cs typeface="Times New Roman" panose="02020603050405020304" pitchFamily="18" charset="0"/>
              </a:rPr>
              <a:t>regulatory</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agencies </a:t>
            </a:r>
            <a:r>
              <a:rPr lang="en-US" dirty="0">
                <a:latin typeface="Times New Roman" panose="02020603050405020304" pitchFamily="18" charset="0"/>
                <a:cs typeface="Times New Roman" panose="02020603050405020304" pitchFamily="18" charset="0"/>
              </a:rPr>
              <a:t>are similar. Most federal and state agencies </a:t>
            </a:r>
            <a:r>
              <a:rPr lang="en-US" dirty="0" smtClean="0">
                <a:latin typeface="Times New Roman" panose="02020603050405020304" pitchFamily="18" charset="0"/>
                <a:cs typeface="Times New Roman" panose="02020603050405020304" pitchFamily="18" charset="0"/>
              </a:rPr>
              <a:t>differentiate between common medical waste and those wastes </a:t>
            </a:r>
            <a:r>
              <a:rPr lang="en-US" dirty="0">
                <a:latin typeface="Times New Roman" panose="02020603050405020304" pitchFamily="18" charset="0"/>
                <a:cs typeface="Times New Roman" panose="02020603050405020304" pitchFamily="18" charset="0"/>
              </a:rPr>
              <a:t>with the potential for causing infection and for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special precautions are prudent. Depending on </a:t>
            </a:r>
            <a:r>
              <a:rPr lang="en-US" dirty="0" smtClean="0">
                <a:latin typeface="Times New Roman" panose="02020603050405020304" pitchFamily="18" charset="0"/>
                <a:cs typeface="Times New Roman" panose="02020603050405020304" pitchFamily="18" charset="0"/>
              </a:rPr>
              <a:t>the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state</a:t>
            </a:r>
            <a:r>
              <a:rPr lang="en-US" dirty="0">
                <a:latin typeface="Times New Roman" panose="02020603050405020304" pitchFamily="18" charset="0"/>
                <a:cs typeface="Times New Roman" panose="02020603050405020304" pitchFamily="18" charset="0"/>
              </a:rPr>
              <a:t>, these wastes are referred to as: regulated medical </a:t>
            </a:r>
            <a:r>
              <a:rPr lang="en-US" dirty="0" smtClean="0">
                <a:latin typeface="Times New Roman" panose="02020603050405020304" pitchFamily="18" charset="0"/>
                <a:cs typeface="Times New Roman" panose="02020603050405020304" pitchFamily="18" charset="0"/>
              </a:rPr>
              <a:t>waste</a:t>
            </a:r>
            <a:r>
              <a:rPr lang="en-US" dirty="0">
                <a:latin typeface="Times New Roman" panose="02020603050405020304" pitchFamily="18" charset="0"/>
                <a:cs typeface="Times New Roman" panose="02020603050405020304" pitchFamily="18" charset="0"/>
              </a:rPr>
              <a:t>, infectious waste, </a:t>
            </a:r>
            <a:r>
              <a:rPr lang="en-US" dirty="0" smtClean="0">
                <a:latin typeface="Times New Roman" panose="02020603050405020304" pitchFamily="18" charset="0"/>
                <a:cs typeface="Times New Roman" panose="02020603050405020304" pitchFamily="18" charset="0"/>
              </a:rPr>
              <a:t>biomedical waste</a:t>
            </a:r>
            <a:r>
              <a:rPr lang="en-US" dirty="0">
                <a:latin typeface="Times New Roman" panose="02020603050405020304" pitchFamily="18" charset="0"/>
                <a:cs typeface="Times New Roman" panose="02020603050405020304" pitchFamily="18" charset="0"/>
              </a:rPr>
              <a:t>. Some state </a:t>
            </a:r>
            <a:r>
              <a:rPr lang="en-US" dirty="0" smtClean="0">
                <a:latin typeface="Times New Roman" panose="02020603050405020304" pitchFamily="18" charset="0"/>
                <a:cs typeface="Times New Roman" panose="02020603050405020304" pitchFamily="18" charset="0"/>
              </a:rPr>
              <a:t>regulations use a general definition, while others list specific </a:t>
            </a:r>
            <a:r>
              <a:rPr lang="en-US" dirty="0">
                <a:latin typeface="Times New Roman" panose="02020603050405020304" pitchFamily="18" charset="0"/>
                <a:cs typeface="Times New Roman" panose="02020603050405020304" pitchFamily="18" charset="0"/>
              </a:rPr>
              <a:t>wastes and categories of waste that are considered infectious. </a:t>
            </a:r>
            <a:endParaRPr lang="tr-TR" dirty="0">
              <a:latin typeface="Times New Roman" panose="02020603050405020304" pitchFamily="18" charset="0"/>
              <a:cs typeface="Times New Roman" panose="02020603050405020304" pitchFamily="18" charset="0"/>
            </a:endParaRPr>
          </a:p>
        </p:txBody>
      </p:sp>
      <p:pic>
        <p:nvPicPr>
          <p:cNvPr id="10242" name="Picture 2" descr="Medical Waste - Disposal Of Some Of The Many Use Once Plastic,.. Stock  Photo, Picture And Royalty Free Image. Image 1258660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429000"/>
            <a:ext cx="421571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07504" y="764704"/>
            <a:ext cx="8856984" cy="4804392"/>
          </a:xfrm>
          <a:prstGeom prst="rect">
            <a:avLst/>
          </a:prstGeom>
          <a:noFill/>
        </p:spPr>
        <p:txBody>
          <a:bodyPr wrap="square" rtlCol="0">
            <a:spAutoFit/>
          </a:bodyPr>
          <a:lstStyle/>
          <a:p>
            <a:pPr algn="just">
              <a:lnSpc>
                <a:spcPct val="114000"/>
              </a:lnSpc>
            </a:pPr>
            <a:r>
              <a:rPr lang="en-US" dirty="0">
                <a:latin typeface="Times New Roman" panose="02020603050405020304" pitchFamily="18" charset="0"/>
                <a:cs typeface="Times New Roman" panose="02020603050405020304" pitchFamily="18" charset="0"/>
              </a:rPr>
              <a:t>The following six medical wastes are </a:t>
            </a:r>
            <a:r>
              <a:rPr lang="en-US" dirty="0" smtClean="0">
                <a:latin typeface="Times New Roman" panose="02020603050405020304" pitchFamily="18" charset="0"/>
                <a:cs typeface="Times New Roman" panose="02020603050405020304" pitchFamily="18" charset="0"/>
              </a:rPr>
              <a:t>commonly regulated:</a:t>
            </a:r>
            <a:endParaRPr lang="tr-TR" dirty="0" smtClean="0">
              <a:latin typeface="Times New Roman" panose="02020603050405020304" pitchFamily="18" charset="0"/>
              <a:cs typeface="Times New Roman" panose="02020603050405020304" pitchFamily="18" charset="0"/>
            </a:endParaRPr>
          </a:p>
          <a:p>
            <a:pPr algn="just">
              <a:lnSpc>
                <a:spcPct val="114000"/>
              </a:lnSpc>
            </a:pPr>
            <a:endParaRPr lang="en-US" dirty="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Pathological waste. Tissues, organs, body parts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body fluids removed during surgery and </a:t>
            </a:r>
            <a:r>
              <a:rPr lang="en-US" dirty="0" smtClean="0">
                <a:latin typeface="Times New Roman" panose="02020603050405020304" pitchFamily="18" charset="0"/>
                <a:cs typeface="Times New Roman" panose="02020603050405020304" pitchFamily="18" charset="0"/>
              </a:rPr>
              <a:t>autopsy.</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Human </a:t>
            </a:r>
            <a:r>
              <a:rPr lang="en-US" dirty="0">
                <a:latin typeface="Times New Roman" panose="02020603050405020304" pitchFamily="18" charset="0"/>
                <a:cs typeface="Times New Roman" panose="02020603050405020304" pitchFamily="18" charset="0"/>
              </a:rPr>
              <a:t>blood and blood products. Waste </a:t>
            </a:r>
            <a:r>
              <a:rPr lang="en-US" dirty="0" smtClean="0">
                <a:latin typeface="Times New Roman" panose="02020603050405020304" pitchFamily="18" charset="0"/>
                <a:cs typeface="Times New Roman" panose="02020603050405020304" pitchFamily="18" charset="0"/>
              </a:rPr>
              <a:t>blood,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serum</a:t>
            </a:r>
            <a:r>
              <a:rPr lang="en-US" dirty="0">
                <a:latin typeface="Times New Roman" panose="02020603050405020304" pitchFamily="18" charset="0"/>
                <a:cs typeface="Times New Roman" panose="02020603050405020304" pitchFamily="18" charset="0"/>
              </a:rPr>
              <a:t>, plasma and blood </a:t>
            </a:r>
            <a:r>
              <a:rPr lang="en-US" dirty="0" smtClean="0">
                <a:latin typeface="Times New Roman" panose="02020603050405020304" pitchFamily="18" charset="0"/>
                <a:cs typeface="Times New Roman" panose="02020603050405020304" pitchFamily="18" charset="0"/>
              </a:rPr>
              <a:t>products.</a:t>
            </a:r>
            <a:r>
              <a:rPr lang="tr-TR" dirty="0" smtClean="0">
                <a:latin typeface="Times New Roman" panose="02020603050405020304" pitchFamily="18" charset="0"/>
                <a:cs typeface="Times New Roman" panose="02020603050405020304" pitchFamily="18" charset="0"/>
              </a:rPr>
              <a:t> </a:t>
            </a: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Cultures </a:t>
            </a:r>
            <a:r>
              <a:rPr lang="en-US" dirty="0">
                <a:latin typeface="Times New Roman" panose="02020603050405020304" pitchFamily="18" charset="0"/>
                <a:cs typeface="Times New Roman" panose="02020603050405020304" pitchFamily="18" charset="0"/>
              </a:rPr>
              <a:t>and stocks of infectious agents (</a:t>
            </a:r>
            <a:r>
              <a:rPr lang="en-US" dirty="0" smtClean="0">
                <a:latin typeface="Times New Roman" panose="02020603050405020304" pitchFamily="18" charset="0"/>
                <a:cs typeface="Times New Roman" panose="02020603050405020304" pitchFamily="18" charset="0"/>
              </a:rPr>
              <a:t>microbiological waste</a:t>
            </a:r>
            <a:r>
              <a:rPr lang="en-US" dirty="0">
                <a:latin typeface="Times New Roman" panose="02020603050405020304" pitchFamily="18" charset="0"/>
                <a:cs typeface="Times New Roman" panose="02020603050405020304" pitchFamily="18" charset="0"/>
              </a:rPr>
              <a:t>). Specimens from medical and </a:t>
            </a:r>
            <a:r>
              <a:rPr lang="en-US" dirty="0" smtClean="0">
                <a:latin typeface="Times New Roman" panose="02020603050405020304" pitchFamily="18" charset="0"/>
                <a:cs typeface="Times New Roman" panose="02020603050405020304" pitchFamily="18" charset="0"/>
              </a:rPr>
              <a:t>pathology laboratories</a:t>
            </a:r>
            <a:r>
              <a:rPr lang="en-US" dirty="0">
                <a:latin typeface="Times New Roman" panose="02020603050405020304" pitchFamily="18" charset="0"/>
                <a:cs typeface="Times New Roman" panose="02020603050405020304" pitchFamily="18" charset="0"/>
              </a:rPr>
              <a:t>. Includes culture dishes and </a:t>
            </a:r>
            <a:r>
              <a:rPr lang="en-US" dirty="0" smtClean="0">
                <a:latin typeface="Times New Roman" panose="02020603050405020304" pitchFamily="18" charset="0"/>
                <a:cs typeface="Times New Roman" panose="02020603050405020304" pitchFamily="18" charset="0"/>
              </a:rPr>
              <a:t>devices used </a:t>
            </a:r>
            <a:r>
              <a:rPr lang="en-US" dirty="0">
                <a:latin typeface="Times New Roman" panose="02020603050405020304" pitchFamily="18" charset="0"/>
                <a:cs typeface="Times New Roman" panose="02020603050405020304" pitchFamily="18" charset="0"/>
              </a:rPr>
              <a:t>to transfer, inoculate, and mix. Also includes discarded live and attenuated </a:t>
            </a:r>
            <a:r>
              <a:rPr lang="en-US" dirty="0" smtClean="0">
                <a:latin typeface="Times New Roman" panose="02020603050405020304" pitchFamily="18" charset="0"/>
                <a:cs typeface="Times New Roman" panose="02020603050405020304" pitchFamily="18" charset="0"/>
              </a:rPr>
              <a:t>vaccines.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Contaminated sharps. Contaminated hypodermic</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needles</a:t>
            </a:r>
            <a:r>
              <a:rPr lang="en-US" dirty="0">
                <a:latin typeface="Times New Roman" panose="02020603050405020304" pitchFamily="18" charset="0"/>
                <a:cs typeface="Times New Roman" panose="02020603050405020304" pitchFamily="18" charset="0"/>
              </a:rPr>
              <a:t>, syringes, scalpel blades, Pasteur pipettes,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broken </a:t>
            </a:r>
            <a:r>
              <a:rPr lang="en-US" dirty="0" smtClean="0">
                <a:latin typeface="Times New Roman" panose="02020603050405020304" pitchFamily="18" charset="0"/>
                <a:cs typeface="Times New Roman" panose="02020603050405020304" pitchFamily="18" charset="0"/>
              </a:rPr>
              <a:t>glass.</a:t>
            </a:r>
            <a:endParaRPr lang="tr-TR" dirty="0" smtClean="0">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Isolation </a:t>
            </a:r>
            <a:r>
              <a:rPr lang="en-US" dirty="0">
                <a:latin typeface="Times New Roman" panose="02020603050405020304" pitchFamily="18" charset="0"/>
                <a:cs typeface="Times New Roman" panose="02020603050405020304" pitchFamily="18" charset="0"/>
              </a:rPr>
              <a:t>waste</a:t>
            </a:r>
            <a:r>
              <a:rPr lang="en-US" dirty="0" smtClean="0">
                <a:latin typeface="Times New Roman" panose="02020603050405020304" pitchFamily="18" charset="0"/>
                <a:cs typeface="Times New Roman" panose="02020603050405020304" pitchFamily="18" charset="0"/>
              </a:rPr>
              <a:t>. Generated </a:t>
            </a:r>
            <a:r>
              <a:rPr lang="en-US" dirty="0">
                <a:latin typeface="Times New Roman" panose="02020603050405020304" pitchFamily="18" charset="0"/>
                <a:cs typeface="Times New Roman" panose="02020603050405020304" pitchFamily="18" charset="0"/>
              </a:rPr>
              <a:t>by hospitalized </a:t>
            </a:r>
            <a:r>
              <a:rPr lang="en-US" dirty="0" smtClean="0">
                <a:latin typeface="Times New Roman" panose="02020603050405020304" pitchFamily="18" charset="0"/>
                <a:cs typeface="Times New Roman" panose="02020603050405020304" pitchFamily="18" charset="0"/>
              </a:rPr>
              <a:t>patients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isolated </a:t>
            </a:r>
            <a:r>
              <a:rPr lang="en-US" dirty="0">
                <a:latin typeface="Times New Roman" panose="02020603050405020304" pitchFamily="18" charset="0"/>
                <a:cs typeface="Times New Roman" panose="02020603050405020304" pitchFamily="18" charset="0"/>
              </a:rPr>
              <a:t>to protect others </a:t>
            </a:r>
            <a:r>
              <a:rPr lang="en-US" dirty="0" smtClean="0">
                <a:latin typeface="Times New Roman" panose="02020603050405020304" pitchFamily="18" charset="0"/>
                <a:cs typeface="Times New Roman" panose="02020603050405020304" pitchFamily="18" charset="0"/>
              </a:rPr>
              <a:t>from</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communicable disease</a:t>
            </a:r>
            <a:r>
              <a:rPr lang="tr-TR" dirty="0" smtClean="0">
                <a:latin typeface="Times New Roman" panose="02020603050405020304" pitchFamily="18" charset="0"/>
                <a:cs typeface="Times New Roman" panose="02020603050405020304" pitchFamily="18" charset="0"/>
              </a:rPr>
              <a:t>.</a:t>
            </a:r>
          </a:p>
          <a:p>
            <a:pPr marL="285750" indent="-285750" algn="just">
              <a:lnSpc>
                <a:spcPct val="114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Contaminated </a:t>
            </a:r>
            <a:r>
              <a:rPr lang="en-US" dirty="0">
                <a:latin typeface="Times New Roman" panose="02020603050405020304" pitchFamily="18" charset="0"/>
                <a:cs typeface="Times New Roman" panose="02020603050405020304" pitchFamily="18" charset="0"/>
              </a:rPr>
              <a:t>animal carcasses, body parts </a:t>
            </a:r>
            <a:r>
              <a:rPr lang="en-US" dirty="0"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bedding. From animals intentionally</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exposed to pathogens in research, biologicals production, or in </a:t>
            </a:r>
            <a:r>
              <a:rPr lang="en-US" dirty="0">
                <a:latin typeface="Times New Roman" panose="02020603050405020304" pitchFamily="18" charset="0"/>
                <a:cs typeface="Times New Roman" panose="02020603050405020304" pitchFamily="18" charset="0"/>
              </a:rPr>
              <a:t>vivo pharmaceuticals testing.</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9144000" cy="338554"/>
          </a:xfrm>
          <a:prstGeom prst="rect">
            <a:avLst/>
          </a:prstGeom>
          <a:solidFill>
            <a:srgbClr val="6466C6"/>
          </a:solidFill>
        </p:spPr>
        <p:txBody>
          <a:bodyPr wrap="square" rtlCol="0">
            <a:spAutoFit/>
          </a:bodyPr>
          <a:lstStyle/>
          <a:p>
            <a:r>
              <a:rPr lang="tr-TR" sz="1600" i="1" dirty="0" smtClean="0">
                <a:solidFill>
                  <a:schemeClr val="bg1"/>
                </a:solidFill>
                <a:latin typeface="Times New Roman" panose="02020603050405020304" pitchFamily="18" charset="0"/>
                <a:cs typeface="Times New Roman" panose="02020603050405020304" pitchFamily="18" charset="0"/>
              </a:rPr>
              <a:t>ÇM344 </a:t>
            </a:r>
            <a:r>
              <a:rPr lang="en-US" sz="1600" i="1" dirty="0" smtClean="0">
                <a:solidFill>
                  <a:schemeClr val="bg1"/>
                </a:solidFill>
                <a:latin typeface="Times New Roman" panose="02020603050405020304" pitchFamily="18" charset="0"/>
                <a:cs typeface="Times New Roman" panose="02020603050405020304" pitchFamily="18" charset="0"/>
              </a:rPr>
              <a:t>Hazardous Waste Management – </a:t>
            </a:r>
            <a:r>
              <a:rPr lang="tr-TR" sz="1600" i="1" dirty="0" err="1" smtClean="0">
                <a:solidFill>
                  <a:schemeClr val="bg1"/>
                </a:solidFill>
                <a:latin typeface="Times New Roman" panose="02020603050405020304" pitchFamily="18" charset="0"/>
                <a:cs typeface="Times New Roman" panose="02020603050405020304" pitchFamily="18" charset="0"/>
              </a:rPr>
              <a:t>Biomedical</a:t>
            </a:r>
            <a:r>
              <a:rPr lang="tr-TR" sz="1600" i="1" dirty="0" smtClean="0">
                <a:solidFill>
                  <a:schemeClr val="bg1"/>
                </a:solidFill>
                <a:latin typeface="Times New Roman" panose="02020603050405020304" pitchFamily="18" charset="0"/>
                <a:cs typeface="Times New Roman" panose="02020603050405020304" pitchFamily="18" charset="0"/>
              </a:rPr>
              <a:t> </a:t>
            </a:r>
            <a:r>
              <a:rPr lang="tr-TR" sz="1600" i="1" dirty="0" err="1" smtClean="0">
                <a:solidFill>
                  <a:schemeClr val="bg1"/>
                </a:solidFill>
                <a:latin typeface="Times New Roman" panose="02020603050405020304" pitchFamily="18" charset="0"/>
                <a:cs typeface="Times New Roman" panose="02020603050405020304" pitchFamily="18" charset="0"/>
              </a:rPr>
              <a:t>Waste</a:t>
            </a:r>
            <a:r>
              <a:rPr lang="tr-TR" sz="1600" i="1" dirty="0" smtClean="0">
                <a:solidFill>
                  <a:schemeClr val="bg1"/>
                </a:solidFill>
                <a:latin typeface="Times New Roman" panose="02020603050405020304" pitchFamily="18" charset="0"/>
                <a:cs typeface="Times New Roman" panose="02020603050405020304" pitchFamily="18" charset="0"/>
              </a:rPr>
              <a:t> Management</a:t>
            </a:r>
            <a:endParaRPr lang="en-US" sz="1600" i="1" dirty="0">
              <a:solidFill>
                <a:schemeClr val="bg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9512" y="980728"/>
            <a:ext cx="8712968" cy="2934458"/>
          </a:xfrm>
          <a:prstGeom prst="rect">
            <a:avLst/>
          </a:prstGeom>
          <a:noFill/>
        </p:spPr>
        <p:txBody>
          <a:bodyPr wrap="square" rtlCol="0">
            <a:spAutoFit/>
          </a:bodyPr>
          <a:lstStyle/>
          <a:p>
            <a:pPr algn="just">
              <a:lnSpc>
                <a:spcPct val="114000"/>
              </a:lnSpc>
            </a:pPr>
            <a:r>
              <a:rPr lang="en-US" b="1" dirty="0" smtClean="0">
                <a:latin typeface="Times New Roman" panose="02020603050405020304" pitchFamily="18" charset="0"/>
                <a:cs typeface="Times New Roman" panose="02020603050405020304" pitchFamily="18" charset="0"/>
              </a:rPr>
              <a:t>Definition of biomedical waste</a:t>
            </a:r>
            <a:endParaRPr lang="tr-TR" b="1" dirty="0" smtClean="0">
              <a:latin typeface="Times New Roman" panose="02020603050405020304" pitchFamily="18" charset="0"/>
              <a:cs typeface="Times New Roman" panose="02020603050405020304" pitchFamily="18" charset="0"/>
            </a:endParaRPr>
          </a:p>
          <a:p>
            <a:pPr algn="just">
              <a:lnSpc>
                <a:spcPct val="114000"/>
              </a:lnSpc>
            </a:pPr>
            <a:endParaRPr lang="tr-TR" dirty="0">
              <a:latin typeface="Times New Roman" panose="02020603050405020304" pitchFamily="18" charset="0"/>
              <a:cs typeface="Times New Roman" panose="02020603050405020304" pitchFamily="18" charset="0"/>
            </a:endParaRPr>
          </a:p>
          <a:p>
            <a:pPr algn="just">
              <a:lnSpc>
                <a:spcPct val="114000"/>
              </a:lnSpc>
            </a:pPr>
            <a:r>
              <a:rPr lang="en-US" dirty="0" smtClean="0">
                <a:latin typeface="Times New Roman" panose="02020603050405020304" pitchFamily="18" charset="0"/>
                <a:cs typeface="Times New Roman" panose="02020603050405020304" pitchFamily="18" charset="0"/>
              </a:rPr>
              <a:t>"Any solid, fluid or liquid </a:t>
            </a:r>
            <a:r>
              <a:rPr lang="en-US" dirty="0">
                <a:latin typeface="Times New Roman" panose="02020603050405020304" pitchFamily="18" charset="0"/>
                <a:cs typeface="Times New Roman" panose="02020603050405020304" pitchFamily="18" charset="0"/>
              </a:rPr>
              <a:t>waste, including its container and any </a:t>
            </a:r>
            <a:r>
              <a:rPr lang="en-US" dirty="0" smtClean="0">
                <a:latin typeface="Times New Roman" panose="02020603050405020304" pitchFamily="18" charset="0"/>
                <a:cs typeface="Times New Roman" panose="02020603050405020304" pitchFamily="18" charset="0"/>
              </a:rPr>
              <a:t>intermediate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product</a:t>
            </a:r>
            <a:r>
              <a:rPr lang="en-US" dirty="0">
                <a:latin typeface="Times New Roman" panose="02020603050405020304" pitchFamily="18" charset="0"/>
                <a:cs typeface="Times New Roman" panose="02020603050405020304" pitchFamily="18" charset="0"/>
              </a:rPr>
              <a:t>, which is generated during the diagnosis, treatment or immunization of human beings or animals, in </a:t>
            </a:r>
            <a:r>
              <a:rPr lang="en-US" dirty="0" smtClean="0">
                <a:latin typeface="Times New Roman" panose="02020603050405020304" pitchFamily="18" charset="0"/>
                <a:cs typeface="Times New Roman" panose="02020603050405020304" pitchFamily="18" charset="0"/>
              </a:rPr>
              <a:t>research </a:t>
            </a:r>
            <a:r>
              <a:rPr lang="en-US" dirty="0">
                <a:latin typeface="Times New Roman" panose="02020603050405020304" pitchFamily="18" charset="0"/>
                <a:cs typeface="Times New Roman" panose="02020603050405020304" pitchFamily="18" charset="0"/>
              </a:rPr>
              <a:t>pertaining there to, or in </a:t>
            </a:r>
            <a:r>
              <a:rPr lang="en-US" dirty="0" smtClean="0">
                <a:latin typeface="Times New Roman" panose="02020603050405020304" pitchFamily="18" charset="0"/>
                <a:cs typeface="Times New Roman" panose="02020603050405020304" pitchFamily="18" charset="0"/>
              </a:rPr>
              <a:t>the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production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testing of </a:t>
            </a:r>
            <a:r>
              <a:rPr lang="en-US" dirty="0">
                <a:latin typeface="Times New Roman" panose="02020603050405020304" pitchFamily="18" charset="0"/>
                <a:cs typeface="Times New Roman" panose="02020603050405020304" pitchFamily="18" charset="0"/>
              </a:rPr>
              <a:t>biological and the animal waste from slaughter </a:t>
            </a:r>
            <a:r>
              <a:rPr lang="en-US" dirty="0" smtClean="0">
                <a:latin typeface="Times New Roman" panose="02020603050405020304" pitchFamily="18" charset="0"/>
                <a:cs typeface="Times New Roman" panose="02020603050405020304" pitchFamily="18" charset="0"/>
              </a:rPr>
              <a:t>houses </a:t>
            </a:r>
            <a:r>
              <a:rPr lang="en-US" dirty="0">
                <a:latin typeface="Times New Roman" panose="02020603050405020304" pitchFamily="18" charset="0"/>
                <a:cs typeface="Times New Roman" panose="02020603050405020304" pitchFamily="18" charset="0"/>
              </a:rPr>
              <a:t>or any other like </a:t>
            </a:r>
            <a:r>
              <a:rPr lang="en-US" dirty="0" smtClean="0">
                <a:latin typeface="Times New Roman" panose="02020603050405020304" pitchFamily="18" charset="0"/>
                <a:cs typeface="Times New Roman" panose="02020603050405020304" pitchFamily="18" charset="0"/>
              </a:rPr>
              <a:t>establishments”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Namely</a:t>
            </a:r>
            <a:r>
              <a:rPr lang="en-US" dirty="0">
                <a:latin typeface="Times New Roman" panose="02020603050405020304" pitchFamily="18" charset="0"/>
                <a:cs typeface="Times New Roman" panose="02020603050405020304" pitchFamily="18" charset="0"/>
              </a:rPr>
              <a:t>, the term clinical waste is associated with </a:t>
            </a:r>
            <a:r>
              <a:rPr lang="en-US" dirty="0" smtClean="0">
                <a:latin typeface="Times New Roman" panose="02020603050405020304" pitchFamily="18" charset="0"/>
                <a:cs typeface="Times New Roman" panose="02020603050405020304" pitchFamily="18" charset="0"/>
              </a:rPr>
              <a:t>waste</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originating from medical, dental and veterinary sources</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has been defined as "</a:t>
            </a:r>
            <a:r>
              <a:rPr lang="en-US" i="1" dirty="0">
                <a:latin typeface="Times New Roman" panose="02020603050405020304" pitchFamily="18" charset="0"/>
                <a:cs typeface="Times New Roman" panose="02020603050405020304" pitchFamily="18" charset="0"/>
              </a:rPr>
              <a:t>waste that is </a:t>
            </a:r>
            <a:r>
              <a:rPr lang="en-US" i="1" dirty="0" smtClean="0">
                <a:latin typeface="Times New Roman" panose="02020603050405020304" pitchFamily="18" charset="0"/>
                <a:cs typeface="Times New Roman" panose="02020603050405020304" pitchFamily="18" charset="0"/>
              </a:rPr>
              <a:t>contaminated with</a:t>
            </a:r>
            <a:r>
              <a:rPr lang="tr-TR"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blood</a:t>
            </a:r>
            <a:r>
              <a:rPr lang="en-US" i="1" dirty="0">
                <a:latin typeface="Times New Roman" panose="02020603050405020304" pitchFamily="18" charset="0"/>
                <a:cs typeface="Times New Roman" panose="02020603050405020304" pitchFamily="18" charset="0"/>
              </a:rPr>
              <a:t>, saliva or any other bodily hazardous fluids and </a:t>
            </a:r>
            <a:r>
              <a:rPr lang="en-US" i="1" dirty="0" smtClean="0">
                <a:latin typeface="Times New Roman" panose="02020603050405020304" pitchFamily="18" charset="0"/>
                <a:cs typeface="Times New Roman" panose="02020603050405020304" pitchFamily="18" charset="0"/>
              </a:rPr>
              <a:t>which </a:t>
            </a:r>
            <a:r>
              <a:rPr lang="en-US" i="1" dirty="0">
                <a:latin typeface="Times New Roman" panose="02020603050405020304" pitchFamily="18" charset="0"/>
                <a:cs typeface="Times New Roman" panose="02020603050405020304" pitchFamily="18" charset="0"/>
              </a:rPr>
              <a:t>may prove hazardous to any person coming into </a:t>
            </a:r>
            <a:r>
              <a:rPr lang="en-US" i="1" dirty="0" smtClean="0">
                <a:latin typeface="Times New Roman" panose="02020603050405020304" pitchFamily="18" charset="0"/>
                <a:cs typeface="Times New Roman" panose="02020603050405020304" pitchFamily="18" charset="0"/>
              </a:rPr>
              <a:t>contact </a:t>
            </a:r>
            <a:r>
              <a:rPr lang="en-US" i="1" dirty="0">
                <a:latin typeface="Times New Roman" panose="02020603050405020304" pitchFamily="18" charset="0"/>
                <a:cs typeface="Times New Roman" panose="02020603050405020304" pitchFamily="18" charset="0"/>
              </a:rPr>
              <a:t>with it</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pic>
        <p:nvPicPr>
          <p:cNvPr id="11266" name="Picture 2" descr="Biomedical waste management and universal preca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77072"/>
            <a:ext cx="3340646" cy="250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29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3633</Words>
  <Application>Microsoft Office PowerPoint</Application>
  <PresentationFormat>Ekran Gösterisi (4:3)</PresentationFormat>
  <Paragraphs>170</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Biomedical Waste Management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Waste Management</dc:title>
  <dc:creator>Omur GOKKUS</dc:creator>
  <cp:lastModifiedBy>Omur GOKKUS</cp:lastModifiedBy>
  <cp:revision>16</cp:revision>
  <dcterms:created xsi:type="dcterms:W3CDTF">2021-05-19T18:32:08Z</dcterms:created>
  <dcterms:modified xsi:type="dcterms:W3CDTF">2021-05-20T12:30:48Z</dcterms:modified>
</cp:coreProperties>
</file>