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32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18.03.2021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18.03.2021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18.03.2021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18.03.2021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18.03.2021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18.03.2021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18.03.2021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18.03.2021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18.03.2021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18.03.2021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18.03.2021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18.03.2021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32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744910" y="3585210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Hazardous Characteristics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755576" y="2060848"/>
            <a:ext cx="7344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HAZARDOUS WASTE MANAGEMENT</a:t>
            </a:r>
            <a:endParaRPr lang="tr-TR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79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79512" y="332656"/>
            <a:ext cx="87129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Hazardous and radioactive wastes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  <a:endParaRPr lang="tr-T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Waste management is an important component of environmental policy all over the world.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Priority of hazardous solid waste for environmental protection is formulated on source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reduction and reuse, recycling, treatment, and landfilling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872" y="2132856"/>
            <a:ext cx="6956247" cy="2972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683568" y="5373216"/>
            <a:ext cx="7632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1.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Minimization program for low‐ and intermediate‐level radioactive wastes</a:t>
            </a:r>
            <a:endParaRPr lang="tr-T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0" y="0"/>
            <a:ext cx="9144000" cy="338554"/>
          </a:xfrm>
          <a:prstGeom prst="rect">
            <a:avLst/>
          </a:prstGeom>
          <a:solidFill>
            <a:srgbClr val="5C32F8"/>
          </a:solidFill>
        </p:spPr>
        <p:txBody>
          <a:bodyPr wrap="square" rtlCol="0">
            <a:spAutoFit/>
          </a:bodyPr>
          <a:lstStyle/>
          <a:p>
            <a:r>
              <a:rPr lang="tr-TR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ÇM344 </a:t>
            </a:r>
            <a:r>
              <a:rPr lang="en-US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Hazardous Waste Management – Hazardous Characteristics</a:t>
            </a:r>
            <a:endParaRPr lang="en-US" sz="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32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79512" y="980728"/>
            <a:ext cx="86409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5C32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objective of radioactive waste management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to deal with those wastes that in 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manner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protects human health and the environment now and in the future without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imposing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undue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burden on future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generations.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Radioactive waste management involves many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steps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keeping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position of radioactivity clean. As nuclear power and arsenal grow,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monitoring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immobilization of waste over several decades and centuries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deposition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safe repositories assume great relevance and importance. The overall waste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generally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includes the following steps: segregation and sorting of the radioactive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wastes,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conditioning, storage, transport, and final disposal. To achieve a satisfactory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overall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 strategy, component steps must be complementary and compatible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other.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Consequently, for every nuclear activity, there should be a waste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minimization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that aims to reduce the amount of generated wastes. Such programs should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cover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organizational, technological, and economic aspects of the performed waste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minimization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key considerations of the minimization program for low‐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intermediate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level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radioactive wastes are illustrated in Figure 1, based on the effectiveness and cost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processing.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0" y="0"/>
            <a:ext cx="9144000" cy="338554"/>
          </a:xfrm>
          <a:prstGeom prst="rect">
            <a:avLst/>
          </a:prstGeom>
          <a:solidFill>
            <a:srgbClr val="5C32F8"/>
          </a:solidFill>
        </p:spPr>
        <p:txBody>
          <a:bodyPr wrap="square" rtlCol="0">
            <a:spAutoFit/>
          </a:bodyPr>
          <a:lstStyle/>
          <a:p>
            <a:r>
              <a:rPr lang="tr-TR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ÇM344 </a:t>
            </a:r>
            <a:r>
              <a:rPr lang="en-US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Hazardous Waste Management – Hazardous Characteristics</a:t>
            </a:r>
            <a:endParaRPr lang="en-US" sz="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32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79512" y="692696"/>
            <a:ext cx="864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Waste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minimization</a:t>
            </a:r>
            <a:endParaRPr lang="tr-T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Waste minimization is a process aimed to reduce the amount and activity of waste to a level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low as reasonably achievable. This process is now applied at all stages of nuclear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processing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 plant design through operation to decommissioning. It consists of reducing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waste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well as recycling, reuse, and treatment, with due consideration for both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primary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wastes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original nuclear cycle and secondary wastes generated by reprocessing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clean‐up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operations 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0" y="0"/>
            <a:ext cx="9144000" cy="338554"/>
          </a:xfrm>
          <a:prstGeom prst="rect">
            <a:avLst/>
          </a:prstGeom>
          <a:solidFill>
            <a:srgbClr val="5C32F8"/>
          </a:solidFill>
        </p:spPr>
        <p:txBody>
          <a:bodyPr wrap="square" rtlCol="0">
            <a:spAutoFit/>
          </a:bodyPr>
          <a:lstStyle/>
          <a:p>
            <a:r>
              <a:rPr lang="tr-TR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ÇM344 </a:t>
            </a:r>
            <a:r>
              <a:rPr lang="en-US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Hazardous Waste Management – Hazardous Characteristics</a:t>
            </a:r>
            <a:endParaRPr lang="en-US" sz="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Waste Management, Reduction, Reuse &amp; Recycling | Carnival Corporation &amp; pl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45024"/>
            <a:ext cx="2333625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32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51520" y="692696"/>
            <a:ext cx="84969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wastes may require treatment for safety, handling, or stability for interim storage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reasons. Treatment methods can be generally classified as chemical, physical, and/or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biological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For new wastes, there is an opportunity to influence the process design so that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wastes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generated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require little or no treatment. If treatment is required, it is usually easier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obtain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of the characterization, while the waste is in raw form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characterization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be directed toward treatment process control. For historic wastes,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situations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possible. Wastes may have already undergone some degree of treatment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little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no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precharacterization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 such a case, further characterization will be required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both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before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during treatment to obtain a sufficient degree of detailed information.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Waste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streams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have been inadvertently combined, leading to a much larger volume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material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be checked for certain properties. Previously treated wastes need to be examined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compatibility of the prior treatment process with the waste acceptance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criteria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conditioning and disposal phases 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0" y="0"/>
            <a:ext cx="9144000" cy="338554"/>
          </a:xfrm>
          <a:prstGeom prst="rect">
            <a:avLst/>
          </a:prstGeom>
          <a:solidFill>
            <a:srgbClr val="5C32F8"/>
          </a:solidFill>
        </p:spPr>
        <p:txBody>
          <a:bodyPr wrap="square" rtlCol="0">
            <a:spAutoFit/>
          </a:bodyPr>
          <a:lstStyle/>
          <a:p>
            <a:r>
              <a:rPr lang="tr-TR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ÇM344 </a:t>
            </a:r>
            <a:r>
              <a:rPr lang="en-US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Hazardous Waste Management – Hazardous Characteristics</a:t>
            </a:r>
            <a:endParaRPr lang="en-US" sz="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32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323528" y="620688"/>
            <a:ext cx="84249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the seeking of inexpensive methods has led to develop new technologies based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utilization of plant 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biosorption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hazardous elements such as radioisotopes.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Phytoremediation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using of plants to remove hazardous contaminants from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environment.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trend is a growing application in remediation studies due to its numerous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advantages,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environmental friendliness, cost‐effectiveness, and high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abundance. Phytoremediation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 other traditional treatment processes has to follow the subsequent step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called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immobilization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process, and it could be done to solidify and stabilize the resulting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secondary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solid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waste in an inert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matrix.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efficiency of contamination removal by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phytoremediation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greatly enhanced by a proper selection of the species suitable for the nature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pollutant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according to its geographic location, the microclimate, hydrological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conditions,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soil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properties, and accumulation capacity of the plant species.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0" y="0"/>
            <a:ext cx="9144000" cy="338554"/>
          </a:xfrm>
          <a:prstGeom prst="rect">
            <a:avLst/>
          </a:prstGeom>
          <a:solidFill>
            <a:srgbClr val="5C32F8"/>
          </a:solidFill>
        </p:spPr>
        <p:txBody>
          <a:bodyPr wrap="square" rtlCol="0">
            <a:spAutoFit/>
          </a:bodyPr>
          <a:lstStyle/>
          <a:p>
            <a:r>
              <a:rPr lang="tr-TR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ÇM344 </a:t>
            </a:r>
            <a:r>
              <a:rPr lang="en-US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Hazardous Waste Management – Hazardous Characteristics</a:t>
            </a:r>
            <a:endParaRPr lang="en-US" sz="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WASTE MINIMISATION TECHNIQU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2" t="12759" r="11130"/>
          <a:stretch/>
        </p:blipFill>
        <p:spPr bwMode="auto">
          <a:xfrm>
            <a:off x="5580112" y="4053751"/>
            <a:ext cx="2663422" cy="221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32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51520" y="476672"/>
            <a:ext cx="87129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Processing and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immobilization</a:t>
            </a:r>
            <a:endParaRPr lang="tr-T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Processing of radioactive waste includes any operation that changes its characteristics such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pretreatment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treatment, and conditioning. Solidification/stabilization (s/s) of hazardous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radioactive wastes is an attractive technology to reduce their risks and facilitate their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handling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disposal. The long‐term safe landing of the solidified hazardous waste is an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request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keeping the surrounding environment more secure for the coming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generations.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Immobilization reduces the potential for migration or dispersion of contaminants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including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radionuclides. The International Atomic Energy Agency (IAEA) defines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immobilization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conversion of a waste into a waste form by solidification, embedding, or encapsulation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facilitates handling, transportation, storage,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disposal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radioactive wastes.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means those operations that produce a waste package suitable for handling,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transportation,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storage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disposal. Conditioning may include the conversion of waste to a solid waste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enclosure of waste in containers 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0" y="0"/>
            <a:ext cx="9144000" cy="338554"/>
          </a:xfrm>
          <a:prstGeom prst="rect">
            <a:avLst/>
          </a:prstGeom>
          <a:solidFill>
            <a:srgbClr val="5C32F8"/>
          </a:solidFill>
        </p:spPr>
        <p:txBody>
          <a:bodyPr wrap="square" rtlCol="0">
            <a:spAutoFit/>
          </a:bodyPr>
          <a:lstStyle/>
          <a:p>
            <a:r>
              <a:rPr lang="tr-TR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ÇM344 </a:t>
            </a:r>
            <a:r>
              <a:rPr lang="en-US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Hazardous Waste Management – Hazardous Characteristics</a:t>
            </a:r>
            <a:endParaRPr lang="en-US" sz="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Agro-industrial wastes as potential carriers for enzyme immobilization: A  review - ScienceDir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000987"/>
            <a:ext cx="2863230" cy="138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32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395536" y="764704"/>
            <a:ext cx="83529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Solidification/stabilization is typically a process that involves the mixing of a waste with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binder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reduce the contaminant leachability by both physical and chemical means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convert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hazardous waste into an environmentally acceptable waste form for land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disposal.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Moreover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it  provides  the  waste  form  acceptable  mechanical  performance  to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withstand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handling. Inorganic binders such as cement are effective in immobilizing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heavy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metals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 chemical and physical containment mechanisms, but are not as effective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immobilizing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organic contaminants. Many substances in the wastes significantly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affect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setting  and  hardening  characteristics  of  binders,  especially  cement‐based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cementing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systems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0" y="0"/>
            <a:ext cx="9144000" cy="338554"/>
          </a:xfrm>
          <a:prstGeom prst="rect">
            <a:avLst/>
          </a:prstGeom>
          <a:solidFill>
            <a:srgbClr val="5C32F8"/>
          </a:solidFill>
        </p:spPr>
        <p:txBody>
          <a:bodyPr wrap="square" rtlCol="0">
            <a:spAutoFit/>
          </a:bodyPr>
          <a:lstStyle/>
          <a:p>
            <a:r>
              <a:rPr lang="tr-TR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ÇM344 </a:t>
            </a:r>
            <a:r>
              <a:rPr lang="en-US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Hazardous Waste Management – Hazardous Characteristics</a:t>
            </a:r>
            <a:endParaRPr lang="en-US" sz="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Solidification/Stabilization - Bioremedi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573016"/>
            <a:ext cx="3679781" cy="280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329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323528" y="692696"/>
            <a:ext cx="8280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requirements for the waste form are to provide physical, chemical, and thermal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stabilities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 solidified  radioactive  materials.  Moreover,  the  immobilized  final  waste  forms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resist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leaching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powdering, cracking, and other modes of degradation. Portland cement is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widely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inorganic‐based system used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solidification/stabilization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hazardous, low‐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intermediate‐level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radioactive wastes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0" y="0"/>
            <a:ext cx="9144000" cy="338554"/>
          </a:xfrm>
          <a:prstGeom prst="rect">
            <a:avLst/>
          </a:prstGeom>
          <a:solidFill>
            <a:srgbClr val="5C32F8"/>
          </a:solidFill>
        </p:spPr>
        <p:txBody>
          <a:bodyPr wrap="square" rtlCol="0">
            <a:spAutoFit/>
          </a:bodyPr>
          <a:lstStyle/>
          <a:p>
            <a:r>
              <a:rPr lang="tr-TR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ÇM344 </a:t>
            </a:r>
            <a:r>
              <a:rPr lang="en-US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Hazardous Waste Management – Hazardous Characteristics</a:t>
            </a:r>
            <a:endParaRPr lang="en-US" sz="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Solidification / Stabilization – JIU Corpo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780928"/>
            <a:ext cx="487680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3295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323528" y="692696"/>
            <a:ext cx="849694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Disposal of hazardous and radioactive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wastes</a:t>
            </a:r>
            <a:endParaRPr lang="tr-T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Waste disposal is the final step of waste management and ideally comprises placing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hazardous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 dedicated disposal facility, although discharging of effluents into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permitted limits is also a disposal option. Concepts for radioactive waste disposal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have,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however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developed considerably since that time and great consideration is now given 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necessary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retention times and retention capacities for different types of waste, resulting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much‐improved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repositories and planned disposal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facilities.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IAEA, the disposal of radioactive waste is defined as the emplacement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waste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approved specific facility that is intended to isolate the waste from human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to prevent or limit a release of potentially harmful substances such that human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health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environment are protected. However, the safe disposal of radioactive wastes is one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concerns for those who oppose the nuclear technology. Therefore, disposal plays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role in public acceptance of civilian applications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nuclear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technology 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nations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0" y="0"/>
            <a:ext cx="9144000" cy="338554"/>
          </a:xfrm>
          <a:prstGeom prst="rect">
            <a:avLst/>
          </a:prstGeom>
          <a:solidFill>
            <a:srgbClr val="5C32F8"/>
          </a:solidFill>
        </p:spPr>
        <p:txBody>
          <a:bodyPr wrap="square" rtlCol="0">
            <a:spAutoFit/>
          </a:bodyPr>
          <a:lstStyle/>
          <a:p>
            <a:r>
              <a:rPr lang="tr-TR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ÇM344 </a:t>
            </a:r>
            <a:r>
              <a:rPr lang="en-US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Hazardous Waste Management – Hazardous Characteristics</a:t>
            </a:r>
            <a:endParaRPr lang="en-US" sz="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3295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323528" y="764704"/>
            <a:ext cx="84249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effect of climatic conditions, for example, flooding and freezing/thaw accidents 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solidified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wastes, is one of the most issues taken into consideration to evaluate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this immobilized hazardous and radioactive wastes under the worst climatic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conditions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disposal process. Flooding accidents, one of the main dangerous problems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could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face the solidified waste at the disposal site, should deserve special attention. Water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 agent of both creation and destruction of many natural materials, happens 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most durability problems in solidified waste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materials.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rate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chemical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deterioration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dependent on whether the chemical attack is confined on the surface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solidified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waste material or also happening inside the material. The rate of deterioration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affected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the type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ions present in water and by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chemical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composition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solid matrix.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0" y="0"/>
            <a:ext cx="9144000" cy="338554"/>
          </a:xfrm>
          <a:prstGeom prst="rect">
            <a:avLst/>
          </a:prstGeom>
          <a:solidFill>
            <a:srgbClr val="5C32F8"/>
          </a:solidFill>
        </p:spPr>
        <p:txBody>
          <a:bodyPr wrap="square" rtlCol="0">
            <a:spAutoFit/>
          </a:bodyPr>
          <a:lstStyle/>
          <a:p>
            <a:r>
              <a:rPr lang="tr-TR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ÇM344 </a:t>
            </a:r>
            <a:r>
              <a:rPr lang="en-US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Hazardous Waste Management – Hazardous Characteristics</a:t>
            </a:r>
            <a:endParaRPr lang="en-US" sz="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329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62980" y="836712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useful listing of hazardous characteristics is that provided by the United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Nations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recommendations relating to the transport of dangerous goods as illustrated in Table 1.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52" y="2142148"/>
            <a:ext cx="8172400" cy="285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262980" y="1772816"/>
            <a:ext cx="8197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1.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Hazardous characteristics: extracted from UN listing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0" y="0"/>
            <a:ext cx="9144000" cy="338554"/>
          </a:xfrm>
          <a:prstGeom prst="rect">
            <a:avLst/>
          </a:prstGeom>
          <a:solidFill>
            <a:srgbClr val="5C32F8"/>
          </a:solidFill>
        </p:spPr>
        <p:txBody>
          <a:bodyPr wrap="square" rtlCol="0">
            <a:spAutoFit/>
          </a:bodyPr>
          <a:lstStyle/>
          <a:p>
            <a:r>
              <a:rPr lang="tr-TR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ÇM344 </a:t>
            </a:r>
            <a:r>
              <a:rPr lang="en-US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Hazardous Waste Management – Hazardous Characteristics</a:t>
            </a:r>
            <a:endParaRPr lang="en-US" sz="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32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51520" y="692696"/>
            <a:ext cx="8568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Multi‐barrier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concept</a:t>
            </a:r>
            <a:endParaRPr lang="tr-T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Safety strategy for radioactive waste containment and isolation for the proposed storage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focuses on two objectives: (1) to provide stabilization of the radioactive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waste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including package and (2) to limit the radiation exposure dose of the public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during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transportation or other handling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processes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0" y="0"/>
            <a:ext cx="9144000" cy="338554"/>
          </a:xfrm>
          <a:prstGeom prst="rect">
            <a:avLst/>
          </a:prstGeom>
          <a:solidFill>
            <a:srgbClr val="5C32F8"/>
          </a:solidFill>
        </p:spPr>
        <p:txBody>
          <a:bodyPr wrap="square" rtlCol="0">
            <a:spAutoFit/>
          </a:bodyPr>
          <a:lstStyle/>
          <a:p>
            <a:r>
              <a:rPr lang="tr-TR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ÇM344 </a:t>
            </a:r>
            <a:r>
              <a:rPr lang="en-US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Hazardous Waste Management – Hazardous Characteristics</a:t>
            </a:r>
            <a:endParaRPr lang="en-US" sz="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Multi-barrier concept: A) phase of CO 2 -Injection, B) gel-filling and... |  Download Scientific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724522"/>
            <a:ext cx="462915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4532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34380" y="502796"/>
            <a:ext cx="8568952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tr-T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Pichtel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J., Waste management practices: municipal, hazardous, and industrial, 2nd</a:t>
            </a:r>
          </a:p>
          <a:p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edition. Taylor &amp; Francis Group, USA. (2014).</a:t>
            </a:r>
          </a:p>
          <a:p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 United Nations, Recommendations of the UN Committee of experts on the transport</a:t>
            </a:r>
          </a:p>
          <a:p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dangerous goods. United Nations, New York, (1989)</a:t>
            </a:r>
          </a:p>
          <a:p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[3] Solid Waste Management (Vol. I) United Nations Environment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CalRe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‐</a:t>
            </a:r>
          </a:p>
          <a:p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covery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Inc. USA (2005). ISBN: 92‐807‐2676‐5.</a:t>
            </a:r>
          </a:p>
          <a:p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[4] Li W., Huang Q., Lu S., Wu H., Li X., Yan J., Life cycle assessment of the environmental</a:t>
            </a:r>
          </a:p>
          <a:p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impacts of typical industrial hazardous waste incineration in Eastern China. Aerosol</a:t>
            </a:r>
          </a:p>
          <a:p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Air Quality Research, 15: 242–251, (2015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tr-TR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[5]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Thareja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P., Singh B., Singh S.,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Agrawal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D.,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Kaur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P.,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Biomedical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waste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human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civilization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Indian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Journal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Clinical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Anatomy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Physiology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2(2):</a:t>
            </a:r>
          </a:p>
          <a:p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66–73, (2015).</a:t>
            </a:r>
          </a:p>
          <a:p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[6]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Saleh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H.M.,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Water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hyacinth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phytoremediation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radioactive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wastes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simulate</a:t>
            </a:r>
            <a:endParaRPr lang="tr-TR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contaminated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cesium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cobalt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radionuclides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Nuclear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Engineering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Design,</a:t>
            </a:r>
          </a:p>
          <a:p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242, 425–432, (2012).</a:t>
            </a:r>
          </a:p>
          <a:p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[7] International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Atomic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Agency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IAEA‐TECDOC‐1579: New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developments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endParaRPr lang="tr-TR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iimprovements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processing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‘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problematic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radioactive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waste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IAEA,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Vienna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(2007).</a:t>
            </a:r>
          </a:p>
          <a:p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[8] EPA (2013)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Municipal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solid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waste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United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States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facts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figures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United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States</a:t>
            </a:r>
            <a:endParaRPr lang="tr-TR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Protection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Agency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Office of Solid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Waste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(5306P) EPA530‐R‐13‐001 May</a:t>
            </a:r>
          </a:p>
          <a:p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2013. www.epa.gov</a:t>
            </a:r>
            <a:r>
              <a:rPr lang="tr-TR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0" y="0"/>
            <a:ext cx="9144000" cy="338554"/>
          </a:xfrm>
          <a:prstGeom prst="rect">
            <a:avLst/>
          </a:prstGeom>
          <a:solidFill>
            <a:srgbClr val="5C32F8"/>
          </a:solidFill>
        </p:spPr>
        <p:txBody>
          <a:bodyPr wrap="square" rtlCol="0">
            <a:spAutoFit/>
          </a:bodyPr>
          <a:lstStyle/>
          <a:p>
            <a:r>
              <a:rPr lang="tr-TR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ÇM344 </a:t>
            </a:r>
            <a:r>
              <a:rPr lang="en-US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Hazardous Waste Management – Hazardous Characteristics</a:t>
            </a:r>
            <a:endParaRPr lang="en-US" sz="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4532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323528" y="476672"/>
            <a:ext cx="8568952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[9] International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Atomic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Agency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TECDOC‐851,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Radioactive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waste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  <a:endParaRPr lang="tr-TR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practices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issues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developing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countries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IAEA,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Vienna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(1996).</a:t>
            </a:r>
          </a:p>
          <a:p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[10]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Saleh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H.M.,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solidification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hazardous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organic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wastes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radioactive</a:t>
            </a:r>
            <a:endParaRPr lang="tr-TR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cellulose‐based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wastes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LAP Lambert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Academic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Germany. ISBN 978‐3‐659‐18564‐9,</a:t>
            </a:r>
          </a:p>
          <a:p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(2012).</a:t>
            </a:r>
          </a:p>
          <a:p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[11]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Abdel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Rahman R.O.,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Rakhimov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R.Z.,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Rakhimova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N.R.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Ojovan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M.I.,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Cementitious</a:t>
            </a:r>
            <a:endParaRPr lang="tr-TR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materials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nuclear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waste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immobilization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1st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edition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John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Wiley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Sons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UK, (2015)</a:t>
            </a:r>
          </a:p>
          <a:p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ISBN: 9781118512005.</a:t>
            </a:r>
          </a:p>
          <a:p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[12]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Ojovan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M.I., Lee W.E., An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nuclear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waste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immobilisation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2nd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edition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Elsevier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Amsterdam, (2014).</a:t>
            </a:r>
          </a:p>
          <a:p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[13] International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Atomic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Agency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IAEA‐TECDOC‐1537: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strategy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  <a:endParaRPr lang="tr-TR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radioactive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waste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characterization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IAEA,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Vienna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(2007).</a:t>
            </a:r>
          </a:p>
          <a:p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[14]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Eskander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S.B.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Saleh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H.M.,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Cement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mortar-degraded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spinney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waste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composite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</a:t>
            </a:r>
          </a:p>
          <a:p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matrix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immobilizing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intermediate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level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radioactive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wastes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consistency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under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frost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attack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Journal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Nuclear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Materials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420(1–3): 491–496, (2012).</a:t>
            </a:r>
          </a:p>
          <a:p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[15]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Saleh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H.M.,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Stability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cemented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dried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water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hyacinth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biosorption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</a:t>
            </a:r>
          </a:p>
          <a:p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radionuclides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under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various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circumstances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Journal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Nuclear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Materials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446(1–3),</a:t>
            </a:r>
          </a:p>
          <a:p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124–133, (2014).</a:t>
            </a:r>
          </a:p>
          <a:p>
            <a:endParaRPr lang="tr-TR" sz="1700" dirty="0"/>
          </a:p>
        </p:txBody>
      </p:sp>
      <p:sp>
        <p:nvSpPr>
          <p:cNvPr id="3" name="Metin kutusu 2"/>
          <p:cNvSpPr txBox="1"/>
          <p:nvPr/>
        </p:nvSpPr>
        <p:spPr>
          <a:xfrm>
            <a:off x="0" y="0"/>
            <a:ext cx="9144000" cy="338554"/>
          </a:xfrm>
          <a:prstGeom prst="rect">
            <a:avLst/>
          </a:prstGeom>
          <a:solidFill>
            <a:srgbClr val="5C32F8"/>
          </a:solidFill>
        </p:spPr>
        <p:txBody>
          <a:bodyPr wrap="square" rtlCol="0">
            <a:spAutoFit/>
          </a:bodyPr>
          <a:lstStyle/>
          <a:p>
            <a:r>
              <a:rPr lang="tr-TR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ÇM344 </a:t>
            </a:r>
            <a:r>
              <a:rPr lang="en-US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Hazardous Waste Management – Hazardous Characteristics</a:t>
            </a:r>
            <a:endParaRPr lang="en-US" sz="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4532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323528" y="476672"/>
            <a:ext cx="864096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[16]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Saleh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H.M.,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Tawfik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M.E.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Bayoumi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T.A.,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Chemical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stability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seven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years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aged</a:t>
            </a:r>
            <a:endParaRPr lang="tr-TR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cement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–PET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composite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waste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form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containing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radioactive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borate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waste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simulates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Journal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Nuclear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Materials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411(1–3), 185–192, (2011).</a:t>
            </a:r>
          </a:p>
          <a:p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[17]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Bayoumi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T.A., 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Saleh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H.M. 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Eskander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S.B., 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Solidification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of  hot 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radioactive</a:t>
            </a:r>
            <a:endParaRPr lang="tr-TR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liquid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scintillator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waste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cement‐clay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composite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Monatshefte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fur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Chemie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</a:p>
          <a:p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Chemical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Monthly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144(12), 1751–1758, (2013).</a:t>
            </a:r>
          </a:p>
          <a:p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[18]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Spence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R,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C.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Spence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R,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C,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editors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Stabilization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Solidifica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‐</a:t>
            </a:r>
          </a:p>
          <a:p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tion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Hazardous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Radioactive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Mixed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Wastes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Boca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Raton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USA CRC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Press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2004.</a:t>
            </a:r>
          </a:p>
          <a:p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4.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10.1201/9781420032789.ch1</a:t>
            </a:r>
          </a:p>
          <a:p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[19]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Saleh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H.M.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Eskander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S.B., Using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portland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cement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encapsulation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Epipremnum</a:t>
            </a:r>
            <a:endParaRPr lang="tr-TR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aureumgenerated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phytoremediation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liquid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radioactive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wastes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Journal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Chemical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Engineering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Systems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3(2), 1–8,</a:t>
            </a:r>
          </a:p>
          <a:p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(2012).</a:t>
            </a:r>
          </a:p>
          <a:p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[20]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Saleh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H.M.,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Eskander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S.B.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Fahmy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H.M,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Mortar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composite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wet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oxidative</a:t>
            </a:r>
            <a:endParaRPr lang="tr-TR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degraded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cellulosic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spinney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waste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fibers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International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Journal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</a:t>
            </a:r>
            <a:endParaRPr lang="tr-TR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Technology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11(5): 1297–1304, (2014).</a:t>
            </a:r>
          </a:p>
          <a:p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[21]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Saleh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H.M.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Eskander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S.B,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Characterizations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mortar‐degraded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spinney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waste</a:t>
            </a:r>
            <a:endParaRPr lang="tr-TR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composite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nominated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solidifying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agent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radwastes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due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immersion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processes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Journal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Nuclear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Materials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430(1–3): 106–113, (2012).</a:t>
            </a:r>
          </a:p>
          <a:p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[22]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Eskander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S.B.,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Bayoumi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T.A.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Saleh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H.M.,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Leaching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behavior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cement‐natural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clay</a:t>
            </a:r>
            <a:endParaRPr lang="tr-TR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composite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incorporating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spent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radioactive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liquid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scintillator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Progress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Nuclear</a:t>
            </a:r>
            <a:endParaRPr lang="tr-TR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67, 1–6, (2013</a:t>
            </a:r>
            <a:r>
              <a:rPr lang="tr-TR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tr-TR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0" y="0"/>
            <a:ext cx="9144000" cy="338554"/>
          </a:xfrm>
          <a:prstGeom prst="rect">
            <a:avLst/>
          </a:prstGeom>
          <a:solidFill>
            <a:srgbClr val="5C32F8"/>
          </a:solidFill>
        </p:spPr>
        <p:txBody>
          <a:bodyPr wrap="square" rtlCol="0">
            <a:spAutoFit/>
          </a:bodyPr>
          <a:lstStyle/>
          <a:p>
            <a:r>
              <a:rPr lang="tr-TR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ÇM344 </a:t>
            </a:r>
            <a:r>
              <a:rPr lang="en-US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Hazardous Waste Management – Hazardous Characteristics</a:t>
            </a:r>
            <a:endParaRPr lang="en-US" sz="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4532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51520" y="476672"/>
            <a:ext cx="8352928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[23]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Eskander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S.B.,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Bayoumi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T.A.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Saleh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H.M.,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Performance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aged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cement‐polymer</a:t>
            </a:r>
            <a:endParaRPr lang="tr-TR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composite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immobilizing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borate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waste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simulates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during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flooding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scenarios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Journal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</a:t>
            </a:r>
          </a:p>
          <a:p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Nuclear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Materials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420(1–3), 175–181, (2012).</a:t>
            </a:r>
          </a:p>
          <a:p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[24]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Bayoumi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T.A.,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Reda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S.M.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Saleh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H.M.,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Assessment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multi‐barrier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endParaRPr lang="tr-TR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radioactive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borate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waste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isolation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Monte Carlo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simulations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Applied</a:t>
            </a:r>
            <a:endParaRPr lang="tr-TR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Radiation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Isotopes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70(1), 99–102, (2012).</a:t>
            </a:r>
          </a:p>
          <a:p>
            <a:endParaRPr lang="tr-TR" sz="1700" dirty="0"/>
          </a:p>
        </p:txBody>
      </p:sp>
      <p:sp>
        <p:nvSpPr>
          <p:cNvPr id="3" name="Metin kutusu 2"/>
          <p:cNvSpPr txBox="1"/>
          <p:nvPr/>
        </p:nvSpPr>
        <p:spPr>
          <a:xfrm>
            <a:off x="0" y="0"/>
            <a:ext cx="9144000" cy="338554"/>
          </a:xfrm>
          <a:prstGeom prst="rect">
            <a:avLst/>
          </a:prstGeom>
          <a:solidFill>
            <a:srgbClr val="5C32F8"/>
          </a:solidFill>
        </p:spPr>
        <p:txBody>
          <a:bodyPr wrap="square" rtlCol="0">
            <a:spAutoFit/>
          </a:bodyPr>
          <a:lstStyle/>
          <a:p>
            <a:r>
              <a:rPr lang="tr-TR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ÇM344 </a:t>
            </a:r>
            <a:r>
              <a:rPr lang="en-US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Hazardous Waste Management – Hazardous Characteristics</a:t>
            </a:r>
            <a:endParaRPr lang="en-US" sz="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4532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ank You Görsel, Stok Fotoğraf ve Vektörleri | Shutterstock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8644"/>
          <a:stretch/>
        </p:blipFill>
        <p:spPr bwMode="auto">
          <a:xfrm>
            <a:off x="827584" y="1412776"/>
            <a:ext cx="7283719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453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51520" y="836712"/>
            <a:ext cx="85689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Industrial wastes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generated from industrial sources can have non‐hazardous and hazardous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components,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non‐hazardous waste usually representing the greater part of the volume.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hazardous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this waste is relatively small 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volume.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type of waste was identified as hazardous waste when proceeds toxicity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test,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corrosively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ignitability test, and some special character test. As a hazardous pollutant, it may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impose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serious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impacts on surrounding environment and such impacts should be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quantitatively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examined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assess the influence on human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health.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0" y="0"/>
            <a:ext cx="9144000" cy="338554"/>
          </a:xfrm>
          <a:prstGeom prst="rect">
            <a:avLst/>
          </a:prstGeom>
          <a:solidFill>
            <a:srgbClr val="5C32F8"/>
          </a:solidFill>
        </p:spPr>
        <p:txBody>
          <a:bodyPr wrap="square" rtlCol="0">
            <a:spAutoFit/>
          </a:bodyPr>
          <a:lstStyle/>
          <a:p>
            <a:r>
              <a:rPr lang="tr-TR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ÇM344 </a:t>
            </a:r>
            <a:r>
              <a:rPr lang="en-US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Hazardous Waste Management – Hazardous Characteristics</a:t>
            </a:r>
            <a:endParaRPr lang="en-US" sz="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Industrial Waste Water Treat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933056"/>
            <a:ext cx="487680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32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07504" y="836712"/>
            <a:ext cx="88569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Household waste</a:t>
            </a:r>
          </a:p>
          <a:p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Households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 small  quantities  of  hazardous  wastes  such  as  oil‐based  paints,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paint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thinners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wood preservatives, pesticides, insecticides, household cleaners, used motor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oil,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antifreeze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batteries. It has been estimated that household hazardous waste 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industrialized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countries such as the United States accounts for a total of about 0.5% (by weight)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generated at home, while in most developing countries, the percentage probably is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[3].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0" y="0"/>
            <a:ext cx="9144000" cy="338554"/>
          </a:xfrm>
          <a:prstGeom prst="rect">
            <a:avLst/>
          </a:prstGeom>
          <a:solidFill>
            <a:srgbClr val="5C32F8"/>
          </a:solidFill>
        </p:spPr>
        <p:txBody>
          <a:bodyPr wrap="square" rtlCol="0">
            <a:spAutoFit/>
          </a:bodyPr>
          <a:lstStyle/>
          <a:p>
            <a:r>
              <a:rPr lang="tr-TR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ÇM344 </a:t>
            </a:r>
            <a:r>
              <a:rPr lang="en-US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Hazardous Waste Management – Hazardous Characteristics</a:t>
            </a:r>
            <a:endParaRPr lang="en-US" sz="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ousehold Waste Management System and Types - Trash Can Revie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84984"/>
            <a:ext cx="4176464" cy="292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32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323528" y="764704"/>
            <a:ext cx="849694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Biomedical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waste</a:t>
            </a:r>
            <a:endParaRPr lang="tr-T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some of hazardous medical and dental wastes that, when disposed improperly,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could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cause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harm to the environment. It also presents an occupational health hazards to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health‐care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personnel who handle these wastes at the point of generation and those involved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their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management, that is, segregation, storage, transport, treatment, and disposal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Healthcare waste that is capable of producing injury or disease including many sorts of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hazardous wastes such as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Infectious waste: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contain pathogens namely bacteria, viruses, fungi, or parasites in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concentrations sufficient to cause disease in susceptible hosts. Cultures and stocks of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infectious agents from laboratory work; tissues and dressing generated from autopsies,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Introductory Chapter: Introduction to Hazardous Waste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surgeries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treatment of infected patients and animals; materials or equipment in contact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blood and infected body fluids.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0" y="0"/>
            <a:ext cx="9144000" cy="338554"/>
          </a:xfrm>
          <a:prstGeom prst="rect">
            <a:avLst/>
          </a:prstGeom>
          <a:solidFill>
            <a:srgbClr val="5C32F8"/>
          </a:solidFill>
        </p:spPr>
        <p:txBody>
          <a:bodyPr wrap="square" rtlCol="0">
            <a:spAutoFit/>
          </a:bodyPr>
          <a:lstStyle/>
          <a:p>
            <a:r>
              <a:rPr lang="tr-TR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ÇM344 </a:t>
            </a:r>
            <a:r>
              <a:rPr lang="en-US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Hazardous Waste Management – Hazardous Characteristics</a:t>
            </a:r>
            <a:endParaRPr lang="en-US" sz="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azardous and biomedical waste | HICLOVER｜Clover Incinera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21" y="5348852"/>
            <a:ext cx="3038153" cy="150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32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55315" y="404664"/>
            <a:ext cx="849694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Pathological waste: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Including tissue, organs, body parts, human fetuses, and animal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carcasses, blood and body fluids.</a:t>
            </a:r>
          </a:p>
          <a:p>
            <a:endParaRPr lang="tr-TR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Sharps</a:t>
            </a:r>
            <a:r>
              <a:rPr lang="en-US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 comprise syringes, needles, scalpels, saws, infusion sets, knives, blades, broken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glass, or other items that can cause cut or puncture wounds.</a:t>
            </a:r>
          </a:p>
          <a:p>
            <a:endParaRPr lang="tr-TR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Pharmaceutical </a:t>
            </a:r>
            <a:r>
              <a:rPr lang="en-US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waste: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covers expired, unused, spilt, and contaminated pharmaceutical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products, drugs, vaccines, and sera that are no longer required and need to be disposed of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appropriate manner.</a:t>
            </a:r>
          </a:p>
          <a:p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Genotoxic </a:t>
            </a:r>
            <a:r>
              <a:rPr lang="en-US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waste: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type combines cytostatic drugs, vomit, urine, or feces from the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treated with cytotoxic drugs, chemicals, and radioactive materials. Genotoxic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waste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mutagenic, teratogenic, and carcinogenic properties.</a:t>
            </a:r>
          </a:p>
          <a:p>
            <a:endParaRPr lang="tr-TR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</a:t>
            </a:r>
            <a:r>
              <a:rPr lang="en-US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waste: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Discarded solid, liquid, or gaseous chemicals should be considered as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hazardous if it is toxic, corrosive, inflammable, or reactive.</a:t>
            </a:r>
          </a:p>
          <a:p>
            <a:endParaRPr lang="tr-TR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Waste </a:t>
            </a:r>
            <a:r>
              <a:rPr lang="en-US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high content of heavy metals: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Mercury (thermometers, blood pressure gauges,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amalgam), cadmium (discarded batteries), and lead (reinforced wood panels for radiation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proofing in radiology department) generated from hospitals could be represented as a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subcategory of hazardous chemical waste.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0" y="0"/>
            <a:ext cx="9144000" cy="338554"/>
          </a:xfrm>
          <a:prstGeom prst="rect">
            <a:avLst/>
          </a:prstGeom>
          <a:solidFill>
            <a:srgbClr val="5C32F8"/>
          </a:solidFill>
        </p:spPr>
        <p:txBody>
          <a:bodyPr wrap="square" rtlCol="0">
            <a:spAutoFit/>
          </a:bodyPr>
          <a:lstStyle/>
          <a:p>
            <a:r>
              <a:rPr lang="tr-TR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ÇM344 </a:t>
            </a:r>
            <a:r>
              <a:rPr lang="en-US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Hazardous Waste Management – Hazardous Characteristics</a:t>
            </a:r>
            <a:endParaRPr lang="en-US" sz="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32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70198" y="908720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Radioactive waste: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use of radioisotopes in vitro analysis of body tissues and fluids, in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vivo organ imaging, tumor localization, and treatment and various clinical studies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involving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certain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radionuclides need to be specially managed in a centralized treatment facility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radioactive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wastes.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0" y="0"/>
            <a:ext cx="9144000" cy="338554"/>
          </a:xfrm>
          <a:prstGeom prst="rect">
            <a:avLst/>
          </a:prstGeom>
          <a:solidFill>
            <a:srgbClr val="5C32F8"/>
          </a:solidFill>
        </p:spPr>
        <p:txBody>
          <a:bodyPr wrap="square" rtlCol="0">
            <a:spAutoFit/>
          </a:bodyPr>
          <a:lstStyle/>
          <a:p>
            <a:r>
              <a:rPr lang="tr-TR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ÇM344 </a:t>
            </a:r>
            <a:r>
              <a:rPr lang="en-US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Hazardous Waste Management – Hazardous Characteristics</a:t>
            </a:r>
            <a:endParaRPr lang="en-US" sz="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 descr="Cartoon Image Of Radioactive Waste. An Artistic Freehand Picture. Royalty  Free Klipartlar, Vektör Çizimler Ve Stok Çizim. Image 78259498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92896"/>
            <a:ext cx="3041368" cy="30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Nuclear rod shipment planned from Illinois to Michigan | WEY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06663"/>
            <a:ext cx="3328005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32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79512" y="620688"/>
            <a:ext cx="87849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Radioactive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waste</a:t>
            </a:r>
            <a:endParaRPr lang="tr-T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Nuclear applications have been rapidly developed recently, and several nuclear power plants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started to work throughout the world. The potential impact of released radioactive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contaminants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the environment has received growing attention due to nuclear accidents.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Contamination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soil and water by radionuclides due to natural processes, global fallout from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nuclear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weapon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testing, discharges from nuclear installations, disposal of nuclear waste,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occasional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nuclear accidents (i.e., Chernobyl in 1986 and Fukushima in 2011) poses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serious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biological systems. Radioactive waste includes a variety of radionuclides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occurs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 a  variety  of  physical  and  chemical  forms.  It  can  be  generally  classified  as  low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‐/intermediate‐level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radioactive waste and high‐level radioactive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waste.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0" y="0"/>
            <a:ext cx="9144000" cy="338554"/>
          </a:xfrm>
          <a:prstGeom prst="rect">
            <a:avLst/>
          </a:prstGeom>
          <a:solidFill>
            <a:srgbClr val="5C32F8"/>
          </a:solidFill>
        </p:spPr>
        <p:txBody>
          <a:bodyPr wrap="square" rtlCol="0">
            <a:spAutoFit/>
          </a:bodyPr>
          <a:lstStyle/>
          <a:p>
            <a:r>
              <a:rPr lang="tr-TR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ÇM344 </a:t>
            </a:r>
            <a:r>
              <a:rPr lang="en-US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Hazardous Waste Management – Hazardous Characteristics</a:t>
            </a:r>
            <a:endParaRPr lang="en-US" sz="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Radioactive Waste Management - BE3 Cor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77072"/>
            <a:ext cx="4040560" cy="227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32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51520" y="620688"/>
            <a:ext cx="856895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Radioactive waste, arising from civilian nuclear activities as well as from weapon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activities,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potential problem for handling and saving the environment for coming generations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Radioactive waste includes a variety of radionuclides and occurs in a variety of physical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chemical forms. It can be generally classified as low‐/intermediate‐level radioactive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waste and high‐level radioactive waste. Nuclear research establishments include, for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waste containing different organic components, toxic or chemically aggressive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constituents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radionuclides with specific properties (high mobility, high chemical activity,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volatile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elements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etc.), waste difficult for treatment and not appropriate for direct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immobilization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(e.g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spent organic ion exchange resins and spent liquid scintillation cocktails). For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application of conventional treatment and conditioning options may not be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efficient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appropriate in terms of economy, safety, and performance characteristics. In many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such wastes are stored awaiting an appropriate treatment and conditioning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solution.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primary sources of radioactive wastes in a country without nuclear fuel cycle activities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nuclear research, production of radioisotopes, application of radioisotopes,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decontamination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decommission of nuclear installations.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0" y="0"/>
            <a:ext cx="9144000" cy="338554"/>
          </a:xfrm>
          <a:prstGeom prst="rect">
            <a:avLst/>
          </a:prstGeom>
          <a:solidFill>
            <a:srgbClr val="5C32F8"/>
          </a:solidFill>
        </p:spPr>
        <p:txBody>
          <a:bodyPr wrap="square" rtlCol="0">
            <a:spAutoFit/>
          </a:bodyPr>
          <a:lstStyle/>
          <a:p>
            <a:r>
              <a:rPr lang="tr-TR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ÇM344 </a:t>
            </a:r>
            <a:r>
              <a:rPr lang="en-US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Hazardous Waste Management – Hazardous Characteristics</a:t>
            </a:r>
            <a:endParaRPr lang="en-US" sz="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32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3421</Words>
  <Application>Microsoft Office PowerPoint</Application>
  <PresentationFormat>Ekran Gösterisi (4:3)</PresentationFormat>
  <Paragraphs>178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26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Omur GOKKUS</dc:creator>
  <cp:lastModifiedBy>Omur GOKKUS</cp:lastModifiedBy>
  <cp:revision>7</cp:revision>
  <dcterms:created xsi:type="dcterms:W3CDTF">2021-03-18T07:35:59Z</dcterms:created>
  <dcterms:modified xsi:type="dcterms:W3CDTF">2021-03-18T08:42:15Z</dcterms:modified>
</cp:coreProperties>
</file>