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74" r:id="rId2"/>
    <p:sldId id="280" r:id="rId3"/>
    <p:sldId id="257" r:id="rId4"/>
    <p:sldId id="259" r:id="rId5"/>
    <p:sldId id="275" r:id="rId6"/>
    <p:sldId id="272" r:id="rId7"/>
    <p:sldId id="261" r:id="rId8"/>
    <p:sldId id="276" r:id="rId9"/>
    <p:sldId id="262" r:id="rId10"/>
    <p:sldId id="263" r:id="rId11"/>
    <p:sldId id="265" r:id="rId12"/>
    <p:sldId id="266" r:id="rId13"/>
    <p:sldId id="267" r:id="rId14"/>
    <p:sldId id="277" r:id="rId15"/>
    <p:sldId id="278" r:id="rId16"/>
    <p:sldId id="268" r:id="rId17"/>
    <p:sldId id="269" r:id="rId18"/>
    <p:sldId id="270" r:id="rId19"/>
    <p:sldId id="273" r:id="rId20"/>
    <p:sldId id="27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0511" autoAdjust="0"/>
  </p:normalViewPr>
  <p:slideViewPr>
    <p:cSldViewPr snapToGrid="0">
      <p:cViewPr>
        <p:scale>
          <a:sx n="83" d="100"/>
          <a:sy n="83" d="100"/>
        </p:scale>
        <p:origin x="-581"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E174B4-C941-4571-AFB6-6068A0F70B0C}" type="datetimeFigureOut">
              <a:rPr lang="tr-TR" smtClean="0"/>
              <a:t>16.05.2020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723B88-4760-41A1-A142-938BFA0F621A}" type="slidenum">
              <a:rPr lang="tr-TR" smtClean="0"/>
              <a:t>‹#›</a:t>
            </a:fld>
            <a:endParaRPr lang="tr-TR"/>
          </a:p>
        </p:txBody>
      </p:sp>
    </p:spTree>
    <p:extLst>
      <p:ext uri="{BB962C8B-B14F-4D97-AF65-F5344CB8AC3E}">
        <p14:creationId xmlns:p14="http://schemas.microsoft.com/office/powerpoint/2010/main" val="3195346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F3F76DE-277A-43D1-A8EF-6ED5DE059E0C}" type="slidenum">
              <a:rPr lang="tr-TR" smtClean="0"/>
              <a:t>1</a:t>
            </a:fld>
            <a:endParaRPr lang="tr-TR"/>
          </a:p>
        </p:txBody>
      </p:sp>
    </p:spTree>
    <p:extLst>
      <p:ext uri="{BB962C8B-B14F-4D97-AF65-F5344CB8AC3E}">
        <p14:creationId xmlns:p14="http://schemas.microsoft.com/office/powerpoint/2010/main" val="788570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2102244-CF00-4A24-9683-E9FEF0BC45C2}" type="datetimeFigureOut">
              <a:rPr lang="tr-TR" smtClean="0"/>
              <a:t>16.05.2020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1881997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2102244-CF00-4A24-9683-E9FEF0BC45C2}" type="datetimeFigureOut">
              <a:rPr lang="tr-TR" smtClean="0"/>
              <a:t>16.05.2020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2670451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2102244-CF00-4A24-9683-E9FEF0BC45C2}" type="datetimeFigureOut">
              <a:rPr lang="tr-TR" smtClean="0"/>
              <a:t>16.05.2020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FD5D8D9-854C-4316-A995-B6D776212D49}"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20696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2102244-CF00-4A24-9683-E9FEF0BC45C2}" type="datetimeFigureOut">
              <a:rPr lang="tr-TR" smtClean="0"/>
              <a:t>16.05.2020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40027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2102244-CF00-4A24-9683-E9FEF0BC45C2}" type="datetimeFigureOut">
              <a:rPr lang="tr-TR" smtClean="0"/>
              <a:t>16.05.2020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D5D8D9-854C-4316-A995-B6D776212D49}"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3369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2102244-CF00-4A24-9683-E9FEF0BC45C2}" type="datetimeFigureOut">
              <a:rPr lang="tr-TR" smtClean="0"/>
              <a:t>16.05.2020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529375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102244-CF00-4A24-9683-E9FEF0BC45C2}" type="datetimeFigureOut">
              <a:rPr lang="tr-TR" smtClean="0"/>
              <a:t>16.05.2020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1844971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102244-CF00-4A24-9683-E9FEF0BC45C2}" type="datetimeFigureOut">
              <a:rPr lang="tr-TR" smtClean="0"/>
              <a:t>16.05.2020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3194217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102244-CF00-4A24-9683-E9FEF0BC45C2}" type="datetimeFigureOut">
              <a:rPr lang="tr-TR" smtClean="0"/>
              <a:t>16.05.2020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2159538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2102244-CF00-4A24-9683-E9FEF0BC45C2}" type="datetimeFigureOut">
              <a:rPr lang="tr-TR" smtClean="0"/>
              <a:t>16.05.2020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2199183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102244-CF00-4A24-9683-E9FEF0BC45C2}" type="datetimeFigureOut">
              <a:rPr lang="tr-TR" smtClean="0"/>
              <a:t>16.05.2020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376879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2102244-CF00-4A24-9683-E9FEF0BC45C2}" type="datetimeFigureOut">
              <a:rPr lang="tr-TR" smtClean="0"/>
              <a:t>16.05.2020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2437686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2102244-CF00-4A24-9683-E9FEF0BC45C2}" type="datetimeFigureOut">
              <a:rPr lang="tr-TR" smtClean="0"/>
              <a:t>16.05.2020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3895139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02244-CF00-4A24-9683-E9FEF0BC45C2}" type="datetimeFigureOut">
              <a:rPr lang="tr-TR" smtClean="0"/>
              <a:t>16.05.2020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2671104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2102244-CF00-4A24-9683-E9FEF0BC45C2}" type="datetimeFigureOut">
              <a:rPr lang="tr-TR" smtClean="0"/>
              <a:t>16.05.2020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1969968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2102244-CF00-4A24-9683-E9FEF0BC45C2}" type="datetimeFigureOut">
              <a:rPr lang="tr-TR" smtClean="0"/>
              <a:t>16.05.2020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D5D8D9-854C-4316-A995-B6D776212D49}" type="slidenum">
              <a:rPr lang="tr-TR" smtClean="0"/>
              <a:t>‹#›</a:t>
            </a:fld>
            <a:endParaRPr lang="tr-TR"/>
          </a:p>
        </p:txBody>
      </p:sp>
    </p:spTree>
    <p:extLst>
      <p:ext uri="{BB962C8B-B14F-4D97-AF65-F5344CB8AC3E}">
        <p14:creationId xmlns:p14="http://schemas.microsoft.com/office/powerpoint/2010/main" val="4256943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2102244-CF00-4A24-9683-E9FEF0BC45C2}" type="datetimeFigureOut">
              <a:rPr lang="tr-TR" smtClean="0"/>
              <a:t>16.05.2020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FD5D8D9-854C-4316-A995-B6D776212D49}" type="slidenum">
              <a:rPr lang="tr-TR" smtClean="0"/>
              <a:t>‹#›</a:t>
            </a:fld>
            <a:endParaRPr lang="tr-TR"/>
          </a:p>
        </p:txBody>
      </p:sp>
    </p:spTree>
    <p:extLst>
      <p:ext uri="{BB962C8B-B14F-4D97-AF65-F5344CB8AC3E}">
        <p14:creationId xmlns:p14="http://schemas.microsoft.com/office/powerpoint/2010/main" val="209575293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www.dunya.com/gundem/45-bin-ton-atik-yag-toplandi-haberi-205535" TargetMode="External"/><Relationship Id="rId3" Type="http://schemas.openxmlformats.org/officeDocument/2006/relationships/hyperlink" Target="https://translate.google.com/?hl=tr#view=home&amp;op=translate&amp;sl=en&amp;tl=tr&amp;text=What%20is%20the%20difference%20between%20waste%20oil%20and%20used%20oil%3F" TargetMode="External"/><Relationship Id="rId7" Type="http://schemas.openxmlformats.org/officeDocument/2006/relationships/hyperlink" Target="http://rcrcommodities.com/?page_id=1274" TargetMode="External"/><Relationship Id="rId2" Type="http://schemas.openxmlformats.org/officeDocument/2006/relationships/hyperlink" Target="https://www.petro-online.com/news/fuel-for-thought/13/breaking-news/what-is-waste-oil/34144" TargetMode="External"/><Relationship Id="rId1" Type="http://schemas.openxmlformats.org/officeDocument/2006/relationships/slideLayout" Target="../slideLayouts/slideLayout2.xml"/><Relationship Id="rId6" Type="http://schemas.openxmlformats.org/officeDocument/2006/relationships/hyperlink" Target="https://www.ekovitrin.com/otovitrin/petder-2018de-22146-ton-atik-yag-topladi-h76681.html" TargetMode="External"/><Relationship Id="rId5" Type="http://schemas.openxmlformats.org/officeDocument/2006/relationships/hyperlink" Target="https://www.google.com/search?q=waste+oils+Statistics+In+Istanbul&amp;rlz=1C1SQJL_trTR818TR818&amp;sxsrf=ALeKk01m7l8U5Xy6Z0suiRwK1Lz6IOgi0A:1583771170779&amp;source=lnms&amp;tbm=isch&amp;sa=X&amp;ved=2ahUKEwijr6iw543oAhWtSBUIHb4lDcgQ_AUoAXoECAwQAw&amp;biw=1242&amp;bih=597#imgrc=V_4mEQuCY1EYPM" TargetMode="External"/><Relationship Id="rId4" Type="http://schemas.openxmlformats.org/officeDocument/2006/relationships/hyperlink" Target="https://www.istac.istanbul/en/our-services/istanbul-medical-waste-management" TargetMode="External"/><Relationship Id="rId9" Type="http://schemas.openxmlformats.org/officeDocument/2006/relationships/hyperlink" Target="https://www.aktuelbilgiler.com/kullanilmis-yaglar-nasil-degerlendirili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057550" y="313059"/>
            <a:ext cx="7772400" cy="1800199"/>
          </a:xfrm>
        </p:spPr>
        <p:txBody>
          <a:bodyPr>
            <a:noAutofit/>
          </a:bodyPr>
          <a:lstStyle/>
          <a:p>
            <a:pPr algn="ctr"/>
            <a:r>
              <a:rPr lang="tr-TR" sz="3600" dirty="0" smtClean="0">
                <a:solidFill>
                  <a:schemeClr val="tx1"/>
                </a:solidFill>
                <a:latin typeface="Times New Roman" panose="02020603050405020304" pitchFamily="18" charset="0"/>
                <a:cs typeface="Times New Roman" panose="02020603050405020304" pitchFamily="18" charset="0"/>
              </a:rPr>
              <a:t>T.C.</a:t>
            </a:r>
            <a:br>
              <a:rPr lang="tr-TR" sz="3600" dirty="0" smtClean="0">
                <a:solidFill>
                  <a:schemeClr val="tx1"/>
                </a:solidFill>
                <a:latin typeface="Times New Roman" panose="02020603050405020304" pitchFamily="18" charset="0"/>
                <a:cs typeface="Times New Roman" panose="02020603050405020304" pitchFamily="18" charset="0"/>
              </a:rPr>
            </a:br>
            <a:r>
              <a:rPr lang="tr-TR" sz="3600" dirty="0" smtClean="0">
                <a:solidFill>
                  <a:schemeClr val="tx1"/>
                </a:solidFill>
                <a:latin typeface="Times New Roman" panose="02020603050405020304" pitchFamily="18" charset="0"/>
                <a:cs typeface="Times New Roman" panose="02020603050405020304" pitchFamily="18" charset="0"/>
              </a:rPr>
              <a:t>ERCIYES </a:t>
            </a:r>
            <a:r>
              <a:rPr lang="tr-TR" sz="3600" dirty="0">
                <a:solidFill>
                  <a:schemeClr val="tx1"/>
                </a:solidFill>
                <a:latin typeface="Times New Roman" panose="02020603050405020304" pitchFamily="18" charset="0"/>
                <a:cs typeface="Times New Roman" panose="02020603050405020304" pitchFamily="18" charset="0"/>
              </a:rPr>
              <a:t>UNIVERSITY</a:t>
            </a:r>
            <a:br>
              <a:rPr lang="tr-TR" sz="3600" dirty="0">
                <a:solidFill>
                  <a:schemeClr val="tx1"/>
                </a:solidFill>
                <a:latin typeface="Times New Roman" panose="02020603050405020304" pitchFamily="18" charset="0"/>
                <a:cs typeface="Times New Roman" panose="02020603050405020304" pitchFamily="18" charset="0"/>
              </a:rPr>
            </a:br>
            <a:r>
              <a:rPr lang="tr-TR" sz="3600" dirty="0">
                <a:solidFill>
                  <a:schemeClr val="tx1"/>
                </a:solidFill>
                <a:latin typeface="Times New Roman" panose="02020603050405020304" pitchFamily="18" charset="0"/>
                <a:cs typeface="Times New Roman" panose="02020603050405020304" pitchFamily="18" charset="0"/>
              </a:rPr>
              <a:t>ENVIRONMENTAL ENGINEERING</a:t>
            </a:r>
          </a:p>
        </p:txBody>
      </p:sp>
      <p:sp>
        <p:nvSpPr>
          <p:cNvPr id="3" name="Alt Başlık 2"/>
          <p:cNvSpPr>
            <a:spLocks noGrp="1"/>
          </p:cNvSpPr>
          <p:nvPr>
            <p:ph type="subTitle" idx="1"/>
          </p:nvPr>
        </p:nvSpPr>
        <p:spPr>
          <a:xfrm>
            <a:off x="2895600" y="2564904"/>
            <a:ext cx="6400800" cy="3744416"/>
          </a:xfrm>
        </p:spPr>
        <p:txBody>
          <a:bodyPr>
            <a:noAutofit/>
          </a:bodyPr>
          <a:lstStyle/>
          <a:p>
            <a:pPr algn="ctr"/>
            <a:r>
              <a:rPr lang="tr-TR" sz="2000" b="1" dirty="0" smtClean="0">
                <a:solidFill>
                  <a:schemeClr val="tx1"/>
                </a:solidFill>
                <a:latin typeface="Times New Roman" panose="02020603050405020304" pitchFamily="18" charset="0"/>
                <a:cs typeface="Times New Roman" panose="02020603050405020304" pitchFamily="18" charset="0"/>
              </a:rPr>
              <a:t> </a:t>
            </a:r>
            <a:r>
              <a:rPr lang="tr-TR" sz="2800" b="1" dirty="0" smtClean="0">
                <a:solidFill>
                  <a:schemeClr val="tx1"/>
                </a:solidFill>
                <a:latin typeface="Times New Roman" panose="02020603050405020304" pitchFamily="18" charset="0"/>
                <a:cs typeface="Times New Roman" panose="02020603050405020304" pitchFamily="18" charset="0"/>
              </a:rPr>
              <a:t> WASTE OILS </a:t>
            </a:r>
          </a:p>
          <a:p>
            <a:pPr algn="ctr"/>
            <a:endParaRPr lang="tr-TR" sz="2000" b="1" dirty="0" smtClean="0">
              <a:solidFill>
                <a:schemeClr val="tx1"/>
              </a:solidFill>
              <a:latin typeface="Times New Roman" panose="02020603050405020304" pitchFamily="18" charset="0"/>
              <a:cs typeface="Times New Roman" panose="02020603050405020304" pitchFamily="18" charset="0"/>
            </a:endParaRPr>
          </a:p>
          <a:p>
            <a:pPr algn="ctr"/>
            <a:r>
              <a:rPr lang="tr-TR" sz="2000" b="1" dirty="0" smtClean="0">
                <a:solidFill>
                  <a:schemeClr val="tx1"/>
                </a:solidFill>
                <a:latin typeface="Times New Roman" panose="02020603050405020304" pitchFamily="18" charset="0"/>
                <a:cs typeface="Times New Roman" panose="02020603050405020304" pitchFamily="18" charset="0"/>
              </a:rPr>
              <a:t>HAZARDOUS WASTE MANAGEMENT</a:t>
            </a:r>
            <a:endParaRPr lang="tr-TR" sz="2000" b="1" dirty="0">
              <a:solidFill>
                <a:schemeClr val="tx1"/>
              </a:solidFill>
              <a:latin typeface="Times New Roman" panose="02020603050405020304" pitchFamily="18" charset="0"/>
              <a:cs typeface="Times New Roman" panose="02020603050405020304" pitchFamily="18" charset="0"/>
            </a:endParaRPr>
          </a:p>
          <a:p>
            <a:pPr algn="ctr"/>
            <a:r>
              <a:rPr lang="tr-TR" sz="2000" b="1" dirty="0" err="1" smtClean="0">
                <a:solidFill>
                  <a:schemeClr val="tx1"/>
                </a:solidFill>
                <a:latin typeface="Times New Roman" panose="02020603050405020304" pitchFamily="18" charset="0"/>
                <a:cs typeface="Times New Roman" panose="02020603050405020304" pitchFamily="18" charset="0"/>
              </a:rPr>
              <a:t>Supervisor</a:t>
            </a:r>
            <a:endParaRPr lang="tr-TR" sz="2000" b="1" dirty="0" smtClean="0">
              <a:solidFill>
                <a:schemeClr val="tx1"/>
              </a:solidFill>
              <a:latin typeface="Times New Roman" panose="02020603050405020304" pitchFamily="18" charset="0"/>
              <a:cs typeface="Times New Roman" panose="02020603050405020304" pitchFamily="18" charset="0"/>
            </a:endParaRPr>
          </a:p>
          <a:p>
            <a:pPr algn="ctr"/>
            <a:r>
              <a:rPr lang="tr-TR" sz="2000" b="1" dirty="0" err="1" smtClean="0">
                <a:solidFill>
                  <a:schemeClr val="tx1"/>
                </a:solidFill>
                <a:latin typeface="Times New Roman" panose="02020603050405020304" pitchFamily="18" charset="0"/>
                <a:cs typeface="Times New Roman" panose="02020603050405020304" pitchFamily="18" charset="0"/>
              </a:rPr>
              <a:t>Assoc</a:t>
            </a:r>
            <a:r>
              <a:rPr lang="tr-TR" sz="2000" b="1" dirty="0" smtClean="0">
                <a:solidFill>
                  <a:schemeClr val="tx1"/>
                </a:solidFill>
                <a:latin typeface="Times New Roman" panose="02020603050405020304" pitchFamily="18" charset="0"/>
                <a:cs typeface="Times New Roman" panose="02020603050405020304" pitchFamily="18" charset="0"/>
              </a:rPr>
              <a:t>. Prof. Omur GOKKUS</a:t>
            </a:r>
            <a:endParaRPr lang="tr-TR" sz="2000" b="1" dirty="0">
              <a:solidFill>
                <a:schemeClr val="tx1"/>
              </a:solidFill>
              <a:latin typeface="Times New Roman" panose="02020603050405020304" pitchFamily="18" charset="0"/>
              <a:cs typeface="Times New Roman" panose="02020603050405020304" pitchFamily="18" charset="0"/>
            </a:endParaRPr>
          </a:p>
          <a:p>
            <a:pPr algn="ctr"/>
            <a:endParaRPr lang="tr-TR" sz="2000" b="1" dirty="0" smtClean="0">
              <a:solidFill>
                <a:schemeClr val="tx1"/>
              </a:solidFill>
              <a:latin typeface="Times New Roman" panose="02020603050405020304" pitchFamily="18" charset="0"/>
              <a:cs typeface="Times New Roman" panose="02020603050405020304" pitchFamily="18" charset="0"/>
            </a:endParaRPr>
          </a:p>
          <a:p>
            <a:pPr algn="ctr"/>
            <a:r>
              <a:rPr lang="tr-TR" sz="2800" b="1" dirty="0" smtClean="0">
                <a:solidFill>
                  <a:schemeClr val="tx1"/>
                </a:solidFill>
                <a:latin typeface="Times New Roman" panose="02020603050405020304" pitchFamily="18" charset="0"/>
                <a:cs typeface="Times New Roman" panose="02020603050405020304" pitchFamily="18" charset="0"/>
              </a:rPr>
              <a:t>ADEM BULUT</a:t>
            </a:r>
          </a:p>
          <a:p>
            <a:pPr algn="ctr"/>
            <a:r>
              <a:rPr lang="tr-TR" sz="2800" b="1" dirty="0" smtClean="0">
                <a:solidFill>
                  <a:schemeClr val="tx1"/>
                </a:solidFill>
                <a:latin typeface="Times New Roman" panose="02020603050405020304" pitchFamily="18" charset="0"/>
                <a:cs typeface="Times New Roman" panose="02020603050405020304" pitchFamily="18" charset="0"/>
              </a:rPr>
              <a:t>1030920164</a:t>
            </a:r>
            <a:endParaRPr lang="tr-TR" sz="2800" b="1" dirty="0">
              <a:solidFill>
                <a:schemeClr val="tx1"/>
              </a:solidFill>
              <a:latin typeface="Times New Roman" panose="02020603050405020304" pitchFamily="18" charset="0"/>
              <a:cs typeface="Times New Roman" panose="02020603050405020304" pitchFamily="18" charset="0"/>
            </a:endParaRPr>
          </a:p>
        </p:txBody>
      </p:sp>
      <p:pic>
        <p:nvPicPr>
          <p:cNvPr id="2050" name="Picture 2" descr="C:\Users\raşit\Desktop\rrrr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88500" y="174084"/>
            <a:ext cx="2352675" cy="1484784"/>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raşit\Desktop\eeeeeeee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241" y="174084"/>
            <a:ext cx="2081759" cy="1484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612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896881" y="1119779"/>
            <a:ext cx="8915399" cy="4613364"/>
          </a:xfrm>
        </p:spPr>
        <p:txBody>
          <a:bodyPr>
            <a:noAutofit/>
          </a:bodyPr>
          <a:lstStyle/>
          <a:p>
            <a:pPr fontAlgn="base"/>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falls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under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regulated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products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whereas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is </a:t>
            </a:r>
            <a:r>
              <a:rPr lang="tr-TR" sz="2400" b="1" dirty="0" err="1">
                <a:solidFill>
                  <a:schemeClr val="tx1"/>
                </a:solidFill>
                <a:latin typeface="Times New Roman" panose="02020603050405020304" pitchFamily="18" charset="0"/>
                <a:cs typeface="Times New Roman" panose="02020603050405020304" pitchFamily="18" charset="0"/>
              </a:rPr>
              <a:t>considered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be a </a:t>
            </a:r>
            <a:r>
              <a:rPr lang="tr-TR" sz="2400" b="1" dirty="0" err="1">
                <a:solidFill>
                  <a:schemeClr val="tx1"/>
                </a:solidFill>
                <a:latin typeface="Times New Roman" panose="02020603050405020304" pitchFamily="18" charset="0"/>
                <a:cs typeface="Times New Roman" panose="02020603050405020304" pitchFamily="18" charset="0"/>
              </a:rPr>
              <a:t>hazardous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As </a:t>
            </a:r>
            <a:r>
              <a:rPr lang="tr-TR" sz="2400" b="1" dirty="0" err="1">
                <a:solidFill>
                  <a:schemeClr val="tx1"/>
                </a:solidFill>
                <a:latin typeface="Times New Roman" panose="02020603050405020304" pitchFamily="18" charset="0"/>
                <a:cs typeface="Times New Roman" panose="02020603050405020304" pitchFamily="18" charset="0"/>
              </a:rPr>
              <a:t>such</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disposing</a:t>
            </a:r>
            <a:r>
              <a:rPr lang="tr-TR" sz="2400" b="1" dirty="0">
                <a:solidFill>
                  <a:schemeClr val="tx1"/>
                </a:solidFill>
                <a:latin typeface="Times New Roman" panose="02020603050405020304" pitchFamily="18" charset="0"/>
                <a:cs typeface="Times New Roman" panose="02020603050405020304" pitchFamily="18" charset="0"/>
              </a:rPr>
              <a:t> of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has far </a:t>
            </a:r>
            <a:r>
              <a:rPr lang="tr-TR" sz="2400" b="1" dirty="0" err="1">
                <a:solidFill>
                  <a:schemeClr val="tx1"/>
                </a:solidFill>
                <a:latin typeface="Times New Roman" panose="02020603050405020304" pitchFamily="18" charset="0"/>
                <a:cs typeface="Times New Roman" panose="02020603050405020304" pitchFamily="18" charset="0"/>
              </a:rPr>
              <a:t>more</a:t>
            </a:r>
            <a:r>
              <a:rPr lang="tr-TR" sz="2400" b="1" dirty="0">
                <a:solidFill>
                  <a:schemeClr val="tx1"/>
                </a:solidFill>
                <a:latin typeface="Times New Roman" panose="02020603050405020304" pitchFamily="18" charset="0"/>
                <a:cs typeface="Times New Roman" panose="02020603050405020304" pitchFamily="18" charset="0"/>
              </a:rPr>
              <a:t> legal </a:t>
            </a:r>
            <a:r>
              <a:rPr lang="tr-TR" sz="2400" b="1" dirty="0" err="1">
                <a:solidFill>
                  <a:schemeClr val="tx1"/>
                </a:solidFill>
                <a:latin typeface="Times New Roman" panose="02020603050405020304" pitchFamily="18" charset="0"/>
                <a:cs typeface="Times New Roman" panose="02020603050405020304" pitchFamily="18" charset="0"/>
              </a:rPr>
              <a:t>implications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must</a:t>
            </a:r>
            <a:r>
              <a:rPr lang="tr-TR" sz="2400" b="1" dirty="0">
                <a:solidFill>
                  <a:schemeClr val="tx1"/>
                </a:solidFill>
                <a:latin typeface="Times New Roman" panose="02020603050405020304" pitchFamily="18" charset="0"/>
                <a:cs typeface="Times New Roman" panose="02020603050405020304" pitchFamily="18" charset="0"/>
              </a:rPr>
              <a:t> be </a:t>
            </a:r>
            <a:r>
              <a:rPr lang="tr-TR" sz="2400" b="1" dirty="0" err="1">
                <a:solidFill>
                  <a:schemeClr val="tx1"/>
                </a:solidFill>
                <a:latin typeface="Times New Roman" panose="02020603050405020304" pitchFamily="18" charset="0"/>
                <a:cs typeface="Times New Roman" panose="02020603050405020304" pitchFamily="18" charset="0"/>
              </a:rPr>
              <a:t>handled</a:t>
            </a:r>
            <a:r>
              <a:rPr lang="tr-TR" sz="2400" b="1" dirty="0">
                <a:solidFill>
                  <a:schemeClr val="tx1"/>
                </a:solidFill>
                <a:latin typeface="Times New Roman" panose="02020603050405020304" pitchFamily="18" charset="0"/>
                <a:cs typeface="Times New Roman" panose="02020603050405020304" pitchFamily="18" charset="0"/>
              </a:rPr>
              <a:t> in </a:t>
            </a:r>
            <a:r>
              <a:rPr lang="tr-TR" sz="2400" b="1" dirty="0" err="1">
                <a:solidFill>
                  <a:schemeClr val="tx1"/>
                </a:solidFill>
                <a:latin typeface="Times New Roman" panose="02020603050405020304" pitchFamily="18" charset="0"/>
                <a:cs typeface="Times New Roman" panose="02020603050405020304" pitchFamily="18" charset="0"/>
              </a:rPr>
              <a:t>accordance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with</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the</a:t>
            </a:r>
            <a:r>
              <a:rPr lang="tr-TR" sz="2400" b="1" dirty="0">
                <a:solidFill>
                  <a:schemeClr val="tx1"/>
                </a:solidFill>
                <a:latin typeface="Times New Roman" panose="02020603050405020304" pitchFamily="18" charset="0"/>
                <a:cs typeface="Times New Roman" panose="02020603050405020304" pitchFamily="18" charset="0"/>
              </a:rPr>
              <a:t> Dangerous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smtClean="0">
                <a:solidFill>
                  <a:schemeClr val="tx1"/>
                </a:solidFill>
                <a:latin typeface="Times New Roman" panose="02020603050405020304" pitchFamily="18" charset="0"/>
                <a:cs typeface="Times New Roman" panose="02020603050405020304" pitchFamily="18" charset="0"/>
              </a:rPr>
              <a:t>Regulations</a:t>
            </a:r>
            <a:r>
              <a:rPr lang="tr-TR" sz="2400" b="1" dirty="0" smtClean="0">
                <a:solidFill>
                  <a:schemeClr val="tx1"/>
                </a:solidFill>
                <a:latin typeface="Times New Roman" panose="02020603050405020304" pitchFamily="18" charset="0"/>
                <a:cs typeface="Times New Roman" panose="02020603050405020304" pitchFamily="18" charset="0"/>
              </a:rPr>
              <a:t>.</a:t>
            </a:r>
          </a:p>
          <a:p>
            <a:pPr fontAlgn="base"/>
            <a:r>
              <a:rPr lang="tr-TR" sz="2400" b="1" dirty="0" err="1" smtClean="0">
                <a:solidFill>
                  <a:schemeClr val="tx1"/>
                </a:solidFill>
                <a:latin typeface="Times New Roman" panose="02020603050405020304" pitchFamily="18" charset="0"/>
                <a:cs typeface="Times New Roman" panose="02020603050405020304" pitchFamily="18" charset="0"/>
              </a:rPr>
              <a:t>Most</a:t>
            </a:r>
            <a:r>
              <a:rPr lang="tr-TR" sz="2400" b="1" dirty="0" smtClean="0">
                <a:solidFill>
                  <a:schemeClr val="tx1"/>
                </a:solidFill>
                <a:latin typeface="Times New Roman" panose="02020603050405020304" pitchFamily="18" charset="0"/>
                <a:cs typeface="Times New Roman" panose="02020603050405020304" pitchFamily="18" charset="0"/>
              </a:rPr>
              <a:t> </a:t>
            </a:r>
            <a:r>
              <a:rPr lang="tr-TR" sz="2400" b="1" dirty="0">
                <a:solidFill>
                  <a:schemeClr val="tx1"/>
                </a:solidFill>
                <a:latin typeface="Times New Roman" panose="02020603050405020304" pitchFamily="18" charset="0"/>
                <a:cs typeface="Times New Roman" panose="02020603050405020304" pitchFamily="18" charset="0"/>
              </a:rPr>
              <a:t>motor </a:t>
            </a:r>
            <a:r>
              <a:rPr lang="tr-TR" sz="2400" b="1" dirty="0" err="1">
                <a:solidFill>
                  <a:schemeClr val="tx1"/>
                </a:solidFill>
                <a:latin typeface="Times New Roman" panose="02020603050405020304" pitchFamily="18" charset="0"/>
                <a:cs typeface="Times New Roman" panose="02020603050405020304" pitchFamily="18" charset="0"/>
              </a:rPr>
              <a:t>garages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will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have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on </a:t>
            </a:r>
            <a:r>
              <a:rPr lang="tr-TR" sz="2400" b="1" dirty="0" err="1">
                <a:solidFill>
                  <a:schemeClr val="tx1"/>
                </a:solidFill>
                <a:latin typeface="Times New Roman" panose="02020603050405020304" pitchFamily="18" charset="0"/>
                <a:cs typeface="Times New Roman" panose="02020603050405020304" pitchFamily="18" charset="0"/>
              </a:rPr>
              <a:t>their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premises</a:t>
            </a:r>
            <a:r>
              <a:rPr lang="tr-TR" sz="2400" b="1" dirty="0">
                <a:solidFill>
                  <a:schemeClr val="tx1"/>
                </a:solidFill>
                <a:latin typeface="Times New Roman" panose="02020603050405020304" pitchFamily="18" charset="0"/>
                <a:cs typeface="Times New Roman" panose="02020603050405020304" pitchFamily="18" charset="0"/>
              </a:rPr>
              <a:t>, as it is a </a:t>
            </a:r>
            <a:r>
              <a:rPr lang="tr-TR" sz="2400" b="1" dirty="0" err="1">
                <a:solidFill>
                  <a:schemeClr val="tx1"/>
                </a:solidFill>
                <a:latin typeface="Times New Roman" panose="02020603050405020304" pitchFamily="18" charset="0"/>
                <a:cs typeface="Times New Roman" panose="02020603050405020304" pitchFamily="18" charset="0"/>
              </a:rPr>
              <a:t>by-product</a:t>
            </a:r>
            <a:r>
              <a:rPr lang="tr-TR" sz="2400" b="1" dirty="0">
                <a:solidFill>
                  <a:schemeClr val="tx1"/>
                </a:solidFill>
                <a:latin typeface="Times New Roman" panose="02020603050405020304" pitchFamily="18" charset="0"/>
                <a:cs typeface="Times New Roman" panose="02020603050405020304" pitchFamily="18" charset="0"/>
              </a:rPr>
              <a:t> of </a:t>
            </a:r>
            <a:r>
              <a:rPr lang="tr-TR" sz="2400" b="1" dirty="0" err="1">
                <a:solidFill>
                  <a:schemeClr val="tx1"/>
                </a:solidFill>
                <a:latin typeface="Times New Roman" panose="02020603050405020304" pitchFamily="18" charset="0"/>
                <a:cs typeface="Times New Roman" panose="02020603050405020304" pitchFamily="18" charset="0"/>
              </a:rPr>
              <a:t>their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services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however</a:t>
            </a:r>
            <a:r>
              <a:rPr lang="tr-TR" sz="2400" b="1" dirty="0">
                <a:solidFill>
                  <a:schemeClr val="tx1"/>
                </a:solidFill>
                <a:latin typeface="Times New Roman" panose="02020603050405020304" pitchFamily="18" charset="0"/>
                <a:cs typeface="Times New Roman" panose="02020603050405020304" pitchFamily="18" charset="0"/>
              </a:rPr>
              <a:t>, it is </a:t>
            </a:r>
            <a:r>
              <a:rPr lang="tr-TR" sz="2400" b="1" dirty="0" err="1">
                <a:solidFill>
                  <a:schemeClr val="tx1"/>
                </a:solidFill>
                <a:latin typeface="Times New Roman" panose="02020603050405020304" pitchFamily="18" charset="0"/>
                <a:cs typeface="Times New Roman" panose="02020603050405020304" pitchFamily="18" charset="0"/>
              </a:rPr>
              <a:t>unusual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have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onsite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Nearly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all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plants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have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while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very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few</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will</a:t>
            </a:r>
            <a:r>
              <a:rPr lang="tr-TR" sz="2400" b="1" dirty="0">
                <a:solidFill>
                  <a:schemeClr val="tx1"/>
                </a:solidFill>
                <a:latin typeface="Times New Roman" panose="02020603050405020304" pitchFamily="18" charset="0"/>
                <a:cs typeface="Times New Roman" panose="02020603050405020304" pitchFamily="18" charset="0"/>
              </a:rPr>
              <a:t> ever </a:t>
            </a:r>
            <a:r>
              <a:rPr lang="tr-TR" sz="2400" b="1" dirty="0" err="1">
                <a:solidFill>
                  <a:schemeClr val="tx1"/>
                </a:solidFill>
                <a:latin typeface="Times New Roman" panose="02020603050405020304" pitchFamily="18" charset="0"/>
                <a:cs typeface="Times New Roman" panose="02020603050405020304" pitchFamily="18" charset="0"/>
              </a:rPr>
              <a:t>have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a:t>
            </a:r>
          </a:p>
          <a:p>
            <a:pPr fontAlgn="base"/>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is </a:t>
            </a:r>
            <a:r>
              <a:rPr lang="tr-TR" sz="2400" b="1" dirty="0" err="1">
                <a:solidFill>
                  <a:schemeClr val="tx1"/>
                </a:solidFill>
                <a:latin typeface="Times New Roman" panose="02020603050405020304" pitchFamily="18" charset="0"/>
                <a:cs typeface="Times New Roman" panose="02020603050405020304" pitchFamily="18" charset="0"/>
              </a:rPr>
              <a:t>considered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be a </a:t>
            </a:r>
            <a:r>
              <a:rPr lang="tr-TR" sz="2400" b="1" dirty="0" err="1">
                <a:solidFill>
                  <a:schemeClr val="tx1"/>
                </a:solidFill>
                <a:latin typeface="Times New Roman" panose="02020603050405020304" pitchFamily="18" charset="0"/>
                <a:cs typeface="Times New Roman" panose="02020603050405020304" pitchFamily="18" charset="0"/>
              </a:rPr>
              <a:t>dangerous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substance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requires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speedy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proper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must</a:t>
            </a:r>
            <a:r>
              <a:rPr lang="tr-TR" sz="2400" b="1" dirty="0">
                <a:solidFill>
                  <a:schemeClr val="tx1"/>
                </a:solidFill>
                <a:latin typeface="Times New Roman" panose="02020603050405020304" pitchFamily="18" charset="0"/>
                <a:cs typeface="Times New Roman" panose="02020603050405020304" pitchFamily="18" charset="0"/>
              </a:rPr>
              <a:t> be </a:t>
            </a:r>
            <a:r>
              <a:rPr lang="tr-TR" sz="2400" b="1" dirty="0" err="1">
                <a:solidFill>
                  <a:schemeClr val="tx1"/>
                </a:solidFill>
                <a:latin typeface="Times New Roman" panose="02020603050405020304" pitchFamily="18" charset="0"/>
                <a:cs typeface="Times New Roman" panose="02020603050405020304" pitchFamily="18" charset="0"/>
              </a:rPr>
              <a:t>handled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using</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licenced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storage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facilities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with</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permitted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treatments</a:t>
            </a:r>
            <a:r>
              <a:rPr lang="tr-TR" sz="2400" b="1" dirty="0" smtClean="0">
                <a:solidFill>
                  <a:schemeClr val="tx1"/>
                </a:solidFill>
                <a:latin typeface="Times New Roman" panose="02020603050405020304" pitchFamily="18" charset="0"/>
                <a:cs typeface="Times New Roman" panose="02020603050405020304" pitchFamily="18" charset="0"/>
              </a:rPr>
              <a:t>.</a:t>
            </a:r>
            <a:endParaRPr lang="tr-TR"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8784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5143"/>
            <a:ext cx="12192000" cy="7841204"/>
          </a:xfrm>
          <a:prstGeom prst="rect">
            <a:avLst/>
          </a:prstGeom>
        </p:spPr>
      </p:pic>
      <p:sp>
        <p:nvSpPr>
          <p:cNvPr id="6" name="Dikdörtgen 5"/>
          <p:cNvSpPr/>
          <p:nvPr/>
        </p:nvSpPr>
        <p:spPr>
          <a:xfrm>
            <a:off x="1964908" y="96186"/>
            <a:ext cx="184731" cy="646331"/>
          </a:xfrm>
          <a:prstGeom prst="rect">
            <a:avLst/>
          </a:prstGeom>
        </p:spPr>
        <p:txBody>
          <a:bodyPr wrap="none">
            <a:spAutoFit/>
          </a:bodyPr>
          <a:lstStyle/>
          <a:p>
            <a:endParaRPr lang="tr-TR" sz="3600" dirty="0">
              <a:latin typeface="Times New Roman" panose="02020603050405020304" pitchFamily="18" charset="0"/>
              <a:cs typeface="Times New Roman" panose="02020603050405020304" pitchFamily="18" charset="0"/>
            </a:endParaRPr>
          </a:p>
        </p:txBody>
      </p:sp>
      <p:sp>
        <p:nvSpPr>
          <p:cNvPr id="9" name="Dikdörtgen 8"/>
          <p:cNvSpPr/>
          <p:nvPr/>
        </p:nvSpPr>
        <p:spPr>
          <a:xfrm>
            <a:off x="1506583" y="96186"/>
            <a:ext cx="10302240" cy="646331"/>
          </a:xfrm>
          <a:prstGeom prst="rect">
            <a:avLst/>
          </a:prstGeom>
        </p:spPr>
        <p:txBody>
          <a:bodyPr wrap="square">
            <a:spAutoFit/>
          </a:bodyPr>
          <a:lstStyle/>
          <a:p>
            <a:r>
              <a:rPr lang="tr-TR" b="1" dirty="0">
                <a:latin typeface="Times New Roman" panose="02020603050405020304" pitchFamily="18" charset="0"/>
                <a:cs typeface="Times New Roman" panose="02020603050405020304" pitchFamily="18" charset="0"/>
              </a:rPr>
              <a:t>PETDER (</a:t>
            </a:r>
            <a:r>
              <a:rPr lang="tr-TR" b="1" dirty="0" err="1">
                <a:latin typeface="Times New Roman" panose="02020603050405020304" pitchFamily="18" charset="0"/>
                <a:cs typeface="Times New Roman" panose="02020603050405020304" pitchFamily="18" charset="0"/>
              </a:rPr>
              <a:t>Petroleum</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Industry</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Association</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Waste</a:t>
            </a:r>
            <a:r>
              <a:rPr lang="tr-TR" b="1" dirty="0">
                <a:latin typeface="Times New Roman" panose="02020603050405020304" pitchFamily="18" charset="0"/>
                <a:cs typeface="Times New Roman" panose="02020603050405020304" pitchFamily="18" charset="0"/>
              </a:rPr>
              <a:t> Motor </a:t>
            </a:r>
            <a:r>
              <a:rPr lang="tr-TR" b="1" dirty="0" err="1">
                <a:latin typeface="Times New Roman" panose="02020603050405020304" pitchFamily="18" charset="0"/>
                <a:cs typeface="Times New Roman" panose="02020603050405020304" pitchFamily="18" charset="0"/>
              </a:rPr>
              <a:t>Oils</a:t>
            </a:r>
            <a:r>
              <a:rPr lang="tr-TR" b="1" dirty="0">
                <a:latin typeface="Times New Roman" panose="02020603050405020304" pitchFamily="18" charset="0"/>
                <a:cs typeface="Times New Roman" panose="02020603050405020304" pitchFamily="18" charset="0"/>
              </a:rPr>
              <a:t> Management Project </a:t>
            </a:r>
            <a:r>
              <a:rPr lang="tr-TR" b="1" dirty="0" err="1">
                <a:latin typeface="Times New Roman" panose="02020603050405020304" pitchFamily="18" charset="0"/>
                <a:cs typeface="Times New Roman" panose="02020603050405020304" pitchFamily="18" charset="0"/>
              </a:rPr>
              <a:t>Amount</a:t>
            </a:r>
            <a:r>
              <a:rPr lang="tr-TR" b="1" dirty="0">
                <a:latin typeface="Times New Roman" panose="02020603050405020304" pitchFamily="18" charset="0"/>
                <a:cs typeface="Times New Roman" panose="02020603050405020304" pitchFamily="18" charset="0"/>
              </a:rPr>
              <a:t> of </a:t>
            </a:r>
            <a:r>
              <a:rPr lang="tr-TR" b="1" dirty="0" err="1">
                <a:latin typeface="Times New Roman" panose="02020603050405020304" pitchFamily="18" charset="0"/>
                <a:cs typeface="Times New Roman" panose="02020603050405020304" pitchFamily="18" charset="0"/>
              </a:rPr>
              <a:t>Waste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Oil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Collected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by</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Years</a:t>
            </a:r>
            <a:r>
              <a:rPr lang="tr-TR" b="1" dirty="0">
                <a:latin typeface="Times New Roman" panose="02020603050405020304" pitchFamily="18" charset="0"/>
                <a:cs typeface="Times New Roman" panose="02020603050405020304" pitchFamily="18" charset="0"/>
              </a:rPr>
              <a:t> (ton)</a:t>
            </a:r>
          </a:p>
        </p:txBody>
      </p:sp>
    </p:spTree>
    <p:extLst>
      <p:ext uri="{BB962C8B-B14F-4D97-AF65-F5344CB8AC3E}">
        <p14:creationId xmlns:p14="http://schemas.microsoft.com/office/powerpoint/2010/main" val="367197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7200" b="1" dirty="0" err="1">
                <a:solidFill>
                  <a:schemeClr val="tx1"/>
                </a:solidFill>
                <a:latin typeface="Times New Roman" panose="02020603050405020304" pitchFamily="18" charset="0"/>
                <a:cs typeface="Times New Roman" panose="02020603050405020304" pitchFamily="18" charset="0"/>
              </a:rPr>
              <a:t>Disposal</a:t>
            </a:r>
            <a:r>
              <a:rPr lang="tr-TR" sz="7200" b="1" dirty="0">
                <a:solidFill>
                  <a:schemeClr val="tx1"/>
                </a:solidFill>
                <a:latin typeface="Times New Roman" panose="02020603050405020304" pitchFamily="18" charset="0"/>
                <a:cs typeface="Times New Roman" panose="02020603050405020304" pitchFamily="18" charset="0"/>
              </a:rPr>
              <a:t> of </a:t>
            </a:r>
            <a:r>
              <a:rPr lang="tr-TR" sz="7200" b="1" dirty="0" err="1">
                <a:solidFill>
                  <a:schemeClr val="tx1"/>
                </a:solidFill>
                <a:latin typeface="Times New Roman" panose="02020603050405020304" pitchFamily="18" charset="0"/>
                <a:cs typeface="Times New Roman" panose="02020603050405020304" pitchFamily="18" charset="0"/>
              </a:rPr>
              <a:t>waste</a:t>
            </a:r>
            <a:r>
              <a:rPr lang="tr-TR" sz="7200" b="1" dirty="0">
                <a:solidFill>
                  <a:schemeClr val="tx1"/>
                </a:solidFill>
                <a:latin typeface="Times New Roman" panose="02020603050405020304" pitchFamily="18" charset="0"/>
                <a:cs typeface="Times New Roman" panose="02020603050405020304" pitchFamily="18" charset="0"/>
              </a:rPr>
              <a:t> </a:t>
            </a:r>
            <a:r>
              <a:rPr lang="tr-TR" sz="7200" b="1" dirty="0" err="1">
                <a:solidFill>
                  <a:schemeClr val="tx1"/>
                </a:solidFill>
                <a:latin typeface="Times New Roman" panose="02020603050405020304" pitchFamily="18" charset="0"/>
                <a:cs typeface="Times New Roman" panose="02020603050405020304" pitchFamily="18" charset="0"/>
              </a:rPr>
              <a:t>oil</a:t>
            </a:r>
            <a:r>
              <a:rPr lang="tr-TR" sz="7200" b="1" dirty="0">
                <a:solidFill>
                  <a:schemeClr val="tx1"/>
                </a:solidFill>
                <a:latin typeface="Times New Roman" panose="02020603050405020304" pitchFamily="18" charset="0"/>
                <a:cs typeface="Times New Roman" panose="02020603050405020304" pitchFamily="18" charset="0"/>
              </a:rPr>
              <a:t/>
            </a:r>
            <a:br>
              <a:rPr lang="tr-TR" sz="7200" b="1" dirty="0">
                <a:solidFill>
                  <a:schemeClr val="tx1"/>
                </a:solidFill>
                <a:latin typeface="Times New Roman" panose="02020603050405020304" pitchFamily="18" charset="0"/>
                <a:cs typeface="Times New Roman" panose="02020603050405020304" pitchFamily="18" charset="0"/>
              </a:rPr>
            </a:br>
            <a:endParaRPr lang="tr-TR" sz="7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7770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35773" y="314236"/>
            <a:ext cx="8915399" cy="5019764"/>
          </a:xfrm>
        </p:spPr>
        <p:txBody>
          <a:bodyPr>
            <a:noAutofit/>
          </a:bodyPr>
          <a:lstStyle/>
          <a:p>
            <a:pPr fontAlgn="base"/>
            <a:r>
              <a:rPr lang="tr-TR" sz="2400" b="1" dirty="0">
                <a:solidFill>
                  <a:schemeClr val="tx1"/>
                </a:solidFill>
                <a:latin typeface="Times New Roman" panose="02020603050405020304" pitchFamily="18" charset="0"/>
                <a:cs typeface="Times New Roman" panose="02020603050405020304" pitchFamily="18" charset="0"/>
              </a:rPr>
              <a:t>As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may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contain</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hazardous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materials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could</a:t>
            </a:r>
            <a:r>
              <a:rPr lang="tr-TR" sz="2400" b="1" dirty="0">
                <a:solidFill>
                  <a:schemeClr val="tx1"/>
                </a:solidFill>
                <a:latin typeface="Times New Roman" panose="02020603050405020304" pitchFamily="18" charset="0"/>
                <a:cs typeface="Times New Roman" panose="02020603050405020304" pitchFamily="18" charset="0"/>
              </a:rPr>
              <a:t> be </a:t>
            </a:r>
            <a:r>
              <a:rPr lang="tr-TR" sz="2400" b="1" dirty="0" err="1">
                <a:solidFill>
                  <a:schemeClr val="tx1"/>
                </a:solidFill>
                <a:latin typeface="Times New Roman" panose="02020603050405020304" pitchFamily="18" charset="0"/>
                <a:cs typeface="Times New Roman" panose="02020603050405020304" pitchFamily="18" charset="0"/>
              </a:rPr>
              <a:t>toxic</a:t>
            </a:r>
            <a:r>
              <a:rPr lang="tr-TR" sz="2400" b="1" dirty="0">
                <a:solidFill>
                  <a:schemeClr val="tx1"/>
                </a:solidFill>
                <a:latin typeface="Times New Roman" panose="02020603050405020304" pitchFamily="18" charset="0"/>
                <a:cs typeface="Times New Roman" panose="02020603050405020304" pitchFamily="18" charset="0"/>
              </a:rPr>
              <a:t>, it has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be </a:t>
            </a:r>
            <a:r>
              <a:rPr lang="tr-TR" sz="2400" b="1" dirty="0" err="1">
                <a:solidFill>
                  <a:schemeClr val="tx1"/>
                </a:solidFill>
                <a:latin typeface="Times New Roman" panose="02020603050405020304" pitchFamily="18" charset="0"/>
                <a:cs typeface="Times New Roman" panose="02020603050405020304" pitchFamily="18" charset="0"/>
              </a:rPr>
              <a:t>disposed</a:t>
            </a:r>
            <a:r>
              <a:rPr lang="tr-TR" sz="2400" b="1" dirty="0">
                <a:solidFill>
                  <a:schemeClr val="tx1"/>
                </a:solidFill>
                <a:latin typeface="Times New Roman" panose="02020603050405020304" pitchFamily="18" charset="0"/>
                <a:cs typeface="Times New Roman" panose="02020603050405020304" pitchFamily="18" charset="0"/>
              </a:rPr>
              <a:t> of </a:t>
            </a:r>
            <a:r>
              <a:rPr lang="tr-TR" sz="2400" b="1" dirty="0" err="1">
                <a:solidFill>
                  <a:schemeClr val="tx1"/>
                </a:solidFill>
                <a:latin typeface="Times New Roman" panose="02020603050405020304" pitchFamily="18" charset="0"/>
                <a:cs typeface="Times New Roman" panose="02020603050405020304" pitchFamily="18" charset="0"/>
              </a:rPr>
              <a:t>correctly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Previously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dumped</a:t>
            </a:r>
            <a:r>
              <a:rPr lang="tr-TR" sz="2400" b="1" dirty="0">
                <a:solidFill>
                  <a:schemeClr val="tx1"/>
                </a:solidFill>
                <a:latin typeface="Times New Roman" panose="02020603050405020304" pitchFamily="18" charset="0"/>
                <a:cs typeface="Times New Roman" panose="02020603050405020304" pitchFamily="18" charset="0"/>
              </a:rPr>
              <a:t> in </a:t>
            </a:r>
            <a:r>
              <a:rPr lang="tr-TR" sz="2400" b="1" dirty="0" err="1">
                <a:solidFill>
                  <a:schemeClr val="tx1"/>
                </a:solidFill>
                <a:latin typeface="Times New Roman" panose="02020603050405020304" pitchFamily="18" charset="0"/>
                <a:cs typeface="Times New Roman" panose="02020603050405020304" pitchFamily="18" charset="0"/>
              </a:rPr>
              <a:t>landfills</a:t>
            </a:r>
            <a:r>
              <a:rPr lang="tr-TR" sz="2400" b="1" dirty="0">
                <a:solidFill>
                  <a:schemeClr val="tx1"/>
                </a:solidFill>
                <a:latin typeface="Times New Roman" panose="02020603050405020304" pitchFamily="18" charset="0"/>
                <a:cs typeface="Times New Roman" panose="02020603050405020304" pitchFamily="18" charset="0"/>
              </a:rPr>
              <a:t>, but </a:t>
            </a:r>
            <a:r>
              <a:rPr lang="tr-TR" sz="2400" b="1" dirty="0" err="1">
                <a:solidFill>
                  <a:schemeClr val="tx1"/>
                </a:solidFill>
                <a:latin typeface="Times New Roman" panose="02020603050405020304" pitchFamily="18" charset="0"/>
                <a:cs typeface="Times New Roman" panose="02020603050405020304" pitchFamily="18" charset="0"/>
              </a:rPr>
              <a:t>after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effects</a:t>
            </a:r>
            <a:r>
              <a:rPr lang="tr-TR" sz="2400" b="1" dirty="0">
                <a:solidFill>
                  <a:schemeClr val="tx1"/>
                </a:solidFill>
                <a:latin typeface="Times New Roman" panose="02020603050405020304" pitchFamily="18" charset="0"/>
                <a:cs typeface="Times New Roman" panose="02020603050405020304" pitchFamily="18" charset="0"/>
              </a:rPr>
              <a:t> on </a:t>
            </a:r>
            <a:r>
              <a:rPr lang="tr-TR" sz="2400" b="1" dirty="0" err="1">
                <a:solidFill>
                  <a:schemeClr val="tx1"/>
                </a:solidFill>
                <a:latin typeface="Times New Roman" panose="02020603050405020304" pitchFamily="18" charset="0"/>
                <a:cs typeface="Times New Roman" panose="02020603050405020304" pitchFamily="18" charset="0"/>
              </a:rPr>
              <a:t>the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environment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became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apparent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this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practise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stopped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Now</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there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are</a:t>
            </a:r>
            <a:r>
              <a:rPr lang="tr-TR" sz="2400" b="1" dirty="0">
                <a:solidFill>
                  <a:schemeClr val="tx1"/>
                </a:solidFill>
                <a:latin typeface="Times New Roman" panose="02020603050405020304" pitchFamily="18" charset="0"/>
                <a:cs typeface="Times New Roman" panose="02020603050405020304" pitchFamily="18" charset="0"/>
              </a:rPr>
              <a:t> far </a:t>
            </a:r>
            <a:r>
              <a:rPr lang="tr-TR" sz="2400" b="1" dirty="0" err="1">
                <a:solidFill>
                  <a:schemeClr val="tx1"/>
                </a:solidFill>
                <a:latin typeface="Times New Roman" panose="02020603050405020304" pitchFamily="18" charset="0"/>
                <a:cs typeface="Times New Roman" panose="02020603050405020304" pitchFamily="18" charset="0"/>
              </a:rPr>
              <a:t>more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regulations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regarding</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disposal</a:t>
            </a:r>
            <a:r>
              <a:rPr lang="tr-TR" sz="2400" b="1" dirty="0">
                <a:solidFill>
                  <a:schemeClr val="tx1"/>
                </a:solidFill>
                <a:latin typeface="Times New Roman" panose="02020603050405020304" pitchFamily="18" charset="0"/>
                <a:cs typeface="Times New Roman" panose="02020603050405020304" pitchFamily="18" charset="0"/>
              </a:rPr>
              <a:t> of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a:t>
            </a:r>
          </a:p>
          <a:p>
            <a:pPr fontAlgn="base"/>
            <a:r>
              <a:rPr lang="tr-TR" sz="2400" b="1" dirty="0" err="1">
                <a:solidFill>
                  <a:schemeClr val="tx1"/>
                </a:solidFill>
                <a:latin typeface="Times New Roman" panose="02020603050405020304" pitchFamily="18" charset="0"/>
                <a:cs typeface="Times New Roman" panose="02020603050405020304" pitchFamily="18" charset="0"/>
              </a:rPr>
              <a:t>There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are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different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ways</a:t>
            </a:r>
            <a:r>
              <a:rPr lang="tr-TR" sz="2400" b="1" dirty="0">
                <a:solidFill>
                  <a:schemeClr val="tx1"/>
                </a:solidFill>
                <a:latin typeface="Times New Roman" panose="02020603050405020304" pitchFamily="18" charset="0"/>
                <a:cs typeface="Times New Roman" panose="02020603050405020304" pitchFamily="18" charset="0"/>
              </a:rPr>
              <a:t> in </a:t>
            </a:r>
            <a:r>
              <a:rPr lang="tr-TR" sz="2400" b="1" dirty="0" err="1">
                <a:solidFill>
                  <a:schemeClr val="tx1"/>
                </a:solidFill>
                <a:latin typeface="Times New Roman" panose="02020603050405020304" pitchFamily="18" charset="0"/>
                <a:cs typeface="Times New Roman" panose="02020603050405020304" pitchFamily="18" charset="0"/>
              </a:rPr>
              <a:t>which</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can be </a:t>
            </a:r>
            <a:r>
              <a:rPr lang="tr-TR" sz="2400" b="1" dirty="0" err="1">
                <a:solidFill>
                  <a:schemeClr val="tx1"/>
                </a:solidFill>
                <a:latin typeface="Times New Roman" panose="02020603050405020304" pitchFamily="18" charset="0"/>
                <a:cs typeface="Times New Roman" panose="02020603050405020304" pitchFamily="18" charset="0"/>
              </a:rPr>
              <a:t>disposed</a:t>
            </a:r>
            <a:r>
              <a:rPr lang="tr-TR" sz="2400" b="1" dirty="0">
                <a:solidFill>
                  <a:schemeClr val="tx1"/>
                </a:solidFill>
                <a:latin typeface="Times New Roman" panose="02020603050405020304" pitchFamily="18" charset="0"/>
                <a:cs typeface="Times New Roman" panose="02020603050405020304" pitchFamily="18" charset="0"/>
              </a:rPr>
              <a:t> of, but </a:t>
            </a:r>
            <a:r>
              <a:rPr lang="tr-TR" sz="2400" b="1" dirty="0" err="1">
                <a:solidFill>
                  <a:schemeClr val="tx1"/>
                </a:solidFill>
                <a:latin typeface="Times New Roman" panose="02020603050405020304" pitchFamily="18" charset="0"/>
                <a:cs typeface="Times New Roman" panose="02020603050405020304" pitchFamily="18" charset="0"/>
              </a:rPr>
              <a:t>there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are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many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restrictions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regarding</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disposal</a:t>
            </a:r>
            <a:r>
              <a:rPr lang="tr-TR" sz="2400" b="1" dirty="0">
                <a:solidFill>
                  <a:schemeClr val="tx1"/>
                </a:solidFill>
                <a:latin typeface="Times New Roman" panose="02020603050405020304" pitchFamily="18" charset="0"/>
                <a:cs typeface="Times New Roman" panose="02020603050405020304" pitchFamily="18" charset="0"/>
              </a:rPr>
              <a:t>.</a:t>
            </a:r>
          </a:p>
          <a:p>
            <a:pPr fontAlgn="base"/>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cannot</a:t>
            </a:r>
            <a:r>
              <a:rPr lang="tr-TR" sz="2400" b="1" dirty="0">
                <a:solidFill>
                  <a:schemeClr val="tx1"/>
                </a:solidFill>
                <a:latin typeface="Times New Roman" panose="02020603050405020304" pitchFamily="18" charset="0"/>
                <a:cs typeface="Times New Roman" panose="02020603050405020304" pitchFamily="18" charset="0"/>
              </a:rPr>
              <a:t> be </a:t>
            </a:r>
            <a:r>
              <a:rPr lang="tr-TR" sz="2400" b="1" dirty="0" err="1">
                <a:solidFill>
                  <a:schemeClr val="tx1"/>
                </a:solidFill>
                <a:latin typeface="Times New Roman" panose="02020603050405020304" pitchFamily="18" charset="0"/>
                <a:cs typeface="Times New Roman" panose="02020603050405020304" pitchFamily="18" charset="0"/>
              </a:rPr>
              <a:t>discharged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into</a:t>
            </a:r>
            <a:r>
              <a:rPr lang="tr-TR" sz="2400" b="1" dirty="0">
                <a:solidFill>
                  <a:schemeClr val="tx1"/>
                </a:solidFill>
                <a:latin typeface="Times New Roman" panose="02020603050405020304" pitchFamily="18" charset="0"/>
                <a:cs typeface="Times New Roman" panose="02020603050405020304" pitchFamily="18" charset="0"/>
              </a:rPr>
              <a:t> a </a:t>
            </a:r>
            <a:r>
              <a:rPr lang="tr-TR" sz="2400" b="1" dirty="0" err="1">
                <a:solidFill>
                  <a:schemeClr val="tx1"/>
                </a:solidFill>
                <a:latin typeface="Times New Roman" panose="02020603050405020304" pitchFamily="18" charset="0"/>
                <a:cs typeface="Times New Roman" panose="02020603050405020304" pitchFamily="18" charset="0"/>
              </a:rPr>
              <a:t>public</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sewer</a:t>
            </a:r>
            <a:r>
              <a:rPr lang="tr-TR" sz="2400" b="1" dirty="0">
                <a:solidFill>
                  <a:schemeClr val="tx1"/>
                </a:solidFill>
                <a:latin typeface="Times New Roman" panose="02020603050405020304" pitchFamily="18" charset="0"/>
                <a:cs typeface="Times New Roman" panose="02020603050405020304" pitchFamily="18" charset="0"/>
              </a:rPr>
              <a:t>, it </a:t>
            </a:r>
            <a:r>
              <a:rPr lang="tr-TR" sz="2400" b="1" dirty="0" err="1">
                <a:solidFill>
                  <a:schemeClr val="tx1"/>
                </a:solidFill>
                <a:latin typeface="Times New Roman" panose="02020603050405020304" pitchFamily="18" charset="0"/>
                <a:cs typeface="Times New Roman" panose="02020603050405020304" pitchFamily="18" charset="0"/>
              </a:rPr>
              <a:t>cannot</a:t>
            </a:r>
            <a:r>
              <a:rPr lang="tr-TR" sz="2400" b="1" dirty="0">
                <a:solidFill>
                  <a:schemeClr val="tx1"/>
                </a:solidFill>
                <a:latin typeface="Times New Roman" panose="02020603050405020304" pitchFamily="18" charset="0"/>
                <a:cs typeface="Times New Roman" panose="02020603050405020304" pitchFamily="18" charset="0"/>
              </a:rPr>
              <a:t> be </a:t>
            </a:r>
            <a:r>
              <a:rPr lang="tr-TR" sz="2400" b="1" dirty="0" err="1">
                <a:solidFill>
                  <a:schemeClr val="tx1"/>
                </a:solidFill>
                <a:latin typeface="Times New Roman" panose="02020603050405020304" pitchFamily="18" charset="0"/>
                <a:cs typeface="Times New Roman" panose="02020603050405020304" pitchFamily="18" charset="0"/>
              </a:rPr>
              <a:t>tipped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into</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drains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onto</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land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you</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must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have</a:t>
            </a:r>
            <a:r>
              <a:rPr lang="tr-TR" sz="2400" b="1" dirty="0">
                <a:solidFill>
                  <a:schemeClr val="tx1"/>
                </a:solidFill>
                <a:latin typeface="Times New Roman" panose="02020603050405020304" pitchFamily="18" charset="0"/>
                <a:cs typeface="Times New Roman" panose="02020603050405020304" pitchFamily="18" charset="0"/>
              </a:rPr>
              <a:t> a legal </a:t>
            </a:r>
            <a:r>
              <a:rPr lang="tr-TR" sz="2400" b="1" dirty="0" err="1">
                <a:solidFill>
                  <a:schemeClr val="tx1"/>
                </a:solidFill>
                <a:latin typeface="Times New Roman" panose="02020603050405020304" pitchFamily="18" charset="0"/>
                <a:cs typeface="Times New Roman" panose="02020603050405020304" pitchFamily="18" charset="0"/>
              </a:rPr>
              <a:t>licence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 </a:t>
            </a:r>
            <a:r>
              <a:rPr lang="tr-TR" sz="2400" b="1" dirty="0" err="1">
                <a:solidFill>
                  <a:schemeClr val="tx1"/>
                </a:solidFill>
                <a:latin typeface="Times New Roman" panose="02020603050405020304" pitchFamily="18" charset="0"/>
                <a:cs typeface="Times New Roman" panose="02020603050405020304" pitchFamily="18" charset="0"/>
              </a:rPr>
              <a:t>permitted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hazardous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incinerator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if</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you</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want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burn</a:t>
            </a:r>
            <a:r>
              <a:rPr lang="tr-TR" sz="2400" b="1" dirty="0">
                <a:solidFill>
                  <a:schemeClr val="tx1"/>
                </a:solidFill>
                <a:latin typeface="Times New Roman" panose="02020603050405020304" pitchFamily="18" charset="0"/>
                <a:cs typeface="Times New Roman" panose="02020603050405020304" pitchFamily="18" charset="0"/>
              </a:rPr>
              <a:t> it.</a:t>
            </a:r>
          </a:p>
          <a:p>
            <a:pPr fontAlgn="base"/>
            <a:r>
              <a:rPr lang="tr-TR" sz="2400" b="1" dirty="0" err="1">
                <a:solidFill>
                  <a:schemeClr val="tx1"/>
                </a:solidFill>
                <a:latin typeface="Times New Roman" panose="02020603050405020304" pitchFamily="18" charset="0"/>
                <a:cs typeface="Times New Roman" panose="02020603050405020304" pitchFamily="18" charset="0"/>
              </a:rPr>
              <a:t>The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best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dispose</a:t>
            </a:r>
            <a:r>
              <a:rPr lang="tr-TR" sz="2400" b="1" dirty="0">
                <a:solidFill>
                  <a:schemeClr val="tx1"/>
                </a:solidFill>
                <a:latin typeface="Times New Roman" panose="02020603050405020304" pitchFamily="18" charset="0"/>
                <a:cs typeface="Times New Roman" panose="02020603050405020304" pitchFamily="18" charset="0"/>
              </a:rPr>
              <a:t> of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is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contact</a:t>
            </a:r>
            <a:r>
              <a:rPr lang="tr-TR" sz="2400" b="1" dirty="0">
                <a:solidFill>
                  <a:schemeClr val="tx1"/>
                </a:solidFill>
                <a:latin typeface="Times New Roman" panose="02020603050405020304" pitchFamily="18" charset="0"/>
                <a:cs typeface="Times New Roman" panose="02020603050405020304" pitchFamily="18" charset="0"/>
              </a:rPr>
              <a:t> a </a:t>
            </a:r>
            <a:r>
              <a:rPr lang="tr-TR" sz="2400" b="1" dirty="0" err="1">
                <a:solidFill>
                  <a:schemeClr val="tx1"/>
                </a:solidFill>
                <a:latin typeface="Times New Roman" panose="02020603050405020304" pitchFamily="18" charset="0"/>
                <a:cs typeface="Times New Roman" panose="02020603050405020304" pitchFamily="18" charset="0"/>
              </a:rPr>
              <a:t>specialist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company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that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deal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with</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proper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techniques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for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hazardous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These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companies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techniques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that</a:t>
            </a:r>
            <a:r>
              <a:rPr lang="tr-TR" sz="2400" b="1" dirty="0">
                <a:solidFill>
                  <a:schemeClr val="tx1"/>
                </a:solidFill>
                <a:latin typeface="Times New Roman" panose="02020603050405020304" pitchFamily="18" charset="0"/>
                <a:cs typeface="Times New Roman" panose="02020603050405020304" pitchFamily="18" charset="0"/>
              </a:rPr>
              <a:t> do not </a:t>
            </a:r>
            <a:r>
              <a:rPr lang="tr-TR" sz="2400" b="1" dirty="0" err="1">
                <a:solidFill>
                  <a:schemeClr val="tx1"/>
                </a:solidFill>
                <a:latin typeface="Times New Roman" panose="02020603050405020304" pitchFamily="18" charset="0"/>
                <a:cs typeface="Times New Roman" panose="02020603050405020304" pitchFamily="18" charset="0"/>
              </a:rPr>
              <a:t>harm</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environment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cause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additional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pollution</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that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could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endanger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human</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health</a:t>
            </a:r>
            <a:r>
              <a:rPr lang="tr-TR" sz="2400" b="1" dirty="0">
                <a:solidFill>
                  <a:schemeClr val="tx1"/>
                </a:solidFill>
                <a:latin typeface="Times New Roman" panose="02020603050405020304" pitchFamily="18" charset="0"/>
                <a:cs typeface="Times New Roman" panose="02020603050405020304" pitchFamily="18" charset="0"/>
              </a:rPr>
              <a:t>. </a:t>
            </a:r>
          </a:p>
          <a:p>
            <a:endParaRPr lang="tr-TR"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3983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10490" y="2988487"/>
            <a:ext cx="7726733" cy="1280890"/>
          </a:xfrm>
        </p:spPr>
        <p:txBody>
          <a:bodyPr>
            <a:noAutofit/>
          </a:bodyPr>
          <a:lstStyle/>
          <a:p>
            <a:r>
              <a:rPr lang="en-US" sz="7200" b="1" dirty="0">
                <a:solidFill>
                  <a:schemeClr val="tx1"/>
                </a:solidFill>
                <a:latin typeface="Times New Roman" panose="02020603050405020304" pitchFamily="18" charset="0"/>
                <a:cs typeface="Times New Roman" panose="02020603050405020304" pitchFamily="18" charset="0"/>
              </a:rPr>
              <a:t>did you know </a:t>
            </a:r>
            <a:r>
              <a:rPr lang="en-US" sz="7200" b="1" dirty="0" smtClean="0">
                <a:solidFill>
                  <a:schemeClr val="tx1"/>
                </a:solidFill>
                <a:latin typeface="Times New Roman" panose="02020603050405020304" pitchFamily="18" charset="0"/>
                <a:cs typeface="Times New Roman" panose="02020603050405020304" pitchFamily="18" charset="0"/>
              </a:rPr>
              <a:t>that</a:t>
            </a:r>
            <a:r>
              <a:rPr lang="tr-TR" sz="7200" b="1" dirty="0">
                <a:solidFill>
                  <a:schemeClr val="tx1"/>
                </a:solidFill>
                <a:latin typeface="Times New Roman" panose="02020603050405020304" pitchFamily="18" charset="0"/>
                <a:cs typeface="Times New Roman" panose="02020603050405020304" pitchFamily="18" charset="0"/>
              </a:rPr>
              <a:t>?</a:t>
            </a:r>
            <a:r>
              <a:rPr lang="en-US" sz="7200" b="1" dirty="0">
                <a:solidFill>
                  <a:schemeClr val="tx1"/>
                </a:solidFill>
                <a:latin typeface="Times New Roman" panose="02020603050405020304" pitchFamily="18" charset="0"/>
                <a:cs typeface="Times New Roman" panose="02020603050405020304" pitchFamily="18" charset="0"/>
              </a:rPr>
              <a:t/>
            </a:r>
            <a:br>
              <a:rPr lang="en-US" sz="7200" b="1" dirty="0">
                <a:solidFill>
                  <a:schemeClr val="tx1"/>
                </a:solidFill>
                <a:latin typeface="Times New Roman" panose="02020603050405020304" pitchFamily="18" charset="0"/>
                <a:cs typeface="Times New Roman" panose="02020603050405020304" pitchFamily="18" charset="0"/>
              </a:rPr>
            </a:br>
            <a:endParaRPr lang="tr-TR" sz="7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7390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72637"/>
          </a:xfrm>
          <a:prstGeom prst="rect">
            <a:avLst/>
          </a:prstGeom>
        </p:spPr>
      </p:pic>
      <p:sp>
        <p:nvSpPr>
          <p:cNvPr id="5" name="Dikdörtgen 4"/>
          <p:cNvSpPr/>
          <p:nvPr/>
        </p:nvSpPr>
        <p:spPr>
          <a:xfrm>
            <a:off x="5808617" y="258131"/>
            <a:ext cx="6096000" cy="830997"/>
          </a:xfrm>
          <a:prstGeom prst="rect">
            <a:avLst/>
          </a:prstGeom>
        </p:spPr>
        <p:txBody>
          <a:bodyPr>
            <a:spAutoFit/>
          </a:bodyPr>
          <a:lstStyle/>
          <a:p>
            <a:r>
              <a:rPr lang="en-US" sz="2400" b="1" dirty="0">
                <a:latin typeface="Times New Roman" panose="02020603050405020304" pitchFamily="18" charset="0"/>
                <a:cs typeface="Times New Roman" panose="02020603050405020304" pitchFamily="18" charset="0"/>
              </a:rPr>
              <a:t>we can recycle used oils by making detergent or wax.</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5424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490550" y="2455818"/>
            <a:ext cx="6502535" cy="1877428"/>
          </a:xfrm>
        </p:spPr>
        <p:txBody>
          <a:bodyPr>
            <a:noAutofit/>
          </a:bodyPr>
          <a:lstStyle/>
          <a:p>
            <a:r>
              <a:rPr lang="tr-TR" sz="13800" b="1" dirty="0" smtClean="0">
                <a:solidFill>
                  <a:schemeClr val="tx1"/>
                </a:solidFill>
                <a:latin typeface="Times New Roman" panose="02020603050405020304" pitchFamily="18" charset="0"/>
                <a:cs typeface="Times New Roman" panose="02020603050405020304" pitchFamily="18" charset="0"/>
              </a:rPr>
              <a:t>NEWS</a:t>
            </a:r>
            <a:endParaRPr lang="tr-TR" sz="13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7746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105888" y="2373813"/>
            <a:ext cx="8915399" cy="2198186"/>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PETDER (Petroleum Industry Association) Waste Engine Oil Management Project 2018 Annual Report has been published. According to the data in the report, the amount of waste engine oil collected by PETDER in 2018 and delivered to licensed enterprises from the Ministry of Environment and Urbanization increased by 10.75% compared to 2017, reaching 22,146 tons.</a:t>
            </a:r>
            <a:endParaRPr lang="tr-TR"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8559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184264" y="2504441"/>
            <a:ext cx="8915399" cy="2041433"/>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With the "Waste Oil Management Regulation", which covers mineral waste oils and will take effect on January 1, a certificate requirement has been made for enterprises whose engine oil changes are made</a:t>
            </a:r>
            <a:r>
              <a:rPr lang="en-US" sz="2400" b="1" dirty="0" smtClean="0">
                <a:solidFill>
                  <a:schemeClr val="tx1"/>
                </a:solidFill>
                <a:latin typeface="Times New Roman" panose="02020603050405020304" pitchFamily="18" charset="0"/>
                <a:cs typeface="Times New Roman" panose="02020603050405020304" pitchFamily="18" charset="0"/>
              </a:rPr>
              <a:t>.</a:t>
            </a:r>
            <a:r>
              <a:rPr lang="tr-TR" sz="2400" b="1" dirty="0" smtClean="0">
                <a:solidFill>
                  <a:schemeClr val="tx1"/>
                </a:solidFill>
                <a:latin typeface="Times New Roman" panose="02020603050405020304" pitchFamily="18" charset="0"/>
                <a:cs typeface="Times New Roman" panose="02020603050405020304" pitchFamily="18" charset="0"/>
              </a:rPr>
              <a:t> (12.21.2019)</a:t>
            </a:r>
            <a:endParaRPr lang="tr-TR"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687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631F528-261B-4E28-9D07-1BACA51B43EE}"/>
              </a:ext>
            </a:extLst>
          </p:cNvPr>
          <p:cNvSpPr>
            <a:spLocks noGrp="1"/>
          </p:cNvSpPr>
          <p:nvPr>
            <p:ph type="title"/>
          </p:nvPr>
        </p:nvSpPr>
        <p:spPr/>
        <p:txBody>
          <a:bodyPr/>
          <a:lstStyle/>
          <a:p>
            <a:r>
              <a:rPr lang="tr-TR" sz="4400" b="1" dirty="0" err="1">
                <a:solidFill>
                  <a:schemeClr val="tx1"/>
                </a:solidFill>
                <a:latin typeface="Times New Roman" panose="02020603050405020304" pitchFamily="18" charset="0"/>
                <a:cs typeface="Times New Roman" panose="02020603050405020304" pitchFamily="18" charset="0"/>
              </a:rPr>
              <a:t>References</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xmlns="" id="{F1771E9D-972E-4CD3-A879-82DBE77CEE4F}"/>
              </a:ext>
            </a:extLst>
          </p:cNvPr>
          <p:cNvSpPr>
            <a:spLocks noGrp="1"/>
          </p:cNvSpPr>
          <p:nvPr>
            <p:ph idx="1"/>
          </p:nvPr>
        </p:nvSpPr>
        <p:spPr>
          <a:xfrm>
            <a:off x="2124755" y="1407885"/>
            <a:ext cx="8915400" cy="4441371"/>
          </a:xfrm>
        </p:spPr>
        <p:txBody>
          <a:bodyPr>
            <a:normAutofit fontScale="92500" lnSpcReduction="20000"/>
          </a:bodyPr>
          <a:lstStyle/>
          <a:p>
            <a:pPr marL="457200" indent="-457200">
              <a:buFont typeface="Wingdings 3" charset="2"/>
              <a:buAutoNum type="arabicPeriod"/>
            </a:pPr>
            <a:r>
              <a:rPr lang="tr-TR" u="sng" dirty="0">
                <a:latin typeface="Times New Roman" panose="02020603050405020304" pitchFamily="18" charset="0"/>
                <a:cs typeface="Times New Roman" panose="02020603050405020304" pitchFamily="18" charset="0"/>
                <a:hlinkClick r:id="rId2"/>
              </a:rPr>
              <a:t>https://www.petro-online.com/news/fuel-for-thought/13/breaking-news/what-is-waste-oil/34144</a:t>
            </a:r>
            <a:endParaRPr lang="tr-TR" dirty="0">
              <a:latin typeface="Times New Roman" panose="02020603050405020304" pitchFamily="18" charset="0"/>
              <a:cs typeface="Times New Roman" panose="02020603050405020304" pitchFamily="18" charset="0"/>
            </a:endParaRPr>
          </a:p>
          <a:p>
            <a:pPr marL="457200" indent="-457200">
              <a:buAutoNum type="arabicPeriod"/>
            </a:pPr>
            <a:r>
              <a:rPr lang="tr-TR" sz="2000" dirty="0">
                <a:latin typeface="Times New Roman" panose="02020603050405020304" pitchFamily="18" charset="0"/>
                <a:cs typeface="Times New Roman" panose="02020603050405020304" pitchFamily="18" charset="0"/>
                <a:hlinkClick r:id="rId3"/>
              </a:rPr>
              <a:t>https://translate.google.com/?hl=tr#view=home&amp;op=translate&amp;sl=en&amp;tl=tr&amp;text=What%20is%20the%20difference%20between%20waste%20oil%20and%20used%20oil%3F </a:t>
            </a:r>
            <a:r>
              <a:rPr lang="tr-TR" sz="2000" dirty="0" smtClean="0">
                <a:latin typeface="Times New Roman" panose="02020603050405020304" pitchFamily="18" charset="0"/>
                <a:cs typeface="Times New Roman" panose="02020603050405020304" pitchFamily="18" charset="0"/>
                <a:hlinkClick r:id="rId4"/>
              </a:rPr>
              <a:t>https</a:t>
            </a:r>
            <a:r>
              <a:rPr lang="tr-TR" sz="2000" dirty="0">
                <a:latin typeface="Times New Roman" panose="02020603050405020304" pitchFamily="18" charset="0"/>
                <a:cs typeface="Times New Roman" panose="02020603050405020304" pitchFamily="18" charset="0"/>
                <a:hlinkClick r:id="rId4"/>
              </a:rPr>
              <a:t>://</a:t>
            </a:r>
            <a:r>
              <a:rPr lang="tr-TR" sz="2000" dirty="0" smtClean="0">
                <a:latin typeface="Times New Roman" panose="02020603050405020304" pitchFamily="18" charset="0"/>
                <a:cs typeface="Times New Roman" panose="02020603050405020304" pitchFamily="18" charset="0"/>
                <a:hlinkClick r:id="rId4"/>
              </a:rPr>
              <a:t>www.istac.istanbul/en/our-services/istanbul-medical-waste-management</a:t>
            </a:r>
            <a:endParaRPr lang="tr-TR" sz="2000" dirty="0" smtClean="0">
              <a:latin typeface="Times New Roman" panose="02020603050405020304" pitchFamily="18" charset="0"/>
              <a:cs typeface="Times New Roman" panose="02020603050405020304" pitchFamily="18" charset="0"/>
            </a:endParaRPr>
          </a:p>
          <a:p>
            <a:pPr marL="457200" indent="-457200">
              <a:buAutoNum type="arabicPeriod"/>
            </a:pPr>
            <a:r>
              <a:rPr lang="tr-TR" sz="2000" dirty="0">
                <a:latin typeface="Times New Roman" panose="02020603050405020304" pitchFamily="18" charset="0"/>
                <a:cs typeface="Times New Roman" panose="02020603050405020304" pitchFamily="18" charset="0"/>
                <a:hlinkClick r:id="rId5"/>
              </a:rPr>
              <a:t>https://www.google.com/search?q=waste+oils+Statistics+In+Istanbul&amp;rlz=1C1SQJL_trTR818TR818&amp;sxsrf=ALeKk01m7l8U5Xy6Z0suiRwK1Lz6IOgi0A:1583771170779&amp;source=lnms&amp;tbm=isch&amp;sa=X&amp;ved=2ahUKEwijr6iw543oAhWtSBUIHb4lDcgQ_AUoAXoECAwQAw&amp;biw=1242&amp;bih=597#imgrc=V_4mEQuCY1EYPM</a:t>
            </a:r>
            <a:endParaRPr lang="tr-TR" sz="2000" dirty="0">
              <a:latin typeface="Times New Roman" panose="02020603050405020304" pitchFamily="18" charset="0"/>
              <a:cs typeface="Times New Roman" panose="02020603050405020304" pitchFamily="18" charset="0"/>
            </a:endParaRPr>
          </a:p>
          <a:p>
            <a:pPr marL="457200" indent="-457200">
              <a:buAutoNum type="arabicPeriod"/>
            </a:pPr>
            <a:r>
              <a:rPr lang="tr-TR" sz="2000" dirty="0">
                <a:latin typeface="Times New Roman" panose="02020603050405020304" pitchFamily="18" charset="0"/>
                <a:cs typeface="Times New Roman" panose="02020603050405020304" pitchFamily="18" charset="0"/>
                <a:hlinkClick r:id="rId6"/>
              </a:rPr>
              <a:t>https://</a:t>
            </a:r>
            <a:r>
              <a:rPr lang="tr-TR" sz="2000" dirty="0" smtClean="0">
                <a:latin typeface="Times New Roman" panose="02020603050405020304" pitchFamily="18" charset="0"/>
                <a:cs typeface="Times New Roman" panose="02020603050405020304" pitchFamily="18" charset="0"/>
                <a:hlinkClick r:id="rId6"/>
              </a:rPr>
              <a:t>www.ekovitrin.com/otovitrin/petder-2018de-22146-ton-atik-yag-topladi-h76681.html</a:t>
            </a:r>
            <a:endParaRPr lang="tr-TR" sz="2000" dirty="0" smtClean="0">
              <a:latin typeface="Times New Roman" panose="02020603050405020304" pitchFamily="18" charset="0"/>
              <a:cs typeface="Times New Roman" panose="02020603050405020304" pitchFamily="18" charset="0"/>
            </a:endParaRPr>
          </a:p>
          <a:p>
            <a:pPr marL="457200" indent="-457200">
              <a:buAutoNum type="arabicPeriod"/>
            </a:pPr>
            <a:r>
              <a:rPr lang="tr-TR" sz="2000" dirty="0">
                <a:latin typeface="Times New Roman" panose="02020603050405020304" pitchFamily="18" charset="0"/>
                <a:cs typeface="Times New Roman" panose="02020603050405020304" pitchFamily="18" charset="0"/>
                <a:hlinkClick r:id="rId7"/>
              </a:rPr>
              <a:t>http://rcrcommodities.com/?</a:t>
            </a:r>
            <a:r>
              <a:rPr lang="tr-TR" sz="2000" dirty="0" smtClean="0">
                <a:latin typeface="Times New Roman" panose="02020603050405020304" pitchFamily="18" charset="0"/>
                <a:cs typeface="Times New Roman" panose="02020603050405020304" pitchFamily="18" charset="0"/>
                <a:hlinkClick r:id="rId7"/>
              </a:rPr>
              <a:t>page_id=1274</a:t>
            </a:r>
            <a:endParaRPr lang="tr-TR" sz="2000" dirty="0" smtClean="0">
              <a:latin typeface="Times New Roman" panose="02020603050405020304" pitchFamily="18" charset="0"/>
              <a:cs typeface="Times New Roman" panose="02020603050405020304" pitchFamily="18" charset="0"/>
            </a:endParaRPr>
          </a:p>
          <a:p>
            <a:pPr marL="457200" indent="-457200">
              <a:buAutoNum type="arabicPeriod"/>
            </a:pPr>
            <a:r>
              <a:rPr lang="tr-TR" sz="2000" dirty="0">
                <a:latin typeface="Times New Roman" panose="02020603050405020304" pitchFamily="18" charset="0"/>
                <a:cs typeface="Times New Roman" panose="02020603050405020304" pitchFamily="18" charset="0"/>
                <a:hlinkClick r:id="rId8"/>
              </a:rPr>
              <a:t>https://</a:t>
            </a:r>
            <a:r>
              <a:rPr lang="tr-TR" sz="2000" dirty="0" smtClean="0">
                <a:latin typeface="Times New Roman" panose="02020603050405020304" pitchFamily="18" charset="0"/>
                <a:cs typeface="Times New Roman" panose="02020603050405020304" pitchFamily="18" charset="0"/>
                <a:hlinkClick r:id="rId8"/>
              </a:rPr>
              <a:t>www.dunya.com/gundem/45-bin-ton-atik-yag-toplandi-haberi-205535</a:t>
            </a:r>
            <a:endParaRPr lang="tr-TR" sz="2000" dirty="0" smtClean="0">
              <a:latin typeface="Times New Roman" panose="02020603050405020304" pitchFamily="18" charset="0"/>
              <a:cs typeface="Times New Roman" panose="02020603050405020304" pitchFamily="18" charset="0"/>
            </a:endParaRPr>
          </a:p>
          <a:p>
            <a:pPr marL="457200" indent="-457200">
              <a:buAutoNum type="arabicPeriod"/>
            </a:pPr>
            <a:r>
              <a:rPr lang="tr-TR" sz="2000" dirty="0">
                <a:latin typeface="Times New Roman" panose="02020603050405020304" pitchFamily="18" charset="0"/>
                <a:cs typeface="Times New Roman" panose="02020603050405020304" pitchFamily="18" charset="0"/>
                <a:hlinkClick r:id="rId9"/>
              </a:rPr>
              <a:t>https://www.aktuelbilgiler.com/kullanilmis-yaglar-nasil-degerlendirilir</a:t>
            </a:r>
            <a:r>
              <a:rPr lang="tr-TR" sz="2000" dirty="0" smtClean="0">
                <a:latin typeface="Times New Roman" panose="02020603050405020304" pitchFamily="18" charset="0"/>
                <a:cs typeface="Times New Roman" panose="02020603050405020304" pitchFamily="18" charset="0"/>
                <a:hlinkClick r:id="rId9"/>
              </a:rPr>
              <a:t>/</a:t>
            </a:r>
            <a:endParaRPr lang="tr-TR" sz="2000" dirty="0" smtClean="0">
              <a:latin typeface="Times New Roman" panose="02020603050405020304" pitchFamily="18" charset="0"/>
              <a:cs typeface="Times New Roman" panose="02020603050405020304" pitchFamily="18" charset="0"/>
            </a:endParaRPr>
          </a:p>
          <a:p>
            <a:pPr marL="0" indent="0">
              <a:buNone/>
            </a:pPr>
            <a:endParaRPr lang="tr-TR" sz="2000" dirty="0">
              <a:latin typeface="Times New Roman" panose="02020603050405020304" pitchFamily="18" charset="0"/>
              <a:cs typeface="Times New Roman" panose="02020603050405020304" pitchFamily="18" charset="0"/>
            </a:endParaRPr>
          </a:p>
          <a:p>
            <a:pPr marL="457200" indent="-457200">
              <a:buAutoNum type="arabicPeriod"/>
            </a:pPr>
            <a:endParaRPr lang="tr-TR" sz="2000" dirty="0">
              <a:latin typeface="Times New Roman" panose="02020603050405020304" pitchFamily="18" charset="0"/>
              <a:cs typeface="Times New Roman" panose="02020603050405020304" pitchFamily="18" charset="0"/>
            </a:endParaRPr>
          </a:p>
          <a:p>
            <a:pPr marL="457200" indent="-457200">
              <a:buAutoNum type="arabicPeriod"/>
            </a:pPr>
            <a:endParaRPr lang="tr-TR" sz="2000" dirty="0">
              <a:latin typeface="Times New Roman" panose="02020603050405020304" pitchFamily="18" charset="0"/>
              <a:cs typeface="Times New Roman" panose="02020603050405020304" pitchFamily="18" charset="0"/>
            </a:endParaRPr>
          </a:p>
          <a:p>
            <a:pPr marL="457200" indent="-457200">
              <a:buAutoNum type="arabicPeriod"/>
            </a:pPr>
            <a:endParaRPr lang="tr-TR" sz="2000" dirty="0">
              <a:latin typeface="Times New Roman" panose="02020603050405020304" pitchFamily="18" charset="0"/>
              <a:cs typeface="Times New Roman" panose="02020603050405020304" pitchFamily="18" charset="0"/>
            </a:endParaRPr>
          </a:p>
          <a:p>
            <a:pPr marL="457200" indent="-457200">
              <a:buAutoNum type="arabicPeriod"/>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076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7894" y="512462"/>
            <a:ext cx="6722750" cy="1280890"/>
          </a:xfrm>
        </p:spPr>
        <p:txBody>
          <a:bodyPr>
            <a:normAutofit/>
          </a:bodyPr>
          <a:lstStyle/>
          <a:p>
            <a:pPr algn="ctr"/>
            <a:r>
              <a:rPr lang="tr-TR" sz="7200" dirty="0" smtClean="0">
                <a:solidFill>
                  <a:schemeClr val="tx1"/>
                </a:solidFill>
                <a:latin typeface="Times New Roman" panose="02020603050405020304" pitchFamily="18" charset="0"/>
                <a:cs typeface="Times New Roman" panose="02020603050405020304" pitchFamily="18" charset="0"/>
              </a:rPr>
              <a:t>CONTENTS</a:t>
            </a:r>
            <a:endParaRPr lang="tr-TR" sz="7200" dirty="0">
              <a:solidFill>
                <a:schemeClr val="tx1"/>
              </a:solid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normAutofit fontScale="92500" lnSpcReduction="10000"/>
          </a:bodyPr>
          <a:lstStyle/>
          <a:p>
            <a:fld id="{F302176B-0E47-46AC-8F43-DAB4B8A37D06}" type="slidenum">
              <a:rPr lang="tr-TR" smtClean="0"/>
              <a:pPr/>
              <a:t>2</a:t>
            </a:fld>
            <a:endParaRPr lang="tr-TR"/>
          </a:p>
        </p:txBody>
      </p:sp>
      <p:sp>
        <p:nvSpPr>
          <p:cNvPr id="3" name="2 İçerik Yer Tutucusu"/>
          <p:cNvSpPr>
            <a:spLocks noGrp="1"/>
          </p:cNvSpPr>
          <p:nvPr>
            <p:ph sz="quarter" idx="1"/>
          </p:nvPr>
        </p:nvSpPr>
        <p:spPr>
          <a:xfrm>
            <a:off x="2289409" y="1998688"/>
            <a:ext cx="8915400" cy="3817496"/>
          </a:xfrm>
        </p:spPr>
        <p:txBody>
          <a:bodyPr>
            <a:normAutofit/>
          </a:bodyPr>
          <a:lstStyle/>
          <a:p>
            <a:r>
              <a:rPr lang="tr-TR" sz="2400" b="1" dirty="0" smtClean="0">
                <a:solidFill>
                  <a:schemeClr val="tx1"/>
                </a:solidFill>
                <a:latin typeface="Times New Roman" panose="02020603050405020304" pitchFamily="18" charset="0"/>
                <a:cs typeface="Times New Roman" panose="02020603050405020304" pitchFamily="18" charset="0"/>
              </a:rPr>
              <a:t>WHAT </a:t>
            </a:r>
            <a:r>
              <a:rPr lang="tr-TR" sz="2400" b="1" dirty="0">
                <a:solidFill>
                  <a:schemeClr val="tx1"/>
                </a:solidFill>
                <a:latin typeface="Times New Roman" panose="02020603050405020304" pitchFamily="18" charset="0"/>
                <a:cs typeface="Times New Roman" panose="02020603050405020304" pitchFamily="18" charset="0"/>
              </a:rPr>
              <a:t>IS THE WASTE OİLS </a:t>
            </a:r>
            <a:r>
              <a:rPr lang="tr-TR" sz="2400" b="1" dirty="0" smtClean="0">
                <a:solidFill>
                  <a:schemeClr val="tx1"/>
                </a:solidFill>
                <a:latin typeface="Times New Roman" panose="02020603050405020304" pitchFamily="18" charset="0"/>
                <a:cs typeface="Times New Roman" panose="02020603050405020304" pitchFamily="18" charset="0"/>
              </a:rPr>
              <a:t>?</a:t>
            </a:r>
          </a:p>
          <a:p>
            <a:r>
              <a:rPr lang="tr-TR" sz="2400" b="1" dirty="0" err="1">
                <a:solidFill>
                  <a:schemeClr val="tx1"/>
                </a:solidFill>
                <a:latin typeface="Times New Roman" panose="02020603050405020304" pitchFamily="18" charset="0"/>
                <a:cs typeface="Times New Roman" panose="02020603050405020304" pitchFamily="18" charset="0"/>
              </a:rPr>
              <a:t>What</a:t>
            </a:r>
            <a:r>
              <a:rPr lang="tr-TR" sz="2400" b="1" dirty="0">
                <a:solidFill>
                  <a:schemeClr val="tx1"/>
                </a:solidFill>
                <a:latin typeface="Times New Roman" panose="02020603050405020304" pitchFamily="18" charset="0"/>
                <a:cs typeface="Times New Roman" panose="02020603050405020304" pitchFamily="18" charset="0"/>
              </a:rPr>
              <a:t> is </a:t>
            </a:r>
            <a:r>
              <a:rPr lang="tr-TR" sz="2400" b="1" dirty="0" err="1">
                <a:solidFill>
                  <a:schemeClr val="tx1"/>
                </a:solidFill>
                <a:latin typeface="Times New Roman" panose="02020603050405020304" pitchFamily="18" charset="0"/>
                <a:cs typeface="Times New Roman" panose="02020603050405020304" pitchFamily="18" charset="0"/>
              </a:rPr>
              <a:t>the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difference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between</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smtClean="0">
                <a:solidFill>
                  <a:schemeClr val="tx1"/>
                </a:solidFill>
                <a:latin typeface="Times New Roman" panose="02020603050405020304" pitchFamily="18" charset="0"/>
                <a:cs typeface="Times New Roman" panose="02020603050405020304" pitchFamily="18" charset="0"/>
              </a:rPr>
              <a:t>?</a:t>
            </a:r>
          </a:p>
          <a:p>
            <a:r>
              <a:rPr lang="tr-TR" sz="2400" b="1" dirty="0" err="1">
                <a:solidFill>
                  <a:schemeClr val="tx1"/>
                </a:solidFill>
                <a:latin typeface="Times New Roman" panose="02020603050405020304" pitchFamily="18" charset="0"/>
                <a:cs typeface="Times New Roman" panose="02020603050405020304" pitchFamily="18" charset="0"/>
              </a:rPr>
              <a:t>Regulations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regarding</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disposal</a:t>
            </a:r>
            <a:r>
              <a:rPr lang="tr-TR" sz="2400" b="1" dirty="0">
                <a:solidFill>
                  <a:schemeClr val="tx1"/>
                </a:solidFill>
                <a:latin typeface="Times New Roman" panose="02020603050405020304" pitchFamily="18" charset="0"/>
                <a:cs typeface="Times New Roman" panose="02020603050405020304" pitchFamily="18" charset="0"/>
              </a:rPr>
              <a:t> of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smtClean="0">
                <a:solidFill>
                  <a:schemeClr val="tx1"/>
                </a:solidFill>
                <a:latin typeface="Times New Roman" panose="02020603050405020304" pitchFamily="18" charset="0"/>
                <a:cs typeface="Times New Roman" panose="02020603050405020304" pitchFamily="18" charset="0"/>
              </a:rPr>
              <a:t>oil</a:t>
            </a:r>
            <a:endParaRPr lang="tr-TR" sz="2400" b="1" dirty="0" smtClean="0">
              <a:solidFill>
                <a:schemeClr val="tx1"/>
              </a:solidFill>
              <a:latin typeface="Times New Roman" panose="02020603050405020304" pitchFamily="18" charset="0"/>
              <a:cs typeface="Times New Roman" panose="02020603050405020304" pitchFamily="18" charset="0"/>
            </a:endParaRPr>
          </a:p>
          <a:p>
            <a:r>
              <a:rPr lang="tr-TR" sz="2400" b="1" dirty="0" err="1">
                <a:solidFill>
                  <a:schemeClr val="tx1"/>
                </a:solidFill>
                <a:latin typeface="Times New Roman" panose="02020603050405020304" pitchFamily="18" charset="0"/>
                <a:cs typeface="Times New Roman" panose="02020603050405020304" pitchFamily="18" charset="0"/>
              </a:rPr>
              <a:t>Disposal</a:t>
            </a:r>
            <a:r>
              <a:rPr lang="tr-TR" sz="2400" b="1" dirty="0">
                <a:solidFill>
                  <a:schemeClr val="tx1"/>
                </a:solidFill>
                <a:latin typeface="Times New Roman" panose="02020603050405020304" pitchFamily="18" charset="0"/>
                <a:cs typeface="Times New Roman" panose="02020603050405020304" pitchFamily="18" charset="0"/>
              </a:rPr>
              <a:t> of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smtClean="0">
                <a:solidFill>
                  <a:schemeClr val="tx1"/>
                </a:solidFill>
                <a:latin typeface="Times New Roman" panose="02020603050405020304" pitchFamily="18" charset="0"/>
                <a:cs typeface="Times New Roman" panose="02020603050405020304" pitchFamily="18" charset="0"/>
              </a:rPr>
              <a:t>oil</a:t>
            </a:r>
            <a:r>
              <a:rPr lang="tr-TR" sz="2400" b="1" dirty="0" smtClean="0">
                <a:solidFill>
                  <a:schemeClr val="tx1"/>
                </a:solidFill>
                <a:latin typeface="Times New Roman" panose="02020603050405020304" pitchFamily="18" charset="0"/>
                <a:cs typeface="Times New Roman" panose="02020603050405020304" pitchFamily="18" charset="0"/>
              </a:rPr>
              <a:t> </a:t>
            </a:r>
          </a:p>
          <a:p>
            <a:r>
              <a:rPr lang="en-US" sz="2400" b="1" dirty="0">
                <a:solidFill>
                  <a:schemeClr val="tx1"/>
                </a:solidFill>
                <a:latin typeface="Times New Roman" panose="02020603050405020304" pitchFamily="18" charset="0"/>
                <a:cs typeface="Times New Roman" panose="02020603050405020304" pitchFamily="18" charset="0"/>
              </a:rPr>
              <a:t>did you know that</a:t>
            </a:r>
            <a:r>
              <a:rPr lang="tr-TR" sz="2400" b="1" dirty="0" smtClean="0">
                <a:solidFill>
                  <a:schemeClr val="tx1"/>
                </a:solidFill>
                <a:latin typeface="Times New Roman" panose="02020603050405020304" pitchFamily="18" charset="0"/>
                <a:cs typeface="Times New Roman" panose="02020603050405020304" pitchFamily="18" charset="0"/>
              </a:rPr>
              <a:t>?</a:t>
            </a:r>
            <a:endParaRPr lang="tr-TR" sz="2400" b="1" dirty="0">
              <a:solidFill>
                <a:schemeClr val="tx1"/>
              </a:solidFill>
              <a:latin typeface="Times New Roman" panose="02020603050405020304" pitchFamily="18" charset="0"/>
              <a:cs typeface="Times New Roman" panose="02020603050405020304" pitchFamily="18" charset="0"/>
            </a:endParaRPr>
          </a:p>
          <a:p>
            <a:r>
              <a:rPr lang="tr-TR" sz="2400" b="1" dirty="0" smtClean="0">
                <a:solidFill>
                  <a:schemeClr val="tx1"/>
                </a:solidFill>
                <a:latin typeface="Times New Roman" panose="02020603050405020304" pitchFamily="18" charset="0"/>
                <a:cs typeface="Times New Roman" panose="02020603050405020304" pitchFamily="18" charset="0"/>
              </a:rPr>
              <a:t>NEWS</a:t>
            </a:r>
          </a:p>
          <a:p>
            <a:r>
              <a:rPr lang="tr-TR" sz="2400" b="1" dirty="0" smtClean="0">
                <a:solidFill>
                  <a:schemeClr val="tx1"/>
                </a:solidFill>
                <a:latin typeface="Times New Roman" panose="02020603050405020304" pitchFamily="18" charset="0"/>
                <a:cs typeface="Times New Roman" panose="02020603050405020304" pitchFamily="18" charset="0"/>
              </a:rPr>
              <a:t>REFERENCES</a:t>
            </a:r>
          </a:p>
          <a:p>
            <a:endParaRPr lang="tr-TR" sz="2400" b="1" dirty="0" smtClean="0">
              <a:solidFill>
                <a:schemeClr val="tx1"/>
              </a:solidFill>
              <a:latin typeface="Times New Roman" panose="02020603050405020304" pitchFamily="18" charset="0"/>
              <a:cs typeface="Times New Roman" panose="02020603050405020304" pitchFamily="18" charset="0"/>
            </a:endParaRPr>
          </a:p>
          <a:p>
            <a:endParaRPr lang="tr-TR" dirty="0" smtClean="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3993868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3">
            <a:extLst>
              <a:ext uri="{FF2B5EF4-FFF2-40B4-BE49-F238E27FC236}">
                <a16:creationId xmlns:a16="http://schemas.microsoft.com/office/drawing/2014/main" xmlns="" id="{EFCF51E9-811C-4122-BAC3-1B4AEDD5782E}"/>
              </a:ext>
            </a:extLst>
          </p:cNvPr>
          <p:cNvPicPr>
            <a:picLocks noChangeAspect="1"/>
          </p:cNvPicPr>
          <p:nvPr/>
        </p:nvPicPr>
        <p:blipFill>
          <a:blip r:embed="rId2"/>
          <a:stretch>
            <a:fillRect/>
          </a:stretch>
        </p:blipFill>
        <p:spPr>
          <a:xfrm>
            <a:off x="0" y="-1"/>
            <a:ext cx="12192000" cy="6850483"/>
          </a:xfrm>
          <a:prstGeom prst="rect">
            <a:avLst/>
          </a:prstGeom>
        </p:spPr>
      </p:pic>
    </p:spTree>
    <p:extLst>
      <p:ext uri="{BB962C8B-B14F-4D97-AF65-F5344CB8AC3E}">
        <p14:creationId xmlns:p14="http://schemas.microsoft.com/office/powerpoint/2010/main" val="150859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614021" y="2811657"/>
            <a:ext cx="6815669" cy="924320"/>
          </a:xfrm>
        </p:spPr>
        <p:txBody>
          <a:bodyPr>
            <a:noAutofit/>
          </a:bodyPr>
          <a:lstStyle/>
          <a:p>
            <a:r>
              <a:rPr lang="tr-TR" sz="6600" dirty="0" err="1">
                <a:solidFill>
                  <a:schemeClr val="tx1"/>
                </a:solidFill>
                <a:latin typeface="Times New Roman" panose="02020603050405020304" pitchFamily="18" charset="0"/>
                <a:cs typeface="Times New Roman" panose="02020603050405020304" pitchFamily="18" charset="0"/>
              </a:rPr>
              <a:t>What</a:t>
            </a:r>
            <a:r>
              <a:rPr lang="tr-TR" sz="6600" dirty="0">
                <a:solidFill>
                  <a:schemeClr val="tx1"/>
                </a:solidFill>
                <a:latin typeface="Times New Roman" panose="02020603050405020304" pitchFamily="18" charset="0"/>
                <a:cs typeface="Times New Roman" panose="02020603050405020304" pitchFamily="18" charset="0"/>
              </a:rPr>
              <a:t> is </a:t>
            </a:r>
            <a:r>
              <a:rPr lang="tr-TR" sz="6600" dirty="0" err="1">
                <a:solidFill>
                  <a:schemeClr val="tx1"/>
                </a:solidFill>
                <a:latin typeface="Times New Roman" panose="02020603050405020304" pitchFamily="18" charset="0"/>
                <a:cs typeface="Times New Roman" panose="02020603050405020304" pitchFamily="18" charset="0"/>
              </a:rPr>
              <a:t>Waste</a:t>
            </a:r>
            <a:r>
              <a:rPr lang="tr-TR" sz="6600" dirty="0">
                <a:solidFill>
                  <a:schemeClr val="tx1"/>
                </a:solidFill>
                <a:latin typeface="Times New Roman" panose="02020603050405020304" pitchFamily="18" charset="0"/>
                <a:cs typeface="Times New Roman" panose="02020603050405020304" pitchFamily="18" charset="0"/>
              </a:rPr>
              <a:t> </a:t>
            </a:r>
            <a:r>
              <a:rPr lang="tr-TR" sz="6600" dirty="0" err="1">
                <a:solidFill>
                  <a:schemeClr val="tx1"/>
                </a:solidFill>
                <a:latin typeface="Times New Roman" panose="02020603050405020304" pitchFamily="18" charset="0"/>
                <a:cs typeface="Times New Roman" panose="02020603050405020304" pitchFamily="18" charset="0"/>
              </a:rPr>
              <a:t>Oil</a:t>
            </a:r>
            <a:r>
              <a:rPr lang="tr-TR" sz="66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60208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876424" y="2063931"/>
            <a:ext cx="8791575" cy="3193869"/>
          </a:xfrm>
        </p:spPr>
        <p:txBody>
          <a:bodyPr>
            <a:noAutofit/>
          </a:bodyPr>
          <a:lstStyle/>
          <a:p>
            <a:pPr fontAlgn="base"/>
            <a:r>
              <a:rPr lang="tr-TR" sz="2000" b="1" dirty="0" err="1">
                <a:solidFill>
                  <a:schemeClr val="tx1"/>
                </a:solidFill>
                <a:latin typeface="Times New Roman" panose="02020603050405020304" pitchFamily="18" charset="0"/>
                <a:cs typeface="Times New Roman" panose="02020603050405020304" pitchFamily="18" charset="0"/>
              </a:rPr>
              <a:t>Waste</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oil</a:t>
            </a:r>
            <a:r>
              <a:rPr lang="tr-TR" sz="2000" b="1" dirty="0">
                <a:solidFill>
                  <a:schemeClr val="tx1"/>
                </a:solidFill>
                <a:latin typeface="Times New Roman" panose="02020603050405020304" pitchFamily="18" charset="0"/>
                <a:cs typeface="Times New Roman" panose="02020603050405020304" pitchFamily="18" charset="0"/>
              </a:rPr>
              <a:t> is </a:t>
            </a:r>
            <a:r>
              <a:rPr lang="tr-TR" sz="2000" b="1" dirty="0" err="1">
                <a:solidFill>
                  <a:schemeClr val="tx1"/>
                </a:solidFill>
                <a:latin typeface="Times New Roman" panose="02020603050405020304" pitchFamily="18" charset="0"/>
                <a:cs typeface="Times New Roman" panose="02020603050405020304" pitchFamily="18" charset="0"/>
              </a:rPr>
              <a:t>oil</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that</a:t>
            </a:r>
            <a:r>
              <a:rPr lang="tr-TR" sz="2000" b="1" dirty="0">
                <a:solidFill>
                  <a:schemeClr val="tx1"/>
                </a:solidFill>
                <a:latin typeface="Times New Roman" panose="02020603050405020304" pitchFamily="18" charset="0"/>
                <a:cs typeface="Times New Roman" panose="02020603050405020304" pitchFamily="18" charset="0"/>
              </a:rPr>
              <a:t> has </a:t>
            </a:r>
            <a:r>
              <a:rPr lang="tr-TR" sz="2000" b="1" dirty="0" err="1">
                <a:solidFill>
                  <a:schemeClr val="tx1"/>
                </a:solidFill>
                <a:latin typeface="Times New Roman" panose="02020603050405020304" pitchFamily="18" charset="0"/>
                <a:cs typeface="Times New Roman" panose="02020603050405020304" pitchFamily="18" charset="0"/>
              </a:rPr>
              <a:t>never</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been</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used</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because</a:t>
            </a:r>
            <a:r>
              <a:rPr lang="tr-TR" sz="2000" b="1" dirty="0">
                <a:solidFill>
                  <a:schemeClr val="tx1"/>
                </a:solidFill>
                <a:latin typeface="Times New Roman" panose="02020603050405020304" pitchFamily="18" charset="0"/>
                <a:cs typeface="Times New Roman" panose="02020603050405020304" pitchFamily="18" charset="0"/>
              </a:rPr>
              <a:t> it has </a:t>
            </a:r>
            <a:r>
              <a:rPr lang="tr-TR" sz="2000" b="1" dirty="0" err="1">
                <a:solidFill>
                  <a:schemeClr val="tx1"/>
                </a:solidFill>
                <a:latin typeface="Times New Roman" panose="02020603050405020304" pitchFamily="18" charset="0"/>
                <a:cs typeface="Times New Roman" panose="02020603050405020304" pitchFamily="18" charset="0"/>
              </a:rPr>
              <a:t>been</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compromised</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typically</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through</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contamination</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and</a:t>
            </a:r>
            <a:r>
              <a:rPr lang="tr-TR" sz="2000" b="1" dirty="0">
                <a:solidFill>
                  <a:schemeClr val="tx1"/>
                </a:solidFill>
                <a:latin typeface="Times New Roman" panose="02020603050405020304" pitchFamily="18" charset="0"/>
                <a:cs typeface="Times New Roman" panose="02020603050405020304" pitchFamily="18" charset="0"/>
              </a:rPr>
              <a:t> is </a:t>
            </a:r>
            <a:r>
              <a:rPr lang="tr-TR" sz="2000" b="1" dirty="0" err="1">
                <a:solidFill>
                  <a:schemeClr val="tx1"/>
                </a:solidFill>
                <a:latin typeface="Times New Roman" panose="02020603050405020304" pitchFamily="18" charset="0"/>
                <a:cs typeface="Times New Roman" panose="02020603050405020304" pitchFamily="18" charset="0"/>
              </a:rPr>
              <a:t>now</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unsuitable</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for</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its</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original</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purpose</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Examples</a:t>
            </a:r>
            <a:r>
              <a:rPr lang="tr-TR" sz="2000" b="1" dirty="0">
                <a:solidFill>
                  <a:schemeClr val="tx1"/>
                </a:solidFill>
                <a:latin typeface="Times New Roman" panose="02020603050405020304" pitchFamily="18" charset="0"/>
                <a:cs typeface="Times New Roman" panose="02020603050405020304" pitchFamily="18" charset="0"/>
              </a:rPr>
              <a:t> of </a:t>
            </a:r>
            <a:r>
              <a:rPr lang="tr-TR" sz="2000" b="1" dirty="0" err="1">
                <a:solidFill>
                  <a:schemeClr val="tx1"/>
                </a:solidFill>
                <a:latin typeface="Times New Roman" panose="02020603050405020304" pitchFamily="18" charset="0"/>
                <a:cs typeface="Times New Roman" panose="02020603050405020304" pitchFamily="18" charset="0"/>
              </a:rPr>
              <a:t>waste</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oil</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include</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oil</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spill</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clean-up</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the</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bottom</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sediment</a:t>
            </a:r>
            <a:r>
              <a:rPr lang="tr-TR" sz="2000" b="1" dirty="0">
                <a:solidFill>
                  <a:schemeClr val="tx1"/>
                </a:solidFill>
                <a:latin typeface="Times New Roman" panose="02020603050405020304" pitchFamily="18" charset="0"/>
                <a:cs typeface="Times New Roman" panose="02020603050405020304" pitchFamily="18" charset="0"/>
              </a:rPr>
              <a:t> of </a:t>
            </a:r>
            <a:r>
              <a:rPr lang="tr-TR" sz="2000" b="1" dirty="0" err="1">
                <a:solidFill>
                  <a:schemeClr val="tx1"/>
                </a:solidFill>
                <a:latin typeface="Times New Roman" panose="02020603050405020304" pitchFamily="18" charset="0"/>
                <a:cs typeface="Times New Roman" panose="02020603050405020304" pitchFamily="18" charset="0"/>
              </a:rPr>
              <a:t>oil</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tankers</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after</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cleanout</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and</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oil</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that</a:t>
            </a:r>
            <a:r>
              <a:rPr lang="tr-TR" sz="2000" b="1" dirty="0">
                <a:solidFill>
                  <a:schemeClr val="tx1"/>
                </a:solidFill>
                <a:latin typeface="Times New Roman" panose="02020603050405020304" pitchFamily="18" charset="0"/>
                <a:cs typeface="Times New Roman" panose="02020603050405020304" pitchFamily="18" charset="0"/>
              </a:rPr>
              <a:t> has </a:t>
            </a:r>
            <a:r>
              <a:rPr lang="tr-TR" sz="2000" b="1" dirty="0" err="1">
                <a:solidFill>
                  <a:schemeClr val="tx1"/>
                </a:solidFill>
                <a:latin typeface="Times New Roman" panose="02020603050405020304" pitchFamily="18" charset="0"/>
                <a:cs typeface="Times New Roman" panose="02020603050405020304" pitchFamily="18" charset="0"/>
              </a:rPr>
              <a:t>been</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contaminated</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through</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leaking</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containers</a:t>
            </a:r>
            <a:r>
              <a:rPr lang="tr-TR" sz="2000" b="1" dirty="0">
                <a:solidFill>
                  <a:schemeClr val="tx1"/>
                </a:solidFill>
                <a:latin typeface="Times New Roman" panose="02020603050405020304" pitchFamily="18" charset="0"/>
                <a:cs typeface="Times New Roman" panose="02020603050405020304" pitchFamily="18" charset="0"/>
              </a:rPr>
              <a:t>.</a:t>
            </a:r>
          </a:p>
          <a:p>
            <a:pPr fontAlgn="base"/>
            <a:r>
              <a:rPr lang="tr-TR" sz="2000" b="1" dirty="0" err="1">
                <a:solidFill>
                  <a:schemeClr val="tx1"/>
                </a:solidFill>
                <a:latin typeface="Times New Roman" panose="02020603050405020304" pitchFamily="18" charset="0"/>
                <a:cs typeface="Times New Roman" panose="02020603050405020304" pitchFamily="18" charset="0"/>
              </a:rPr>
              <a:t>Waste</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oil</a:t>
            </a:r>
            <a:r>
              <a:rPr lang="tr-TR" sz="2000" b="1" dirty="0">
                <a:solidFill>
                  <a:schemeClr val="tx1"/>
                </a:solidFill>
                <a:latin typeface="Times New Roman" panose="02020603050405020304" pitchFamily="18" charset="0"/>
                <a:cs typeface="Times New Roman" panose="02020603050405020304" pitchFamily="18" charset="0"/>
              </a:rPr>
              <a:t> can </a:t>
            </a:r>
            <a:r>
              <a:rPr lang="tr-TR" sz="2000" b="1" dirty="0" err="1">
                <a:solidFill>
                  <a:schemeClr val="tx1"/>
                </a:solidFill>
                <a:latin typeface="Times New Roman" panose="02020603050405020304" pitchFamily="18" charset="0"/>
                <a:cs typeface="Times New Roman" panose="02020603050405020304" pitchFamily="18" charset="0"/>
              </a:rPr>
              <a:t>either</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show</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the</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addition</a:t>
            </a:r>
            <a:r>
              <a:rPr lang="tr-TR" sz="2000" b="1" dirty="0">
                <a:solidFill>
                  <a:schemeClr val="tx1"/>
                </a:solidFill>
                <a:latin typeface="Times New Roman" panose="02020603050405020304" pitchFamily="18" charset="0"/>
                <a:cs typeface="Times New Roman" panose="02020603050405020304" pitchFamily="18" charset="0"/>
              </a:rPr>
              <a:t> of </a:t>
            </a:r>
            <a:r>
              <a:rPr lang="tr-TR" sz="2000" b="1" dirty="0" err="1">
                <a:solidFill>
                  <a:schemeClr val="tx1"/>
                </a:solidFill>
                <a:latin typeface="Times New Roman" panose="02020603050405020304" pitchFamily="18" charset="0"/>
                <a:cs typeface="Times New Roman" panose="02020603050405020304" pitchFamily="18" charset="0"/>
              </a:rPr>
              <a:t>impurities</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or</a:t>
            </a:r>
            <a:r>
              <a:rPr lang="tr-TR" sz="2000" b="1" dirty="0">
                <a:solidFill>
                  <a:schemeClr val="tx1"/>
                </a:solidFill>
                <a:latin typeface="Times New Roman" panose="02020603050405020304" pitchFamily="18" charset="0"/>
                <a:cs typeface="Times New Roman" panose="02020603050405020304" pitchFamily="18" charset="0"/>
              </a:rPr>
              <a:t> a </a:t>
            </a:r>
            <a:r>
              <a:rPr lang="tr-TR" sz="2000" b="1" dirty="0" err="1">
                <a:solidFill>
                  <a:schemeClr val="tx1"/>
                </a:solidFill>
                <a:latin typeface="Times New Roman" panose="02020603050405020304" pitchFamily="18" charset="0"/>
                <a:cs typeface="Times New Roman" panose="02020603050405020304" pitchFamily="18" charset="0"/>
              </a:rPr>
              <a:t>loss</a:t>
            </a:r>
            <a:r>
              <a:rPr lang="tr-TR" sz="2000" b="1" dirty="0">
                <a:solidFill>
                  <a:schemeClr val="tx1"/>
                </a:solidFill>
                <a:latin typeface="Times New Roman" panose="02020603050405020304" pitchFamily="18" charset="0"/>
                <a:cs typeface="Times New Roman" panose="02020603050405020304" pitchFamily="18" charset="0"/>
              </a:rPr>
              <a:t> of </a:t>
            </a:r>
            <a:r>
              <a:rPr lang="tr-TR" sz="2000" b="1" dirty="0" err="1">
                <a:solidFill>
                  <a:schemeClr val="tx1"/>
                </a:solidFill>
                <a:latin typeface="Times New Roman" panose="02020603050405020304" pitchFamily="18" charset="0"/>
                <a:cs typeface="Times New Roman" panose="02020603050405020304" pitchFamily="18" charset="0"/>
              </a:rPr>
              <a:t>original</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properties</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Waste</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oil</a:t>
            </a:r>
            <a:r>
              <a:rPr lang="tr-TR" sz="2000" b="1" dirty="0">
                <a:solidFill>
                  <a:schemeClr val="tx1"/>
                </a:solidFill>
                <a:latin typeface="Times New Roman" panose="02020603050405020304" pitchFamily="18" charset="0"/>
                <a:cs typeface="Times New Roman" panose="02020603050405020304" pitchFamily="18" charset="0"/>
              </a:rPr>
              <a:t> can </a:t>
            </a:r>
            <a:r>
              <a:rPr lang="tr-TR" sz="2000" b="1" dirty="0" err="1">
                <a:solidFill>
                  <a:schemeClr val="tx1"/>
                </a:solidFill>
                <a:latin typeface="Times New Roman" panose="02020603050405020304" pitchFamily="18" charset="0"/>
                <a:cs typeface="Times New Roman" panose="02020603050405020304" pitchFamily="18" charset="0"/>
              </a:rPr>
              <a:t>never</a:t>
            </a:r>
            <a:r>
              <a:rPr lang="tr-TR" sz="2000" b="1" dirty="0">
                <a:solidFill>
                  <a:schemeClr val="tx1"/>
                </a:solidFill>
                <a:latin typeface="Times New Roman" panose="02020603050405020304" pitchFamily="18" charset="0"/>
                <a:cs typeface="Times New Roman" panose="02020603050405020304" pitchFamily="18" charset="0"/>
              </a:rPr>
              <a:t> be </a:t>
            </a:r>
            <a:r>
              <a:rPr lang="tr-TR" sz="2000" b="1" dirty="0" err="1">
                <a:solidFill>
                  <a:schemeClr val="tx1"/>
                </a:solidFill>
                <a:latin typeface="Times New Roman" panose="02020603050405020304" pitchFamily="18" charset="0"/>
                <a:cs typeface="Times New Roman" panose="02020603050405020304" pitchFamily="18" charset="0"/>
              </a:rPr>
              <a:t>used</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either</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through</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recycling</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or</a:t>
            </a:r>
            <a:r>
              <a:rPr lang="tr-TR" sz="2000" b="1" dirty="0">
                <a:solidFill>
                  <a:schemeClr val="tx1"/>
                </a:solidFill>
                <a:latin typeface="Times New Roman" panose="02020603050405020304" pitchFamily="18" charset="0"/>
                <a:cs typeface="Times New Roman" panose="02020603050405020304" pitchFamily="18" charset="0"/>
              </a:rPr>
              <a:t> </a:t>
            </a:r>
            <a:r>
              <a:rPr lang="tr-TR" sz="2000" b="1" dirty="0" err="1">
                <a:solidFill>
                  <a:schemeClr val="tx1"/>
                </a:solidFill>
                <a:latin typeface="Times New Roman" panose="02020603050405020304" pitchFamily="18" charset="0"/>
                <a:cs typeface="Times New Roman" panose="02020603050405020304" pitchFamily="18" charset="0"/>
              </a:rPr>
              <a:t>cleaning</a:t>
            </a:r>
            <a:r>
              <a:rPr lang="tr-TR" sz="2000" b="1" dirty="0">
                <a:solidFill>
                  <a:schemeClr val="tx1"/>
                </a:solidFill>
                <a:latin typeface="Times New Roman" panose="02020603050405020304" pitchFamily="18" charset="0"/>
                <a:cs typeface="Times New Roman" panose="02020603050405020304" pitchFamily="18" charset="0"/>
              </a:rPr>
              <a:t>.</a:t>
            </a:r>
          </a:p>
          <a:p>
            <a:endParaRPr lang="tr-TR" sz="2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247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Dikdörtgen 4"/>
          <p:cNvSpPr/>
          <p:nvPr/>
        </p:nvSpPr>
        <p:spPr>
          <a:xfrm>
            <a:off x="2995426" y="1193465"/>
            <a:ext cx="1553630" cy="1323439"/>
          </a:xfrm>
          <a:prstGeom prst="rect">
            <a:avLst/>
          </a:prstGeom>
        </p:spPr>
        <p:txBody>
          <a:bodyPr wrap="none">
            <a:spAutoFit/>
          </a:bodyPr>
          <a:lstStyle/>
          <a:p>
            <a:r>
              <a:rPr lang="tr-TR" sz="8000" b="1" dirty="0" err="1" smtClean="0">
                <a:solidFill>
                  <a:srgbClr val="002060"/>
                </a:solidFill>
                <a:latin typeface="Times New Roman" panose="02020603050405020304" pitchFamily="18" charset="0"/>
                <a:cs typeface="Times New Roman" panose="02020603050405020304" pitchFamily="18" charset="0"/>
              </a:rPr>
              <a:t>Oil</a:t>
            </a:r>
            <a:endParaRPr lang="tr-TR" sz="8000" b="1" dirty="0">
              <a:solidFill>
                <a:srgbClr val="002060"/>
              </a:solidFill>
            </a:endParaRPr>
          </a:p>
        </p:txBody>
      </p:sp>
    </p:spTree>
    <p:extLst>
      <p:ext uri="{BB962C8B-B14F-4D97-AF65-F5344CB8AC3E}">
        <p14:creationId xmlns:p14="http://schemas.microsoft.com/office/powerpoint/2010/main" val="1706931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err="1">
                <a:solidFill>
                  <a:schemeClr val="tx1"/>
                </a:solidFill>
                <a:latin typeface="Times New Roman" panose="02020603050405020304" pitchFamily="18" charset="0"/>
                <a:cs typeface="Times New Roman" panose="02020603050405020304" pitchFamily="18" charset="0"/>
              </a:rPr>
              <a:t>What</a:t>
            </a:r>
            <a:r>
              <a:rPr lang="tr-TR" b="1" dirty="0">
                <a:solidFill>
                  <a:schemeClr val="tx1"/>
                </a:solidFill>
                <a:latin typeface="Times New Roman" panose="02020603050405020304" pitchFamily="18" charset="0"/>
                <a:cs typeface="Times New Roman" panose="02020603050405020304" pitchFamily="18" charset="0"/>
              </a:rPr>
              <a:t> is </a:t>
            </a:r>
            <a:r>
              <a:rPr lang="tr-TR" b="1" dirty="0" err="1">
                <a:solidFill>
                  <a:schemeClr val="tx1"/>
                </a:solidFill>
                <a:latin typeface="Times New Roman" panose="02020603050405020304" pitchFamily="18" charset="0"/>
                <a:cs typeface="Times New Roman" panose="02020603050405020304" pitchFamily="18" charset="0"/>
              </a:rPr>
              <a:t>the</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difference</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between</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waste</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oil</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and</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used</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oil</a:t>
            </a:r>
            <a:r>
              <a:rPr lang="tr-TR" b="1" dirty="0">
                <a:solidFill>
                  <a:schemeClr val="tx1"/>
                </a:solidFill>
                <a:latin typeface="Times New Roman" panose="02020603050405020304" pitchFamily="18" charset="0"/>
                <a:cs typeface="Times New Roman" panose="02020603050405020304" pitchFamily="18" charset="0"/>
              </a:rPr>
              <a:t>?</a:t>
            </a:r>
            <a:br>
              <a:rPr lang="tr-TR" b="1" dirty="0">
                <a:solidFill>
                  <a:schemeClr val="tx1"/>
                </a:solidFill>
                <a:latin typeface="Times New Roman" panose="02020603050405020304" pitchFamily="18" charset="0"/>
                <a:cs typeface="Times New Roman" panose="02020603050405020304" pitchFamily="18" charset="0"/>
              </a:rPr>
            </a:br>
            <a:endParaRPr lang="tr-TR" dirty="0"/>
          </a:p>
        </p:txBody>
      </p:sp>
    </p:spTree>
    <p:extLst>
      <p:ext uri="{BB962C8B-B14F-4D97-AF65-F5344CB8AC3E}">
        <p14:creationId xmlns:p14="http://schemas.microsoft.com/office/powerpoint/2010/main" val="2176828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993990" y="1067843"/>
            <a:ext cx="8791575" cy="4523059"/>
          </a:xfrm>
        </p:spPr>
        <p:txBody>
          <a:bodyPr>
            <a:normAutofit/>
          </a:bodyPr>
          <a:lstStyle/>
          <a:p>
            <a:pPr fontAlgn="base"/>
            <a:r>
              <a:rPr lang="tr-TR" sz="2400" b="1" dirty="0" err="1" smtClean="0">
                <a:solidFill>
                  <a:schemeClr val="tx1"/>
                </a:solidFill>
                <a:latin typeface="Times New Roman" panose="02020603050405020304" pitchFamily="18" charset="0"/>
                <a:cs typeface="Times New Roman" panose="02020603050405020304" pitchFamily="18" charset="0"/>
              </a:rPr>
              <a:t>Used</a:t>
            </a:r>
            <a:r>
              <a:rPr lang="tr-TR" sz="2400" b="1" dirty="0" smtClean="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has </a:t>
            </a:r>
            <a:r>
              <a:rPr lang="tr-TR" sz="2400" b="1" dirty="0" err="1">
                <a:solidFill>
                  <a:schemeClr val="tx1"/>
                </a:solidFill>
                <a:latin typeface="Times New Roman" panose="02020603050405020304" pitchFamily="18" charset="0"/>
                <a:cs typeface="Times New Roman" panose="02020603050405020304" pitchFamily="18" charset="0"/>
              </a:rPr>
              <a:t>been</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previously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as a </a:t>
            </a:r>
            <a:r>
              <a:rPr lang="tr-TR" sz="2400" b="1" dirty="0" err="1">
                <a:solidFill>
                  <a:schemeClr val="tx1"/>
                </a:solidFill>
                <a:latin typeface="Times New Roman" panose="02020603050405020304" pitchFamily="18" charset="0"/>
                <a:cs typeface="Times New Roman" panose="02020603050405020304" pitchFamily="18" charset="0"/>
              </a:rPr>
              <a:t>result</a:t>
            </a:r>
            <a:r>
              <a:rPr lang="tr-TR" sz="2400" b="1" dirty="0">
                <a:solidFill>
                  <a:schemeClr val="tx1"/>
                </a:solidFill>
                <a:latin typeface="Times New Roman" panose="02020603050405020304" pitchFamily="18" charset="0"/>
                <a:cs typeface="Times New Roman" panose="02020603050405020304" pitchFamily="18" charset="0"/>
              </a:rPr>
              <a:t> of </a:t>
            </a:r>
            <a:r>
              <a:rPr lang="tr-TR" sz="2400" b="1" dirty="0" err="1">
                <a:solidFill>
                  <a:schemeClr val="tx1"/>
                </a:solidFill>
                <a:latin typeface="Times New Roman" panose="02020603050405020304" pitchFamily="18" charset="0"/>
                <a:cs typeface="Times New Roman" panose="02020603050405020304" pitchFamily="18" charset="0"/>
              </a:rPr>
              <a:t>that</a:t>
            </a:r>
            <a:r>
              <a:rPr lang="tr-TR" sz="2400" b="1" dirty="0">
                <a:solidFill>
                  <a:schemeClr val="tx1"/>
                </a:solidFill>
                <a:latin typeface="Times New Roman" panose="02020603050405020304" pitchFamily="18" charset="0"/>
                <a:cs typeface="Times New Roman" panose="02020603050405020304" pitchFamily="18" charset="0"/>
              </a:rPr>
              <a:t>, is </a:t>
            </a:r>
            <a:r>
              <a:rPr lang="tr-TR" sz="2400" b="1" dirty="0" err="1">
                <a:solidFill>
                  <a:schemeClr val="tx1"/>
                </a:solidFill>
                <a:latin typeface="Times New Roman" panose="02020603050405020304" pitchFamily="18" charset="0"/>
                <a:cs typeface="Times New Roman" panose="02020603050405020304" pitchFamily="18" charset="0"/>
              </a:rPr>
              <a:t>now</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contaminated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by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impurities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either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chemical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physical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Examples</a:t>
            </a:r>
            <a:r>
              <a:rPr lang="tr-TR" sz="2400" b="1" dirty="0">
                <a:solidFill>
                  <a:schemeClr val="tx1"/>
                </a:solidFill>
                <a:latin typeface="Times New Roman" panose="02020603050405020304" pitchFamily="18" charset="0"/>
                <a:cs typeface="Times New Roman" panose="02020603050405020304" pitchFamily="18" charset="0"/>
              </a:rPr>
              <a:t> of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are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old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transmission</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motor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brake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fluid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hydraulic</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gearbox</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is a </a:t>
            </a:r>
            <a:r>
              <a:rPr lang="tr-TR" sz="2400" b="1" dirty="0" err="1">
                <a:solidFill>
                  <a:schemeClr val="tx1"/>
                </a:solidFill>
                <a:latin typeface="Times New Roman" panose="02020603050405020304" pitchFamily="18" charset="0"/>
                <a:cs typeface="Times New Roman" panose="02020603050405020304" pitchFamily="18" charset="0"/>
              </a:rPr>
              <a:t>recyclable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commodity</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as </a:t>
            </a:r>
            <a:r>
              <a:rPr lang="tr-TR" sz="2400" b="1" dirty="0" err="1">
                <a:solidFill>
                  <a:schemeClr val="tx1"/>
                </a:solidFill>
                <a:latin typeface="Times New Roman" panose="02020603050405020304" pitchFamily="18" charset="0"/>
                <a:cs typeface="Times New Roman" panose="02020603050405020304" pitchFamily="18" charset="0"/>
              </a:rPr>
              <a:t>such</a:t>
            </a:r>
            <a:r>
              <a:rPr lang="tr-TR" sz="2400" b="1" dirty="0">
                <a:solidFill>
                  <a:schemeClr val="tx1"/>
                </a:solidFill>
                <a:latin typeface="Times New Roman" panose="02020603050405020304" pitchFamily="18" charset="0"/>
                <a:cs typeface="Times New Roman" panose="02020603050405020304" pitchFamily="18" charset="0"/>
              </a:rPr>
              <a:t>, can be </a:t>
            </a:r>
            <a:r>
              <a:rPr lang="tr-TR" sz="2400" b="1" dirty="0" err="1">
                <a:solidFill>
                  <a:schemeClr val="tx1"/>
                </a:solidFill>
                <a:latin typeface="Times New Roman" panose="02020603050405020304" pitchFamily="18" charset="0"/>
                <a:cs typeface="Times New Roman" panose="02020603050405020304" pitchFamily="18" charset="0"/>
              </a:rPr>
              <a:t>stored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for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recycling</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reuse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is not </a:t>
            </a:r>
            <a:r>
              <a:rPr lang="tr-TR" sz="2400" b="1" dirty="0" err="1">
                <a:solidFill>
                  <a:schemeClr val="tx1"/>
                </a:solidFill>
                <a:latin typeface="Times New Roman" panose="02020603050405020304" pitchFamily="18" charset="0"/>
                <a:cs typeface="Times New Roman" panose="02020603050405020304" pitchFamily="18" charset="0"/>
              </a:rPr>
              <a:t>considered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be a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smtClean="0">
                <a:solidFill>
                  <a:schemeClr val="tx1"/>
                </a:solidFill>
                <a:latin typeface="Times New Roman" panose="02020603050405020304" pitchFamily="18" charset="0"/>
                <a:cs typeface="Times New Roman" panose="02020603050405020304" pitchFamily="18" charset="0"/>
              </a:rPr>
              <a:t>product</a:t>
            </a:r>
            <a:r>
              <a:rPr lang="tr-TR" sz="2400" b="1" dirty="0" smtClean="0">
                <a:solidFill>
                  <a:schemeClr val="tx1"/>
                </a:solidFill>
                <a:latin typeface="Times New Roman" panose="02020603050405020304" pitchFamily="18" charset="0"/>
                <a:cs typeface="Times New Roman" panose="02020603050405020304" pitchFamily="18" charset="0"/>
              </a:rPr>
              <a:t>.</a:t>
            </a:r>
          </a:p>
          <a:p>
            <a:pPr fontAlgn="base"/>
            <a:r>
              <a:rPr lang="tr-TR" sz="2400" b="1" dirty="0" err="1" smtClean="0">
                <a:solidFill>
                  <a:schemeClr val="tx1"/>
                </a:solidFill>
                <a:latin typeface="Times New Roman" panose="02020603050405020304" pitchFamily="18" charset="0"/>
                <a:cs typeface="Times New Roman" panose="02020603050405020304" pitchFamily="18" charset="0"/>
              </a:rPr>
              <a:t>Both</a:t>
            </a:r>
            <a:r>
              <a:rPr lang="tr-TR" sz="2400" b="1" dirty="0" smtClean="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require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proper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recycling</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disposal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techniques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which</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are</a:t>
            </a:r>
            <a:r>
              <a:rPr lang="tr-TR" sz="2400" b="1" dirty="0">
                <a:solidFill>
                  <a:schemeClr val="tx1"/>
                </a:solidFill>
                <a:latin typeface="Times New Roman" panose="02020603050405020304" pitchFamily="18" charset="0"/>
                <a:cs typeface="Times New Roman" panose="02020603050405020304" pitchFamily="18" charset="0"/>
              </a:rPr>
              <a:t> set </a:t>
            </a:r>
            <a:r>
              <a:rPr lang="tr-TR" sz="2400" b="1" dirty="0" err="1">
                <a:solidFill>
                  <a:schemeClr val="tx1"/>
                </a:solidFill>
                <a:latin typeface="Times New Roman" panose="02020603050405020304" pitchFamily="18" charset="0"/>
                <a:cs typeface="Times New Roman" panose="02020603050405020304" pitchFamily="18" charset="0"/>
              </a:rPr>
              <a:t>out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smtClean="0">
                <a:solidFill>
                  <a:schemeClr val="tx1"/>
                </a:solidFill>
                <a:latin typeface="Times New Roman" panose="02020603050405020304" pitchFamily="18" charset="0"/>
                <a:cs typeface="Times New Roman" panose="02020603050405020304" pitchFamily="18" charset="0"/>
              </a:rPr>
              <a:t>by</a:t>
            </a:r>
            <a:r>
              <a:rPr lang="tr-TR" sz="2400" b="1" dirty="0" smtClean="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government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bodies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This</a:t>
            </a:r>
            <a:r>
              <a:rPr lang="tr-TR" sz="2400" b="1" dirty="0">
                <a:solidFill>
                  <a:schemeClr val="tx1"/>
                </a:solidFill>
                <a:latin typeface="Times New Roman" panose="02020603050405020304" pitchFamily="18" charset="0"/>
                <a:cs typeface="Times New Roman" panose="02020603050405020304" pitchFamily="18" charset="0"/>
              </a:rPr>
              <a:t> is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avoid</a:t>
            </a:r>
            <a:r>
              <a:rPr lang="tr-TR" sz="2400" b="1" dirty="0">
                <a:solidFill>
                  <a:schemeClr val="tx1"/>
                </a:solidFill>
                <a:latin typeface="Times New Roman" panose="02020603050405020304" pitchFamily="18" charset="0"/>
                <a:cs typeface="Times New Roman" panose="02020603050405020304" pitchFamily="18" charset="0"/>
              </a:rPr>
              <a:t> illegal </a:t>
            </a:r>
            <a:r>
              <a:rPr lang="tr-TR" sz="2400" b="1" dirty="0" err="1">
                <a:solidFill>
                  <a:schemeClr val="tx1"/>
                </a:solidFill>
                <a:latin typeface="Times New Roman" panose="02020603050405020304" pitchFamily="18" charset="0"/>
                <a:cs typeface="Times New Roman" panose="02020603050405020304" pitchFamily="18" charset="0"/>
              </a:rPr>
              <a:t>dumping</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to</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help</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protect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the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environment</a:t>
            </a:r>
            <a:r>
              <a:rPr lang="tr-TR" sz="2400" b="1" dirty="0">
                <a:solidFill>
                  <a:schemeClr val="tx1"/>
                </a:solidFill>
                <a:latin typeface="Times New Roman" panose="02020603050405020304" pitchFamily="18" charset="0"/>
                <a:cs typeface="Times New Roman" panose="02020603050405020304" pitchFamily="18" charset="0"/>
              </a:rPr>
              <a:t>.  </a:t>
            </a:r>
          </a:p>
          <a:p>
            <a:pPr fontAlgn="base"/>
            <a:r>
              <a:rPr lang="tr-TR" sz="2400" b="1" dirty="0" err="1">
                <a:solidFill>
                  <a:schemeClr val="tx1"/>
                </a:solidFill>
                <a:latin typeface="Times New Roman" panose="02020603050405020304" pitchFamily="18" charset="0"/>
                <a:cs typeface="Times New Roman" panose="02020603050405020304" pitchFamily="18" charset="0"/>
              </a:rPr>
              <a:t>Waste</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and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used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oil</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should</a:t>
            </a:r>
            <a:r>
              <a:rPr lang="tr-TR" sz="2400" b="1" dirty="0">
                <a:solidFill>
                  <a:schemeClr val="tx1"/>
                </a:solidFill>
                <a:latin typeface="Times New Roman" panose="02020603050405020304" pitchFamily="18" charset="0"/>
                <a:cs typeface="Times New Roman" panose="02020603050405020304" pitchFamily="18" charset="0"/>
              </a:rPr>
              <a:t> be </a:t>
            </a:r>
            <a:r>
              <a:rPr lang="tr-TR" sz="2400" b="1" dirty="0" err="1">
                <a:solidFill>
                  <a:schemeClr val="tx1"/>
                </a:solidFill>
                <a:latin typeface="Times New Roman" panose="02020603050405020304" pitchFamily="18" charset="0"/>
                <a:cs typeface="Times New Roman" panose="02020603050405020304" pitchFamily="18" charset="0"/>
              </a:rPr>
              <a:t>labelled</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clearly</a:t>
            </a:r>
            <a:r>
              <a:rPr lang="tr-TR" sz="2400" b="1" dirty="0">
                <a:solidFill>
                  <a:schemeClr val="tx1"/>
                </a:solidFill>
                <a:latin typeface="Times New Roman" panose="02020603050405020304" pitchFamily="18" charset="0"/>
                <a:cs typeface="Times New Roman" panose="02020603050405020304" pitchFamily="18" charset="0"/>
              </a:rPr>
              <a:t> on </a:t>
            </a:r>
            <a:r>
              <a:rPr lang="tr-TR" sz="2400" b="1" dirty="0" err="1">
                <a:solidFill>
                  <a:schemeClr val="tx1"/>
                </a:solidFill>
                <a:latin typeface="Times New Roman" panose="02020603050405020304" pitchFamily="18" charset="0"/>
                <a:cs typeface="Times New Roman" panose="02020603050405020304" pitchFamily="18" charset="0"/>
              </a:rPr>
              <a:t>airtight</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tanks</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or</a:t>
            </a:r>
            <a:r>
              <a:rPr lang="tr-TR" sz="2400" b="1" dirty="0">
                <a:solidFill>
                  <a:schemeClr val="tx1"/>
                </a:solidFill>
                <a:latin typeface="Times New Roman" panose="02020603050405020304" pitchFamily="18" charset="0"/>
                <a:cs typeface="Times New Roman" panose="02020603050405020304" pitchFamily="18" charset="0"/>
              </a:rPr>
              <a:t> </a:t>
            </a:r>
            <a:r>
              <a:rPr lang="tr-TR" sz="2400" b="1" dirty="0" err="1">
                <a:solidFill>
                  <a:schemeClr val="tx1"/>
                </a:solidFill>
                <a:latin typeface="Times New Roman" panose="02020603050405020304" pitchFamily="18" charset="0"/>
                <a:cs typeface="Times New Roman" panose="02020603050405020304" pitchFamily="18" charset="0"/>
              </a:rPr>
              <a:t>containers</a:t>
            </a:r>
            <a:r>
              <a:rPr lang="tr-TR" sz="2400" b="1" dirty="0">
                <a:solidFill>
                  <a:schemeClr val="tx1"/>
                </a:solidFill>
                <a:latin typeface="Times New Roman" panose="02020603050405020304" pitchFamily="18" charset="0"/>
                <a:cs typeface="Times New Roman" panose="02020603050405020304" pitchFamily="18" charset="0"/>
              </a:rPr>
              <a:t>. </a:t>
            </a:r>
          </a:p>
          <a:p>
            <a:endParaRPr lang="tr-TR"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3417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30266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54082" y="1567544"/>
            <a:ext cx="8915399" cy="3510284"/>
          </a:xfrm>
        </p:spPr>
        <p:txBody>
          <a:bodyPr>
            <a:noAutofit/>
          </a:bodyPr>
          <a:lstStyle/>
          <a:p>
            <a:pPr algn="ctr"/>
            <a:r>
              <a:rPr lang="tr-TR" b="1" dirty="0" err="1" smtClean="0">
                <a:solidFill>
                  <a:schemeClr val="tx1"/>
                </a:solidFill>
                <a:latin typeface="Times New Roman" panose="02020603050405020304" pitchFamily="18" charset="0"/>
                <a:cs typeface="Times New Roman" panose="02020603050405020304" pitchFamily="18" charset="0"/>
              </a:rPr>
              <a:t>Regulations</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regarding</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disposal</a:t>
            </a:r>
            <a:r>
              <a:rPr lang="tr-TR" b="1" dirty="0" smtClean="0">
                <a:solidFill>
                  <a:schemeClr val="tx1"/>
                </a:solidFill>
                <a:latin typeface="Times New Roman" panose="02020603050405020304" pitchFamily="18" charset="0"/>
                <a:cs typeface="Times New Roman" panose="02020603050405020304" pitchFamily="18" charset="0"/>
              </a:rPr>
              <a:t> of </a:t>
            </a:r>
            <a:r>
              <a:rPr lang="tr-TR" b="1" dirty="0" err="1" smtClean="0">
                <a:solidFill>
                  <a:schemeClr val="tx1"/>
                </a:solidFill>
                <a:latin typeface="Times New Roman" panose="02020603050405020304" pitchFamily="18" charset="0"/>
                <a:cs typeface="Times New Roman" panose="02020603050405020304" pitchFamily="18" charset="0"/>
              </a:rPr>
              <a:t>waste</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oil</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and</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used</a:t>
            </a:r>
            <a:r>
              <a:rPr lang="tr-TR" b="1" dirty="0" smtClean="0">
                <a:solidFill>
                  <a:schemeClr val="tx1"/>
                </a:solidFill>
                <a:latin typeface="Times New Roman" panose="02020603050405020304" pitchFamily="18" charset="0"/>
                <a:cs typeface="Times New Roman" panose="02020603050405020304" pitchFamily="18" charset="0"/>
              </a:rPr>
              <a:t> </a:t>
            </a:r>
            <a:r>
              <a:rPr lang="tr-TR" b="1" dirty="0" err="1" smtClean="0">
                <a:solidFill>
                  <a:schemeClr val="tx1"/>
                </a:solidFill>
                <a:latin typeface="Times New Roman" panose="02020603050405020304" pitchFamily="18" charset="0"/>
                <a:cs typeface="Times New Roman" panose="02020603050405020304" pitchFamily="18" charset="0"/>
              </a:rPr>
              <a:t>oil</a:t>
            </a:r>
            <a:r>
              <a:rPr lang="tr-TR" b="1" dirty="0" smtClean="0">
                <a:solidFill>
                  <a:schemeClr val="tx1"/>
                </a:solidFill>
                <a:latin typeface="Times New Roman" panose="02020603050405020304" pitchFamily="18" charset="0"/>
                <a:cs typeface="Times New Roman" panose="02020603050405020304" pitchFamily="18" charset="0"/>
              </a:rPr>
              <a:t/>
            </a:r>
            <a:br>
              <a:rPr lang="tr-TR" b="1" dirty="0" smtClean="0">
                <a:solidFill>
                  <a:schemeClr val="tx1"/>
                </a:solidFill>
                <a:latin typeface="Times New Roman" panose="02020603050405020304" pitchFamily="18" charset="0"/>
                <a:cs typeface="Times New Roman" panose="02020603050405020304" pitchFamily="18" charset="0"/>
              </a:rPr>
            </a:b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1153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157</TotalTime>
  <Words>618</Words>
  <Application>Microsoft Office PowerPoint</Application>
  <PresentationFormat>Özel</PresentationFormat>
  <Paragraphs>54</Paragraphs>
  <Slides>20</Slides>
  <Notes>1</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Duman</vt:lpstr>
      <vt:lpstr>T.C. ERCIYES UNIVERSITY ENVIRONMENTAL ENGINEERING</vt:lpstr>
      <vt:lpstr>CONTENTS</vt:lpstr>
      <vt:lpstr>What is Waste Oil?</vt:lpstr>
      <vt:lpstr>PowerPoint Sunusu</vt:lpstr>
      <vt:lpstr>PowerPoint Sunusu</vt:lpstr>
      <vt:lpstr>What is the difference between waste oil and used oil? </vt:lpstr>
      <vt:lpstr>PowerPoint Sunusu</vt:lpstr>
      <vt:lpstr>PowerPoint Sunusu</vt:lpstr>
      <vt:lpstr>Regulations regarding disposal of waste oil and used oil </vt:lpstr>
      <vt:lpstr>PowerPoint Sunusu</vt:lpstr>
      <vt:lpstr>PowerPoint Sunusu</vt:lpstr>
      <vt:lpstr>Disposal of waste oil </vt:lpstr>
      <vt:lpstr>PowerPoint Sunusu</vt:lpstr>
      <vt:lpstr>did you know that? </vt:lpstr>
      <vt:lpstr>PowerPoint Sunusu</vt:lpstr>
      <vt:lpstr>NEWS</vt:lpstr>
      <vt:lpstr>PowerPoint Sunusu</vt:lpstr>
      <vt:lpstr>PowerPoint Sunusu</vt:lpstr>
      <vt:lpstr>References</vt:lpstr>
      <vt:lpstr>PowerPoint Sunusu</vt:lpstr>
    </vt:vector>
  </TitlesOfParts>
  <Company>NouS/TncTR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Adem Bulut</dc:creator>
  <cp:lastModifiedBy>Omur GOKKUS</cp:lastModifiedBy>
  <cp:revision>13</cp:revision>
  <dcterms:created xsi:type="dcterms:W3CDTF">2020-03-09T16:45:37Z</dcterms:created>
  <dcterms:modified xsi:type="dcterms:W3CDTF">2020-05-16T16:42:02Z</dcterms:modified>
</cp:coreProperties>
</file>