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310" r:id="rId6"/>
    <p:sldId id="311" r:id="rId7"/>
    <p:sldId id="312" r:id="rId8"/>
    <p:sldId id="260" r:id="rId9"/>
    <p:sldId id="261" r:id="rId10"/>
    <p:sldId id="262" r:id="rId11"/>
    <p:sldId id="263" r:id="rId12"/>
    <p:sldId id="264" r:id="rId13"/>
    <p:sldId id="269" r:id="rId14"/>
    <p:sldId id="270" r:id="rId15"/>
    <p:sldId id="271" r:id="rId16"/>
    <p:sldId id="319" r:id="rId17"/>
    <p:sldId id="313" r:id="rId18"/>
    <p:sldId id="272" r:id="rId19"/>
    <p:sldId id="273" r:id="rId20"/>
    <p:sldId id="274" r:id="rId21"/>
    <p:sldId id="275" r:id="rId22"/>
    <p:sldId id="276" r:id="rId23"/>
    <p:sldId id="277" r:id="rId24"/>
    <p:sldId id="314" r:id="rId25"/>
    <p:sldId id="278" r:id="rId26"/>
    <p:sldId id="279" r:id="rId27"/>
    <p:sldId id="315" r:id="rId28"/>
    <p:sldId id="316" r:id="rId29"/>
    <p:sldId id="317" r:id="rId30"/>
    <p:sldId id="318" r:id="rId31"/>
    <p:sldId id="303" r:id="rId32"/>
    <p:sldId id="304" r:id="rId33"/>
    <p:sldId id="305" r:id="rId34"/>
    <p:sldId id="306" r:id="rId35"/>
    <p:sldId id="307" r:id="rId36"/>
    <p:sldId id="308" r:id="rId37"/>
    <p:sldId id="282" r:id="rId38"/>
    <p:sldId id="283" r:id="rId39"/>
    <p:sldId id="284" r:id="rId40"/>
    <p:sldId id="285" r:id="rId41"/>
    <p:sldId id="320" r:id="rId42"/>
    <p:sldId id="286" r:id="rId43"/>
    <p:sldId id="287" r:id="rId44"/>
    <p:sldId id="309" r:id="rId45"/>
    <p:sldId id="288" r:id="rId46"/>
    <p:sldId id="302"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1253"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B9CAA-5D48-481B-B72D-2A50F2BF08AF}" type="datetimeFigureOut">
              <a:rPr lang="en-US" smtClean="0"/>
              <a:t>2/17/2020</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B0BDD-8E45-47CA-B360-F1C38C7AB3E1}" type="slidenum">
              <a:rPr lang="en-US" smtClean="0"/>
              <a:t>‹#›</a:t>
            </a:fld>
            <a:endParaRPr lang="en-US"/>
          </a:p>
        </p:txBody>
      </p:sp>
    </p:spTree>
    <p:extLst>
      <p:ext uri="{BB962C8B-B14F-4D97-AF65-F5344CB8AC3E}">
        <p14:creationId xmlns:p14="http://schemas.microsoft.com/office/powerpoint/2010/main" val="361797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C36EDEF-FCCC-4D29-B4D5-3642D37F964E}" type="datetime1">
              <a:rPr lang="tr-TR" smtClean="0"/>
              <a:t>17.02.2020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90D9A34-7835-40A6-A338-E44613A3D6F5}" type="datetime1">
              <a:rPr lang="tr-TR" smtClean="0"/>
              <a:t>17.02.2020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A070637-671C-4381-903E-3965714745BB}" type="datetime1">
              <a:rPr lang="tr-TR" smtClean="0"/>
              <a:t>17.02.2020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555AFC2-5AEB-422B-AE01-A905367E1BBD}" type="datetime1">
              <a:rPr lang="tr-TR" smtClean="0"/>
              <a:t>17.02.2020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1A0149B-5D9C-4D18-BD03-E6366AC241B9}" type="datetime1">
              <a:rPr lang="tr-TR" smtClean="0"/>
              <a:t>17.02.2020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68901C3-A447-4BF1-B144-A3704CA4D4DF}" type="datetime1">
              <a:rPr lang="tr-TR" smtClean="0"/>
              <a:t>17.02.2020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E891AB9-1A45-465B-B4BC-6A5F4826ABD4}" type="datetime1">
              <a:rPr lang="tr-TR" smtClean="0"/>
              <a:t>17.02.2020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8C743A3-5BC8-41D9-AE85-B769A53D4ACD}" type="datetime1">
              <a:rPr lang="tr-TR" smtClean="0"/>
              <a:t>17.02.2020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B3B079E-98A2-419C-A31C-B95810238922}" type="datetime1">
              <a:rPr lang="tr-TR" smtClean="0"/>
              <a:t>17.02.2020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E282A83-1145-43C9-A2DB-65D8FDC59BF7}" type="datetime1">
              <a:rPr lang="tr-TR" smtClean="0"/>
              <a:t>17.02.2020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D46C5A3-3C85-4561-A5D6-072F21959282}" type="datetime1">
              <a:rPr lang="tr-TR" smtClean="0"/>
              <a:t>17.02.2020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BAA27-1A25-4FB3-B4FF-AA99C0EA4D0F}" type="datetime1">
              <a:rPr lang="tr-TR" smtClean="0"/>
              <a:t>17.02.2020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tr/url?sa=i&amp;rct=j&amp;q=&amp;esrc=s&amp;frm=1&amp;source=images&amp;cd=&amp;cad=rja&amp;uact=8&amp;ved=0CAcQjRxqFQoTCLf6p82vrsgCFYXGcgodS0sNVw&amp;url=http://www.zeolite.com/&amp;bvm=bv.104317490,d.bGQ&amp;psig=AFQjCNFQt5_JwE1N59pz5gR6i14lMg8pGg&amp;ust=1444238970063135"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oogle.com.tr/url?sa=i&amp;rct=j&amp;q=&amp;esrc=s&amp;frm=1&amp;source=images&amp;cd=&amp;cad=rja&amp;uact=8&amp;ved=0CAcQjRxqFQoTCKrNiOWvrsgCFSSPcgod7PkHRg&amp;url=http://www.mindat.org/min-4395.html&amp;bvm=bv.104317490,d.bGQ&amp;psig=AFQjCNFQt5_JwE1N59pz5gR6i14lMg8pGg&amp;ust=1444238970063135"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tr/url?sa=i&amp;rct=j&amp;q=&amp;esrc=s&amp;source=images&amp;cd=&amp;cad=rja&amp;uact=8&amp;ved=0ahUKEwiiqbv74K3PAhVC1hQKHRYpD_sQjRwIBw&amp;url=http://www.bojistones.com/crystals/zeolites.html&amp;bvm=bv.133700528,d.bGg&amp;psig=AFQjCNE1sVLgrXqui9B8IB6ICq1NK9SdBA&amp;ust=1475004192898303"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tr/url?sa=i&amp;rct=j&amp;q=&amp;esrc=s&amp;frm=1&amp;source=images&amp;cd=&amp;cad=rja&amp;uact=8&amp;ved=0CAcQjRxqFQoTCNnLhueqrsgCFWijcgodUs4GcQ&amp;url=http://www.e3cleantechnologies.com/technology/&amp;psig=AFQjCNG6mmjk-mZAEtEUAwUeYxZZo-3P1w&amp;ust=144423768733091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tr/url?sa=i&amp;rct=j&amp;q=&amp;esrc=s&amp;frm=1&amp;source=images&amp;cd=&amp;cad=rja&amp;uact=8&amp;ved=0CAcQjRxqFQoTCIKnr7uursgCFUN8cgodnrILwg&amp;url=http://www.cvma.ac.uk/conserv/cleaning.html&amp;bvm=bv.104317490,d.bGQ&amp;psig=AFQjCNFmS7ylQHyQqP8KYfaqWHb0px9gjg&amp;ust=144423866452951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5536" y="1052736"/>
            <a:ext cx="8424936" cy="5201424"/>
          </a:xfrm>
          <a:prstGeom prst="rect">
            <a:avLst/>
          </a:prstGeom>
          <a:noFill/>
        </p:spPr>
        <p:txBody>
          <a:bodyPr wrap="square" rtlCol="0">
            <a:spAutoFit/>
          </a:bodyPr>
          <a:lstStyle/>
          <a:p>
            <a:pPr algn="ctr"/>
            <a:r>
              <a:rPr lang="tr-TR" sz="3600" b="1" dirty="0" smtClean="0">
                <a:latin typeface="Cambria Math" panose="02040503050406030204" pitchFamily="18" charset="0"/>
                <a:ea typeface="Cambria Math" panose="02040503050406030204" pitchFamily="18" charset="0"/>
              </a:rPr>
              <a:t>İYON DEĞİŞİMİ</a:t>
            </a:r>
          </a:p>
          <a:p>
            <a:pPr algn="ctr"/>
            <a:endParaRPr lang="tr-TR" sz="3600" b="1" dirty="0">
              <a:latin typeface="Cambria Math" panose="02040503050406030204" pitchFamily="18" charset="0"/>
              <a:ea typeface="Cambria Math" panose="02040503050406030204" pitchFamily="18" charset="0"/>
            </a:endParaRPr>
          </a:p>
          <a:p>
            <a:pPr algn="ctr"/>
            <a:r>
              <a:rPr lang="tr-TR" sz="3600" b="1" dirty="0" smtClean="0">
                <a:latin typeface="Cambria Math" panose="02040503050406030204" pitchFamily="18" charset="0"/>
                <a:ea typeface="Cambria Math" panose="02040503050406030204" pitchFamily="18" charset="0"/>
              </a:rPr>
              <a:t>VE</a:t>
            </a:r>
          </a:p>
          <a:p>
            <a:pPr algn="ctr"/>
            <a:endParaRPr lang="tr-TR" sz="3600" b="1" dirty="0">
              <a:latin typeface="Cambria Math" panose="02040503050406030204" pitchFamily="18" charset="0"/>
              <a:ea typeface="Cambria Math" panose="02040503050406030204" pitchFamily="18" charset="0"/>
            </a:endParaRPr>
          </a:p>
          <a:p>
            <a:pPr algn="ctr"/>
            <a:r>
              <a:rPr lang="tr-TR" sz="3600" b="1" dirty="0" smtClean="0">
                <a:latin typeface="Cambria Math" panose="02040503050406030204" pitchFamily="18" charset="0"/>
                <a:ea typeface="Cambria Math" panose="02040503050406030204" pitchFamily="18" charset="0"/>
              </a:rPr>
              <a:t>ÇEVRE MÜHENDİSLİĞİNDE UYGULAMALARI</a:t>
            </a:r>
          </a:p>
          <a:p>
            <a:pPr algn="ctr"/>
            <a:endParaRPr lang="tr-TR" sz="2800" b="1" dirty="0">
              <a:latin typeface="Cambria Math" panose="02040503050406030204" pitchFamily="18" charset="0"/>
              <a:ea typeface="Cambria Math" panose="02040503050406030204" pitchFamily="18" charset="0"/>
            </a:endParaRPr>
          </a:p>
          <a:p>
            <a:pPr algn="ctr"/>
            <a:endParaRPr lang="tr-TR" sz="2800" b="1" dirty="0">
              <a:latin typeface="Cambria Math" panose="02040503050406030204" pitchFamily="18" charset="0"/>
              <a:ea typeface="Cambria Math" panose="02040503050406030204" pitchFamily="18" charset="0"/>
            </a:endParaRPr>
          </a:p>
          <a:p>
            <a:pPr algn="ctr"/>
            <a:r>
              <a:rPr lang="tr-TR" sz="2000" b="1" dirty="0" smtClean="0">
                <a:latin typeface="Cambria Math" panose="02040503050406030204" pitchFamily="18" charset="0"/>
                <a:ea typeface="Cambria Math" panose="02040503050406030204" pitchFamily="18" charset="0"/>
              </a:rPr>
              <a:t>Doç</a:t>
            </a:r>
            <a:r>
              <a:rPr lang="tr-TR" sz="2000" b="1" dirty="0" smtClean="0">
                <a:latin typeface="Cambria Math" panose="02040503050406030204" pitchFamily="18" charset="0"/>
                <a:ea typeface="Cambria Math" panose="02040503050406030204" pitchFamily="18" charset="0"/>
              </a:rPr>
              <a:t>. Dr. Ömür GÖKKUŞ</a:t>
            </a:r>
          </a:p>
          <a:p>
            <a:pPr algn="ctr"/>
            <a:endParaRPr lang="tr-TR" sz="2000" b="1" dirty="0">
              <a:latin typeface="Cambria Math" panose="02040503050406030204" pitchFamily="18" charset="0"/>
              <a:ea typeface="Cambria Math" panose="02040503050406030204" pitchFamily="18" charset="0"/>
            </a:endParaRPr>
          </a:p>
          <a:p>
            <a:pPr algn="ctr"/>
            <a:r>
              <a:rPr lang="tr-TR" sz="2000" b="1" dirty="0" smtClean="0">
                <a:latin typeface="Cambria Math" panose="02040503050406030204" pitchFamily="18" charset="0"/>
                <a:ea typeface="Cambria Math" panose="02040503050406030204" pitchFamily="18" charset="0"/>
              </a:rPr>
              <a:t>Şubat 2020</a:t>
            </a:r>
            <a:endParaRPr lang="tr-TR" sz="2000" b="1" dirty="0">
              <a:latin typeface="Cambria Math" panose="02040503050406030204" pitchFamily="18" charset="0"/>
              <a:ea typeface="Cambria Math" panose="02040503050406030204" pitchFamily="18"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984993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476672"/>
            <a:ext cx="3888432" cy="369332"/>
          </a:xfrm>
          <a:prstGeom prst="rect">
            <a:avLst/>
          </a:prstGeom>
          <a:noFill/>
        </p:spPr>
        <p:txBody>
          <a:bodyPr wrap="square" rtlCol="0">
            <a:spAutoFit/>
          </a:bodyPr>
          <a:lstStyle/>
          <a:p>
            <a:r>
              <a:rPr lang="tr-TR" b="1" dirty="0">
                <a:solidFill>
                  <a:srgbClr val="00B050"/>
                </a:solidFill>
                <a:latin typeface="Cambria" panose="02040503050406030204" pitchFamily="18" charset="0"/>
                <a:ea typeface="Cambria" panose="02040503050406030204" pitchFamily="18" charset="0"/>
              </a:rPr>
              <a:t>İYON DEĞİŞTİRİCİ REÇİNELER</a:t>
            </a:r>
            <a:endParaRPr lang="tr-TR" dirty="0">
              <a:solidFill>
                <a:srgbClr val="00B050"/>
              </a:solidFill>
              <a:latin typeface="Cambria" panose="02040503050406030204" pitchFamily="18" charset="0"/>
              <a:ea typeface="Cambria" panose="02040503050406030204" pitchFamily="18" charset="0"/>
            </a:endParaRPr>
          </a:p>
        </p:txBody>
      </p:sp>
      <p:sp>
        <p:nvSpPr>
          <p:cNvPr id="3" name="Metin kutusu 2"/>
          <p:cNvSpPr txBox="1"/>
          <p:nvPr/>
        </p:nvSpPr>
        <p:spPr>
          <a:xfrm>
            <a:off x="323528" y="1124744"/>
            <a:ext cx="8208912" cy="923330"/>
          </a:xfrm>
          <a:prstGeom prst="rect">
            <a:avLst/>
          </a:prstGeom>
          <a:noFill/>
        </p:spPr>
        <p:txBody>
          <a:bodyPr wrap="square" rtlCol="0">
            <a:spAutoFit/>
          </a:bodyPr>
          <a:lstStyle/>
          <a:p>
            <a:pPr algn="just">
              <a:lnSpc>
                <a:spcPct val="150000"/>
              </a:lnSpc>
            </a:pPr>
            <a:r>
              <a:rPr lang="tr-TR" dirty="0">
                <a:latin typeface="Cambria" panose="02040503050406030204" pitchFamily="18" charset="0"/>
                <a:ea typeface="Cambria" panose="02040503050406030204" pitchFamily="18" charset="0"/>
              </a:rPr>
              <a:t>İyon değiştiriciler, </a:t>
            </a:r>
            <a:r>
              <a:rPr lang="tr-TR" dirty="0" smtClean="0">
                <a:latin typeface="Cambria" panose="02040503050406030204" pitchFamily="18" charset="0"/>
                <a:ea typeface="Cambria" panose="02040503050406030204" pitchFamily="18" charset="0"/>
              </a:rPr>
              <a:t>değişebilir </a:t>
            </a:r>
            <a:r>
              <a:rPr lang="tr-TR" dirty="0">
                <a:latin typeface="Cambria" panose="02040503050406030204" pitchFamily="18" charset="0"/>
                <a:ea typeface="Cambria" panose="02040503050406030204" pitchFamily="18" charset="0"/>
              </a:rPr>
              <a:t>katyon ve anyonları taşıyan, çözünür olmayan katı maddelerdir.</a:t>
            </a:r>
          </a:p>
        </p:txBody>
      </p:sp>
      <p:pic>
        <p:nvPicPr>
          <p:cNvPr id="1026" name="Picture 2" descr="http://www.mefaaritma.com/wp-content/uploads/2012/03/res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61" y="2331794"/>
            <a:ext cx="219075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cskimya.com/panel/admin_userfiles/2P9A1K2M1X151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204864"/>
            <a:ext cx="4047381" cy="23303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275856" y="5013176"/>
            <a:ext cx="5328592" cy="954107"/>
          </a:xfrm>
          <a:prstGeom prst="rect">
            <a:avLst/>
          </a:prstGeom>
          <a:noFill/>
        </p:spPr>
        <p:txBody>
          <a:bodyPr wrap="square" rtlCol="0">
            <a:spAutoFit/>
          </a:bodyPr>
          <a:lstStyle/>
          <a:p>
            <a:pPr algn="just"/>
            <a:r>
              <a:rPr lang="tr-TR" sz="1400" dirty="0" smtClean="0">
                <a:solidFill>
                  <a:srgbClr val="0070C0"/>
                </a:solidFill>
                <a:latin typeface="Cambria" panose="02040503050406030204" pitchFamily="18" charset="0"/>
                <a:ea typeface="Cambria" panose="02040503050406030204" pitchFamily="18" charset="0"/>
              </a:rPr>
              <a:t>İYON DEĞİŞTİRİCİ REÇİNE YAPISI</a:t>
            </a:r>
          </a:p>
          <a:p>
            <a:pPr marL="285750" indent="-285750" algn="just">
              <a:buFont typeface="Wingdings" pitchFamily="2" charset="2"/>
              <a:buChar char="ü"/>
            </a:pPr>
            <a:r>
              <a:rPr lang="tr-TR" sz="1400" dirty="0" smtClean="0">
                <a:latin typeface="Cambria" panose="02040503050406030204" pitchFamily="18" charset="0"/>
                <a:ea typeface="Cambria" panose="02040503050406030204" pitchFamily="18" charset="0"/>
              </a:rPr>
              <a:t>üç </a:t>
            </a:r>
            <a:r>
              <a:rPr lang="tr-TR" sz="1400" dirty="0">
                <a:latin typeface="Cambria" panose="02040503050406030204" pitchFamily="18" charset="0"/>
                <a:ea typeface="Cambria" panose="02040503050406030204" pitchFamily="18" charset="0"/>
              </a:rPr>
              <a:t>boyutlu hidrokarbon ağı ya da  (</a:t>
            </a:r>
            <a:r>
              <a:rPr lang="tr-TR" sz="1400" dirty="0" err="1">
                <a:latin typeface="Cambria" panose="02040503050406030204" pitchFamily="18" charset="0"/>
                <a:ea typeface="Cambria" panose="02040503050406030204" pitchFamily="18" charset="0"/>
              </a:rPr>
              <a:t>matrix</a:t>
            </a:r>
            <a:r>
              <a:rPr lang="tr-TR" sz="1400" dirty="0">
                <a:latin typeface="Cambria" panose="02040503050406030204" pitchFamily="18" charset="0"/>
                <a:ea typeface="Cambria" panose="02040503050406030204" pitchFamily="18" charset="0"/>
              </a:rPr>
              <a:t>) </a:t>
            </a:r>
            <a:r>
              <a:rPr lang="tr-TR" sz="1400" dirty="0" smtClean="0">
                <a:latin typeface="Cambria" panose="02040503050406030204" pitchFamily="18" charset="0"/>
                <a:ea typeface="Cambria" panose="02040503050406030204" pitchFamily="18" charset="0"/>
              </a:rPr>
              <a:t>elastik</a:t>
            </a:r>
          </a:p>
          <a:p>
            <a:pPr marL="285750" indent="-285750" algn="just">
              <a:buFont typeface="Wingdings" pitchFamily="2" charset="2"/>
              <a:buChar char="ü"/>
            </a:pPr>
            <a:r>
              <a:rPr lang="tr-TR" sz="1400" dirty="0">
                <a:latin typeface="Cambria" panose="02040503050406030204" pitchFamily="18" charset="0"/>
                <a:ea typeface="Cambria" panose="02040503050406030204" pitchFamily="18" charset="0"/>
              </a:rPr>
              <a:t>hidrokarbona kimyasal bağlarla bağlanmış asidik ya da bazik, iyonlaşabilen gruplar</a:t>
            </a:r>
          </a:p>
        </p:txBody>
      </p:sp>
      <p:sp>
        <p:nvSpPr>
          <p:cNvPr id="5" name="Slayt Numarası Yer Tutucusu 4"/>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620688"/>
            <a:ext cx="7560840" cy="877356"/>
          </a:xfrm>
          <a:prstGeom prst="rect">
            <a:avLst/>
          </a:prstGeom>
          <a:noFill/>
        </p:spPr>
        <p:txBody>
          <a:bodyPr wrap="square" rtlCol="0">
            <a:spAutoFit/>
          </a:bodyPr>
          <a:lstStyle/>
          <a:p>
            <a:pPr algn="just">
              <a:lnSpc>
                <a:spcPct val="150000"/>
              </a:lnSpc>
            </a:pPr>
            <a:r>
              <a:rPr lang="tr-TR" dirty="0">
                <a:latin typeface="Comic Sans MS" pitchFamily="66" charset="0"/>
              </a:rPr>
              <a:t>Bir iyon değiştirici reçinenin kimyasal tepkileri, hidrokarbon iskeletine bağlı olan fonksiyonel grupların doğasıyla belirlenir.</a:t>
            </a:r>
          </a:p>
        </p:txBody>
      </p:sp>
      <p:sp>
        <p:nvSpPr>
          <p:cNvPr id="3" name="Sağ Ayraç 2"/>
          <p:cNvSpPr/>
          <p:nvPr/>
        </p:nvSpPr>
        <p:spPr>
          <a:xfrm rot="16200000">
            <a:off x="4319972" y="1412776"/>
            <a:ext cx="288032" cy="331236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 name="Metin kutusu 3"/>
          <p:cNvSpPr txBox="1"/>
          <p:nvPr/>
        </p:nvSpPr>
        <p:spPr>
          <a:xfrm>
            <a:off x="3419872" y="2564904"/>
            <a:ext cx="2304256" cy="307777"/>
          </a:xfrm>
          <a:prstGeom prst="rect">
            <a:avLst/>
          </a:prstGeom>
          <a:noFill/>
        </p:spPr>
        <p:txBody>
          <a:bodyPr wrap="square" rtlCol="0">
            <a:spAutoFit/>
          </a:bodyPr>
          <a:lstStyle/>
          <a:p>
            <a:r>
              <a:rPr lang="tr-TR" sz="1400" b="1" dirty="0" smtClean="0">
                <a:latin typeface="Comic Sans MS" pitchFamily="66" charset="0"/>
              </a:rPr>
              <a:t>İYON DEĞİŞTİRİCİLER</a:t>
            </a:r>
            <a:endParaRPr lang="tr-TR" sz="1400" b="1" dirty="0">
              <a:latin typeface="Comic Sans MS" pitchFamily="66" charset="0"/>
            </a:endParaRPr>
          </a:p>
        </p:txBody>
      </p:sp>
      <p:sp>
        <p:nvSpPr>
          <p:cNvPr id="5" name="Metin kutusu 4"/>
          <p:cNvSpPr txBox="1"/>
          <p:nvPr/>
        </p:nvSpPr>
        <p:spPr>
          <a:xfrm>
            <a:off x="1763688" y="3356992"/>
            <a:ext cx="2520280" cy="369332"/>
          </a:xfrm>
          <a:prstGeom prst="rect">
            <a:avLst/>
          </a:prstGeom>
          <a:noFill/>
        </p:spPr>
        <p:txBody>
          <a:bodyPr wrap="square" rtlCol="0">
            <a:spAutoFit/>
          </a:bodyPr>
          <a:lstStyle/>
          <a:p>
            <a:r>
              <a:rPr lang="tr-TR" dirty="0" smtClean="0">
                <a:latin typeface="Comic Sans MS" pitchFamily="66" charset="0"/>
              </a:rPr>
              <a:t>Katyon Değiştiriciler</a:t>
            </a:r>
            <a:endParaRPr lang="tr-TR" dirty="0">
              <a:latin typeface="Comic Sans MS" pitchFamily="66" charset="0"/>
            </a:endParaRPr>
          </a:p>
        </p:txBody>
      </p:sp>
      <p:sp>
        <p:nvSpPr>
          <p:cNvPr id="6" name="Metin kutusu 5"/>
          <p:cNvSpPr txBox="1"/>
          <p:nvPr/>
        </p:nvSpPr>
        <p:spPr>
          <a:xfrm>
            <a:off x="4860032" y="3357350"/>
            <a:ext cx="2520280" cy="369332"/>
          </a:xfrm>
          <a:prstGeom prst="rect">
            <a:avLst/>
          </a:prstGeom>
          <a:noFill/>
        </p:spPr>
        <p:txBody>
          <a:bodyPr wrap="square" rtlCol="0">
            <a:spAutoFit/>
          </a:bodyPr>
          <a:lstStyle/>
          <a:p>
            <a:r>
              <a:rPr lang="tr-TR" dirty="0" smtClean="0">
                <a:latin typeface="Comic Sans MS" pitchFamily="66" charset="0"/>
              </a:rPr>
              <a:t>Anyon Değiştiriciler</a:t>
            </a:r>
            <a:endParaRPr lang="tr-TR" dirty="0">
              <a:latin typeface="Comic Sans MS" pitchFamily="66" charset="0"/>
            </a:endParaRPr>
          </a:p>
        </p:txBody>
      </p:sp>
      <p:cxnSp>
        <p:nvCxnSpPr>
          <p:cNvPr id="8" name="Düz Ok Bağlayıcısı 7"/>
          <p:cNvCxnSpPr/>
          <p:nvPr/>
        </p:nvCxnSpPr>
        <p:spPr>
          <a:xfrm>
            <a:off x="4472534" y="3068960"/>
            <a:ext cx="0" cy="223224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3131840" y="5373216"/>
            <a:ext cx="3240360" cy="369332"/>
          </a:xfrm>
          <a:prstGeom prst="rect">
            <a:avLst/>
          </a:prstGeom>
          <a:noFill/>
        </p:spPr>
        <p:txBody>
          <a:bodyPr wrap="square" rtlCol="0">
            <a:spAutoFit/>
          </a:bodyPr>
          <a:lstStyle/>
          <a:p>
            <a:r>
              <a:rPr lang="tr-TR" dirty="0" err="1" smtClean="0">
                <a:latin typeface="Comic Sans MS" pitchFamily="66" charset="0"/>
              </a:rPr>
              <a:t>Anfotrik</a:t>
            </a:r>
            <a:r>
              <a:rPr lang="tr-TR" dirty="0" smtClean="0">
                <a:latin typeface="Comic Sans MS" pitchFamily="66" charset="0"/>
              </a:rPr>
              <a:t> İyon Değiştiriciler</a:t>
            </a:r>
            <a:endParaRPr lang="tr-TR" dirty="0">
              <a:latin typeface="Comic Sans MS" pitchFamily="66" charset="0"/>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195736" y="447260"/>
            <a:ext cx="3816424" cy="338554"/>
          </a:xfrm>
          <a:prstGeom prst="rect">
            <a:avLst/>
          </a:prstGeom>
          <a:noFill/>
        </p:spPr>
        <p:txBody>
          <a:bodyPr wrap="square" rtlCol="0">
            <a:spAutoFit/>
          </a:bodyPr>
          <a:lstStyle/>
          <a:p>
            <a:r>
              <a:rPr lang="tr-TR" sz="1600" b="1" dirty="0" smtClean="0">
                <a:solidFill>
                  <a:srgbClr val="0070C0"/>
                </a:solidFill>
                <a:latin typeface="Cambria" panose="02040503050406030204" pitchFamily="18" charset="0"/>
                <a:ea typeface="Cambria" panose="02040503050406030204" pitchFamily="18" charset="0"/>
              </a:rPr>
              <a:t>İYON DEĞİŞTİRİCİ REÇİNELER</a:t>
            </a:r>
            <a:endParaRPr lang="tr-TR" sz="1600" b="1" dirty="0">
              <a:solidFill>
                <a:srgbClr val="0070C0"/>
              </a:solidFill>
              <a:latin typeface="Cambria" panose="02040503050406030204" pitchFamily="18" charset="0"/>
              <a:ea typeface="Cambria" panose="02040503050406030204" pitchFamily="18" charset="0"/>
            </a:endParaRPr>
          </a:p>
        </p:txBody>
      </p:sp>
      <p:sp>
        <p:nvSpPr>
          <p:cNvPr id="3" name="Sağ Ayraç 2"/>
          <p:cNvSpPr/>
          <p:nvPr/>
        </p:nvSpPr>
        <p:spPr>
          <a:xfrm rot="16200000">
            <a:off x="3590891" y="-1289933"/>
            <a:ext cx="288032" cy="4770530"/>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latin typeface="Cambria" panose="02040503050406030204" pitchFamily="18" charset="0"/>
              <a:ea typeface="Cambria" panose="02040503050406030204" pitchFamily="18" charset="0"/>
            </a:endParaRPr>
          </a:p>
        </p:txBody>
      </p:sp>
      <p:sp>
        <p:nvSpPr>
          <p:cNvPr id="4" name="Metin kutusu 3"/>
          <p:cNvSpPr txBox="1"/>
          <p:nvPr/>
        </p:nvSpPr>
        <p:spPr>
          <a:xfrm>
            <a:off x="179512" y="1383364"/>
            <a:ext cx="2520280" cy="369332"/>
          </a:xfrm>
          <a:prstGeom prst="rect">
            <a:avLst/>
          </a:prstGeom>
          <a:noFill/>
        </p:spPr>
        <p:txBody>
          <a:bodyPr wrap="square" rtlCol="0">
            <a:spAutoFit/>
          </a:bodyPr>
          <a:lstStyle/>
          <a:p>
            <a:r>
              <a:rPr lang="tr-TR" dirty="0" smtClean="0">
                <a:latin typeface="Cambria" panose="02040503050406030204" pitchFamily="18" charset="0"/>
                <a:ea typeface="Cambria" panose="02040503050406030204" pitchFamily="18" charset="0"/>
              </a:rPr>
              <a:t>İnorganik Reçineler</a:t>
            </a:r>
            <a:endParaRPr lang="tr-TR" dirty="0">
              <a:latin typeface="Cambria" panose="02040503050406030204" pitchFamily="18" charset="0"/>
              <a:ea typeface="Cambria" panose="02040503050406030204" pitchFamily="18" charset="0"/>
            </a:endParaRPr>
          </a:p>
        </p:txBody>
      </p:sp>
      <p:sp>
        <p:nvSpPr>
          <p:cNvPr id="5" name="Metin kutusu 4"/>
          <p:cNvSpPr txBox="1"/>
          <p:nvPr/>
        </p:nvSpPr>
        <p:spPr>
          <a:xfrm>
            <a:off x="4986046" y="1383364"/>
            <a:ext cx="2520280" cy="369332"/>
          </a:xfrm>
          <a:prstGeom prst="rect">
            <a:avLst/>
          </a:prstGeom>
          <a:noFill/>
        </p:spPr>
        <p:txBody>
          <a:bodyPr wrap="square" rtlCol="0">
            <a:spAutoFit/>
          </a:bodyPr>
          <a:lstStyle/>
          <a:p>
            <a:r>
              <a:rPr lang="tr-TR" dirty="0" smtClean="0">
                <a:latin typeface="Cambria" panose="02040503050406030204" pitchFamily="18" charset="0"/>
                <a:ea typeface="Cambria" panose="02040503050406030204" pitchFamily="18" charset="0"/>
              </a:rPr>
              <a:t>Organik Reçineler</a:t>
            </a:r>
            <a:endParaRPr lang="tr-TR" dirty="0">
              <a:latin typeface="Cambria" panose="02040503050406030204" pitchFamily="18" charset="0"/>
              <a:ea typeface="Cambria" panose="02040503050406030204" pitchFamily="18" charset="0"/>
            </a:endParaRPr>
          </a:p>
        </p:txBody>
      </p:sp>
      <p:sp>
        <p:nvSpPr>
          <p:cNvPr id="6" name="Sağ Ayraç 5"/>
          <p:cNvSpPr/>
          <p:nvPr/>
        </p:nvSpPr>
        <p:spPr>
          <a:xfrm rot="16200000">
            <a:off x="5868144" y="251356"/>
            <a:ext cx="288032" cy="331236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latin typeface="Cambria" panose="02040503050406030204" pitchFamily="18" charset="0"/>
              <a:ea typeface="Cambria" panose="02040503050406030204" pitchFamily="18" charset="0"/>
            </a:endParaRPr>
          </a:p>
        </p:txBody>
      </p:sp>
      <p:sp>
        <p:nvSpPr>
          <p:cNvPr id="7" name="Metin kutusu 6"/>
          <p:cNvSpPr txBox="1"/>
          <p:nvPr/>
        </p:nvSpPr>
        <p:spPr>
          <a:xfrm>
            <a:off x="3311860" y="2195572"/>
            <a:ext cx="2520280" cy="369332"/>
          </a:xfrm>
          <a:prstGeom prst="rect">
            <a:avLst/>
          </a:prstGeom>
          <a:noFill/>
        </p:spPr>
        <p:txBody>
          <a:bodyPr wrap="square" rtlCol="0">
            <a:spAutoFit/>
          </a:bodyPr>
          <a:lstStyle/>
          <a:p>
            <a:r>
              <a:rPr lang="tr-TR" dirty="0" smtClean="0">
                <a:latin typeface="Cambria" panose="02040503050406030204" pitchFamily="18" charset="0"/>
                <a:ea typeface="Cambria" panose="02040503050406030204" pitchFamily="18" charset="0"/>
              </a:rPr>
              <a:t>Katyon Değiştiriciler</a:t>
            </a:r>
            <a:endParaRPr lang="tr-TR" dirty="0">
              <a:latin typeface="Cambria" panose="02040503050406030204" pitchFamily="18" charset="0"/>
              <a:ea typeface="Cambria" panose="02040503050406030204" pitchFamily="18" charset="0"/>
            </a:endParaRPr>
          </a:p>
        </p:txBody>
      </p:sp>
      <p:sp>
        <p:nvSpPr>
          <p:cNvPr id="8" name="Metin kutusu 7"/>
          <p:cNvSpPr txBox="1"/>
          <p:nvPr/>
        </p:nvSpPr>
        <p:spPr>
          <a:xfrm>
            <a:off x="6408204" y="2195930"/>
            <a:ext cx="2520280" cy="369332"/>
          </a:xfrm>
          <a:prstGeom prst="rect">
            <a:avLst/>
          </a:prstGeom>
          <a:noFill/>
        </p:spPr>
        <p:txBody>
          <a:bodyPr wrap="square" rtlCol="0">
            <a:spAutoFit/>
          </a:bodyPr>
          <a:lstStyle/>
          <a:p>
            <a:r>
              <a:rPr lang="tr-TR" dirty="0" smtClean="0">
                <a:latin typeface="Cambria" panose="02040503050406030204" pitchFamily="18" charset="0"/>
                <a:ea typeface="Cambria" panose="02040503050406030204" pitchFamily="18" charset="0"/>
              </a:rPr>
              <a:t>Anyon Değiştiriciler</a:t>
            </a:r>
            <a:endParaRPr lang="tr-TR" dirty="0">
              <a:latin typeface="Cambria" panose="02040503050406030204" pitchFamily="18" charset="0"/>
              <a:ea typeface="Cambria" panose="02040503050406030204" pitchFamily="18" charset="0"/>
            </a:endParaRPr>
          </a:p>
        </p:txBody>
      </p:sp>
      <p:sp>
        <p:nvSpPr>
          <p:cNvPr id="9" name="Metin kutusu 8"/>
          <p:cNvSpPr txBox="1"/>
          <p:nvPr/>
        </p:nvSpPr>
        <p:spPr>
          <a:xfrm>
            <a:off x="5138446" y="2823524"/>
            <a:ext cx="2520280" cy="369332"/>
          </a:xfrm>
          <a:prstGeom prst="rect">
            <a:avLst/>
          </a:prstGeom>
          <a:noFill/>
        </p:spPr>
        <p:txBody>
          <a:bodyPr wrap="square" rtlCol="0">
            <a:spAutoFit/>
          </a:bodyPr>
          <a:lstStyle/>
          <a:p>
            <a:r>
              <a:rPr lang="tr-TR" dirty="0" smtClean="0">
                <a:latin typeface="Cambria" panose="02040503050406030204" pitchFamily="18" charset="0"/>
                <a:ea typeface="Cambria" panose="02040503050406030204" pitchFamily="18" charset="0"/>
              </a:rPr>
              <a:t>Davranışlarına Göre</a:t>
            </a:r>
            <a:endParaRPr lang="tr-TR" dirty="0">
              <a:latin typeface="Cambria" panose="02040503050406030204" pitchFamily="18" charset="0"/>
              <a:ea typeface="Cambria" panose="02040503050406030204" pitchFamily="18" charset="0"/>
            </a:endParaRPr>
          </a:p>
        </p:txBody>
      </p:sp>
      <p:sp>
        <p:nvSpPr>
          <p:cNvPr id="10" name="Sağ Ayraç 9"/>
          <p:cNvSpPr/>
          <p:nvPr/>
        </p:nvSpPr>
        <p:spPr>
          <a:xfrm rot="16200000">
            <a:off x="5772416" y="1948190"/>
            <a:ext cx="801380" cy="331236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latin typeface="Cambria" panose="02040503050406030204" pitchFamily="18" charset="0"/>
              <a:ea typeface="Cambria" panose="02040503050406030204" pitchFamily="18" charset="0"/>
            </a:endParaRPr>
          </a:p>
        </p:txBody>
      </p:sp>
      <p:sp>
        <p:nvSpPr>
          <p:cNvPr id="11" name="Metin kutusu 10"/>
          <p:cNvSpPr txBox="1"/>
          <p:nvPr/>
        </p:nvSpPr>
        <p:spPr>
          <a:xfrm>
            <a:off x="3891661" y="4059100"/>
            <a:ext cx="1336957" cy="369332"/>
          </a:xfrm>
          <a:prstGeom prst="rect">
            <a:avLst/>
          </a:prstGeom>
          <a:noFill/>
        </p:spPr>
        <p:txBody>
          <a:bodyPr wrap="square" rtlCol="0">
            <a:spAutoFit/>
          </a:bodyPr>
          <a:lstStyle/>
          <a:p>
            <a:r>
              <a:rPr lang="tr-TR" dirty="0" smtClean="0">
                <a:latin typeface="Cambria" panose="02040503050406030204" pitchFamily="18" charset="0"/>
                <a:ea typeface="Cambria" panose="02040503050406030204" pitchFamily="18" charset="0"/>
              </a:rPr>
              <a:t>Değiştirici</a:t>
            </a:r>
            <a:endParaRPr lang="tr-TR" dirty="0">
              <a:latin typeface="Cambria" panose="02040503050406030204" pitchFamily="18" charset="0"/>
              <a:ea typeface="Cambria" panose="02040503050406030204" pitchFamily="18" charset="0"/>
            </a:endParaRPr>
          </a:p>
        </p:txBody>
      </p:sp>
      <p:sp>
        <p:nvSpPr>
          <p:cNvPr id="12" name="Metin kutusu 11"/>
          <p:cNvSpPr txBox="1"/>
          <p:nvPr/>
        </p:nvSpPr>
        <p:spPr>
          <a:xfrm>
            <a:off x="7190674" y="4051284"/>
            <a:ext cx="1260140" cy="369332"/>
          </a:xfrm>
          <a:prstGeom prst="rect">
            <a:avLst/>
          </a:prstGeom>
          <a:noFill/>
        </p:spPr>
        <p:txBody>
          <a:bodyPr wrap="square" rtlCol="0">
            <a:spAutoFit/>
          </a:bodyPr>
          <a:lstStyle/>
          <a:p>
            <a:r>
              <a:rPr lang="tr-TR" dirty="0" err="1" smtClean="0">
                <a:latin typeface="Cambria" panose="02040503050406030204" pitchFamily="18" charset="0"/>
                <a:ea typeface="Cambria" panose="02040503050406030204" pitchFamily="18" charset="0"/>
              </a:rPr>
              <a:t>Sorbent</a:t>
            </a:r>
            <a:endParaRPr lang="tr-TR" dirty="0">
              <a:latin typeface="Cambria" panose="02040503050406030204" pitchFamily="18" charset="0"/>
              <a:ea typeface="Cambria" panose="02040503050406030204" pitchFamily="18" charset="0"/>
            </a:endParaRPr>
          </a:p>
        </p:txBody>
      </p:sp>
      <p:sp>
        <p:nvSpPr>
          <p:cNvPr id="13" name="Metin kutusu 12"/>
          <p:cNvSpPr txBox="1"/>
          <p:nvPr/>
        </p:nvSpPr>
        <p:spPr>
          <a:xfrm>
            <a:off x="5632817" y="4034208"/>
            <a:ext cx="1336957" cy="369332"/>
          </a:xfrm>
          <a:prstGeom prst="rect">
            <a:avLst/>
          </a:prstGeom>
          <a:noFill/>
        </p:spPr>
        <p:txBody>
          <a:bodyPr wrap="square" rtlCol="0">
            <a:spAutoFit/>
          </a:bodyPr>
          <a:lstStyle/>
          <a:p>
            <a:r>
              <a:rPr lang="tr-TR" dirty="0" smtClean="0">
                <a:latin typeface="Cambria" panose="02040503050406030204" pitchFamily="18" charset="0"/>
                <a:ea typeface="Cambria" panose="02040503050406030204" pitchFamily="18" charset="0"/>
              </a:rPr>
              <a:t>Kataliz</a:t>
            </a:r>
            <a:endParaRPr lang="tr-TR" dirty="0">
              <a:latin typeface="Cambria" panose="02040503050406030204" pitchFamily="18" charset="0"/>
              <a:ea typeface="Cambria" panose="02040503050406030204" pitchFamily="18" charset="0"/>
            </a:endParaRPr>
          </a:p>
        </p:txBody>
      </p:sp>
      <p:cxnSp>
        <p:nvCxnSpPr>
          <p:cNvPr id="15" name="Düz Ok Bağlayıcısı 14"/>
          <p:cNvCxnSpPr/>
          <p:nvPr/>
        </p:nvCxnSpPr>
        <p:spPr>
          <a:xfrm>
            <a:off x="6173268" y="3461784"/>
            <a:ext cx="0" cy="43204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Sağ Ayraç 15"/>
          <p:cNvSpPr/>
          <p:nvPr/>
        </p:nvSpPr>
        <p:spPr>
          <a:xfrm rot="16200000">
            <a:off x="4374888" y="2988273"/>
            <a:ext cx="288032" cy="331236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latin typeface="Cambria" panose="02040503050406030204" pitchFamily="18" charset="0"/>
              <a:ea typeface="Cambria" panose="02040503050406030204" pitchFamily="18" charset="0"/>
            </a:endParaRPr>
          </a:p>
        </p:txBody>
      </p:sp>
      <p:sp>
        <p:nvSpPr>
          <p:cNvPr id="17" name="Metin kutusu 16"/>
          <p:cNvSpPr txBox="1"/>
          <p:nvPr/>
        </p:nvSpPr>
        <p:spPr>
          <a:xfrm>
            <a:off x="2284836" y="4898305"/>
            <a:ext cx="1169220" cy="369332"/>
          </a:xfrm>
          <a:prstGeom prst="rect">
            <a:avLst/>
          </a:prstGeom>
          <a:noFill/>
        </p:spPr>
        <p:txBody>
          <a:bodyPr wrap="square" rtlCol="0">
            <a:spAutoFit/>
          </a:bodyPr>
          <a:lstStyle/>
          <a:p>
            <a:r>
              <a:rPr lang="tr-TR" dirty="0" smtClean="0">
                <a:latin typeface="Cambria" panose="02040503050406030204" pitchFamily="18" charset="0"/>
                <a:ea typeface="Cambria" panose="02040503050406030204" pitchFamily="18" charset="0"/>
              </a:rPr>
              <a:t>Katyon</a:t>
            </a:r>
            <a:endParaRPr lang="tr-TR" dirty="0">
              <a:latin typeface="Cambria" panose="02040503050406030204" pitchFamily="18" charset="0"/>
              <a:ea typeface="Cambria" panose="02040503050406030204" pitchFamily="18" charset="0"/>
            </a:endParaRPr>
          </a:p>
        </p:txBody>
      </p:sp>
      <p:sp>
        <p:nvSpPr>
          <p:cNvPr id="18" name="Metin kutusu 17"/>
          <p:cNvSpPr txBox="1"/>
          <p:nvPr/>
        </p:nvSpPr>
        <p:spPr>
          <a:xfrm>
            <a:off x="5717402" y="4924301"/>
            <a:ext cx="917192" cy="369332"/>
          </a:xfrm>
          <a:prstGeom prst="rect">
            <a:avLst/>
          </a:prstGeom>
          <a:noFill/>
        </p:spPr>
        <p:txBody>
          <a:bodyPr wrap="square" rtlCol="0">
            <a:spAutoFit/>
          </a:bodyPr>
          <a:lstStyle/>
          <a:p>
            <a:r>
              <a:rPr lang="tr-TR" dirty="0" smtClean="0">
                <a:latin typeface="Cambria" panose="02040503050406030204" pitchFamily="18" charset="0"/>
                <a:ea typeface="Cambria" panose="02040503050406030204" pitchFamily="18" charset="0"/>
              </a:rPr>
              <a:t>Anyon</a:t>
            </a:r>
            <a:endParaRPr lang="tr-TR" dirty="0">
              <a:latin typeface="Cambria" panose="02040503050406030204" pitchFamily="18" charset="0"/>
              <a:ea typeface="Cambria" panose="02040503050406030204" pitchFamily="18" charset="0"/>
            </a:endParaRPr>
          </a:p>
        </p:txBody>
      </p:sp>
      <p:sp>
        <p:nvSpPr>
          <p:cNvPr id="19" name="Sol Ayraç 18"/>
          <p:cNvSpPr/>
          <p:nvPr/>
        </p:nvSpPr>
        <p:spPr>
          <a:xfrm rot="5400000">
            <a:off x="2573778" y="4811717"/>
            <a:ext cx="252028" cy="122413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latin typeface="Cambria" panose="02040503050406030204" pitchFamily="18" charset="0"/>
              <a:ea typeface="Cambria" panose="02040503050406030204" pitchFamily="18" charset="0"/>
            </a:endParaRPr>
          </a:p>
        </p:txBody>
      </p:sp>
      <p:sp>
        <p:nvSpPr>
          <p:cNvPr id="20" name="Sol Ayraç 19"/>
          <p:cNvSpPr/>
          <p:nvPr/>
        </p:nvSpPr>
        <p:spPr>
          <a:xfrm rot="5400000">
            <a:off x="6047092" y="4800215"/>
            <a:ext cx="252028" cy="122413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latin typeface="Cambria" panose="02040503050406030204" pitchFamily="18" charset="0"/>
              <a:ea typeface="Cambria" panose="02040503050406030204" pitchFamily="18" charset="0"/>
            </a:endParaRPr>
          </a:p>
        </p:txBody>
      </p:sp>
      <p:sp>
        <p:nvSpPr>
          <p:cNvPr id="21" name="Metin kutusu 20"/>
          <p:cNvSpPr txBox="1"/>
          <p:nvPr/>
        </p:nvSpPr>
        <p:spPr>
          <a:xfrm>
            <a:off x="1619672" y="5550536"/>
            <a:ext cx="1169220" cy="276999"/>
          </a:xfrm>
          <a:prstGeom prst="rect">
            <a:avLst/>
          </a:prstGeom>
          <a:noFill/>
        </p:spPr>
        <p:txBody>
          <a:bodyPr wrap="square" rtlCol="0">
            <a:spAutoFit/>
          </a:bodyPr>
          <a:lstStyle/>
          <a:p>
            <a:r>
              <a:rPr lang="tr-TR" sz="1200" dirty="0" smtClean="0">
                <a:latin typeface="Cambria" panose="02040503050406030204" pitchFamily="18" charset="0"/>
                <a:ea typeface="Cambria" panose="02040503050406030204" pitchFamily="18" charset="0"/>
              </a:rPr>
              <a:t>Kuvvetli Asit</a:t>
            </a:r>
            <a:endParaRPr lang="tr-TR" sz="1200" dirty="0">
              <a:latin typeface="Cambria" panose="02040503050406030204" pitchFamily="18" charset="0"/>
              <a:ea typeface="Cambria" panose="02040503050406030204" pitchFamily="18" charset="0"/>
            </a:endParaRPr>
          </a:p>
        </p:txBody>
      </p:sp>
      <p:sp>
        <p:nvSpPr>
          <p:cNvPr id="22" name="Metin kutusu 21"/>
          <p:cNvSpPr txBox="1"/>
          <p:nvPr/>
        </p:nvSpPr>
        <p:spPr>
          <a:xfrm>
            <a:off x="2869446" y="5563948"/>
            <a:ext cx="1169220" cy="276999"/>
          </a:xfrm>
          <a:prstGeom prst="rect">
            <a:avLst/>
          </a:prstGeom>
          <a:noFill/>
        </p:spPr>
        <p:txBody>
          <a:bodyPr wrap="square" rtlCol="0">
            <a:spAutoFit/>
          </a:bodyPr>
          <a:lstStyle/>
          <a:p>
            <a:r>
              <a:rPr lang="tr-TR" sz="1200" dirty="0" smtClean="0">
                <a:latin typeface="Cambria" panose="02040503050406030204" pitchFamily="18" charset="0"/>
                <a:ea typeface="Cambria" panose="02040503050406030204" pitchFamily="18" charset="0"/>
              </a:rPr>
              <a:t>Zayıf Asit</a:t>
            </a:r>
            <a:endParaRPr lang="tr-TR" sz="1200" dirty="0">
              <a:latin typeface="Cambria" panose="02040503050406030204" pitchFamily="18" charset="0"/>
              <a:ea typeface="Cambria" panose="02040503050406030204" pitchFamily="18" charset="0"/>
            </a:endParaRPr>
          </a:p>
        </p:txBody>
      </p:sp>
      <p:sp>
        <p:nvSpPr>
          <p:cNvPr id="23" name="Metin kutusu 22"/>
          <p:cNvSpPr txBox="1"/>
          <p:nvPr/>
        </p:nvSpPr>
        <p:spPr>
          <a:xfrm>
            <a:off x="5105334" y="5559828"/>
            <a:ext cx="1169220" cy="276999"/>
          </a:xfrm>
          <a:prstGeom prst="rect">
            <a:avLst/>
          </a:prstGeom>
          <a:noFill/>
        </p:spPr>
        <p:txBody>
          <a:bodyPr wrap="square" rtlCol="0">
            <a:spAutoFit/>
          </a:bodyPr>
          <a:lstStyle/>
          <a:p>
            <a:r>
              <a:rPr lang="tr-TR" sz="1200" dirty="0" smtClean="0">
                <a:latin typeface="Cambria" panose="02040503050406030204" pitchFamily="18" charset="0"/>
                <a:ea typeface="Cambria" panose="02040503050406030204" pitchFamily="18" charset="0"/>
              </a:rPr>
              <a:t>Hafif Tip</a:t>
            </a:r>
            <a:endParaRPr lang="tr-TR" sz="1200" dirty="0">
              <a:latin typeface="Cambria" panose="02040503050406030204" pitchFamily="18" charset="0"/>
              <a:ea typeface="Cambria" panose="02040503050406030204" pitchFamily="18" charset="0"/>
            </a:endParaRPr>
          </a:p>
        </p:txBody>
      </p:sp>
      <p:sp>
        <p:nvSpPr>
          <p:cNvPr id="24" name="Metin kutusu 23"/>
          <p:cNvSpPr txBox="1"/>
          <p:nvPr/>
        </p:nvSpPr>
        <p:spPr>
          <a:xfrm>
            <a:off x="6355108" y="5573240"/>
            <a:ext cx="1169220" cy="276999"/>
          </a:xfrm>
          <a:prstGeom prst="rect">
            <a:avLst/>
          </a:prstGeom>
          <a:noFill/>
        </p:spPr>
        <p:txBody>
          <a:bodyPr wrap="square" rtlCol="0">
            <a:spAutoFit/>
          </a:bodyPr>
          <a:lstStyle/>
          <a:p>
            <a:r>
              <a:rPr lang="tr-TR" sz="1200" dirty="0" smtClean="0">
                <a:latin typeface="Cambria" panose="02040503050406030204" pitchFamily="18" charset="0"/>
                <a:ea typeface="Cambria" panose="02040503050406030204" pitchFamily="18" charset="0"/>
              </a:rPr>
              <a:t>Kuvvetli Tip</a:t>
            </a:r>
            <a:endParaRPr lang="tr-TR" sz="1200" dirty="0">
              <a:latin typeface="Cambria" panose="02040503050406030204" pitchFamily="18" charset="0"/>
              <a:ea typeface="Cambria" panose="02040503050406030204" pitchFamily="18" charset="0"/>
            </a:endParaRPr>
          </a:p>
        </p:txBody>
      </p:sp>
      <p:sp>
        <p:nvSpPr>
          <p:cNvPr id="14" name="Slayt Numarası Yer Tutucusu 13"/>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548680"/>
            <a:ext cx="8208912" cy="3121047"/>
          </a:xfrm>
          <a:prstGeom prst="rect">
            <a:avLst/>
          </a:prstGeom>
        </p:spPr>
        <p:txBody>
          <a:bodyPr wrap="square">
            <a:spAutoFit/>
          </a:bodyPr>
          <a:lstStyle/>
          <a:p>
            <a:pPr algn="just">
              <a:lnSpc>
                <a:spcPct val="150000"/>
              </a:lnSpc>
              <a:spcBef>
                <a:spcPct val="30000"/>
              </a:spcBef>
            </a:pPr>
            <a:r>
              <a:rPr lang="tr-TR" dirty="0" smtClean="0">
                <a:latin typeface="Cambria" panose="02040503050406030204" pitchFamily="18" charset="0"/>
                <a:ea typeface="Cambria" panose="02040503050406030204" pitchFamily="18" charset="0"/>
              </a:rPr>
              <a:t>Suların </a:t>
            </a:r>
            <a:r>
              <a:rPr lang="tr-TR" dirty="0">
                <a:latin typeface="Cambria" panose="02040503050406030204" pitchFamily="18" charset="0"/>
                <a:ea typeface="Cambria" panose="02040503050406030204" pitchFamily="18" charset="0"/>
              </a:rPr>
              <a:t>yumuşatılması, genellikle </a:t>
            </a:r>
            <a:r>
              <a:rPr lang="tr-TR" dirty="0" err="1">
                <a:latin typeface="Cambria" panose="02040503050406030204" pitchFamily="18" charset="0"/>
                <a:ea typeface="Cambria" panose="02040503050406030204" pitchFamily="18" charset="0"/>
              </a:rPr>
              <a:t>katyonik</a:t>
            </a:r>
            <a:r>
              <a:rPr lang="tr-TR" dirty="0">
                <a:latin typeface="Cambria" panose="02040503050406030204" pitchFamily="18" charset="0"/>
                <a:ea typeface="Cambria" panose="02040503050406030204" pitchFamily="18" charset="0"/>
              </a:rPr>
              <a:t> ve </a:t>
            </a:r>
            <a:r>
              <a:rPr lang="tr-TR" dirty="0" err="1">
                <a:latin typeface="Cambria" panose="02040503050406030204" pitchFamily="18" charset="0"/>
                <a:ea typeface="Cambria" panose="02040503050406030204" pitchFamily="18" charset="0"/>
              </a:rPr>
              <a:t>anyonik</a:t>
            </a:r>
            <a:r>
              <a:rPr lang="tr-TR" dirty="0">
                <a:latin typeface="Cambria" panose="02040503050406030204" pitchFamily="18" charset="0"/>
                <a:ea typeface="Cambria" panose="02040503050406030204" pitchFamily="18" charset="0"/>
              </a:rPr>
              <a:t> iyon değiştiricileriyle yapılır. Katyon iyon değiştiriciler sodyum iyon değiştiriciler ve hidrojen iyon değiştiriciler olmak üzere ikiye ayrılır. Birinciler, sulu çözeltilerdeki katyonları </a:t>
            </a:r>
            <a:r>
              <a:rPr lang="tr-TR" dirty="0" err="1">
                <a:latin typeface="Cambria" panose="02040503050406030204" pitchFamily="18" charset="0"/>
                <a:ea typeface="Cambria" panose="02040503050406030204" pitchFamily="18" charset="0"/>
              </a:rPr>
              <a:t>Na</a:t>
            </a:r>
            <a:r>
              <a:rPr lang="tr-TR" baseline="30000" dirty="0">
                <a:latin typeface="Cambria" panose="02040503050406030204" pitchFamily="18" charset="0"/>
                <a:ea typeface="Cambria" panose="02040503050406030204" pitchFamily="18" charset="0"/>
              </a:rPr>
              <a:t>+</a:t>
            </a:r>
            <a:r>
              <a:rPr lang="tr-TR" dirty="0">
                <a:latin typeface="Cambria" panose="02040503050406030204" pitchFamily="18" charset="0"/>
                <a:ea typeface="Cambria" panose="02040503050406030204" pitchFamily="18" charset="0"/>
              </a:rPr>
              <a:t> iyonları ile, ikincisi ise H</a:t>
            </a:r>
            <a:r>
              <a:rPr lang="tr-TR" baseline="30000" dirty="0">
                <a:latin typeface="Cambria" panose="02040503050406030204" pitchFamily="18" charset="0"/>
                <a:ea typeface="Cambria" panose="02040503050406030204" pitchFamily="18" charset="0"/>
              </a:rPr>
              <a:t>+</a:t>
            </a:r>
            <a:r>
              <a:rPr lang="tr-TR" dirty="0">
                <a:latin typeface="Cambria" panose="02040503050406030204" pitchFamily="18" charset="0"/>
                <a:ea typeface="Cambria" panose="02040503050406030204" pitchFamily="18" charset="0"/>
              </a:rPr>
              <a:t> iyonları ile değiştirirler.</a:t>
            </a:r>
          </a:p>
          <a:p>
            <a:pPr algn="just">
              <a:lnSpc>
                <a:spcPct val="150000"/>
              </a:lnSpc>
              <a:spcBef>
                <a:spcPct val="30000"/>
              </a:spcBef>
            </a:pPr>
            <a:endParaRPr lang="tr-TR" dirty="0">
              <a:latin typeface="Cambria" panose="02040503050406030204" pitchFamily="18" charset="0"/>
              <a:ea typeface="Cambria" panose="02040503050406030204" pitchFamily="18" charset="0"/>
            </a:endParaRPr>
          </a:p>
          <a:p>
            <a:pPr algn="just">
              <a:lnSpc>
                <a:spcPct val="150000"/>
              </a:lnSpc>
              <a:spcBef>
                <a:spcPct val="30000"/>
              </a:spcBef>
            </a:pPr>
            <a:r>
              <a:rPr lang="tr-TR" dirty="0" err="1">
                <a:latin typeface="Cambria" panose="02040503050406030204" pitchFamily="18" charset="0"/>
                <a:ea typeface="Cambria" panose="02040503050406030204" pitchFamily="18" charset="0"/>
              </a:rPr>
              <a:t>Anyonik</a:t>
            </a:r>
            <a:r>
              <a:rPr lang="tr-TR" dirty="0">
                <a:latin typeface="Cambria" panose="02040503050406030204" pitchFamily="18" charset="0"/>
                <a:ea typeface="Cambria" panose="02040503050406030204" pitchFamily="18" charset="0"/>
              </a:rPr>
              <a:t> iyon değiştiriciler ise iki grupta incelenir. Kuvvetli bazik anyon değiştiriciler, zayıf bazik anyon değiştiriciler.</a:t>
            </a:r>
          </a:p>
        </p:txBody>
      </p:sp>
      <p:sp>
        <p:nvSpPr>
          <p:cNvPr id="2" name="Slayt Numarası Yer Tutucusu 1"/>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2978" y="764704"/>
            <a:ext cx="8424936" cy="3330335"/>
          </a:xfrm>
          <a:prstGeom prst="rect">
            <a:avLst/>
          </a:prstGeom>
        </p:spPr>
        <p:txBody>
          <a:bodyPr wrap="square">
            <a:spAutoFit/>
          </a:bodyPr>
          <a:lstStyle/>
          <a:p>
            <a:pPr algn="just">
              <a:lnSpc>
                <a:spcPct val="200000"/>
              </a:lnSpc>
            </a:pPr>
            <a:r>
              <a:rPr lang="tr-TR" dirty="0">
                <a:latin typeface="Cambria" panose="02040503050406030204" pitchFamily="18" charset="0"/>
                <a:ea typeface="Cambria" panose="02040503050406030204" pitchFamily="18" charset="0"/>
              </a:rPr>
              <a:t>İyon değiştiriciler bundan başka kimyasal birleşimlerine göre organik ve anorganik olarak gruplandırılabilir. Organik kökenli iyon değiştiriciler iki sınıfta toplanır</a:t>
            </a:r>
            <a:r>
              <a:rPr lang="tr-TR" dirty="0" smtClean="0">
                <a:latin typeface="Cambria" panose="02040503050406030204" pitchFamily="18" charset="0"/>
                <a:ea typeface="Cambria" panose="02040503050406030204" pitchFamily="18" charset="0"/>
              </a:rPr>
              <a:t>.</a:t>
            </a:r>
          </a:p>
          <a:p>
            <a:pPr algn="just">
              <a:lnSpc>
                <a:spcPct val="200000"/>
              </a:lnSpc>
            </a:pPr>
            <a:endParaRPr lang="tr-TR" dirty="0">
              <a:latin typeface="Cambria" panose="02040503050406030204" pitchFamily="18" charset="0"/>
              <a:ea typeface="Cambria" panose="02040503050406030204" pitchFamily="18" charset="0"/>
            </a:endParaRPr>
          </a:p>
          <a:p>
            <a:pPr marL="342900" indent="-342900" algn="just">
              <a:lnSpc>
                <a:spcPct val="200000"/>
              </a:lnSpc>
              <a:buAutoNum type="alphaUcParenR"/>
            </a:pPr>
            <a:r>
              <a:rPr lang="tr-TR" dirty="0" smtClean="0">
                <a:latin typeface="Cambria" panose="02040503050406030204" pitchFamily="18" charset="0"/>
                <a:ea typeface="Cambria" panose="02040503050406030204" pitchFamily="18" charset="0"/>
              </a:rPr>
              <a:t>Reçine </a:t>
            </a:r>
            <a:r>
              <a:rPr lang="tr-TR" dirty="0">
                <a:latin typeface="Cambria" panose="02040503050406030204" pitchFamily="18" charset="0"/>
                <a:ea typeface="Cambria" panose="02040503050406030204" pitchFamily="18" charset="0"/>
              </a:rPr>
              <a:t>kökenli iyon değiştiriciler </a:t>
            </a:r>
            <a:r>
              <a:rPr lang="tr-TR" dirty="0" smtClean="0">
                <a:latin typeface="Cambria" panose="02040503050406030204" pitchFamily="18" charset="0"/>
                <a:ea typeface="Cambria" panose="02040503050406030204" pitchFamily="18" charset="0"/>
              </a:rPr>
              <a:t>.</a:t>
            </a:r>
          </a:p>
          <a:p>
            <a:pPr algn="just">
              <a:lnSpc>
                <a:spcPct val="200000"/>
              </a:lnSpc>
            </a:pPr>
            <a:endParaRPr lang="tr-TR" dirty="0">
              <a:latin typeface="Cambria" panose="02040503050406030204" pitchFamily="18" charset="0"/>
              <a:ea typeface="Cambria" panose="02040503050406030204" pitchFamily="18" charset="0"/>
            </a:endParaRPr>
          </a:p>
          <a:p>
            <a:pPr algn="just">
              <a:lnSpc>
                <a:spcPct val="200000"/>
              </a:lnSpc>
            </a:pPr>
            <a:r>
              <a:rPr lang="tr-TR" dirty="0">
                <a:latin typeface="Cambria" panose="02040503050406030204" pitchFamily="18" charset="0"/>
                <a:ea typeface="Cambria" panose="02040503050406030204" pitchFamily="18" charset="0"/>
              </a:rPr>
              <a:t>B) </a:t>
            </a:r>
            <a:r>
              <a:rPr lang="tr-TR" dirty="0" err="1">
                <a:latin typeface="Cambria" panose="02040503050406030204" pitchFamily="18" charset="0"/>
                <a:ea typeface="Cambria" panose="02040503050406030204" pitchFamily="18" charset="0"/>
              </a:rPr>
              <a:t>Sulfone</a:t>
            </a:r>
            <a:r>
              <a:rPr lang="tr-TR" dirty="0">
                <a:latin typeface="Cambria" panose="02040503050406030204" pitchFamily="18" charset="0"/>
                <a:ea typeface="Cambria" panose="02040503050406030204" pitchFamily="18" charset="0"/>
              </a:rPr>
              <a:t> kömür kökenli iyon değiştiriciler.</a:t>
            </a:r>
          </a:p>
        </p:txBody>
      </p:sp>
      <p:sp>
        <p:nvSpPr>
          <p:cNvPr id="3" name="Slayt Numarası Yer Tutucusu 2"/>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3400" y="1079500"/>
            <a:ext cx="79248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tr-TR" sz="2000" dirty="0">
                <a:latin typeface="Cambria" panose="02040503050406030204" pitchFamily="18" charset="0"/>
                <a:ea typeface="Cambria" panose="02040503050406030204" pitchFamily="18" charset="0"/>
              </a:rPr>
              <a:t>Anorganik kökenli olanlar ise başlıca ikiye ayrılırlar.</a:t>
            </a:r>
            <a:endParaRPr lang="tr-TR" sz="2000" i="1" dirty="0">
              <a:latin typeface="Cambria" panose="02040503050406030204" pitchFamily="18" charset="0"/>
              <a:ea typeface="Cambria" panose="02040503050406030204" pitchFamily="18" charset="0"/>
            </a:endParaRPr>
          </a:p>
          <a:p>
            <a:pPr algn="just">
              <a:lnSpc>
                <a:spcPct val="150000"/>
              </a:lnSpc>
            </a:pPr>
            <a:endParaRPr lang="tr-TR" sz="1100" dirty="0" smtClean="0">
              <a:latin typeface="Cambria" panose="02040503050406030204" pitchFamily="18" charset="0"/>
              <a:ea typeface="Cambria" panose="02040503050406030204" pitchFamily="18" charset="0"/>
            </a:endParaRPr>
          </a:p>
          <a:p>
            <a:pPr algn="just">
              <a:lnSpc>
                <a:spcPct val="150000"/>
              </a:lnSpc>
            </a:pPr>
            <a:r>
              <a:rPr lang="tr-TR" sz="2000" dirty="0" smtClean="0">
                <a:latin typeface="Cambria" panose="02040503050406030204" pitchFamily="18" charset="0"/>
                <a:ea typeface="Cambria" panose="02040503050406030204" pitchFamily="18" charset="0"/>
              </a:rPr>
              <a:t>Doğal </a:t>
            </a:r>
            <a:r>
              <a:rPr lang="tr-TR" sz="2000" dirty="0" err="1">
                <a:latin typeface="Cambria" panose="02040503050406030204" pitchFamily="18" charset="0"/>
                <a:ea typeface="Cambria" panose="02040503050406030204" pitchFamily="18" charset="0"/>
              </a:rPr>
              <a:t>zeolitler</a:t>
            </a:r>
            <a:r>
              <a:rPr lang="tr-TR" sz="2000" dirty="0">
                <a:latin typeface="Cambria" panose="02040503050406030204" pitchFamily="18" charset="0"/>
                <a:ea typeface="Cambria" panose="02040503050406030204" pitchFamily="18" charset="0"/>
              </a:rPr>
              <a:t>, sentetik </a:t>
            </a:r>
            <a:r>
              <a:rPr lang="tr-TR" sz="2000" dirty="0" err="1">
                <a:latin typeface="Cambria" panose="02040503050406030204" pitchFamily="18" charset="0"/>
                <a:ea typeface="Cambria" panose="02040503050406030204" pitchFamily="18" charset="0"/>
              </a:rPr>
              <a:t>zeolitler</a:t>
            </a:r>
            <a:r>
              <a:rPr lang="tr-TR" sz="2000" dirty="0">
                <a:latin typeface="Cambria" panose="02040503050406030204" pitchFamily="18" charset="0"/>
                <a:ea typeface="Cambria" panose="02040503050406030204" pitchFamily="18" charset="0"/>
              </a:rPr>
              <a:t>. Bunlardan başka zirkonyum ve titan </a:t>
            </a:r>
            <a:r>
              <a:rPr lang="tr-TR" sz="2000" dirty="0" smtClean="0">
                <a:latin typeface="Cambria" panose="02040503050406030204" pitchFamily="18" charset="0"/>
                <a:ea typeface="Cambria" panose="02040503050406030204" pitchFamily="18" charset="0"/>
              </a:rPr>
              <a:t>fosfatlar, </a:t>
            </a:r>
            <a:r>
              <a:rPr lang="tr-TR" sz="2000" dirty="0">
                <a:latin typeface="Cambria" panose="02040503050406030204" pitchFamily="18" charset="0"/>
                <a:ea typeface="Cambria" panose="02040503050406030204" pitchFamily="18" charset="0"/>
              </a:rPr>
              <a:t>zirkonyum ve kalay </a:t>
            </a:r>
            <a:r>
              <a:rPr lang="tr-TR" sz="2000" dirty="0" smtClean="0">
                <a:latin typeface="Cambria" panose="02040503050406030204" pitchFamily="18" charset="0"/>
                <a:ea typeface="Cambria" panose="02040503050406030204" pitchFamily="18" charset="0"/>
              </a:rPr>
              <a:t>oksit, </a:t>
            </a:r>
            <a:r>
              <a:rPr lang="tr-TR" sz="2000" dirty="0">
                <a:latin typeface="Cambria" panose="02040503050406030204" pitchFamily="18" charset="0"/>
                <a:ea typeface="Cambria" panose="02040503050406030204" pitchFamily="18" charset="0"/>
              </a:rPr>
              <a:t>amonyum, </a:t>
            </a:r>
            <a:r>
              <a:rPr lang="tr-TR" sz="2000" dirty="0" err="1">
                <a:latin typeface="Cambria" panose="02040503050406030204" pitchFamily="18" charset="0"/>
                <a:ea typeface="Cambria" panose="02040503050406030204" pitchFamily="18" charset="0"/>
              </a:rPr>
              <a:t>fosfomolibdat</a:t>
            </a:r>
            <a:r>
              <a:rPr lang="tr-TR" sz="2000" dirty="0">
                <a:latin typeface="Cambria" panose="02040503050406030204" pitchFamily="18" charset="0"/>
                <a:ea typeface="Cambria" panose="02040503050406030204" pitchFamily="18" charset="0"/>
              </a:rPr>
              <a:t> gibi maddeler anorganik iyon değiştiricilerdir.</a:t>
            </a:r>
          </a:p>
        </p:txBody>
      </p:sp>
      <p:pic>
        <p:nvPicPr>
          <p:cNvPr id="6146" name="Picture 2" descr="http://www.zeolite.com/images/RawZeoli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789040"/>
            <a:ext cx="25431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zeolite.com/images/ProcessedZeolite.jp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778796"/>
            <a:ext cx="25431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mindat.org/arphotos/298h260-0156565001020902153.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3778797"/>
            <a:ext cx="2298898" cy="1810444"/>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907704" y="5949280"/>
            <a:ext cx="5256584" cy="369332"/>
          </a:xfrm>
          <a:prstGeom prst="rect">
            <a:avLst/>
          </a:prstGeom>
          <a:noFill/>
        </p:spPr>
        <p:txBody>
          <a:bodyPr wrap="square" rtlCol="0">
            <a:spAutoFit/>
          </a:bodyPr>
          <a:lstStyle/>
          <a:p>
            <a:r>
              <a:rPr lang="tr-TR" b="1" dirty="0" smtClean="0">
                <a:latin typeface="Cambria" panose="02040503050406030204" pitchFamily="18" charset="0"/>
                <a:ea typeface="Cambria" panose="02040503050406030204" pitchFamily="18" charset="0"/>
              </a:rPr>
              <a:t>Şekil 7.</a:t>
            </a:r>
            <a:r>
              <a:rPr lang="tr-TR" dirty="0" smtClean="0">
                <a:latin typeface="Cambria" panose="02040503050406030204" pitchFamily="18" charset="0"/>
                <a:ea typeface="Cambria" panose="02040503050406030204" pitchFamily="18" charset="0"/>
              </a:rPr>
              <a:t> Ham ve işlenmiş </a:t>
            </a:r>
            <a:r>
              <a:rPr lang="tr-TR" dirty="0" err="1" smtClean="0">
                <a:latin typeface="Cambria" panose="02040503050406030204" pitchFamily="18" charset="0"/>
                <a:ea typeface="Cambria" panose="02040503050406030204" pitchFamily="18" charset="0"/>
              </a:rPr>
              <a:t>zeolitlerin</a:t>
            </a:r>
            <a:r>
              <a:rPr lang="tr-TR" dirty="0" smtClean="0">
                <a:latin typeface="Cambria" panose="02040503050406030204" pitchFamily="18" charset="0"/>
                <a:ea typeface="Cambria" panose="02040503050406030204" pitchFamily="18" charset="0"/>
              </a:rPr>
              <a:t> görünümleri</a:t>
            </a:r>
            <a:endParaRPr lang="en-US" dirty="0">
              <a:latin typeface="Cambria" panose="02040503050406030204" pitchFamily="18" charset="0"/>
              <a:ea typeface="Cambria" panose="02040503050406030204" pitchFamily="18"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5536" y="836712"/>
            <a:ext cx="8064896" cy="2539350"/>
          </a:xfrm>
          <a:prstGeom prst="rect">
            <a:avLst/>
          </a:prstGeom>
          <a:noFill/>
        </p:spPr>
        <p:txBody>
          <a:bodyPr wrap="square" rtlCol="0">
            <a:spAutoFit/>
          </a:bodyPr>
          <a:lstStyle/>
          <a:p>
            <a:pPr algn="just">
              <a:lnSpc>
                <a:spcPct val="150000"/>
              </a:lnSpc>
            </a:pPr>
            <a:r>
              <a:rPr lang="tr-TR" dirty="0">
                <a:latin typeface="Cambria" panose="02040503050406030204" pitchFamily="18" charset="0"/>
                <a:ea typeface="Cambria" panose="02040503050406030204" pitchFamily="18" charset="0"/>
              </a:rPr>
              <a:t>İyon değiştiriciler, değişebilir katyon ve anyonları taşıyan, çözünür olmayan katı maddelerdir. Bu sentetik reçineler, yapı olarak iki kısımdan oluşur. Bunlardan birincisini üç boyutlu hidrokarbon ağı (polimer), diğer kısmını ise hidrokarbona kimyasal bağlarla bağlanmış asidik ya da bazik, iyonlaşabilen gruplar oluşturur. Organik ağ sabittir ve genel olarak laboratuvarda kullanılan çözücülerde çözünmezler.</a:t>
            </a:r>
          </a:p>
        </p:txBody>
      </p:sp>
      <p:sp>
        <p:nvSpPr>
          <p:cNvPr id="2" name="Slayt Numarası Yer Tutucusu 1"/>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847570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59055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259632" y="3501008"/>
            <a:ext cx="6840760" cy="369332"/>
          </a:xfrm>
          <a:prstGeom prst="rect">
            <a:avLst/>
          </a:prstGeom>
          <a:noFill/>
        </p:spPr>
        <p:txBody>
          <a:bodyPr wrap="square" rtlCol="0">
            <a:spAutoFit/>
          </a:bodyPr>
          <a:lstStyle/>
          <a:p>
            <a:r>
              <a:rPr lang="tr-TR" b="1" dirty="0" smtClean="0">
                <a:latin typeface="Cambria" panose="02040503050406030204" pitchFamily="18" charset="0"/>
                <a:ea typeface="Cambria" panose="02040503050406030204" pitchFamily="18" charset="0"/>
              </a:rPr>
              <a:t>Şekil 8.</a:t>
            </a:r>
            <a:r>
              <a:rPr lang="tr-TR" dirty="0" smtClean="0">
                <a:latin typeface="Cambria" panose="02040503050406030204" pitchFamily="18" charset="0"/>
                <a:ea typeface="Cambria" panose="02040503050406030204" pitchFamily="18" charset="0"/>
              </a:rPr>
              <a:t> Katyon </a:t>
            </a:r>
            <a:r>
              <a:rPr lang="tr-TR" dirty="0" smtClean="0">
                <a:latin typeface="Cambria" panose="02040503050406030204" pitchFamily="18" charset="0"/>
                <a:ea typeface="Cambria" panose="02040503050406030204" pitchFamily="18" charset="0"/>
              </a:rPr>
              <a:t>ve anyon reçine yataklarının şematik görünümü</a:t>
            </a:r>
            <a:endParaRPr lang="tr-TR" dirty="0">
              <a:latin typeface="Cambria" panose="02040503050406030204" pitchFamily="18" charset="0"/>
              <a:ea typeface="Cambria" panose="02040503050406030204" pitchFamily="18" charset="0"/>
            </a:endParaRPr>
          </a:p>
        </p:txBody>
      </p:sp>
      <p:sp>
        <p:nvSpPr>
          <p:cNvPr id="5" name="Metin kutusu 4"/>
          <p:cNvSpPr txBox="1"/>
          <p:nvPr/>
        </p:nvSpPr>
        <p:spPr>
          <a:xfrm>
            <a:off x="539552" y="4365104"/>
            <a:ext cx="8280920" cy="877356"/>
          </a:xfrm>
          <a:prstGeom prst="rect">
            <a:avLst/>
          </a:prstGeom>
          <a:noFill/>
        </p:spPr>
        <p:txBody>
          <a:bodyPr wrap="square" rtlCol="0">
            <a:spAutoFit/>
          </a:bodyPr>
          <a:lstStyle/>
          <a:p>
            <a:pPr>
              <a:lnSpc>
                <a:spcPct val="150000"/>
              </a:lnSpc>
            </a:pPr>
            <a:r>
              <a:rPr lang="tr-TR" u="sng" dirty="0">
                <a:solidFill>
                  <a:srgbClr val="FF0000"/>
                </a:solidFill>
                <a:latin typeface="Cambria" panose="02040503050406030204" pitchFamily="18" charset="0"/>
                <a:ea typeface="Cambria" panose="02040503050406030204" pitchFamily="18" charset="0"/>
              </a:rPr>
              <a:t>Reçinenin </a:t>
            </a:r>
            <a:r>
              <a:rPr lang="tr-TR" u="sng" dirty="0" smtClean="0">
                <a:solidFill>
                  <a:srgbClr val="FF0000"/>
                </a:solidFill>
                <a:latin typeface="Cambria" panose="02040503050406030204" pitchFamily="18" charset="0"/>
                <a:ea typeface="Cambria" panose="02040503050406030204" pitchFamily="18" charset="0"/>
              </a:rPr>
              <a:t>birim </a:t>
            </a:r>
            <a:r>
              <a:rPr lang="tr-TR" u="sng" dirty="0">
                <a:solidFill>
                  <a:srgbClr val="FF0000"/>
                </a:solidFill>
                <a:latin typeface="Cambria" panose="02040503050406030204" pitchFamily="18" charset="0"/>
                <a:ea typeface="Cambria" panose="02040503050406030204" pitchFamily="18" charset="0"/>
              </a:rPr>
              <a:t>hacmindeki fonksiyonel grupların toplam sayısı onun teorik iyon değiştirme kapasitesini </a:t>
            </a:r>
            <a:r>
              <a:rPr lang="tr-TR" u="sng" dirty="0" smtClean="0">
                <a:solidFill>
                  <a:srgbClr val="FF0000"/>
                </a:solidFill>
                <a:latin typeface="Cambria" panose="02040503050406030204" pitchFamily="18" charset="0"/>
                <a:ea typeface="Cambria" panose="02040503050406030204" pitchFamily="18" charset="0"/>
              </a:rPr>
              <a:t>belirler!</a:t>
            </a:r>
            <a:endParaRPr lang="tr-TR" u="sng" dirty="0">
              <a:solidFill>
                <a:srgbClr val="FF0000"/>
              </a:solidFill>
              <a:latin typeface="Cambria" panose="02040503050406030204" pitchFamily="18" charset="0"/>
              <a:ea typeface="Cambria" panose="02040503050406030204" pitchFamily="18"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1346908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57200" y="838200"/>
            <a:ext cx="82296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r>
              <a:rPr lang="tr-TR" sz="2000" b="1" dirty="0">
                <a:latin typeface="Cambria" panose="02040503050406030204" pitchFamily="18" charset="0"/>
                <a:ea typeface="Cambria" panose="02040503050406030204" pitchFamily="18" charset="0"/>
              </a:rPr>
              <a:t>Katyon İyon Değiştiriciler</a:t>
            </a:r>
          </a:p>
          <a:p>
            <a:pPr algn="just"/>
            <a:endParaRPr lang="tr-TR" sz="2000" dirty="0">
              <a:latin typeface="Cambria" panose="02040503050406030204" pitchFamily="18" charset="0"/>
              <a:ea typeface="Cambria" panose="02040503050406030204" pitchFamily="18" charset="0"/>
            </a:endParaRPr>
          </a:p>
          <a:p>
            <a:pPr algn="just">
              <a:buFontTx/>
              <a:buAutoNum type="alphaLcParenR"/>
            </a:pPr>
            <a:r>
              <a:rPr lang="tr-TR" sz="2000" b="1" dirty="0">
                <a:latin typeface="Cambria" panose="02040503050406030204" pitchFamily="18" charset="0"/>
                <a:ea typeface="Cambria" panose="02040503050406030204" pitchFamily="18" charset="0"/>
              </a:rPr>
              <a:t> Sodyum iyon değiştiriciler</a:t>
            </a:r>
          </a:p>
          <a:p>
            <a:pPr algn="just"/>
            <a:endParaRPr lang="tr-TR" sz="2000" b="1" dirty="0">
              <a:latin typeface="Cambria" panose="02040503050406030204" pitchFamily="18" charset="0"/>
              <a:ea typeface="Cambria" panose="02040503050406030204" pitchFamily="18" charset="0"/>
            </a:endParaRPr>
          </a:p>
          <a:p>
            <a:pPr algn="just"/>
            <a:r>
              <a:rPr lang="tr-TR" sz="2000" dirty="0">
                <a:latin typeface="Cambria" panose="02040503050406030204" pitchFamily="18" charset="0"/>
                <a:ea typeface="Cambria" panose="02040503050406030204" pitchFamily="18" charset="0"/>
              </a:rPr>
              <a:t>	“Bunlar başlıca </a:t>
            </a:r>
            <a:r>
              <a:rPr lang="tr-TR" sz="2000" dirty="0" err="1">
                <a:latin typeface="Cambria" panose="02040503050406030204" pitchFamily="18" charset="0"/>
                <a:ea typeface="Cambria" panose="02040503050406030204" pitchFamily="18" charset="0"/>
              </a:rPr>
              <a:t>slikat</a:t>
            </a:r>
            <a:r>
              <a:rPr lang="tr-TR" sz="2000" dirty="0">
                <a:latin typeface="Cambria" panose="02040503050406030204" pitchFamily="18" charset="0"/>
                <a:ea typeface="Cambria" panose="02040503050406030204" pitchFamily="18" charset="0"/>
              </a:rPr>
              <a:t>, </a:t>
            </a:r>
            <a:r>
              <a:rPr lang="tr-TR" sz="2000" dirty="0" err="1">
                <a:latin typeface="Cambria" panose="02040503050406030204" pitchFamily="18" charset="0"/>
                <a:ea typeface="Cambria" panose="02040503050406030204" pitchFamily="18" charset="0"/>
              </a:rPr>
              <a:t>sülfone</a:t>
            </a:r>
            <a:r>
              <a:rPr lang="tr-TR" sz="2000" dirty="0">
                <a:latin typeface="Cambria" panose="02040503050406030204" pitchFamily="18" charset="0"/>
                <a:ea typeface="Cambria" panose="02040503050406030204" pitchFamily="18" charset="0"/>
              </a:rPr>
              <a:t>  kömür ve reçine kökenli olabilirler. Yumuşatılacak su, iyon değiştirici kolonundan geçerken sudaki Ca</a:t>
            </a:r>
            <a:r>
              <a:rPr lang="tr-TR" sz="2000" baseline="30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 ve Mg</a:t>
            </a:r>
            <a:r>
              <a:rPr lang="tr-TR" sz="2000" baseline="30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 iyonları </a:t>
            </a:r>
            <a:r>
              <a:rPr lang="tr-TR" sz="2000" dirty="0" err="1">
                <a:latin typeface="Cambria" panose="02040503050406030204" pitchFamily="18" charset="0"/>
                <a:ea typeface="Cambria" panose="02040503050406030204" pitchFamily="18" charset="0"/>
              </a:rPr>
              <a:t>Na</a:t>
            </a:r>
            <a:r>
              <a:rPr lang="tr-TR" sz="2000" baseline="30000" dirty="0">
                <a:latin typeface="Cambria" panose="02040503050406030204" pitchFamily="18" charset="0"/>
                <a:ea typeface="Cambria" panose="02040503050406030204" pitchFamily="18" charset="0"/>
              </a:rPr>
              <a:t>+</a:t>
            </a:r>
            <a:r>
              <a:rPr lang="tr-TR" sz="2000" dirty="0">
                <a:latin typeface="Cambria" panose="02040503050406030204" pitchFamily="18" charset="0"/>
                <a:ea typeface="Cambria" panose="02040503050406030204" pitchFamily="18" charset="0"/>
              </a:rPr>
              <a:t> iyonları ile yer değiştirir. Yer değiştirme reaksiyonları şunlardır.</a:t>
            </a:r>
          </a:p>
          <a:p>
            <a:pPr algn="just"/>
            <a:endParaRPr lang="tr-TR" sz="2000" dirty="0">
              <a:latin typeface="Cambria" panose="02040503050406030204" pitchFamily="18" charset="0"/>
              <a:ea typeface="Cambria" panose="02040503050406030204" pitchFamily="18" charset="0"/>
            </a:endParaRPr>
          </a:p>
          <a:p>
            <a:pPr algn="just"/>
            <a:endParaRPr lang="tr-TR" sz="2000" dirty="0">
              <a:latin typeface="Cambria" panose="02040503050406030204" pitchFamily="18" charset="0"/>
              <a:ea typeface="Cambria" panose="02040503050406030204" pitchFamily="18" charset="0"/>
            </a:endParaRPr>
          </a:p>
          <a:p>
            <a:pPr algn="just">
              <a:lnSpc>
                <a:spcPct val="150000"/>
              </a:lnSpc>
            </a:pPr>
            <a:r>
              <a:rPr lang="tr-TR" sz="2000" dirty="0">
                <a:latin typeface="Cambria" panose="02040503050406030204" pitchFamily="18" charset="0"/>
                <a:ea typeface="Cambria" panose="02040503050406030204" pitchFamily="18" charset="0"/>
              </a:rPr>
              <a:t>		2RNa+Ca(HCO</a:t>
            </a:r>
            <a:r>
              <a:rPr lang="tr-TR" sz="2000" baseline="-25000" dirty="0">
                <a:latin typeface="Cambria" panose="02040503050406030204" pitchFamily="18" charset="0"/>
                <a:ea typeface="Cambria" panose="02040503050406030204" pitchFamily="18" charset="0"/>
              </a:rPr>
              <a:t>3</a:t>
            </a:r>
            <a:r>
              <a:rPr lang="tr-TR" sz="2000" dirty="0">
                <a:latin typeface="Cambria" panose="02040503050406030204" pitchFamily="18" charset="0"/>
                <a:ea typeface="Cambria" panose="02040503050406030204" pitchFamily="18" charset="0"/>
              </a:rPr>
              <a:t>)</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R</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Ca+ 2NaHCO</a:t>
            </a:r>
            <a:r>
              <a:rPr lang="tr-TR" sz="2000" baseline="-25000" dirty="0">
                <a:latin typeface="Cambria" panose="02040503050406030204" pitchFamily="18" charset="0"/>
                <a:ea typeface="Cambria" panose="02040503050406030204" pitchFamily="18" charset="0"/>
              </a:rPr>
              <a:t>3</a:t>
            </a:r>
          </a:p>
          <a:p>
            <a:pPr algn="just">
              <a:lnSpc>
                <a:spcPct val="150000"/>
              </a:lnSpc>
            </a:pPr>
            <a:r>
              <a:rPr lang="tr-TR" sz="2000" dirty="0">
                <a:latin typeface="Cambria" panose="02040503050406030204" pitchFamily="18" charset="0"/>
                <a:ea typeface="Cambria" panose="02040503050406030204" pitchFamily="18" charset="0"/>
              </a:rPr>
              <a:t>		2RNa+CaSO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R</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Ca+ Na</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p>
          <a:p>
            <a:pPr algn="just">
              <a:lnSpc>
                <a:spcPct val="150000"/>
              </a:lnSpc>
            </a:pPr>
            <a:r>
              <a:rPr lang="tr-TR" sz="2000" dirty="0">
                <a:latin typeface="Cambria" panose="02040503050406030204" pitchFamily="18" charset="0"/>
                <a:ea typeface="Cambria" panose="02040503050406030204" pitchFamily="18" charset="0"/>
              </a:rPr>
              <a:t>		2RNa+CaCl</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R</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Ca+ </a:t>
            </a:r>
            <a:r>
              <a:rPr lang="tr-TR" sz="2000" dirty="0" smtClean="0">
                <a:latin typeface="Cambria" panose="02040503050406030204" pitchFamily="18" charset="0"/>
                <a:ea typeface="Cambria" panose="02040503050406030204" pitchFamily="18" charset="0"/>
              </a:rPr>
              <a:t>2NaCl</a:t>
            </a:r>
            <a:r>
              <a:rPr lang="tr-TR" sz="2000" dirty="0">
                <a:latin typeface="Cambria" panose="02040503050406030204" pitchFamily="18" charset="0"/>
                <a:ea typeface="Cambria" panose="02040503050406030204" pitchFamily="18" charset="0"/>
              </a:rPr>
              <a:t>	</a:t>
            </a:r>
          </a:p>
        </p:txBody>
      </p:sp>
      <p:sp>
        <p:nvSpPr>
          <p:cNvPr id="3" name="Slayt Numarası Yer Tutucusu 2"/>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75417" y="476672"/>
            <a:ext cx="8229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r>
              <a:rPr lang="tr-TR" sz="2000" b="1" dirty="0">
                <a:latin typeface="Cambria" panose="02040503050406030204" pitchFamily="18" charset="0"/>
                <a:ea typeface="Cambria" panose="02040503050406030204" pitchFamily="18" charset="0"/>
              </a:rPr>
              <a:t>b) Hidrojen iyon değiştiriciler</a:t>
            </a:r>
          </a:p>
          <a:p>
            <a:pPr algn="just"/>
            <a:endParaRPr lang="tr-TR" sz="2000" dirty="0">
              <a:latin typeface="Cambria" panose="02040503050406030204" pitchFamily="18" charset="0"/>
              <a:ea typeface="Cambria" panose="02040503050406030204" pitchFamily="18" charset="0"/>
            </a:endParaRPr>
          </a:p>
          <a:p>
            <a:pPr algn="just"/>
            <a:r>
              <a:rPr lang="tr-TR" sz="2000" dirty="0">
                <a:latin typeface="Cambria" panose="02040503050406030204" pitchFamily="18" charset="0"/>
                <a:ea typeface="Cambria" panose="02040503050406030204" pitchFamily="18" charset="0"/>
              </a:rPr>
              <a:t>	</a:t>
            </a:r>
            <a:r>
              <a:rPr lang="tr-TR" sz="2000" dirty="0" err="1">
                <a:latin typeface="Cambria" panose="02040503050406030204" pitchFamily="18" charset="0"/>
                <a:ea typeface="Cambria" panose="02040503050406030204" pitchFamily="18" charset="0"/>
              </a:rPr>
              <a:t>Sülfone</a:t>
            </a:r>
            <a:r>
              <a:rPr lang="tr-TR" sz="2000" dirty="0">
                <a:latin typeface="Cambria" panose="02040503050406030204" pitchFamily="18" charset="0"/>
                <a:ea typeface="Cambria" panose="02040503050406030204" pitchFamily="18" charset="0"/>
              </a:rPr>
              <a:t> kömür ve reçine kökenli olan bu sistemlerde sudaki Ca</a:t>
            </a:r>
            <a:r>
              <a:rPr lang="tr-TR" sz="2000" baseline="30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 Mg</a:t>
            </a:r>
            <a:r>
              <a:rPr lang="tr-TR" sz="2000" baseline="30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 iyonları ve ayrıca </a:t>
            </a:r>
            <a:r>
              <a:rPr lang="tr-TR" sz="2000" dirty="0" err="1">
                <a:latin typeface="Cambria" panose="02040503050406030204" pitchFamily="18" charset="0"/>
                <a:ea typeface="Cambria" panose="02040503050406030204" pitchFamily="18" charset="0"/>
              </a:rPr>
              <a:t>Na</a:t>
            </a:r>
            <a:r>
              <a:rPr lang="tr-TR" sz="2000" baseline="30000" dirty="0">
                <a:latin typeface="Cambria" panose="02040503050406030204" pitchFamily="18" charset="0"/>
                <a:ea typeface="Cambria" panose="02040503050406030204" pitchFamily="18" charset="0"/>
              </a:rPr>
              <a:t>+</a:t>
            </a:r>
            <a:r>
              <a:rPr lang="tr-TR" sz="2000" dirty="0">
                <a:latin typeface="Cambria" panose="02040503050406030204" pitchFamily="18" charset="0"/>
                <a:ea typeface="Cambria" panose="02040503050406030204" pitchFamily="18" charset="0"/>
              </a:rPr>
              <a:t> </a:t>
            </a:r>
            <a:r>
              <a:rPr lang="tr-TR" sz="2000" dirty="0" err="1">
                <a:latin typeface="Cambria" panose="02040503050406030204" pitchFamily="18" charset="0"/>
                <a:ea typeface="Cambria" panose="02040503050406030204" pitchFamily="18" charset="0"/>
              </a:rPr>
              <a:t>iyonlarıda</a:t>
            </a:r>
            <a:r>
              <a:rPr lang="tr-TR" sz="2000" dirty="0">
                <a:latin typeface="Cambria" panose="02040503050406030204" pitchFamily="18" charset="0"/>
                <a:ea typeface="Cambria" panose="02040503050406030204" pitchFamily="18" charset="0"/>
              </a:rPr>
              <a:t> H</a:t>
            </a:r>
            <a:r>
              <a:rPr lang="tr-TR" sz="2000" baseline="30000" dirty="0">
                <a:latin typeface="Cambria" panose="02040503050406030204" pitchFamily="18" charset="0"/>
                <a:ea typeface="Cambria" panose="02040503050406030204" pitchFamily="18" charset="0"/>
              </a:rPr>
              <a:t>+</a:t>
            </a:r>
            <a:r>
              <a:rPr lang="tr-TR" sz="2000" dirty="0">
                <a:latin typeface="Cambria" panose="02040503050406030204" pitchFamily="18" charset="0"/>
                <a:ea typeface="Cambria" panose="02040503050406030204" pitchFamily="18" charset="0"/>
              </a:rPr>
              <a:t> iyonları ile değiştirilirler. Bu tip iyon değiştiriciden çıkan su düşük </a:t>
            </a:r>
            <a:r>
              <a:rPr lang="tr-TR" sz="2000" dirty="0" err="1">
                <a:latin typeface="Cambria" panose="02040503050406030204" pitchFamily="18" charset="0"/>
                <a:ea typeface="Cambria" panose="02040503050406030204" pitchFamily="18" charset="0"/>
              </a:rPr>
              <a:t>pH</a:t>
            </a:r>
            <a:r>
              <a:rPr lang="tr-TR" sz="2000" dirty="0">
                <a:latin typeface="Cambria" panose="02040503050406030204" pitchFamily="18" charset="0"/>
                <a:ea typeface="Cambria" panose="02040503050406030204" pitchFamily="18" charset="0"/>
              </a:rPr>
              <a:t> a sahip olup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a:t>
            </a:r>
            <a:r>
              <a:rPr lang="tr-TR" sz="2000" dirty="0" err="1">
                <a:latin typeface="Cambria" panose="02040503050406030204" pitchFamily="18" charset="0"/>
                <a:ea typeface="Cambria" panose="02040503050406030204" pitchFamily="18" charset="0"/>
              </a:rPr>
              <a:t>HCl</a:t>
            </a:r>
            <a:r>
              <a:rPr lang="tr-TR" sz="2000" dirty="0">
                <a:latin typeface="Cambria" panose="02040503050406030204" pitchFamily="18" charset="0"/>
                <a:ea typeface="Cambria" panose="02040503050406030204" pitchFamily="18" charset="0"/>
              </a:rPr>
              <a:t>,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CO</a:t>
            </a:r>
            <a:r>
              <a:rPr lang="tr-TR" sz="2000" baseline="-25000" dirty="0">
                <a:latin typeface="Cambria" panose="02040503050406030204" pitchFamily="18" charset="0"/>
                <a:ea typeface="Cambria" panose="02040503050406030204" pitchFamily="18" charset="0"/>
              </a:rPr>
              <a:t>3</a:t>
            </a:r>
            <a:r>
              <a:rPr lang="tr-TR" sz="2000" dirty="0">
                <a:latin typeface="Cambria" panose="02040503050406030204" pitchFamily="18" charset="0"/>
                <a:ea typeface="Cambria" panose="02040503050406030204" pitchFamily="18" charset="0"/>
              </a:rPr>
              <a:t>  gibi asitler ihtiva eder.</a:t>
            </a:r>
          </a:p>
          <a:p>
            <a:pPr algn="just"/>
            <a:endParaRPr lang="tr-TR" sz="2000" dirty="0">
              <a:latin typeface="Cambria" panose="02040503050406030204" pitchFamily="18" charset="0"/>
              <a:ea typeface="Cambria" panose="02040503050406030204" pitchFamily="18" charset="0"/>
            </a:endParaRPr>
          </a:p>
          <a:p>
            <a:pPr algn="just"/>
            <a:r>
              <a:rPr lang="tr-TR" sz="2000" dirty="0">
                <a:latin typeface="Cambria" panose="02040503050406030204" pitchFamily="18" charset="0"/>
                <a:ea typeface="Cambria" panose="02040503050406030204" pitchFamily="18" charset="0"/>
              </a:rPr>
              <a:t>	Hidrojen iyon değiştiricisi kısaca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R olarak gösterilirse suyun yumuşatılması sırasında şu reaksiyonlar oluşur.</a:t>
            </a:r>
          </a:p>
          <a:p>
            <a:pPr algn="just"/>
            <a:endParaRPr lang="tr-TR" sz="2000" dirty="0">
              <a:latin typeface="Cambria" panose="02040503050406030204" pitchFamily="18" charset="0"/>
              <a:ea typeface="Cambria" panose="02040503050406030204" pitchFamily="18" charset="0"/>
            </a:endParaRPr>
          </a:p>
          <a:p>
            <a:pPr algn="just">
              <a:lnSpc>
                <a:spcPct val="150000"/>
              </a:lnSpc>
            </a:pPr>
            <a:r>
              <a:rPr lang="tr-TR" sz="2000" dirty="0">
                <a:latin typeface="Cambria" panose="02040503050406030204" pitchFamily="18" charset="0"/>
                <a:ea typeface="Cambria" panose="02040503050406030204" pitchFamily="18" charset="0"/>
              </a:rPr>
              <a:t>	MgSO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R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 </a:t>
            </a:r>
            <a:r>
              <a:rPr lang="tr-TR" sz="2000" dirty="0" err="1">
                <a:latin typeface="Cambria" panose="02040503050406030204" pitchFamily="18" charset="0"/>
                <a:ea typeface="Cambria" panose="02040503050406030204" pitchFamily="18" charset="0"/>
              </a:rPr>
              <a:t>MgR</a:t>
            </a:r>
            <a:endParaRPr lang="tr-TR" sz="2000" dirty="0">
              <a:latin typeface="Cambria" panose="02040503050406030204" pitchFamily="18" charset="0"/>
              <a:ea typeface="Cambria" panose="02040503050406030204" pitchFamily="18" charset="0"/>
            </a:endParaRPr>
          </a:p>
          <a:p>
            <a:pPr algn="just">
              <a:lnSpc>
                <a:spcPct val="150000"/>
              </a:lnSpc>
            </a:pPr>
            <a:r>
              <a:rPr lang="tr-TR" sz="2000" dirty="0">
                <a:latin typeface="Cambria" panose="02040503050406030204" pitchFamily="18" charset="0"/>
                <a:ea typeface="Cambria" panose="02040503050406030204" pitchFamily="18" charset="0"/>
              </a:rPr>
              <a:t>	2NaCl +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R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2HCl + Na</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R</a:t>
            </a:r>
          </a:p>
          <a:p>
            <a:pPr algn="just">
              <a:lnSpc>
                <a:spcPct val="150000"/>
              </a:lnSpc>
            </a:pPr>
            <a:r>
              <a:rPr lang="tr-TR" sz="2000" dirty="0">
                <a:latin typeface="Cambria" panose="02040503050406030204" pitchFamily="18" charset="0"/>
                <a:ea typeface="Cambria" panose="02040503050406030204" pitchFamily="18" charset="0"/>
              </a:rPr>
              <a:t> 	MgCl</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 +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R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2HCl + </a:t>
            </a:r>
            <a:r>
              <a:rPr lang="tr-TR" sz="2000" dirty="0" err="1">
                <a:latin typeface="Cambria" panose="02040503050406030204" pitchFamily="18" charset="0"/>
                <a:ea typeface="Cambria" panose="02040503050406030204" pitchFamily="18" charset="0"/>
              </a:rPr>
              <a:t>MgR</a:t>
            </a:r>
            <a:r>
              <a:rPr lang="tr-TR" sz="2000" dirty="0">
                <a:latin typeface="Cambria" panose="02040503050406030204" pitchFamily="18" charset="0"/>
                <a:ea typeface="Cambria" panose="02040503050406030204" pitchFamily="18" charset="0"/>
              </a:rPr>
              <a:t>       </a:t>
            </a:r>
          </a:p>
          <a:p>
            <a:pPr algn="just">
              <a:lnSpc>
                <a:spcPct val="150000"/>
              </a:lnSpc>
            </a:pPr>
            <a:r>
              <a:rPr lang="tr-TR" sz="2000" dirty="0">
                <a:latin typeface="Cambria" panose="02040503050406030204" pitchFamily="18" charset="0"/>
                <a:ea typeface="Cambria" panose="02040503050406030204" pitchFamily="18" charset="0"/>
              </a:rPr>
              <a:t>	</a:t>
            </a:r>
            <a:r>
              <a:rPr lang="tr-TR" sz="2000" dirty="0" err="1">
                <a:latin typeface="Cambria" panose="02040503050406030204" pitchFamily="18" charset="0"/>
                <a:ea typeface="Cambria" panose="02040503050406030204" pitchFamily="18" charset="0"/>
              </a:rPr>
              <a:t>Ca</a:t>
            </a:r>
            <a:r>
              <a:rPr lang="tr-TR" sz="2000" dirty="0">
                <a:latin typeface="Cambria" panose="02040503050406030204" pitchFamily="18" charset="0"/>
                <a:ea typeface="Cambria" panose="02040503050406030204" pitchFamily="18" charset="0"/>
              </a:rPr>
              <a:t>(HCO</a:t>
            </a:r>
            <a:r>
              <a:rPr lang="tr-TR" sz="2000" baseline="-25000" dirty="0">
                <a:latin typeface="Cambria" panose="02040503050406030204" pitchFamily="18" charset="0"/>
                <a:ea typeface="Cambria" panose="02040503050406030204" pitchFamily="18" charset="0"/>
              </a:rPr>
              <a:t>3</a:t>
            </a:r>
            <a:r>
              <a:rPr lang="tr-TR" sz="2000" dirty="0">
                <a:latin typeface="Cambria" panose="02040503050406030204" pitchFamily="18" charset="0"/>
                <a:ea typeface="Cambria" panose="02040503050406030204" pitchFamily="18" charset="0"/>
              </a:rPr>
              <a:t>)</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 +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R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2H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CO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 </a:t>
            </a:r>
            <a:r>
              <a:rPr lang="tr-TR" sz="2000" dirty="0" err="1">
                <a:latin typeface="Cambria" panose="02040503050406030204" pitchFamily="18" charset="0"/>
                <a:ea typeface="Cambria" panose="02040503050406030204" pitchFamily="18" charset="0"/>
              </a:rPr>
              <a:t>CaR</a:t>
            </a:r>
            <a:endParaRPr lang="tr-TR" sz="2000" dirty="0">
              <a:latin typeface="Cambria" panose="02040503050406030204" pitchFamily="18" charset="0"/>
              <a:ea typeface="Cambria" panose="02040503050406030204" pitchFamily="18"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19</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5536" y="1340768"/>
            <a:ext cx="8496944" cy="1708353"/>
          </a:xfrm>
          <a:prstGeom prst="rect">
            <a:avLst/>
          </a:prstGeom>
          <a:noFill/>
        </p:spPr>
        <p:txBody>
          <a:bodyPr wrap="square" rtlCol="0">
            <a:spAutoFit/>
          </a:bodyPr>
          <a:lstStyle/>
          <a:p>
            <a:pPr algn="just">
              <a:lnSpc>
                <a:spcPct val="150000"/>
              </a:lnSpc>
            </a:pPr>
            <a:r>
              <a:rPr lang="tr-TR" dirty="0">
                <a:latin typeface="Cambria" panose="02040503050406030204" pitchFamily="18" charset="0"/>
                <a:ea typeface="Cambria" panose="02040503050406030204" pitchFamily="18" charset="0"/>
              </a:rPr>
              <a:t>Doğadaki sürekli değişimin önemli nedenlerinden biri iyon değişimidir. Toprak, kum ve kayalar gibi cansız varlıklarda ve canlı organizmalardaki yaşamsal fonksiyonlarda iyon değişimine ait birçok örnek mevcuttur.</a:t>
            </a:r>
          </a:p>
          <a:p>
            <a:pPr algn="just">
              <a:lnSpc>
                <a:spcPct val="150000"/>
              </a:lnSpc>
            </a:pPr>
            <a:endParaRPr lang="tr-TR" dirty="0">
              <a:latin typeface="Cambria" panose="02040503050406030204" pitchFamily="18" charset="0"/>
              <a:ea typeface="Cambria" panose="02040503050406030204" pitchFamily="18" charset="0"/>
            </a:endParaRPr>
          </a:p>
        </p:txBody>
      </p:sp>
      <p:sp>
        <p:nvSpPr>
          <p:cNvPr id="5" name="Metin kutusu 4"/>
          <p:cNvSpPr txBox="1"/>
          <p:nvPr/>
        </p:nvSpPr>
        <p:spPr>
          <a:xfrm>
            <a:off x="446569" y="764704"/>
            <a:ext cx="2952328" cy="369332"/>
          </a:xfrm>
          <a:prstGeom prst="rect">
            <a:avLst/>
          </a:prstGeom>
          <a:noFill/>
        </p:spPr>
        <p:txBody>
          <a:bodyPr wrap="square" rtlCol="0">
            <a:spAutoFit/>
          </a:bodyPr>
          <a:lstStyle/>
          <a:p>
            <a:r>
              <a:rPr lang="tr-TR" b="1" dirty="0">
                <a:solidFill>
                  <a:srgbClr val="00B050"/>
                </a:solidFill>
                <a:latin typeface="Cambria" panose="02040503050406030204" pitchFamily="18" charset="0"/>
                <a:ea typeface="Cambria" panose="02040503050406030204" pitchFamily="18" charset="0"/>
              </a:rPr>
              <a:t>İYON </a:t>
            </a:r>
            <a:r>
              <a:rPr lang="tr-TR" b="1" dirty="0" smtClean="0">
                <a:solidFill>
                  <a:srgbClr val="00B050"/>
                </a:solidFill>
                <a:latin typeface="Cambria" panose="02040503050406030204" pitchFamily="18" charset="0"/>
                <a:ea typeface="Cambria" panose="02040503050406030204" pitchFamily="18" charset="0"/>
              </a:rPr>
              <a:t>DEĞİŞİMİ</a:t>
            </a:r>
            <a:endParaRPr lang="tr-TR" dirty="0">
              <a:solidFill>
                <a:srgbClr val="00B050"/>
              </a:solidFill>
              <a:latin typeface="Cambria" panose="02040503050406030204" pitchFamily="18" charset="0"/>
              <a:ea typeface="Cambria" panose="02040503050406030204" pitchFamily="18" charset="0"/>
            </a:endParaRPr>
          </a:p>
        </p:txBody>
      </p:sp>
      <p:pic>
        <p:nvPicPr>
          <p:cNvPr id="27650" name="Picture 2" descr="http://organicsoiltechnology.com/wp-content/uploads/ph-nutralization-of-root-nutrient-tak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49121"/>
            <a:ext cx="4150466" cy="278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tion Excha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284985"/>
            <a:ext cx="3299519" cy="223224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691680" y="6194775"/>
            <a:ext cx="6264696" cy="369332"/>
          </a:xfrm>
          <a:prstGeom prst="rect">
            <a:avLst/>
          </a:prstGeom>
          <a:noFill/>
        </p:spPr>
        <p:txBody>
          <a:bodyPr wrap="square" rtlCol="0">
            <a:spAutoFit/>
          </a:bodyPr>
          <a:lstStyle/>
          <a:p>
            <a:r>
              <a:rPr lang="tr-TR" b="1" dirty="0" smtClean="0">
                <a:latin typeface="Cambria" panose="02040503050406030204" pitchFamily="18" charset="0"/>
                <a:ea typeface="Cambria" panose="02040503050406030204" pitchFamily="18" charset="0"/>
              </a:rPr>
              <a:t>Şekil 1.</a:t>
            </a:r>
            <a:r>
              <a:rPr lang="tr-TR" dirty="0" smtClean="0">
                <a:latin typeface="Cambria" panose="02040503050406030204" pitchFamily="18" charset="0"/>
                <a:ea typeface="Cambria" panose="02040503050406030204" pitchFamily="18" charset="0"/>
              </a:rPr>
              <a:t> Bitkilerde görülen iyon değişimi mekanizması</a:t>
            </a:r>
            <a:endParaRPr lang="tr-TR" dirty="0">
              <a:latin typeface="Cambria" panose="02040503050406030204" pitchFamily="18" charset="0"/>
              <a:ea typeface="Cambria" panose="02040503050406030204" pitchFamily="18"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1038975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09600" y="838200"/>
            <a:ext cx="8001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tr-TR" sz="2000" dirty="0" err="1">
                <a:latin typeface="Cambria" panose="02040503050406030204" pitchFamily="18" charset="0"/>
                <a:ea typeface="Cambria" panose="02040503050406030204" pitchFamily="18" charset="0"/>
              </a:rPr>
              <a:t>Rejenerasyon</a:t>
            </a:r>
            <a:r>
              <a:rPr lang="tr-TR" sz="2000" dirty="0">
                <a:latin typeface="Cambria" panose="02040503050406030204" pitchFamily="18" charset="0"/>
                <a:ea typeface="Cambria" panose="02040503050406030204" pitchFamily="18" charset="0"/>
              </a:rPr>
              <a:t> % 5-10 </a:t>
            </a:r>
            <a:r>
              <a:rPr lang="tr-TR" sz="2000" dirty="0" err="1">
                <a:latin typeface="Cambria" panose="02040503050406030204" pitchFamily="18" charset="0"/>
                <a:ea typeface="Cambria" panose="02040503050406030204" pitchFamily="18" charset="0"/>
              </a:rPr>
              <a:t>HCl</a:t>
            </a:r>
            <a:r>
              <a:rPr lang="tr-TR" sz="2000" dirty="0">
                <a:latin typeface="Cambria" panose="02040503050406030204" pitchFamily="18" charset="0"/>
                <a:ea typeface="Cambria" panose="02040503050406030204" pitchFamily="18" charset="0"/>
              </a:rPr>
              <a:t> veya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ile gerçekleştirilir. </a:t>
            </a:r>
            <a:endParaRPr lang="tr-TR" sz="2000" dirty="0" smtClean="0">
              <a:latin typeface="Cambria" panose="02040503050406030204" pitchFamily="18" charset="0"/>
              <a:ea typeface="Cambria" panose="02040503050406030204" pitchFamily="18" charset="0"/>
            </a:endParaRPr>
          </a:p>
          <a:p>
            <a:pPr algn="just"/>
            <a:endParaRPr lang="tr-TR" sz="2000" dirty="0">
              <a:latin typeface="Cambria" panose="02040503050406030204" pitchFamily="18" charset="0"/>
              <a:ea typeface="Cambria" panose="02040503050406030204" pitchFamily="18" charset="0"/>
            </a:endParaRPr>
          </a:p>
          <a:p>
            <a:pPr algn="just"/>
            <a:r>
              <a:rPr lang="tr-TR" sz="2000" dirty="0" err="1" smtClean="0">
                <a:latin typeface="Cambria" panose="02040503050406030204" pitchFamily="18" charset="0"/>
                <a:ea typeface="Cambria" panose="02040503050406030204" pitchFamily="18" charset="0"/>
              </a:rPr>
              <a:t>Rejenerasyon</a:t>
            </a:r>
            <a:r>
              <a:rPr lang="tr-TR" sz="2000" dirty="0" smtClean="0">
                <a:latin typeface="Cambria" panose="02040503050406030204" pitchFamily="18" charset="0"/>
                <a:ea typeface="Cambria" panose="02040503050406030204" pitchFamily="18" charset="0"/>
              </a:rPr>
              <a:t> </a:t>
            </a:r>
            <a:r>
              <a:rPr lang="tr-TR" sz="2000" dirty="0">
                <a:latin typeface="Cambria" panose="02040503050406030204" pitchFamily="18" charset="0"/>
                <a:ea typeface="Cambria" panose="02040503050406030204" pitchFamily="18" charset="0"/>
              </a:rPr>
              <a:t>reaksiyonları şunlardır.</a:t>
            </a:r>
          </a:p>
          <a:p>
            <a:pPr algn="just"/>
            <a:endParaRPr lang="tr-TR" sz="2000" dirty="0">
              <a:latin typeface="Cambria" panose="02040503050406030204" pitchFamily="18" charset="0"/>
              <a:ea typeface="Cambria" panose="02040503050406030204" pitchFamily="18" charset="0"/>
            </a:endParaRPr>
          </a:p>
          <a:p>
            <a:pPr algn="just"/>
            <a:r>
              <a:rPr lang="tr-TR" sz="2000" dirty="0">
                <a:latin typeface="Cambria" panose="02040503050406030204" pitchFamily="18" charset="0"/>
                <a:ea typeface="Cambria" panose="02040503050406030204" pitchFamily="18" charset="0"/>
              </a:rPr>
              <a:t>	</a:t>
            </a:r>
            <a:r>
              <a:rPr lang="tr-TR" sz="2000" dirty="0" err="1">
                <a:latin typeface="Cambria" panose="02040503050406030204" pitchFamily="18" charset="0"/>
                <a:ea typeface="Cambria" panose="02040503050406030204" pitchFamily="18" charset="0"/>
              </a:rPr>
              <a:t>CaR</a:t>
            </a:r>
            <a:r>
              <a:rPr lang="tr-TR" sz="2000" dirty="0">
                <a:latin typeface="Cambria" panose="02040503050406030204" pitchFamily="18" charset="0"/>
                <a:ea typeface="Cambria" panose="02040503050406030204" pitchFamily="18" charset="0"/>
              </a:rPr>
              <a:t> +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R + CaSO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a:t>
            </a:r>
          </a:p>
          <a:p>
            <a:pPr algn="just"/>
            <a:r>
              <a:rPr lang="tr-TR" sz="2000" dirty="0">
                <a:latin typeface="Cambria" panose="02040503050406030204" pitchFamily="18" charset="0"/>
                <a:ea typeface="Cambria" panose="02040503050406030204" pitchFamily="18" charset="0"/>
              </a:rPr>
              <a:t>	</a:t>
            </a:r>
            <a:r>
              <a:rPr lang="tr-TR" sz="2000" dirty="0" err="1">
                <a:latin typeface="Cambria" panose="02040503050406030204" pitchFamily="18" charset="0"/>
                <a:ea typeface="Cambria" panose="02040503050406030204" pitchFamily="18" charset="0"/>
              </a:rPr>
              <a:t>MgR</a:t>
            </a:r>
            <a:r>
              <a:rPr lang="tr-TR" sz="2000" dirty="0">
                <a:latin typeface="Cambria" panose="02040503050406030204" pitchFamily="18" charset="0"/>
                <a:ea typeface="Cambria" panose="02040503050406030204" pitchFamily="18" charset="0"/>
              </a:rPr>
              <a:t> +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R + MgSO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a:t>
            </a:r>
          </a:p>
          <a:p>
            <a:pPr algn="just"/>
            <a:r>
              <a:rPr lang="tr-TR" sz="2000" dirty="0">
                <a:latin typeface="Cambria" panose="02040503050406030204" pitchFamily="18" charset="0"/>
                <a:ea typeface="Cambria" panose="02040503050406030204" pitchFamily="18" charset="0"/>
              </a:rPr>
              <a:t>	Na</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R +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R + Na</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a:t>
            </a:r>
          </a:p>
          <a:p>
            <a:pPr algn="just"/>
            <a:endParaRPr lang="tr-TR" sz="2000" dirty="0">
              <a:latin typeface="Cambria" panose="02040503050406030204" pitchFamily="18" charset="0"/>
              <a:ea typeface="Cambria" panose="02040503050406030204" pitchFamily="18" charset="0"/>
            </a:endParaRPr>
          </a:p>
          <a:p>
            <a:pPr algn="just"/>
            <a:r>
              <a:rPr lang="tr-TR" sz="2000" dirty="0" smtClean="0">
                <a:latin typeface="Cambria" panose="02040503050406030204" pitchFamily="18" charset="0"/>
                <a:ea typeface="Cambria" panose="02040503050406030204" pitchFamily="18" charset="0"/>
              </a:rPr>
              <a:t>Bu </a:t>
            </a:r>
            <a:r>
              <a:rPr lang="tr-TR" sz="2000" dirty="0">
                <a:latin typeface="Cambria" panose="02040503050406030204" pitchFamily="18" charset="0"/>
                <a:ea typeface="Cambria" panose="02040503050406030204" pitchFamily="18" charset="0"/>
              </a:rPr>
              <a:t>yöntemde oluşan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CO</a:t>
            </a:r>
            <a:r>
              <a:rPr lang="tr-TR" sz="2000" baseline="-25000" dirty="0">
                <a:latin typeface="Cambria" panose="02040503050406030204" pitchFamily="18" charset="0"/>
                <a:ea typeface="Cambria" panose="02040503050406030204" pitchFamily="18" charset="0"/>
              </a:rPr>
              <a:t>3</a:t>
            </a:r>
            <a:r>
              <a:rPr lang="tr-TR" sz="2000" dirty="0">
                <a:latin typeface="Cambria" panose="02040503050406030204" pitchFamily="18" charset="0"/>
                <a:ea typeface="Cambria" panose="02040503050406030204" pitchFamily="18" charset="0"/>
              </a:rPr>
              <a:t>  suyun havalandırılması veya vakumla giderilir. Sularda kalan </a:t>
            </a:r>
            <a:r>
              <a:rPr lang="tr-TR" sz="2000" dirty="0" err="1">
                <a:latin typeface="Cambria" panose="02040503050406030204" pitchFamily="18" charset="0"/>
                <a:ea typeface="Cambria" panose="02040503050406030204" pitchFamily="18" charset="0"/>
              </a:rPr>
              <a:t>HCl</a:t>
            </a:r>
            <a:r>
              <a:rPr lang="tr-TR" sz="2000" dirty="0">
                <a:latin typeface="Cambria" panose="02040503050406030204" pitchFamily="18" charset="0"/>
                <a:ea typeface="Cambria" panose="02040503050406030204" pitchFamily="18" charset="0"/>
              </a:rPr>
              <a:t> ve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ise </a:t>
            </a:r>
            <a:r>
              <a:rPr lang="tr-TR" sz="2000" dirty="0" err="1">
                <a:latin typeface="Cambria" panose="02040503050406030204" pitchFamily="18" charset="0"/>
                <a:ea typeface="Cambria" panose="02040503050406030204" pitchFamily="18" charset="0"/>
              </a:rPr>
              <a:t>NaOH</a:t>
            </a:r>
            <a:r>
              <a:rPr lang="tr-TR" sz="2000" dirty="0">
                <a:latin typeface="Cambria" panose="02040503050406030204" pitchFamily="18" charset="0"/>
                <a:ea typeface="Cambria" panose="02040503050406030204" pitchFamily="18" charset="0"/>
              </a:rPr>
              <a:t> ile </a:t>
            </a:r>
            <a:r>
              <a:rPr lang="tr-TR" sz="2000" dirty="0" err="1">
                <a:latin typeface="Cambria" panose="02040503050406030204" pitchFamily="18" charset="0"/>
                <a:ea typeface="Cambria" panose="02040503050406030204" pitchFamily="18" charset="0"/>
              </a:rPr>
              <a:t>nötralleştirilir</a:t>
            </a:r>
            <a:r>
              <a:rPr lang="tr-TR" sz="2000" dirty="0">
                <a:latin typeface="Cambria" panose="02040503050406030204" pitchFamily="18" charset="0"/>
                <a:ea typeface="Cambria" panose="02040503050406030204" pitchFamily="18" charset="0"/>
              </a:rPr>
              <a:t> veya bu asitli su </a:t>
            </a:r>
            <a:r>
              <a:rPr lang="tr-TR" sz="2000" dirty="0" err="1">
                <a:latin typeface="Cambria" panose="02040503050406030204" pitchFamily="18" charset="0"/>
                <a:ea typeface="Cambria" panose="02040503050406030204" pitchFamily="18" charset="0"/>
              </a:rPr>
              <a:t>Na</a:t>
            </a:r>
            <a:r>
              <a:rPr lang="tr-TR" sz="2000" baseline="30000" dirty="0">
                <a:latin typeface="Cambria" panose="02040503050406030204" pitchFamily="18" charset="0"/>
                <a:ea typeface="Cambria" panose="02040503050406030204" pitchFamily="18" charset="0"/>
              </a:rPr>
              <a:t>+</a:t>
            </a:r>
            <a:r>
              <a:rPr lang="tr-TR" sz="2000" dirty="0">
                <a:latin typeface="Cambria" panose="02040503050406030204" pitchFamily="18" charset="0"/>
                <a:ea typeface="Cambria" panose="02040503050406030204" pitchFamily="18" charset="0"/>
              </a:rPr>
              <a:t> iyon değiştiriciden gelen ve Na</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CO</a:t>
            </a:r>
            <a:r>
              <a:rPr lang="tr-TR" sz="2000" baseline="-25000" dirty="0">
                <a:latin typeface="Cambria" panose="02040503050406030204" pitchFamily="18" charset="0"/>
                <a:ea typeface="Cambria" panose="02040503050406030204" pitchFamily="18" charset="0"/>
              </a:rPr>
              <a:t>3</a:t>
            </a:r>
            <a:r>
              <a:rPr lang="tr-TR" sz="2000" dirty="0">
                <a:latin typeface="Cambria" panose="02040503050406030204" pitchFamily="18" charset="0"/>
                <a:ea typeface="Cambria" panose="02040503050406030204" pitchFamily="18" charset="0"/>
              </a:rPr>
              <a:t> içeren suyla karıştırılarak istenilen </a:t>
            </a:r>
            <a:r>
              <a:rPr lang="tr-TR" sz="2000" dirty="0" err="1">
                <a:latin typeface="Cambria" panose="02040503050406030204" pitchFamily="18" charset="0"/>
                <a:ea typeface="Cambria" panose="02040503050406030204" pitchFamily="18" charset="0"/>
              </a:rPr>
              <a:t>pH</a:t>
            </a:r>
            <a:r>
              <a:rPr lang="tr-TR" sz="2000" dirty="0">
                <a:latin typeface="Cambria" panose="02040503050406030204" pitchFamily="18" charset="0"/>
                <a:ea typeface="Cambria" panose="02040503050406030204" pitchFamily="18" charset="0"/>
              </a:rPr>
              <a:t> elde edilir.</a:t>
            </a:r>
          </a:p>
          <a:p>
            <a:pPr algn="just"/>
            <a:r>
              <a:rPr lang="tr-TR" sz="2000" dirty="0">
                <a:latin typeface="Cambria" panose="02040503050406030204" pitchFamily="18" charset="0"/>
                <a:ea typeface="Cambria" panose="02040503050406030204" pitchFamily="18" charset="0"/>
              </a:rPr>
              <a:t>	</a:t>
            </a:r>
            <a:endParaRPr lang="tr-TR" sz="2000" dirty="0" smtClean="0">
              <a:latin typeface="Cambria" panose="02040503050406030204" pitchFamily="18" charset="0"/>
              <a:ea typeface="Cambria" panose="02040503050406030204" pitchFamily="18" charset="0"/>
            </a:endParaRPr>
          </a:p>
          <a:p>
            <a:pPr algn="just"/>
            <a:r>
              <a:rPr lang="tr-TR" sz="2000" dirty="0" smtClean="0">
                <a:latin typeface="Cambria" panose="02040503050406030204" pitchFamily="18" charset="0"/>
                <a:ea typeface="Cambria" panose="02040503050406030204" pitchFamily="18" charset="0"/>
              </a:rPr>
              <a:t>Baz </a:t>
            </a:r>
            <a:r>
              <a:rPr lang="tr-TR" sz="2000" dirty="0">
                <a:latin typeface="Cambria" panose="02040503050406030204" pitchFamily="18" charset="0"/>
                <a:ea typeface="Cambria" panose="02040503050406030204" pitchFamily="18" charset="0"/>
              </a:rPr>
              <a:t>hallerde eğer baziklik belirli bir değere ayarlanmak istenirse o zaman hidrojen iyon değiştiricisiyle sodyum iyon değiştiricisi birlikte kullanılır.</a:t>
            </a:r>
          </a:p>
        </p:txBody>
      </p:sp>
      <p:sp>
        <p:nvSpPr>
          <p:cNvPr id="3" name="Slayt Numarası Yer Tutucusu 2"/>
          <p:cNvSpPr>
            <a:spLocks noGrp="1"/>
          </p:cNvSpPr>
          <p:nvPr>
            <p:ph type="sldNum" sz="quarter" idx="12"/>
          </p:nvPr>
        </p:nvSpPr>
        <p:spPr/>
        <p:txBody>
          <a:bodyPr/>
          <a:lstStyle/>
          <a:p>
            <a:fld id="{F302176B-0E47-46AC-8F43-DAB4B8A37D06}" type="slidenum">
              <a:rPr lang="tr-TR" smtClean="0"/>
              <a:t>20</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3400" y="914400"/>
            <a:ext cx="8001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tr-TR" sz="2000" b="1" dirty="0">
                <a:latin typeface="Cambria" panose="02040503050406030204" pitchFamily="18" charset="0"/>
                <a:ea typeface="Cambria" panose="02040503050406030204" pitchFamily="18" charset="0"/>
              </a:rPr>
              <a:t>Sodyum ve Hidrojen İyon Değiştiricilerinin Birlikte Kullanılması </a:t>
            </a:r>
          </a:p>
          <a:p>
            <a:pPr algn="just"/>
            <a:endParaRPr lang="tr-TR" sz="2000" dirty="0">
              <a:latin typeface="Cambria" panose="02040503050406030204" pitchFamily="18" charset="0"/>
              <a:ea typeface="Cambria" panose="02040503050406030204" pitchFamily="18" charset="0"/>
            </a:endParaRPr>
          </a:p>
          <a:p>
            <a:pPr algn="just"/>
            <a:r>
              <a:rPr lang="tr-TR" sz="2000" dirty="0">
                <a:latin typeface="Cambria" panose="02040503050406030204" pitchFamily="18" charset="0"/>
                <a:ea typeface="Cambria" panose="02040503050406030204" pitchFamily="18" charset="0"/>
              </a:rPr>
              <a:t>Bazı iyon değiştirme işlemleri sonucu ortaya çıkan </a:t>
            </a:r>
            <a:r>
              <a:rPr lang="tr-TR" sz="2000" dirty="0" err="1">
                <a:latin typeface="Cambria" panose="02040503050406030204" pitchFamily="18" charset="0"/>
                <a:ea typeface="Cambria" panose="02040503050406030204" pitchFamily="18" charset="0"/>
              </a:rPr>
              <a:t>alkalinite</a:t>
            </a:r>
            <a:r>
              <a:rPr lang="tr-TR" sz="2000" dirty="0">
                <a:latin typeface="Cambria" panose="02040503050406030204" pitchFamily="18" charset="0"/>
                <a:ea typeface="Cambria" panose="02040503050406030204" pitchFamily="18" charset="0"/>
              </a:rPr>
              <a:t> izin verilemez düzeydedir. Bu durumda biri </a:t>
            </a:r>
            <a:r>
              <a:rPr lang="tr-TR" sz="2000" dirty="0" err="1">
                <a:latin typeface="Cambria" panose="02040503050406030204" pitchFamily="18" charset="0"/>
                <a:ea typeface="Cambria" panose="02040503050406030204" pitchFamily="18" charset="0"/>
              </a:rPr>
              <a:t>Na</a:t>
            </a:r>
            <a:r>
              <a:rPr lang="tr-TR" sz="2000" baseline="30000" dirty="0">
                <a:latin typeface="Cambria" panose="02040503050406030204" pitchFamily="18" charset="0"/>
                <a:ea typeface="Cambria" panose="02040503050406030204" pitchFamily="18" charset="0"/>
              </a:rPr>
              <a:t>+</a:t>
            </a:r>
            <a:r>
              <a:rPr lang="tr-TR" sz="2000" dirty="0">
                <a:latin typeface="Cambria" panose="02040503050406030204" pitchFamily="18" charset="0"/>
                <a:ea typeface="Cambria" panose="02040503050406030204" pitchFamily="18" charset="0"/>
              </a:rPr>
              <a:t> formunda reçineyle öteki H</a:t>
            </a:r>
            <a:r>
              <a:rPr lang="tr-TR" sz="2000" baseline="30000" dirty="0">
                <a:latin typeface="Cambria" panose="02040503050406030204" pitchFamily="18" charset="0"/>
                <a:ea typeface="Cambria" panose="02040503050406030204" pitchFamily="18" charset="0"/>
              </a:rPr>
              <a:t>+</a:t>
            </a:r>
            <a:r>
              <a:rPr lang="tr-TR" sz="2000" dirty="0">
                <a:latin typeface="Cambria" panose="02040503050406030204" pitchFamily="18" charset="0"/>
                <a:ea typeface="Cambria" panose="02040503050406030204" pitchFamily="18" charset="0"/>
              </a:rPr>
              <a:t> formunda reçineyle yüklenmiş iki kolon kullanılır. Yumuşatılacak su önce birinci kolondan (</a:t>
            </a:r>
            <a:r>
              <a:rPr lang="tr-TR" sz="2000" dirty="0" err="1">
                <a:latin typeface="Cambria" panose="02040503050406030204" pitchFamily="18" charset="0"/>
                <a:ea typeface="Cambria" panose="02040503050406030204" pitchFamily="18" charset="0"/>
              </a:rPr>
              <a:t>Na</a:t>
            </a:r>
            <a:r>
              <a:rPr lang="tr-TR" sz="2000" dirty="0">
                <a:latin typeface="Cambria" panose="02040503050406030204" pitchFamily="18" charset="0"/>
                <a:ea typeface="Cambria" panose="02040503050406030204" pitchFamily="18" charset="0"/>
              </a:rPr>
              <a:t> formundaki reçineyle dolu olan) sonrada ikinci kolondan geçirilir. Sonuç olarak sodyum ve hidrojen iyon değiştiricilerde meydana gelen reaksiyonlar ortaya çıkar.</a:t>
            </a:r>
          </a:p>
          <a:p>
            <a:pPr algn="just"/>
            <a:endParaRPr lang="tr-TR" sz="2000" dirty="0">
              <a:latin typeface="Cambria" panose="02040503050406030204" pitchFamily="18" charset="0"/>
              <a:ea typeface="Cambria" panose="02040503050406030204" pitchFamily="18" charset="0"/>
            </a:endParaRPr>
          </a:p>
          <a:p>
            <a:pPr algn="just"/>
            <a:r>
              <a:rPr lang="tr-TR" sz="2000" dirty="0">
                <a:latin typeface="Cambria" panose="02040503050406030204" pitchFamily="18" charset="0"/>
                <a:ea typeface="Cambria" panose="02040503050406030204" pitchFamily="18" charset="0"/>
              </a:rPr>
              <a:t>	</a:t>
            </a:r>
            <a:r>
              <a:rPr lang="tr-TR" sz="2000" dirty="0" err="1">
                <a:latin typeface="Cambria" panose="02040503050406030204" pitchFamily="18" charset="0"/>
                <a:ea typeface="Cambria" panose="02040503050406030204" pitchFamily="18" charset="0"/>
              </a:rPr>
              <a:t>Ca</a:t>
            </a:r>
            <a:r>
              <a:rPr lang="tr-TR" sz="2000" dirty="0">
                <a:latin typeface="Cambria" panose="02040503050406030204" pitchFamily="18" charset="0"/>
                <a:ea typeface="Cambria" panose="02040503050406030204" pitchFamily="18" charset="0"/>
              </a:rPr>
              <a:t>(HCO</a:t>
            </a:r>
            <a:r>
              <a:rPr lang="tr-TR" sz="2000" baseline="-25000" dirty="0">
                <a:latin typeface="Cambria" panose="02040503050406030204" pitchFamily="18" charset="0"/>
                <a:ea typeface="Cambria" panose="02040503050406030204" pitchFamily="18" charset="0"/>
              </a:rPr>
              <a:t>3</a:t>
            </a:r>
            <a:r>
              <a:rPr lang="tr-TR" sz="2000" dirty="0">
                <a:latin typeface="Cambria" panose="02040503050406030204" pitchFamily="18" charset="0"/>
                <a:ea typeface="Cambria" panose="02040503050406030204" pitchFamily="18" charset="0"/>
              </a:rPr>
              <a:t>)</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  +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R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2H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O + 2CO</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 +</a:t>
            </a:r>
            <a:r>
              <a:rPr lang="tr-TR" sz="2000" dirty="0" err="1">
                <a:latin typeface="Cambria" panose="02040503050406030204" pitchFamily="18" charset="0"/>
                <a:ea typeface="Cambria" panose="02040503050406030204" pitchFamily="18" charset="0"/>
              </a:rPr>
              <a:t>CaR</a:t>
            </a:r>
            <a:endParaRPr lang="tr-TR" sz="2000" dirty="0">
              <a:latin typeface="Cambria" panose="02040503050406030204" pitchFamily="18" charset="0"/>
              <a:ea typeface="Cambria" panose="02040503050406030204" pitchFamily="18" charset="0"/>
            </a:endParaRPr>
          </a:p>
          <a:p>
            <a:pPr algn="just"/>
            <a:endParaRPr lang="tr-TR" sz="2000" dirty="0">
              <a:latin typeface="Cambria" panose="02040503050406030204" pitchFamily="18" charset="0"/>
              <a:ea typeface="Cambria" panose="02040503050406030204" pitchFamily="18" charset="0"/>
            </a:endParaRPr>
          </a:p>
          <a:p>
            <a:pPr algn="just"/>
            <a:r>
              <a:rPr lang="tr-TR" sz="2000" dirty="0">
                <a:latin typeface="Cambria" panose="02040503050406030204" pitchFamily="18" charset="0"/>
                <a:ea typeface="Cambria" panose="02040503050406030204" pitchFamily="18" charset="0"/>
              </a:rPr>
              <a:t>Reaksiyonda oluşan CO</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 , gaz gidericileriyle uzaklaştırılırlar. </a:t>
            </a:r>
          </a:p>
        </p:txBody>
      </p:sp>
      <p:sp>
        <p:nvSpPr>
          <p:cNvPr id="3" name="Slayt Numarası Yer Tutucusu 2"/>
          <p:cNvSpPr>
            <a:spLocks noGrp="1"/>
          </p:cNvSpPr>
          <p:nvPr>
            <p:ph type="sldNum" sz="quarter" idx="12"/>
          </p:nvPr>
        </p:nvSpPr>
        <p:spPr/>
        <p:txBody>
          <a:bodyPr/>
          <a:lstStyle/>
          <a:p>
            <a:fld id="{F302176B-0E47-46AC-8F43-DAB4B8A37D06}" type="slidenum">
              <a:rPr lang="tr-TR" smtClean="0"/>
              <a:t>21</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914400"/>
            <a:ext cx="8001000"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tr-TR" sz="2000" dirty="0">
                <a:latin typeface="Cambria" panose="02040503050406030204" pitchFamily="18" charset="0"/>
                <a:ea typeface="Cambria" panose="02040503050406030204" pitchFamily="18" charset="0"/>
              </a:rPr>
              <a:t>bu arada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ve </a:t>
            </a:r>
            <a:r>
              <a:rPr lang="tr-TR" sz="2000" dirty="0" err="1">
                <a:latin typeface="Cambria" panose="02040503050406030204" pitchFamily="18" charset="0"/>
                <a:ea typeface="Cambria" panose="02040503050406030204" pitchFamily="18" charset="0"/>
              </a:rPr>
              <a:t>HCl</a:t>
            </a:r>
            <a:r>
              <a:rPr lang="tr-TR" sz="2000" dirty="0">
                <a:latin typeface="Cambria" panose="02040503050406030204" pitchFamily="18" charset="0"/>
                <a:ea typeface="Cambria" panose="02040503050406030204" pitchFamily="18" charset="0"/>
              </a:rPr>
              <a:t> oluşur. İki kolondan çıkan su uygun oranlarda karıştırılarak, ikinci kolonda oluşan asitler  ilk kolondan çıkan sudaki sodyum bikarbonat ile </a:t>
            </a:r>
            <a:r>
              <a:rPr lang="tr-TR" sz="2000" dirty="0" err="1">
                <a:latin typeface="Cambria" panose="02040503050406030204" pitchFamily="18" charset="0"/>
                <a:ea typeface="Cambria" panose="02040503050406030204" pitchFamily="18" charset="0"/>
              </a:rPr>
              <a:t>nötralleştirilirler</a:t>
            </a:r>
            <a:r>
              <a:rPr lang="tr-TR" sz="2000" dirty="0">
                <a:latin typeface="Cambria" panose="02040503050406030204" pitchFamily="18" charset="0"/>
                <a:ea typeface="Cambria" panose="02040503050406030204" pitchFamily="18" charset="0"/>
              </a:rPr>
              <a:t>. </a:t>
            </a:r>
          </a:p>
          <a:p>
            <a:pPr algn="just"/>
            <a:endParaRPr lang="tr-TR" sz="2000" dirty="0">
              <a:latin typeface="Cambria" panose="02040503050406030204" pitchFamily="18" charset="0"/>
              <a:ea typeface="Cambria" panose="02040503050406030204" pitchFamily="18" charset="0"/>
            </a:endParaRPr>
          </a:p>
          <a:p>
            <a:pPr algn="just"/>
            <a:r>
              <a:rPr lang="tr-TR" sz="2000" dirty="0">
                <a:latin typeface="Cambria" panose="02040503050406030204" pitchFamily="18" charset="0"/>
                <a:ea typeface="Cambria" panose="02040503050406030204" pitchFamily="18" charset="0"/>
              </a:rPr>
              <a:t>2NaHCO</a:t>
            </a:r>
            <a:r>
              <a:rPr lang="tr-TR" sz="2000" baseline="-25000" dirty="0">
                <a:latin typeface="Cambria" panose="02040503050406030204" pitchFamily="18" charset="0"/>
                <a:ea typeface="Cambria" panose="02040503050406030204" pitchFamily="18" charset="0"/>
              </a:rPr>
              <a:t>3</a:t>
            </a:r>
            <a:r>
              <a:rPr lang="tr-TR" sz="2000" dirty="0">
                <a:latin typeface="Cambria" panose="02040503050406030204" pitchFamily="18" charset="0"/>
                <a:ea typeface="Cambria" panose="02040503050406030204" pitchFamily="18" charset="0"/>
              </a:rPr>
              <a:t> +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a:t>
            </a:r>
            <a:r>
              <a:rPr lang="tr-TR" sz="2000" dirty="0">
                <a:latin typeface="Cambria" panose="02040503050406030204" pitchFamily="18" charset="0"/>
                <a:ea typeface="Cambria" panose="02040503050406030204" pitchFamily="18" charset="0"/>
                <a:sym typeface="Symbol" pitchFamily="18" charset="2"/>
              </a:rPr>
              <a:t></a:t>
            </a:r>
            <a:r>
              <a:rPr lang="tr-TR" sz="2000" dirty="0">
                <a:latin typeface="Cambria" panose="02040503050406030204" pitchFamily="18" charset="0"/>
                <a:ea typeface="Cambria" panose="02040503050406030204" pitchFamily="18" charset="0"/>
              </a:rPr>
              <a:t> Na</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+ 2H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O + CO</a:t>
            </a:r>
            <a:r>
              <a:rPr lang="tr-TR" sz="2000" baseline="-25000" dirty="0">
                <a:latin typeface="Cambria" panose="02040503050406030204" pitchFamily="18" charset="0"/>
                <a:ea typeface="Cambria" panose="02040503050406030204" pitchFamily="18" charset="0"/>
              </a:rPr>
              <a:t>2</a:t>
            </a:r>
          </a:p>
          <a:p>
            <a:pPr algn="just"/>
            <a:r>
              <a:rPr lang="tr-TR" sz="2000" dirty="0">
                <a:latin typeface="Cambria" panose="02040503050406030204" pitchFamily="18" charset="0"/>
                <a:ea typeface="Cambria" panose="02040503050406030204" pitchFamily="18" charset="0"/>
              </a:rPr>
              <a:t>NaHCO</a:t>
            </a:r>
            <a:r>
              <a:rPr lang="tr-TR" sz="2000" baseline="-25000" dirty="0">
                <a:latin typeface="Cambria" panose="02040503050406030204" pitchFamily="18" charset="0"/>
                <a:ea typeface="Cambria" panose="02040503050406030204" pitchFamily="18" charset="0"/>
              </a:rPr>
              <a:t>3</a:t>
            </a:r>
            <a:r>
              <a:rPr lang="tr-TR" sz="2000" dirty="0">
                <a:latin typeface="Cambria" panose="02040503050406030204" pitchFamily="18" charset="0"/>
                <a:ea typeface="Cambria" panose="02040503050406030204" pitchFamily="18" charset="0"/>
              </a:rPr>
              <a:t> + </a:t>
            </a:r>
            <a:r>
              <a:rPr lang="tr-TR" sz="2000" dirty="0" err="1">
                <a:latin typeface="Cambria" panose="02040503050406030204" pitchFamily="18" charset="0"/>
                <a:ea typeface="Cambria" panose="02040503050406030204" pitchFamily="18" charset="0"/>
              </a:rPr>
              <a:t>HCl</a:t>
            </a:r>
            <a:r>
              <a:rPr lang="tr-TR" sz="2000" dirty="0">
                <a:latin typeface="Cambria" panose="02040503050406030204" pitchFamily="18" charset="0"/>
                <a:ea typeface="Cambria" panose="02040503050406030204" pitchFamily="18" charset="0"/>
              </a:rPr>
              <a:t>  </a:t>
            </a:r>
            <a:r>
              <a:rPr lang="tr-TR" sz="2000" dirty="0">
                <a:latin typeface="Cambria" panose="02040503050406030204" pitchFamily="18" charset="0"/>
                <a:ea typeface="Cambria" panose="02040503050406030204" pitchFamily="18" charset="0"/>
                <a:sym typeface="Symbol" pitchFamily="18" charset="2"/>
              </a:rPr>
              <a:t></a:t>
            </a:r>
            <a:r>
              <a:rPr lang="tr-TR" sz="2000" dirty="0">
                <a:latin typeface="Cambria" panose="02040503050406030204" pitchFamily="18" charset="0"/>
                <a:ea typeface="Cambria" panose="02040503050406030204" pitchFamily="18" charset="0"/>
              </a:rPr>
              <a:t> </a:t>
            </a:r>
            <a:r>
              <a:rPr lang="tr-TR" sz="2000" dirty="0" err="1">
                <a:latin typeface="Cambria" panose="02040503050406030204" pitchFamily="18" charset="0"/>
                <a:ea typeface="Cambria" panose="02040503050406030204" pitchFamily="18" charset="0"/>
              </a:rPr>
              <a:t>NaCl</a:t>
            </a:r>
            <a:r>
              <a:rPr lang="tr-TR" sz="2000" dirty="0">
                <a:latin typeface="Cambria" panose="02040503050406030204" pitchFamily="18" charset="0"/>
                <a:ea typeface="Cambria" panose="02040503050406030204" pitchFamily="18" charset="0"/>
              </a:rPr>
              <a:t> +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O + CO</a:t>
            </a:r>
            <a:r>
              <a:rPr lang="tr-TR" sz="2000" baseline="-25000" dirty="0">
                <a:latin typeface="Cambria" panose="02040503050406030204" pitchFamily="18" charset="0"/>
                <a:ea typeface="Cambria" panose="02040503050406030204" pitchFamily="18" charset="0"/>
              </a:rPr>
              <a:t>2</a:t>
            </a:r>
          </a:p>
          <a:p>
            <a:pPr algn="just"/>
            <a:endParaRPr lang="tr-TR" sz="2000" dirty="0">
              <a:latin typeface="Cambria" panose="02040503050406030204" pitchFamily="18" charset="0"/>
              <a:ea typeface="Cambria" panose="02040503050406030204" pitchFamily="18" charset="0"/>
            </a:endParaRPr>
          </a:p>
          <a:p>
            <a:pPr algn="just"/>
            <a:r>
              <a:rPr lang="tr-TR" sz="2000" dirty="0">
                <a:latin typeface="Cambria" panose="02040503050406030204" pitchFamily="18" charset="0"/>
                <a:ea typeface="Cambria" panose="02040503050406030204" pitchFamily="18" charset="0"/>
              </a:rPr>
              <a:t>İlk kolonun </a:t>
            </a:r>
            <a:r>
              <a:rPr lang="tr-TR" sz="2000" dirty="0" err="1">
                <a:latin typeface="Cambria" panose="02040503050406030204" pitchFamily="18" charset="0"/>
                <a:ea typeface="Cambria" panose="02040503050406030204" pitchFamily="18" charset="0"/>
              </a:rPr>
              <a:t>rejenerasyonu</a:t>
            </a:r>
            <a:r>
              <a:rPr lang="tr-TR" sz="2000" dirty="0">
                <a:latin typeface="Cambria" panose="02040503050406030204" pitchFamily="18" charset="0"/>
                <a:ea typeface="Cambria" panose="02040503050406030204" pitchFamily="18" charset="0"/>
              </a:rPr>
              <a:t> </a:t>
            </a:r>
            <a:r>
              <a:rPr lang="tr-TR" sz="2000" dirty="0" err="1">
                <a:latin typeface="Cambria" panose="02040503050406030204" pitchFamily="18" charset="0"/>
                <a:ea typeface="Cambria" panose="02040503050406030204" pitchFamily="18" charset="0"/>
              </a:rPr>
              <a:t>NaCl</a:t>
            </a:r>
            <a:r>
              <a:rPr lang="tr-TR" sz="2000" dirty="0">
                <a:latin typeface="Cambria" panose="02040503050406030204" pitchFamily="18" charset="0"/>
                <a:ea typeface="Cambria" panose="02040503050406030204" pitchFamily="18" charset="0"/>
              </a:rPr>
              <a:t>, ikinci kolonunki ise %1’lik </a:t>
            </a:r>
            <a:r>
              <a:rPr lang="tr-TR" sz="2000" dirty="0" err="1">
                <a:latin typeface="Cambria" panose="02040503050406030204" pitchFamily="18" charset="0"/>
                <a:ea typeface="Cambria" panose="02040503050406030204" pitchFamily="18" charset="0"/>
              </a:rPr>
              <a:t>HCl</a:t>
            </a:r>
            <a:r>
              <a:rPr lang="tr-TR" sz="2000" dirty="0">
                <a:latin typeface="Cambria" panose="02040503050406030204" pitchFamily="18" charset="0"/>
                <a:ea typeface="Cambria" panose="02040503050406030204" pitchFamily="18" charset="0"/>
              </a:rPr>
              <a:t> ile yapılır. İki kolondan çıkan su verilen denkleme uyularak karıştırılır.</a:t>
            </a:r>
          </a:p>
          <a:p>
            <a:pPr algn="just"/>
            <a:endParaRPr lang="tr-TR" sz="2000" dirty="0">
              <a:latin typeface="Cambria" panose="02040503050406030204" pitchFamily="18" charset="0"/>
              <a:ea typeface="Cambria" panose="02040503050406030204" pitchFamily="18" charset="0"/>
            </a:endParaRPr>
          </a:p>
          <a:p>
            <a:pPr algn="just"/>
            <a:endParaRPr lang="tr-TR" sz="2000" dirty="0">
              <a:latin typeface="Cambria" panose="02040503050406030204" pitchFamily="18" charset="0"/>
              <a:ea typeface="Cambria" panose="02040503050406030204" pitchFamily="18" charset="0"/>
            </a:endParaRPr>
          </a:p>
          <a:p>
            <a:r>
              <a:rPr lang="tr-TR" dirty="0">
                <a:latin typeface="Cambria" panose="02040503050406030204" pitchFamily="18" charset="0"/>
                <a:ea typeface="Cambria" panose="02040503050406030204" pitchFamily="18" charset="0"/>
              </a:rPr>
              <a:t>	</a:t>
            </a:r>
          </a:p>
        </p:txBody>
      </p:sp>
      <p:sp>
        <p:nvSpPr>
          <p:cNvPr id="3" name="Slayt Numarası Yer Tutucusu 2"/>
          <p:cNvSpPr>
            <a:spLocks noGrp="1"/>
          </p:cNvSpPr>
          <p:nvPr>
            <p:ph type="sldNum" sz="quarter" idx="12"/>
          </p:nvPr>
        </p:nvSpPr>
        <p:spPr/>
        <p:txBody>
          <a:bodyPr/>
          <a:lstStyle/>
          <a:p>
            <a:fld id="{F302176B-0E47-46AC-8F43-DAB4B8A37D06}" type="slidenum">
              <a:rPr lang="tr-TR" smtClean="0"/>
              <a:t>22</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85800" y="762000"/>
            <a:ext cx="7772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r>
              <a:rPr lang="tr-TR" b="1" dirty="0">
                <a:latin typeface="Cambria" panose="02040503050406030204" pitchFamily="18" charset="0"/>
                <a:ea typeface="Cambria" panose="02040503050406030204" pitchFamily="18" charset="0"/>
              </a:rPr>
              <a:t>Anyon İyon Değiştiriciler</a:t>
            </a:r>
          </a:p>
          <a:p>
            <a:pPr algn="just"/>
            <a:endParaRPr lang="tr-TR" dirty="0">
              <a:latin typeface="Cambria" panose="02040503050406030204" pitchFamily="18" charset="0"/>
              <a:ea typeface="Cambria" panose="02040503050406030204" pitchFamily="18" charset="0"/>
            </a:endParaRPr>
          </a:p>
          <a:p>
            <a:pPr algn="just"/>
            <a:r>
              <a:rPr lang="tr-TR" b="1" dirty="0">
                <a:latin typeface="Cambria" panose="02040503050406030204" pitchFamily="18" charset="0"/>
                <a:ea typeface="Cambria" panose="02040503050406030204" pitchFamily="18" charset="0"/>
              </a:rPr>
              <a:t>      a) Kuvvetli bazik anyon değiştiriciler</a:t>
            </a:r>
          </a:p>
          <a:p>
            <a:pPr algn="just"/>
            <a:endParaRPr lang="tr-TR" b="1" dirty="0">
              <a:latin typeface="Cambria" panose="02040503050406030204" pitchFamily="18" charset="0"/>
              <a:ea typeface="Cambria" panose="02040503050406030204" pitchFamily="18" charset="0"/>
            </a:endParaRPr>
          </a:p>
          <a:p>
            <a:pPr algn="just"/>
            <a:r>
              <a:rPr lang="tr-TR" dirty="0">
                <a:latin typeface="Cambria" panose="02040503050406030204" pitchFamily="18" charset="0"/>
                <a:ea typeface="Cambria" panose="02040503050406030204" pitchFamily="18" charset="0"/>
              </a:rPr>
              <a:t>      Bunların </a:t>
            </a:r>
            <a:r>
              <a:rPr lang="tr-TR" dirty="0" err="1">
                <a:latin typeface="Cambria" panose="02040503050406030204" pitchFamily="18" charset="0"/>
                <a:ea typeface="Cambria" panose="02040503050406030204" pitchFamily="18" charset="0"/>
              </a:rPr>
              <a:t>eldesi</a:t>
            </a:r>
            <a:r>
              <a:rPr lang="tr-TR" dirty="0">
                <a:latin typeface="Cambria" panose="02040503050406030204" pitchFamily="18" charset="0"/>
                <a:ea typeface="Cambria" panose="02040503050406030204" pitchFamily="18" charset="0"/>
              </a:rPr>
              <a:t> için önce </a:t>
            </a:r>
            <a:r>
              <a:rPr lang="tr-TR" dirty="0" err="1">
                <a:latin typeface="Cambria" panose="02040503050406030204" pitchFamily="18" charset="0"/>
                <a:ea typeface="Cambria" panose="02040503050406030204" pitchFamily="18" charset="0"/>
              </a:rPr>
              <a:t>stiren-divinilbenzen</a:t>
            </a:r>
            <a:r>
              <a:rPr lang="tr-TR" dirty="0">
                <a:latin typeface="Cambria" panose="02040503050406030204" pitchFamily="18" charset="0"/>
                <a:ea typeface="Cambria" panose="02040503050406030204" pitchFamily="18" charset="0"/>
              </a:rPr>
              <a:t> reçinesi </a:t>
            </a:r>
            <a:r>
              <a:rPr lang="tr-TR" dirty="0" err="1">
                <a:latin typeface="Cambria" panose="02040503050406030204" pitchFamily="18" charset="0"/>
                <a:ea typeface="Cambria" panose="02040503050406030204" pitchFamily="18" charset="0"/>
              </a:rPr>
              <a:t>klorometillerdirme</a:t>
            </a:r>
            <a:r>
              <a:rPr lang="tr-TR" dirty="0">
                <a:latin typeface="Cambria" panose="02040503050406030204" pitchFamily="18" charset="0"/>
                <a:ea typeface="Cambria" panose="02040503050406030204" pitchFamily="18" charset="0"/>
              </a:rPr>
              <a:t> </a:t>
            </a:r>
            <a:r>
              <a:rPr lang="tr-TR" dirty="0" smtClean="0">
                <a:latin typeface="Cambria" panose="02040503050406030204" pitchFamily="18" charset="0"/>
                <a:ea typeface="Cambria" panose="02040503050406030204" pitchFamily="18" charset="0"/>
              </a:rPr>
              <a:t>reaksiyonuna </a:t>
            </a:r>
            <a:r>
              <a:rPr lang="tr-TR" dirty="0">
                <a:latin typeface="Cambria" panose="02040503050406030204" pitchFamily="18" charset="0"/>
                <a:ea typeface="Cambria" panose="02040503050406030204" pitchFamily="18" charset="0"/>
              </a:rPr>
              <a:t>sokulur.</a:t>
            </a:r>
          </a:p>
          <a:p>
            <a:pPr algn="just"/>
            <a:endParaRPr lang="tr-TR" dirty="0">
              <a:latin typeface="Cambria" panose="02040503050406030204" pitchFamily="18" charset="0"/>
              <a:ea typeface="Cambria" panose="02040503050406030204" pitchFamily="18" charset="0"/>
            </a:endParaRPr>
          </a:p>
          <a:p>
            <a:pPr algn="just"/>
            <a:r>
              <a:rPr lang="tr-TR" dirty="0">
                <a:latin typeface="Cambria" panose="02040503050406030204" pitchFamily="18" charset="0"/>
                <a:ea typeface="Cambria" panose="02040503050406030204" pitchFamily="18" charset="0"/>
              </a:rPr>
              <a:t> 	Daha sonra tersiyer aminle muamele edilerek </a:t>
            </a:r>
            <a:r>
              <a:rPr lang="tr-TR" dirty="0" err="1">
                <a:latin typeface="Cambria" panose="02040503050406030204" pitchFamily="18" charset="0"/>
                <a:ea typeface="Cambria" panose="02040503050406030204" pitchFamily="18" charset="0"/>
              </a:rPr>
              <a:t>quaterner</a:t>
            </a:r>
            <a:r>
              <a:rPr lang="tr-TR" dirty="0">
                <a:latin typeface="Cambria" panose="02040503050406030204" pitchFamily="18" charset="0"/>
                <a:ea typeface="Cambria" panose="02040503050406030204" pitchFamily="18" charset="0"/>
              </a:rPr>
              <a:t> amonyum tuzları oluşur. Bu polimer reçineler NH</a:t>
            </a:r>
            <a:r>
              <a:rPr lang="tr-TR" baseline="-25000" dirty="0">
                <a:latin typeface="Cambria" panose="02040503050406030204" pitchFamily="18" charset="0"/>
                <a:ea typeface="Cambria" panose="02040503050406030204" pitchFamily="18" charset="0"/>
              </a:rPr>
              <a:t>4</a:t>
            </a:r>
            <a:r>
              <a:rPr lang="tr-TR" dirty="0">
                <a:latin typeface="Cambria" panose="02040503050406030204" pitchFamily="18" charset="0"/>
                <a:ea typeface="Cambria" panose="02040503050406030204" pitchFamily="18" charset="0"/>
              </a:rPr>
              <a:t>OH gibi hareket ederler </a:t>
            </a:r>
            <a:r>
              <a:rPr lang="tr-TR" dirty="0" smtClean="0">
                <a:latin typeface="Cambria" panose="02040503050406030204" pitchFamily="18" charset="0"/>
                <a:ea typeface="Cambria" panose="02040503050406030204" pitchFamily="18" charset="0"/>
              </a:rPr>
              <a:t>ve  -CH</a:t>
            </a:r>
            <a:r>
              <a:rPr lang="tr-TR" baseline="-25000" dirty="0" smtClean="0">
                <a:latin typeface="Cambria" panose="02040503050406030204" pitchFamily="18" charset="0"/>
                <a:ea typeface="Cambria" panose="02040503050406030204" pitchFamily="18" charset="0"/>
              </a:rPr>
              <a:t>2</a:t>
            </a:r>
            <a:r>
              <a:rPr lang="tr-TR" dirty="0" smtClean="0">
                <a:latin typeface="Cambria" panose="02040503050406030204" pitchFamily="18" charset="0"/>
                <a:ea typeface="Cambria" panose="02040503050406030204" pitchFamily="18" charset="0"/>
              </a:rPr>
              <a:t>N+R</a:t>
            </a:r>
            <a:r>
              <a:rPr lang="tr-TR" baseline="-25000" dirty="0" smtClean="0">
                <a:latin typeface="Cambria" panose="02040503050406030204" pitchFamily="18" charset="0"/>
                <a:ea typeface="Cambria" panose="02040503050406030204" pitchFamily="18" charset="0"/>
              </a:rPr>
              <a:t>3</a:t>
            </a:r>
            <a:r>
              <a:rPr lang="tr-TR" dirty="0" smtClean="0">
                <a:latin typeface="Cambria" panose="02040503050406030204" pitchFamily="18" charset="0"/>
                <a:ea typeface="Cambria" panose="02040503050406030204" pitchFamily="18" charset="0"/>
              </a:rPr>
              <a:t>Cl</a:t>
            </a:r>
            <a:r>
              <a:rPr lang="tr-TR" baseline="30000"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 </a:t>
            </a:r>
            <a:r>
              <a:rPr lang="tr-TR" dirty="0">
                <a:latin typeface="Cambria" panose="02040503050406030204" pitchFamily="18" charset="0"/>
                <a:ea typeface="Cambria" panose="02040503050406030204" pitchFamily="18" charset="0"/>
              </a:rPr>
              <a:t>grupları ihtiva ederler. Sulu çözeltilerdeki SO</a:t>
            </a:r>
            <a:r>
              <a:rPr lang="tr-TR" baseline="-25000" dirty="0">
                <a:latin typeface="Cambria" panose="02040503050406030204" pitchFamily="18" charset="0"/>
                <a:ea typeface="Cambria" panose="02040503050406030204" pitchFamily="18" charset="0"/>
              </a:rPr>
              <a:t>4</a:t>
            </a:r>
            <a:r>
              <a:rPr lang="tr-TR" baseline="30000" dirty="0">
                <a:latin typeface="Cambria" panose="02040503050406030204" pitchFamily="18" charset="0"/>
                <a:ea typeface="Cambria" panose="02040503050406030204" pitchFamily="18" charset="0"/>
              </a:rPr>
              <a:t>2-</a:t>
            </a:r>
            <a:r>
              <a:rPr lang="tr-TR" dirty="0">
                <a:latin typeface="Cambria" panose="02040503050406030204" pitchFamily="18" charset="0"/>
                <a:ea typeface="Cambria" panose="02040503050406030204" pitchFamily="18" charset="0"/>
              </a:rPr>
              <a:t> , Cl</a:t>
            </a:r>
            <a:r>
              <a:rPr lang="tr-TR" baseline="30000" dirty="0">
                <a:latin typeface="Cambria" panose="02040503050406030204" pitchFamily="18" charset="0"/>
                <a:ea typeface="Cambria" panose="02040503050406030204" pitchFamily="18" charset="0"/>
              </a:rPr>
              <a:t>-</a:t>
            </a:r>
            <a:r>
              <a:rPr lang="tr-TR" dirty="0">
                <a:latin typeface="Cambria" panose="02040503050406030204" pitchFamily="18" charset="0"/>
                <a:ea typeface="Cambria" panose="02040503050406030204" pitchFamily="18" charset="0"/>
              </a:rPr>
              <a:t> ,NO</a:t>
            </a:r>
            <a:r>
              <a:rPr lang="tr-TR" baseline="-25000" dirty="0">
                <a:latin typeface="Cambria" panose="02040503050406030204" pitchFamily="18" charset="0"/>
                <a:ea typeface="Cambria" panose="02040503050406030204" pitchFamily="18" charset="0"/>
              </a:rPr>
              <a:t>3</a:t>
            </a:r>
            <a:r>
              <a:rPr lang="tr-TR" baseline="30000" dirty="0">
                <a:latin typeface="Cambria" panose="02040503050406030204" pitchFamily="18" charset="0"/>
                <a:ea typeface="Cambria" panose="02040503050406030204" pitchFamily="18" charset="0"/>
              </a:rPr>
              <a:t>-</a:t>
            </a:r>
            <a:r>
              <a:rPr lang="tr-TR" dirty="0">
                <a:latin typeface="Cambria" panose="02040503050406030204" pitchFamily="18" charset="0"/>
                <a:ea typeface="Cambria" panose="02040503050406030204" pitchFamily="18" charset="0"/>
              </a:rPr>
              <a:t> gibi kuvvetli asit anyonlarını ve HCO</a:t>
            </a:r>
            <a:r>
              <a:rPr lang="tr-TR" baseline="-25000" dirty="0">
                <a:latin typeface="Cambria" panose="02040503050406030204" pitchFamily="18" charset="0"/>
                <a:ea typeface="Cambria" panose="02040503050406030204" pitchFamily="18" charset="0"/>
              </a:rPr>
              <a:t>3</a:t>
            </a:r>
            <a:r>
              <a:rPr lang="tr-TR" baseline="30000" dirty="0">
                <a:latin typeface="Cambria" panose="02040503050406030204" pitchFamily="18" charset="0"/>
                <a:ea typeface="Cambria" panose="02040503050406030204" pitchFamily="18" charset="0"/>
              </a:rPr>
              <a:t>-</a:t>
            </a:r>
            <a:r>
              <a:rPr lang="tr-TR" dirty="0">
                <a:latin typeface="Cambria" panose="02040503050406030204" pitchFamily="18" charset="0"/>
                <a:ea typeface="Cambria" panose="02040503050406030204" pitchFamily="18" charset="0"/>
              </a:rPr>
              <a:t> ve SiO</a:t>
            </a:r>
            <a:r>
              <a:rPr lang="tr-TR" baseline="-25000" dirty="0">
                <a:latin typeface="Cambria" panose="02040503050406030204" pitchFamily="18" charset="0"/>
                <a:ea typeface="Cambria" panose="02040503050406030204" pitchFamily="18" charset="0"/>
              </a:rPr>
              <a:t>2</a:t>
            </a:r>
            <a:r>
              <a:rPr lang="tr-TR" baseline="30000" dirty="0">
                <a:latin typeface="Cambria" panose="02040503050406030204" pitchFamily="18" charset="0"/>
                <a:ea typeface="Cambria" panose="02040503050406030204" pitchFamily="18" charset="0"/>
              </a:rPr>
              <a:t>-3</a:t>
            </a:r>
            <a:r>
              <a:rPr lang="tr-TR" dirty="0">
                <a:latin typeface="Cambria" panose="02040503050406030204" pitchFamily="18" charset="0"/>
                <a:ea typeface="Cambria" panose="02040503050406030204" pitchFamily="18" charset="0"/>
              </a:rPr>
              <a:t> gibi zayıf asit anyonlarını bünyelerinde tutarlar. Hidroksil grupları içeren bu reçineler aşağıdaki reaksiyonlarda görüldüğü gibi zayıf ve kuvvetli asitleri </a:t>
            </a:r>
            <a:r>
              <a:rPr lang="tr-TR" dirty="0" err="1">
                <a:latin typeface="Cambria" panose="02040503050406030204" pitchFamily="18" charset="0"/>
                <a:ea typeface="Cambria" panose="02040503050406030204" pitchFamily="18" charset="0"/>
              </a:rPr>
              <a:t>nötralleştirirler</a:t>
            </a:r>
            <a:r>
              <a:rPr lang="tr-TR" dirty="0">
                <a:latin typeface="Cambria" panose="02040503050406030204" pitchFamily="18" charset="0"/>
                <a:ea typeface="Cambria" panose="02040503050406030204" pitchFamily="18" charset="0"/>
              </a:rPr>
              <a:t>.</a:t>
            </a:r>
          </a:p>
          <a:p>
            <a:pPr algn="just"/>
            <a:endParaRPr lang="tr-TR" dirty="0">
              <a:latin typeface="Cambria" panose="02040503050406030204" pitchFamily="18" charset="0"/>
              <a:ea typeface="Cambria" panose="02040503050406030204" pitchFamily="18" charset="0"/>
            </a:endParaRPr>
          </a:p>
          <a:p>
            <a:pPr algn="just"/>
            <a:r>
              <a:rPr lang="tr-TR" dirty="0">
                <a:latin typeface="Cambria" panose="02040503050406030204" pitchFamily="18" charset="0"/>
                <a:ea typeface="Cambria" panose="02040503050406030204" pitchFamily="18" charset="0"/>
              </a:rPr>
              <a:t>		       2R</a:t>
            </a:r>
            <a:r>
              <a:rPr lang="tr-TR" baseline="-25000" dirty="0">
                <a:latin typeface="Cambria" panose="02040503050406030204" pitchFamily="18" charset="0"/>
                <a:ea typeface="Cambria" panose="02040503050406030204" pitchFamily="18" charset="0"/>
              </a:rPr>
              <a:t>4</a:t>
            </a:r>
            <a:r>
              <a:rPr lang="tr-TR" dirty="0">
                <a:latin typeface="Cambria" panose="02040503050406030204" pitchFamily="18" charset="0"/>
                <a:ea typeface="Cambria" panose="02040503050406030204" pitchFamily="18" charset="0"/>
              </a:rPr>
              <a:t>NOH + H</a:t>
            </a:r>
            <a:r>
              <a:rPr lang="tr-TR" baseline="-25000" dirty="0">
                <a:latin typeface="Cambria" panose="02040503050406030204" pitchFamily="18" charset="0"/>
                <a:ea typeface="Cambria" panose="02040503050406030204" pitchFamily="18" charset="0"/>
              </a:rPr>
              <a:t>2</a:t>
            </a:r>
            <a:r>
              <a:rPr lang="tr-TR" dirty="0">
                <a:latin typeface="Cambria" panose="02040503050406030204" pitchFamily="18" charset="0"/>
                <a:ea typeface="Cambria" panose="02040503050406030204" pitchFamily="18" charset="0"/>
              </a:rPr>
              <a:t>SO</a:t>
            </a:r>
            <a:r>
              <a:rPr lang="tr-TR" baseline="-25000" dirty="0">
                <a:latin typeface="Cambria" panose="02040503050406030204" pitchFamily="18" charset="0"/>
                <a:ea typeface="Cambria" panose="02040503050406030204" pitchFamily="18" charset="0"/>
              </a:rPr>
              <a:t>4</a:t>
            </a:r>
            <a:r>
              <a:rPr lang="tr-TR" dirty="0">
                <a:latin typeface="Cambria" panose="02040503050406030204" pitchFamily="18" charset="0"/>
                <a:ea typeface="Cambria" panose="02040503050406030204" pitchFamily="18" charset="0"/>
              </a:rPr>
              <a:t> </a:t>
            </a:r>
            <a:r>
              <a:rPr lang="tr-TR" dirty="0">
                <a:latin typeface="Cambria" panose="02040503050406030204" pitchFamily="18" charset="0"/>
                <a:ea typeface="Cambria" panose="02040503050406030204" pitchFamily="18" charset="0"/>
                <a:sym typeface="Wingdings" pitchFamily="2" charset="2"/>
              </a:rPr>
              <a:t></a:t>
            </a:r>
            <a:r>
              <a:rPr lang="tr-TR" dirty="0">
                <a:latin typeface="Cambria" panose="02040503050406030204" pitchFamily="18" charset="0"/>
                <a:ea typeface="Cambria" panose="02040503050406030204" pitchFamily="18" charset="0"/>
              </a:rPr>
              <a:t> (R</a:t>
            </a:r>
            <a:r>
              <a:rPr lang="tr-TR" baseline="-25000" dirty="0">
                <a:latin typeface="Cambria" panose="02040503050406030204" pitchFamily="18" charset="0"/>
                <a:ea typeface="Cambria" panose="02040503050406030204" pitchFamily="18" charset="0"/>
              </a:rPr>
              <a:t>4</a:t>
            </a:r>
            <a:r>
              <a:rPr lang="tr-TR" dirty="0">
                <a:latin typeface="Cambria" panose="02040503050406030204" pitchFamily="18" charset="0"/>
                <a:ea typeface="Cambria" panose="02040503050406030204" pitchFamily="18" charset="0"/>
              </a:rPr>
              <a:t>N)</a:t>
            </a:r>
            <a:r>
              <a:rPr lang="tr-TR" baseline="-25000" dirty="0">
                <a:latin typeface="Cambria" panose="02040503050406030204" pitchFamily="18" charset="0"/>
                <a:ea typeface="Cambria" panose="02040503050406030204" pitchFamily="18" charset="0"/>
              </a:rPr>
              <a:t>2</a:t>
            </a:r>
            <a:r>
              <a:rPr lang="tr-TR" dirty="0">
                <a:latin typeface="Cambria" panose="02040503050406030204" pitchFamily="18" charset="0"/>
                <a:ea typeface="Cambria" panose="02040503050406030204" pitchFamily="18" charset="0"/>
              </a:rPr>
              <a:t>SO</a:t>
            </a:r>
            <a:r>
              <a:rPr lang="tr-TR" baseline="-25000" dirty="0">
                <a:latin typeface="Cambria" panose="02040503050406030204" pitchFamily="18" charset="0"/>
                <a:ea typeface="Cambria" panose="02040503050406030204" pitchFamily="18" charset="0"/>
              </a:rPr>
              <a:t>4</a:t>
            </a:r>
            <a:r>
              <a:rPr lang="tr-TR" dirty="0">
                <a:latin typeface="Cambria" panose="02040503050406030204" pitchFamily="18" charset="0"/>
                <a:ea typeface="Cambria" panose="02040503050406030204" pitchFamily="18" charset="0"/>
              </a:rPr>
              <a:t> + 2H</a:t>
            </a:r>
            <a:r>
              <a:rPr lang="tr-TR" baseline="-25000" dirty="0">
                <a:latin typeface="Cambria" panose="02040503050406030204" pitchFamily="18" charset="0"/>
                <a:ea typeface="Cambria" panose="02040503050406030204" pitchFamily="18" charset="0"/>
              </a:rPr>
              <a:t>2</a:t>
            </a:r>
            <a:r>
              <a:rPr lang="tr-TR" dirty="0">
                <a:latin typeface="Cambria" panose="02040503050406030204" pitchFamily="18" charset="0"/>
                <a:ea typeface="Cambria" panose="02040503050406030204" pitchFamily="18" charset="0"/>
              </a:rPr>
              <a:t>O</a:t>
            </a:r>
          </a:p>
          <a:p>
            <a:pPr algn="just"/>
            <a:r>
              <a:rPr lang="tr-TR" dirty="0">
                <a:latin typeface="Cambria" panose="02040503050406030204" pitchFamily="18" charset="0"/>
                <a:ea typeface="Cambria" panose="02040503050406030204" pitchFamily="18" charset="0"/>
              </a:rPr>
              <a:t>		       2R</a:t>
            </a:r>
            <a:r>
              <a:rPr lang="tr-TR" baseline="-25000" dirty="0">
                <a:latin typeface="Cambria" panose="02040503050406030204" pitchFamily="18" charset="0"/>
                <a:ea typeface="Cambria" panose="02040503050406030204" pitchFamily="18" charset="0"/>
              </a:rPr>
              <a:t>4</a:t>
            </a:r>
            <a:r>
              <a:rPr lang="tr-TR" dirty="0">
                <a:latin typeface="Cambria" panose="02040503050406030204" pitchFamily="18" charset="0"/>
                <a:ea typeface="Cambria" panose="02040503050406030204" pitchFamily="18" charset="0"/>
              </a:rPr>
              <a:t>NOH + H</a:t>
            </a:r>
            <a:r>
              <a:rPr lang="tr-TR" baseline="-25000" dirty="0">
                <a:latin typeface="Cambria" panose="02040503050406030204" pitchFamily="18" charset="0"/>
                <a:ea typeface="Cambria" panose="02040503050406030204" pitchFamily="18" charset="0"/>
              </a:rPr>
              <a:t>2</a:t>
            </a:r>
            <a:r>
              <a:rPr lang="tr-TR" dirty="0">
                <a:latin typeface="Cambria" panose="02040503050406030204" pitchFamily="18" charset="0"/>
                <a:ea typeface="Cambria" panose="02040503050406030204" pitchFamily="18" charset="0"/>
              </a:rPr>
              <a:t>SiO</a:t>
            </a:r>
            <a:r>
              <a:rPr lang="tr-TR" baseline="-25000" dirty="0">
                <a:latin typeface="Cambria" panose="02040503050406030204" pitchFamily="18" charset="0"/>
                <a:ea typeface="Cambria" panose="02040503050406030204" pitchFamily="18" charset="0"/>
              </a:rPr>
              <a:t>3</a:t>
            </a:r>
            <a:r>
              <a:rPr lang="tr-TR" dirty="0">
                <a:latin typeface="Cambria" panose="02040503050406030204" pitchFamily="18" charset="0"/>
                <a:ea typeface="Cambria" panose="02040503050406030204" pitchFamily="18" charset="0"/>
              </a:rPr>
              <a:t> </a:t>
            </a:r>
            <a:r>
              <a:rPr lang="tr-TR" dirty="0">
                <a:latin typeface="Cambria" panose="02040503050406030204" pitchFamily="18" charset="0"/>
                <a:ea typeface="Cambria" panose="02040503050406030204" pitchFamily="18" charset="0"/>
                <a:sym typeface="Wingdings" pitchFamily="2" charset="2"/>
              </a:rPr>
              <a:t></a:t>
            </a:r>
            <a:r>
              <a:rPr lang="tr-TR" dirty="0">
                <a:latin typeface="Cambria" panose="02040503050406030204" pitchFamily="18" charset="0"/>
                <a:ea typeface="Cambria" panose="02040503050406030204" pitchFamily="18" charset="0"/>
              </a:rPr>
              <a:t> (R</a:t>
            </a:r>
            <a:r>
              <a:rPr lang="tr-TR" baseline="-25000" dirty="0">
                <a:latin typeface="Cambria" panose="02040503050406030204" pitchFamily="18" charset="0"/>
                <a:ea typeface="Cambria" panose="02040503050406030204" pitchFamily="18" charset="0"/>
              </a:rPr>
              <a:t>4</a:t>
            </a:r>
            <a:r>
              <a:rPr lang="tr-TR" dirty="0">
                <a:latin typeface="Cambria" panose="02040503050406030204" pitchFamily="18" charset="0"/>
                <a:ea typeface="Cambria" panose="02040503050406030204" pitchFamily="18" charset="0"/>
              </a:rPr>
              <a:t>N)2SiO</a:t>
            </a:r>
            <a:r>
              <a:rPr lang="tr-TR" baseline="-25000" dirty="0">
                <a:latin typeface="Cambria" panose="02040503050406030204" pitchFamily="18" charset="0"/>
                <a:ea typeface="Cambria" panose="02040503050406030204" pitchFamily="18" charset="0"/>
              </a:rPr>
              <a:t>3</a:t>
            </a:r>
            <a:r>
              <a:rPr lang="tr-TR" dirty="0">
                <a:latin typeface="Cambria" panose="02040503050406030204" pitchFamily="18" charset="0"/>
                <a:ea typeface="Cambria" panose="02040503050406030204" pitchFamily="18" charset="0"/>
              </a:rPr>
              <a:t> + 2H</a:t>
            </a:r>
            <a:r>
              <a:rPr lang="tr-TR" baseline="-25000" dirty="0">
                <a:latin typeface="Cambria" panose="02040503050406030204" pitchFamily="18" charset="0"/>
                <a:ea typeface="Cambria" panose="02040503050406030204" pitchFamily="18" charset="0"/>
              </a:rPr>
              <a:t>2</a:t>
            </a:r>
            <a:r>
              <a:rPr lang="tr-TR" dirty="0">
                <a:latin typeface="Cambria" panose="02040503050406030204" pitchFamily="18" charset="0"/>
                <a:ea typeface="Cambria" panose="02040503050406030204" pitchFamily="18" charset="0"/>
              </a:rPr>
              <a:t>O </a:t>
            </a:r>
          </a:p>
        </p:txBody>
      </p:sp>
      <p:sp>
        <p:nvSpPr>
          <p:cNvPr id="3" name="Slayt Numarası Yer Tutucusu 2"/>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600950" cy="22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24</a:t>
            </a:fld>
            <a:endParaRPr lang="tr-TR"/>
          </a:p>
        </p:txBody>
      </p:sp>
    </p:spTree>
    <p:extLst>
      <p:ext uri="{BB962C8B-B14F-4D97-AF65-F5344CB8AC3E}">
        <p14:creationId xmlns:p14="http://schemas.microsoft.com/office/powerpoint/2010/main" val="3734333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609600"/>
            <a:ext cx="800100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dirty="0">
                <a:latin typeface="Cambria" panose="02040503050406030204" pitchFamily="18" charset="0"/>
                <a:ea typeface="Cambria" panose="02040503050406030204" pitchFamily="18" charset="0"/>
              </a:rPr>
              <a:t>	</a:t>
            </a:r>
          </a:p>
          <a:p>
            <a:r>
              <a:rPr lang="tr-TR" sz="2000" dirty="0">
                <a:latin typeface="Cambria" panose="02040503050406030204" pitchFamily="18" charset="0"/>
                <a:ea typeface="Cambria" panose="02040503050406030204" pitchFamily="18" charset="0"/>
              </a:rPr>
              <a:t>	2R</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NOH +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(R</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N)</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SO</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 + 2H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O</a:t>
            </a:r>
          </a:p>
          <a:p>
            <a:r>
              <a:rPr lang="tr-TR" sz="2000" dirty="0">
                <a:latin typeface="Cambria" panose="02040503050406030204" pitchFamily="18" charset="0"/>
                <a:ea typeface="Cambria" panose="02040503050406030204" pitchFamily="18" charset="0"/>
              </a:rPr>
              <a:t>	2R</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NOH + 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SiO</a:t>
            </a:r>
            <a:r>
              <a:rPr lang="tr-TR" sz="2000" baseline="-25000" dirty="0">
                <a:latin typeface="Cambria" panose="02040503050406030204" pitchFamily="18" charset="0"/>
                <a:ea typeface="Cambria" panose="02040503050406030204" pitchFamily="18" charset="0"/>
              </a:rPr>
              <a:t>3</a:t>
            </a:r>
            <a:r>
              <a:rPr lang="tr-TR" sz="2000" dirty="0">
                <a:latin typeface="Cambria" panose="02040503050406030204" pitchFamily="18" charset="0"/>
                <a:ea typeface="Cambria" panose="02040503050406030204" pitchFamily="18" charset="0"/>
              </a:rPr>
              <a:t>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(R</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N)2SiO</a:t>
            </a:r>
            <a:r>
              <a:rPr lang="tr-TR" sz="2000" baseline="-25000" dirty="0">
                <a:latin typeface="Cambria" panose="02040503050406030204" pitchFamily="18" charset="0"/>
                <a:ea typeface="Cambria" panose="02040503050406030204" pitchFamily="18" charset="0"/>
              </a:rPr>
              <a:t>3</a:t>
            </a:r>
            <a:r>
              <a:rPr lang="tr-TR" sz="2000" dirty="0">
                <a:latin typeface="Cambria" panose="02040503050406030204" pitchFamily="18" charset="0"/>
                <a:ea typeface="Cambria" panose="02040503050406030204" pitchFamily="18" charset="0"/>
              </a:rPr>
              <a:t> + 2H</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O                                                                                                                                         </a:t>
            </a:r>
          </a:p>
          <a:p>
            <a:endParaRPr lang="tr-TR" sz="2000" dirty="0">
              <a:latin typeface="Cambria" panose="02040503050406030204" pitchFamily="18" charset="0"/>
              <a:ea typeface="Cambria" panose="02040503050406030204" pitchFamily="18" charset="0"/>
            </a:endParaRPr>
          </a:p>
          <a:p>
            <a:pPr algn="just"/>
            <a:r>
              <a:rPr lang="tr-TR" sz="2000" dirty="0">
                <a:latin typeface="Cambria" panose="02040503050406030204" pitchFamily="18" charset="0"/>
                <a:ea typeface="Cambria" panose="02040503050406030204" pitchFamily="18" charset="0"/>
              </a:rPr>
              <a:t>Bunların </a:t>
            </a:r>
            <a:r>
              <a:rPr lang="tr-TR" sz="2000" dirty="0" err="1">
                <a:latin typeface="Cambria" panose="02040503050406030204" pitchFamily="18" charset="0"/>
                <a:ea typeface="Cambria" panose="02040503050406030204" pitchFamily="18" charset="0"/>
              </a:rPr>
              <a:t>rejenerasyonları</a:t>
            </a:r>
            <a:r>
              <a:rPr lang="tr-TR" sz="2000" dirty="0">
                <a:latin typeface="Cambria" panose="02040503050406030204" pitchFamily="18" charset="0"/>
                <a:ea typeface="Cambria" panose="02040503050406030204" pitchFamily="18" charset="0"/>
              </a:rPr>
              <a:t> için </a:t>
            </a:r>
            <a:r>
              <a:rPr lang="tr-TR" sz="2000" dirty="0" err="1">
                <a:latin typeface="Cambria" panose="02040503050406030204" pitchFamily="18" charset="0"/>
                <a:ea typeface="Cambria" panose="02040503050406030204" pitchFamily="18" charset="0"/>
              </a:rPr>
              <a:t>NaOH</a:t>
            </a:r>
            <a:r>
              <a:rPr lang="tr-TR" sz="2000" dirty="0">
                <a:latin typeface="Cambria" panose="02040503050406030204" pitchFamily="18" charset="0"/>
                <a:ea typeface="Cambria" panose="02040503050406030204" pitchFamily="18" charset="0"/>
              </a:rPr>
              <a:t> çözeltilerinden yararlanılır.</a:t>
            </a:r>
          </a:p>
          <a:p>
            <a:endParaRPr lang="tr-TR" sz="2000" dirty="0">
              <a:latin typeface="Cambria" panose="02040503050406030204" pitchFamily="18" charset="0"/>
              <a:ea typeface="Cambria" panose="02040503050406030204" pitchFamily="18" charset="0"/>
            </a:endParaRPr>
          </a:p>
          <a:p>
            <a:r>
              <a:rPr lang="tr-TR" sz="2000" dirty="0">
                <a:latin typeface="Cambria" panose="02040503050406030204" pitchFamily="18" charset="0"/>
                <a:ea typeface="Cambria" panose="02040503050406030204" pitchFamily="18" charset="0"/>
              </a:rPr>
              <a:t>	(R</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N)</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 SiO</a:t>
            </a:r>
            <a:r>
              <a:rPr lang="tr-TR" sz="2000" baseline="-25000" dirty="0">
                <a:latin typeface="Cambria" panose="02040503050406030204" pitchFamily="18" charset="0"/>
                <a:ea typeface="Cambria" panose="02040503050406030204" pitchFamily="18" charset="0"/>
              </a:rPr>
              <a:t>3</a:t>
            </a:r>
            <a:r>
              <a:rPr lang="tr-TR" sz="2000" dirty="0">
                <a:latin typeface="Cambria" panose="02040503050406030204" pitchFamily="18" charset="0"/>
                <a:ea typeface="Cambria" panose="02040503050406030204" pitchFamily="18" charset="0"/>
              </a:rPr>
              <a:t>  + 2NaOH </a:t>
            </a:r>
            <a:r>
              <a:rPr lang="tr-TR" sz="2000" dirty="0">
                <a:latin typeface="Cambria" panose="02040503050406030204" pitchFamily="18" charset="0"/>
                <a:ea typeface="Cambria" panose="02040503050406030204" pitchFamily="18" charset="0"/>
                <a:sym typeface="Wingdings" pitchFamily="2" charset="2"/>
              </a:rPr>
              <a:t></a:t>
            </a:r>
            <a:r>
              <a:rPr lang="tr-TR" sz="2000" dirty="0">
                <a:latin typeface="Cambria" panose="02040503050406030204" pitchFamily="18" charset="0"/>
                <a:ea typeface="Cambria" panose="02040503050406030204" pitchFamily="18" charset="0"/>
              </a:rPr>
              <a:t> 2R</a:t>
            </a:r>
            <a:r>
              <a:rPr lang="tr-TR" sz="2000" baseline="-25000" dirty="0">
                <a:latin typeface="Cambria" panose="02040503050406030204" pitchFamily="18" charset="0"/>
                <a:ea typeface="Cambria" panose="02040503050406030204" pitchFamily="18" charset="0"/>
              </a:rPr>
              <a:t>4</a:t>
            </a:r>
            <a:r>
              <a:rPr lang="tr-TR" sz="2000" dirty="0">
                <a:latin typeface="Cambria" panose="02040503050406030204" pitchFamily="18" charset="0"/>
                <a:ea typeface="Cambria" panose="02040503050406030204" pitchFamily="18" charset="0"/>
              </a:rPr>
              <a:t>NOH + Na</a:t>
            </a:r>
            <a:r>
              <a:rPr lang="tr-TR" sz="2000" baseline="-25000" dirty="0">
                <a:latin typeface="Cambria" panose="02040503050406030204" pitchFamily="18" charset="0"/>
                <a:ea typeface="Cambria" panose="02040503050406030204" pitchFamily="18" charset="0"/>
              </a:rPr>
              <a:t>2</a:t>
            </a:r>
            <a:r>
              <a:rPr lang="tr-TR" sz="2000" dirty="0">
                <a:latin typeface="Cambria" panose="02040503050406030204" pitchFamily="18" charset="0"/>
                <a:ea typeface="Cambria" panose="02040503050406030204" pitchFamily="18" charset="0"/>
              </a:rPr>
              <a:t>SiO</a:t>
            </a:r>
            <a:r>
              <a:rPr lang="tr-TR" sz="2000" baseline="-25000" dirty="0">
                <a:latin typeface="Cambria" panose="02040503050406030204" pitchFamily="18" charset="0"/>
                <a:ea typeface="Cambria" panose="02040503050406030204" pitchFamily="18" charset="0"/>
              </a:rPr>
              <a:t>3</a:t>
            </a:r>
          </a:p>
          <a:p>
            <a:endParaRPr lang="tr-TR" sz="2000" dirty="0">
              <a:latin typeface="Cambria" panose="02040503050406030204" pitchFamily="18" charset="0"/>
              <a:ea typeface="Cambria" panose="02040503050406030204" pitchFamily="18" charset="0"/>
            </a:endParaRPr>
          </a:p>
          <a:p>
            <a:pPr algn="just"/>
            <a:r>
              <a:rPr lang="tr-TR" sz="2000" dirty="0">
                <a:latin typeface="Cambria" panose="02040503050406030204" pitchFamily="18" charset="0"/>
                <a:ea typeface="Cambria" panose="02040503050406030204" pitchFamily="18" charset="0"/>
              </a:rPr>
              <a:t>Pahalı reçinelerdir. Genellikle NO</a:t>
            </a:r>
            <a:r>
              <a:rPr lang="tr-TR" sz="2000" baseline="-25000" dirty="0">
                <a:latin typeface="Cambria" panose="02040503050406030204" pitchFamily="18" charset="0"/>
                <a:ea typeface="Cambria" panose="02040503050406030204" pitchFamily="18" charset="0"/>
              </a:rPr>
              <a:t>3</a:t>
            </a:r>
            <a:r>
              <a:rPr lang="tr-TR" sz="2000" baseline="30000" dirty="0">
                <a:latin typeface="Cambria" panose="02040503050406030204" pitchFamily="18" charset="0"/>
                <a:ea typeface="Cambria" panose="02040503050406030204" pitchFamily="18" charset="0"/>
              </a:rPr>
              <a:t>-</a:t>
            </a:r>
            <a:r>
              <a:rPr lang="tr-TR" sz="2000" dirty="0">
                <a:latin typeface="Cambria" panose="02040503050406030204" pitchFamily="18" charset="0"/>
                <a:ea typeface="Cambria" panose="02040503050406030204" pitchFamily="18" charset="0"/>
              </a:rPr>
              <a:t> iyonlarının uzaklaştırılmasında kullanılırlar. Kanalizasyon sularının tasfiyesinde kullanıldıklarında, </a:t>
            </a:r>
            <a:r>
              <a:rPr lang="tr-TR" dirty="0">
                <a:latin typeface="Cambria" panose="02040503050406030204" pitchFamily="18" charset="0"/>
                <a:ea typeface="Cambria" panose="02040503050406030204" pitchFamily="18" charset="0"/>
              </a:rPr>
              <a:t>NO</a:t>
            </a:r>
            <a:r>
              <a:rPr lang="tr-TR" baseline="-25000" dirty="0">
                <a:latin typeface="Cambria" panose="02040503050406030204" pitchFamily="18" charset="0"/>
                <a:ea typeface="Cambria" panose="02040503050406030204" pitchFamily="18" charset="0"/>
              </a:rPr>
              <a:t>3</a:t>
            </a:r>
            <a:r>
              <a:rPr lang="tr-TR" baseline="30000" dirty="0">
                <a:latin typeface="Cambria" panose="02040503050406030204" pitchFamily="18" charset="0"/>
                <a:ea typeface="Cambria" panose="02040503050406030204" pitchFamily="18" charset="0"/>
              </a:rPr>
              <a:t>-</a:t>
            </a:r>
            <a:r>
              <a:rPr lang="tr-TR" sz="2000" dirty="0">
                <a:latin typeface="Cambria" panose="02040503050406030204" pitchFamily="18" charset="0"/>
                <a:ea typeface="Cambria" panose="02040503050406030204" pitchFamily="18" charset="0"/>
              </a:rPr>
              <a:t> ve PO</a:t>
            </a:r>
            <a:r>
              <a:rPr lang="tr-TR" sz="2000" baseline="-25000" dirty="0">
                <a:latin typeface="Cambria" panose="02040503050406030204" pitchFamily="18" charset="0"/>
                <a:ea typeface="Cambria" panose="02040503050406030204" pitchFamily="18" charset="0"/>
              </a:rPr>
              <a:t>4</a:t>
            </a:r>
            <a:r>
              <a:rPr lang="tr-TR" sz="2000" baseline="30000" dirty="0">
                <a:latin typeface="Cambria" panose="02040503050406030204" pitchFamily="18" charset="0"/>
                <a:ea typeface="Cambria" panose="02040503050406030204" pitchFamily="18" charset="0"/>
              </a:rPr>
              <a:t>-3</a:t>
            </a:r>
            <a:r>
              <a:rPr lang="tr-TR" sz="2000" dirty="0">
                <a:latin typeface="Cambria" panose="02040503050406030204" pitchFamily="18" charset="0"/>
                <a:ea typeface="Cambria" panose="02040503050406030204" pitchFamily="18" charset="0"/>
              </a:rPr>
              <a:t> iyonlarının %95’i uzaklaştırılır.</a:t>
            </a:r>
          </a:p>
        </p:txBody>
      </p:sp>
      <p:sp>
        <p:nvSpPr>
          <p:cNvPr id="3" name="Slayt Numarası Yer Tutucusu 2"/>
          <p:cNvSpPr>
            <a:spLocks noGrp="1"/>
          </p:cNvSpPr>
          <p:nvPr>
            <p:ph type="sldNum" sz="quarter" idx="12"/>
          </p:nvPr>
        </p:nvSpPr>
        <p:spPr/>
        <p:txBody>
          <a:bodyPr/>
          <a:lstStyle/>
          <a:p>
            <a:fld id="{F302176B-0E47-46AC-8F43-DAB4B8A37D06}" type="slidenum">
              <a:rPr lang="tr-TR" smtClean="0"/>
              <a:t>25</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685800"/>
            <a:ext cx="8077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150000"/>
              </a:lnSpc>
              <a:spcBef>
                <a:spcPct val="50000"/>
              </a:spcBef>
            </a:pPr>
            <a:r>
              <a:rPr lang="tr-TR" sz="2400" dirty="0">
                <a:latin typeface="Cambria" panose="02040503050406030204" pitchFamily="18" charset="0"/>
                <a:ea typeface="Cambria" panose="02040503050406030204" pitchFamily="18" charset="0"/>
              </a:rPr>
              <a:t>	b) Zayıf bazik anyon değiştiriciler </a:t>
            </a:r>
          </a:p>
          <a:p>
            <a:pPr algn="just">
              <a:lnSpc>
                <a:spcPct val="150000"/>
              </a:lnSpc>
              <a:spcBef>
                <a:spcPct val="50000"/>
              </a:spcBef>
            </a:pPr>
            <a:r>
              <a:rPr lang="tr-TR" dirty="0">
                <a:latin typeface="Cambria" panose="02040503050406030204" pitchFamily="18" charset="0"/>
                <a:ea typeface="Cambria" panose="02040503050406030204" pitchFamily="18" charset="0"/>
              </a:rPr>
              <a:t>	Fiziksel kırılmaya ve </a:t>
            </a:r>
            <a:r>
              <a:rPr lang="tr-TR" dirty="0" err="1">
                <a:latin typeface="Cambria" panose="02040503050406030204" pitchFamily="18" charset="0"/>
                <a:ea typeface="Cambria" panose="02040503050406030204" pitchFamily="18" charset="0"/>
              </a:rPr>
              <a:t>ozmotik</a:t>
            </a:r>
            <a:r>
              <a:rPr lang="tr-TR" dirty="0">
                <a:latin typeface="Cambria" panose="02040503050406030204" pitchFamily="18" charset="0"/>
                <a:ea typeface="Cambria" panose="02040503050406030204" pitchFamily="18" charset="0"/>
              </a:rPr>
              <a:t> şoka dayanıklı ve organik kirlenmeye  karşı dirençli tip reçinelerdir. Çok yüksek kapasiteli ve iyi kinetik özelliğe sahiptirler. </a:t>
            </a:r>
            <a:r>
              <a:rPr lang="tr-TR" dirty="0" err="1">
                <a:latin typeface="Cambria" panose="02040503050406030204" pitchFamily="18" charset="0"/>
                <a:ea typeface="Cambria" panose="02040503050406030204" pitchFamily="18" charset="0"/>
              </a:rPr>
              <a:t>Demineralizasyon</a:t>
            </a:r>
            <a:r>
              <a:rPr lang="tr-TR" dirty="0">
                <a:latin typeface="Cambria" panose="02040503050406030204" pitchFamily="18" charset="0"/>
                <a:ea typeface="Cambria" panose="02040503050406030204" pitchFamily="18" charset="0"/>
              </a:rPr>
              <a:t>, akışkan yatak, </a:t>
            </a:r>
            <a:r>
              <a:rPr lang="tr-TR" dirty="0" err="1">
                <a:latin typeface="Cambria" panose="02040503050406030204" pitchFamily="18" charset="0"/>
                <a:ea typeface="Cambria" panose="02040503050406030204" pitchFamily="18" charset="0"/>
              </a:rPr>
              <a:t>sakkaroz</a:t>
            </a:r>
            <a:r>
              <a:rPr lang="tr-TR" dirty="0">
                <a:latin typeface="Cambria" panose="02040503050406030204" pitchFamily="18" charset="0"/>
                <a:ea typeface="Cambria" panose="02040503050406030204" pitchFamily="18" charset="0"/>
              </a:rPr>
              <a:t>, </a:t>
            </a:r>
            <a:r>
              <a:rPr lang="tr-TR" dirty="0" smtClean="0">
                <a:latin typeface="Cambria" panose="02040503050406030204" pitchFamily="18" charset="0"/>
                <a:ea typeface="Cambria" panose="02040503050406030204" pitchFamily="18" charset="0"/>
              </a:rPr>
              <a:t>früktoz,</a:t>
            </a:r>
            <a:r>
              <a:rPr lang="tr-TR" dirty="0">
                <a:latin typeface="Cambria" panose="02040503050406030204" pitchFamily="18" charset="0"/>
                <a:ea typeface="Cambria" panose="02040503050406030204" pitchFamily="18" charset="0"/>
              </a:rPr>
              <a:t> </a:t>
            </a:r>
            <a:r>
              <a:rPr lang="tr-TR" dirty="0" smtClean="0">
                <a:latin typeface="Cambria" panose="02040503050406030204" pitchFamily="18" charset="0"/>
                <a:ea typeface="Cambria" panose="02040503050406030204" pitchFamily="18" charset="0"/>
              </a:rPr>
              <a:t>glikoz </a:t>
            </a:r>
            <a:r>
              <a:rPr lang="tr-TR" dirty="0">
                <a:latin typeface="Cambria" panose="02040503050406030204" pitchFamily="18" charset="0"/>
                <a:ea typeface="Cambria" panose="02040503050406030204" pitchFamily="18" charset="0"/>
              </a:rPr>
              <a:t>ve diğer organik solüsyonların renk </a:t>
            </a:r>
            <a:r>
              <a:rPr lang="tr-TR" dirty="0" err="1">
                <a:latin typeface="Cambria" panose="02040503050406030204" pitchFamily="18" charset="0"/>
                <a:ea typeface="Cambria" panose="02040503050406030204" pitchFamily="18" charset="0"/>
              </a:rPr>
              <a:t>gideriminde</a:t>
            </a:r>
            <a:r>
              <a:rPr lang="tr-TR" dirty="0">
                <a:latin typeface="Cambria" panose="02040503050406030204" pitchFamily="18" charset="0"/>
                <a:ea typeface="Cambria" panose="02040503050406030204" pitchFamily="18" charset="0"/>
              </a:rPr>
              <a:t>, siyanür solüsyonundan altın rafine edilmesinde kullanılmaktadır.</a:t>
            </a:r>
          </a:p>
        </p:txBody>
      </p:sp>
      <p:sp>
        <p:nvSpPr>
          <p:cNvPr id="3" name="Slayt Numarası Yer Tutucusu 2"/>
          <p:cNvSpPr>
            <a:spLocks noGrp="1"/>
          </p:cNvSpPr>
          <p:nvPr>
            <p:ph type="sldNum" sz="quarter" idx="12"/>
          </p:nvPr>
        </p:nvSpPr>
        <p:spPr/>
        <p:txBody>
          <a:bodyPr/>
          <a:lstStyle/>
          <a:p>
            <a:fld id="{F302176B-0E47-46AC-8F43-DAB4B8A37D06}" type="slidenum">
              <a:rPr lang="tr-TR" smtClean="0"/>
              <a:t>26</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21035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27</a:t>
            </a:fld>
            <a:endParaRPr lang="tr-TR"/>
          </a:p>
        </p:txBody>
      </p:sp>
    </p:spTree>
    <p:extLst>
      <p:ext uri="{BB962C8B-B14F-4D97-AF65-F5344CB8AC3E}">
        <p14:creationId xmlns:p14="http://schemas.microsoft.com/office/powerpoint/2010/main" val="159234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11560" y="260648"/>
            <a:ext cx="5544616" cy="461665"/>
          </a:xfrm>
          <a:prstGeom prst="rect">
            <a:avLst/>
          </a:prstGeom>
          <a:noFill/>
        </p:spPr>
        <p:txBody>
          <a:bodyPr wrap="square" rtlCol="0">
            <a:spAutoFit/>
          </a:bodyPr>
          <a:lstStyle/>
          <a:p>
            <a:pPr algn="just"/>
            <a:r>
              <a:rPr lang="tr-TR" sz="2400" b="1" dirty="0" smtClean="0">
                <a:solidFill>
                  <a:srgbClr val="0070C0"/>
                </a:solidFill>
                <a:latin typeface="Cambria" panose="02040503050406030204" pitchFamily="18" charset="0"/>
                <a:ea typeface="Cambria" panose="02040503050406030204" pitchFamily="18" charset="0"/>
              </a:rPr>
              <a:t>Ticari Gösterim Bilgisi</a:t>
            </a:r>
            <a:endParaRPr lang="en-US" sz="2400" b="1" dirty="0">
              <a:solidFill>
                <a:srgbClr val="0070C0"/>
              </a:solidFill>
              <a:latin typeface="Cambria" panose="02040503050406030204" pitchFamily="18" charset="0"/>
              <a:ea typeface="Cambria" panose="02040503050406030204" pitchFamily="18" charset="0"/>
            </a:endParaRPr>
          </a:p>
        </p:txBody>
      </p:sp>
      <p:sp>
        <p:nvSpPr>
          <p:cNvPr id="5" name="Metin kutusu 4"/>
          <p:cNvSpPr txBox="1"/>
          <p:nvPr/>
        </p:nvSpPr>
        <p:spPr>
          <a:xfrm>
            <a:off x="611560" y="692696"/>
            <a:ext cx="7632848" cy="5442452"/>
          </a:xfrm>
          <a:prstGeom prst="rect">
            <a:avLst/>
          </a:prstGeom>
          <a:noFill/>
        </p:spPr>
        <p:txBody>
          <a:bodyPr wrap="square" rtlCol="0">
            <a:spAutoFit/>
          </a:bodyPr>
          <a:lstStyle/>
          <a:p>
            <a:pPr algn="just">
              <a:lnSpc>
                <a:spcPct val="150000"/>
              </a:lnSpc>
            </a:pPr>
            <a:r>
              <a:rPr lang="tr-TR" dirty="0" smtClean="0">
                <a:latin typeface="Cambria" panose="02040503050406030204" pitchFamily="18" charset="0"/>
                <a:ea typeface="Cambria" panose="02040503050406030204" pitchFamily="18" charset="0"/>
              </a:rPr>
              <a:t>Ticari iyon değiştirici reçinenin şişesinin üzerinde genel olarak şu bilgiler yer alır; </a:t>
            </a:r>
          </a:p>
          <a:p>
            <a:pPr algn="just">
              <a:lnSpc>
                <a:spcPct val="150000"/>
              </a:lnSpc>
            </a:pPr>
            <a:endParaRPr lang="tr-TR" dirty="0" smtClean="0">
              <a:latin typeface="Cambria" panose="02040503050406030204" pitchFamily="18" charset="0"/>
              <a:ea typeface="Cambria" panose="02040503050406030204" pitchFamily="18" charset="0"/>
            </a:endParaRPr>
          </a:p>
          <a:p>
            <a:pPr algn="just">
              <a:lnSpc>
                <a:spcPct val="150000"/>
              </a:lnSpc>
            </a:pPr>
            <a:r>
              <a:rPr lang="tr-TR" b="1" dirty="0" smtClean="0">
                <a:solidFill>
                  <a:srgbClr val="FF0000"/>
                </a:solidFill>
                <a:latin typeface="Cambria" panose="02040503050406030204" pitchFamily="18" charset="0"/>
                <a:ea typeface="Cambria" panose="02040503050406030204" pitchFamily="18" charset="0"/>
              </a:rPr>
              <a:t>Kuvvetli asidik, </a:t>
            </a:r>
            <a:r>
              <a:rPr lang="tr-TR" b="1" dirty="0" err="1" smtClean="0">
                <a:solidFill>
                  <a:srgbClr val="FF0000"/>
                </a:solidFill>
                <a:latin typeface="Cambria" panose="02040503050406030204" pitchFamily="18" charset="0"/>
                <a:ea typeface="Cambria" panose="02040503050406030204" pitchFamily="18" charset="0"/>
              </a:rPr>
              <a:t>sülfonik</a:t>
            </a:r>
            <a:r>
              <a:rPr lang="tr-TR" b="1" dirty="0" smtClean="0">
                <a:solidFill>
                  <a:srgbClr val="FF0000"/>
                </a:solidFill>
                <a:latin typeface="Cambria" panose="02040503050406030204" pitchFamily="18" charset="0"/>
                <a:ea typeface="Cambria" panose="02040503050406030204" pitchFamily="18" charset="0"/>
              </a:rPr>
              <a:t> asit </a:t>
            </a:r>
            <a:r>
              <a:rPr lang="tr-TR" b="1" dirty="0" err="1" smtClean="0">
                <a:solidFill>
                  <a:srgbClr val="FF0000"/>
                </a:solidFill>
                <a:latin typeface="Cambria" panose="02040503050406030204" pitchFamily="18" charset="0"/>
                <a:ea typeface="Cambria" panose="02040503050406030204" pitchFamily="18" charset="0"/>
              </a:rPr>
              <a:t>Na</a:t>
            </a:r>
            <a:r>
              <a:rPr lang="tr-TR" b="1" baseline="30000" dirty="0" smtClean="0">
                <a:solidFill>
                  <a:srgbClr val="FF0000"/>
                </a:solidFill>
                <a:latin typeface="Cambria" panose="02040503050406030204" pitchFamily="18" charset="0"/>
                <a:ea typeface="Cambria" panose="02040503050406030204" pitchFamily="18" charset="0"/>
              </a:rPr>
              <a:t>+</a:t>
            </a:r>
            <a:r>
              <a:rPr lang="tr-TR" b="1" dirty="0" smtClean="0">
                <a:solidFill>
                  <a:srgbClr val="FF0000"/>
                </a:solidFill>
                <a:latin typeface="Cambria" panose="02040503050406030204" pitchFamily="18" charset="0"/>
                <a:ea typeface="Cambria" panose="02040503050406030204" pitchFamily="18" charset="0"/>
              </a:rPr>
              <a:t>, 20-50 mesh, ortalama </a:t>
            </a:r>
            <a:r>
              <a:rPr lang="tr-TR" b="1" dirty="0" err="1" smtClean="0">
                <a:solidFill>
                  <a:srgbClr val="FF0000"/>
                </a:solidFill>
                <a:latin typeface="Cambria" panose="02040503050406030204" pitchFamily="18" charset="0"/>
                <a:ea typeface="Cambria" panose="02040503050406030204" pitchFamily="18" charset="0"/>
              </a:rPr>
              <a:t>porozitede</a:t>
            </a:r>
            <a:r>
              <a:rPr lang="tr-TR" b="1" dirty="0" smtClean="0">
                <a:solidFill>
                  <a:srgbClr val="FF0000"/>
                </a:solidFill>
                <a:latin typeface="Cambria" panose="02040503050406030204" pitchFamily="18" charset="0"/>
                <a:ea typeface="Cambria" panose="02040503050406030204" pitchFamily="18" charset="0"/>
              </a:rPr>
              <a:t> veya 8x, 4,4 </a:t>
            </a:r>
            <a:r>
              <a:rPr lang="tr-TR" b="1" dirty="0" err="1" smtClean="0">
                <a:solidFill>
                  <a:srgbClr val="FF0000"/>
                </a:solidFill>
                <a:latin typeface="Cambria" panose="02040503050406030204" pitchFamily="18" charset="0"/>
                <a:ea typeface="Cambria" panose="02040503050406030204" pitchFamily="18" charset="0"/>
              </a:rPr>
              <a:t>meq</a:t>
            </a:r>
            <a:r>
              <a:rPr lang="tr-TR" b="1" dirty="0" smtClean="0">
                <a:solidFill>
                  <a:srgbClr val="FF0000"/>
                </a:solidFill>
                <a:latin typeface="Cambria" panose="02040503050406030204" pitchFamily="18" charset="0"/>
                <a:ea typeface="Cambria" panose="02040503050406030204" pitchFamily="18" charset="0"/>
              </a:rPr>
              <a:t>/g </a:t>
            </a:r>
            <a:r>
              <a:rPr lang="tr-TR" b="1" dirty="0" err="1" smtClean="0">
                <a:solidFill>
                  <a:srgbClr val="FF0000"/>
                </a:solidFill>
                <a:latin typeface="Cambria" panose="02040503050406030204" pitchFamily="18" charset="0"/>
                <a:ea typeface="Cambria" panose="02040503050406030204" pitchFamily="18" charset="0"/>
              </a:rPr>
              <a:t>min</a:t>
            </a:r>
            <a:r>
              <a:rPr lang="tr-TR" b="1" dirty="0" smtClean="0">
                <a:solidFill>
                  <a:srgbClr val="FF0000"/>
                </a:solidFill>
                <a:latin typeface="Cambria" panose="02040503050406030204" pitchFamily="18" charset="0"/>
                <a:ea typeface="Cambria" panose="02040503050406030204" pitchFamily="18" charset="0"/>
              </a:rPr>
              <a:t> </a:t>
            </a:r>
            <a:r>
              <a:rPr lang="tr-TR" b="1" dirty="0" err="1" smtClean="0">
                <a:solidFill>
                  <a:srgbClr val="FF0000"/>
                </a:solidFill>
                <a:latin typeface="Cambria" panose="02040503050406030204" pitchFamily="18" charset="0"/>
                <a:ea typeface="Cambria" panose="02040503050406030204" pitchFamily="18" charset="0"/>
              </a:rPr>
              <a:t>dry</a:t>
            </a:r>
            <a:r>
              <a:rPr lang="tr-TR" b="1" dirty="0" smtClean="0">
                <a:solidFill>
                  <a:srgbClr val="FF0000"/>
                </a:solidFill>
                <a:latin typeface="Cambria" panose="02040503050406030204" pitchFamily="18" charset="0"/>
                <a:ea typeface="Cambria" panose="02040503050406030204" pitchFamily="18" charset="0"/>
              </a:rPr>
              <a:t>(kuru); </a:t>
            </a:r>
          </a:p>
          <a:p>
            <a:pPr algn="just">
              <a:lnSpc>
                <a:spcPct val="150000"/>
              </a:lnSpc>
            </a:pPr>
            <a:endParaRPr lang="tr-TR" b="1" dirty="0" smtClean="0">
              <a:solidFill>
                <a:srgbClr val="FF0000"/>
              </a:solidFill>
              <a:latin typeface="Cambria" panose="02040503050406030204" pitchFamily="18" charset="0"/>
              <a:ea typeface="Cambria" panose="02040503050406030204" pitchFamily="18" charset="0"/>
            </a:endParaRPr>
          </a:p>
          <a:p>
            <a:pPr algn="just">
              <a:lnSpc>
                <a:spcPct val="150000"/>
              </a:lnSpc>
            </a:pPr>
            <a:r>
              <a:rPr lang="tr-TR" dirty="0" smtClean="0">
                <a:latin typeface="Cambria" panose="02040503050406030204" pitchFamily="18" charset="0"/>
                <a:ea typeface="Cambria" panose="02040503050406030204" pitchFamily="18" charset="0"/>
              </a:rPr>
              <a:t>Bu </a:t>
            </a:r>
            <a:r>
              <a:rPr lang="tr-TR" u="sng" dirty="0" err="1" smtClean="0">
                <a:latin typeface="Cambria" panose="02040503050406030204" pitchFamily="18" charset="0"/>
                <a:ea typeface="Cambria" panose="02040503050406030204" pitchFamily="18" charset="0"/>
              </a:rPr>
              <a:t>sülfonik</a:t>
            </a:r>
            <a:r>
              <a:rPr lang="tr-TR" u="sng" dirty="0" smtClean="0">
                <a:latin typeface="Cambria" panose="02040503050406030204" pitchFamily="18" charset="0"/>
                <a:ea typeface="Cambria" panose="02040503050406030204" pitchFamily="18" charset="0"/>
              </a:rPr>
              <a:t> asit formunda katyon değiştirici </a:t>
            </a:r>
            <a:r>
              <a:rPr lang="tr-TR" dirty="0" smtClean="0">
                <a:latin typeface="Cambria" panose="02040503050406030204" pitchFamily="18" charset="0"/>
                <a:ea typeface="Cambria" panose="02040503050406030204" pitchFamily="18" charset="0"/>
              </a:rPr>
              <a:t>bir reçinedir. Reçinede bulunan katyon </a:t>
            </a:r>
            <a:r>
              <a:rPr lang="tr-TR" u="sng" dirty="0" smtClean="0">
                <a:latin typeface="Cambria" panose="02040503050406030204" pitchFamily="18" charset="0"/>
                <a:ea typeface="Cambria" panose="02040503050406030204" pitchFamily="18" charset="0"/>
              </a:rPr>
              <a:t>sodyum</a:t>
            </a:r>
            <a:r>
              <a:rPr lang="tr-TR" dirty="0" smtClean="0">
                <a:latin typeface="Cambria" panose="02040503050406030204" pitchFamily="18" charset="0"/>
                <a:ea typeface="Cambria" panose="02040503050406030204" pitchFamily="18" charset="0"/>
              </a:rPr>
              <a:t>dur. Kalburla eleme yapıldığında </a:t>
            </a:r>
            <a:r>
              <a:rPr lang="tr-TR" u="sng" dirty="0" smtClean="0">
                <a:latin typeface="Cambria" panose="02040503050406030204" pitchFamily="18" charset="0"/>
                <a:ea typeface="Cambria" panose="02040503050406030204" pitchFamily="18" charset="0"/>
              </a:rPr>
              <a:t>20 mesh </a:t>
            </a:r>
            <a:r>
              <a:rPr lang="tr-TR" dirty="0" smtClean="0">
                <a:latin typeface="Cambria" panose="02040503050406030204" pitchFamily="18" charset="0"/>
                <a:ea typeface="Cambria" panose="02040503050406030204" pitchFamily="18" charset="0"/>
              </a:rPr>
              <a:t>civarındakiler geçecek fakat </a:t>
            </a:r>
            <a:r>
              <a:rPr lang="tr-TR" u="sng" dirty="0" smtClean="0">
                <a:latin typeface="Cambria" panose="02040503050406030204" pitchFamily="18" charset="0"/>
                <a:ea typeface="Cambria" panose="02040503050406030204" pitchFamily="18" charset="0"/>
              </a:rPr>
              <a:t>50 mesh </a:t>
            </a:r>
            <a:r>
              <a:rPr lang="tr-TR" dirty="0" smtClean="0">
                <a:latin typeface="Cambria" panose="02040503050406030204" pitchFamily="18" charset="0"/>
                <a:ea typeface="Cambria" panose="02040503050406030204" pitchFamily="18" charset="0"/>
              </a:rPr>
              <a:t>büyüklüğünden fazla olanlar geçemeyeceklerdir. </a:t>
            </a:r>
            <a:r>
              <a:rPr lang="tr-TR" u="sng" dirty="0" smtClean="0">
                <a:latin typeface="Cambria" panose="02040503050406030204" pitchFamily="18" charset="0"/>
                <a:ea typeface="Cambria" panose="02040503050406030204" pitchFamily="18" charset="0"/>
              </a:rPr>
              <a:t>8x çapraz bağlanma derecesi</a:t>
            </a:r>
            <a:r>
              <a:rPr lang="tr-TR" dirty="0" smtClean="0">
                <a:latin typeface="Cambria" panose="02040503050406030204" pitchFamily="18" charset="0"/>
                <a:ea typeface="Cambria" panose="02040503050406030204" pitchFamily="18" charset="0"/>
              </a:rPr>
              <a:t>ni göstermektedir. Bunun manası </a:t>
            </a:r>
            <a:r>
              <a:rPr lang="tr-TR" u="sng" dirty="0" smtClean="0">
                <a:latin typeface="Cambria" panose="02040503050406030204" pitchFamily="18" charset="0"/>
                <a:ea typeface="Cambria" panose="02040503050406030204" pitchFamily="18" charset="0"/>
              </a:rPr>
              <a:t>%8 </a:t>
            </a:r>
            <a:r>
              <a:rPr lang="tr-TR" u="sng" dirty="0" err="1" smtClean="0">
                <a:latin typeface="Cambria" panose="02040503050406030204" pitchFamily="18" charset="0"/>
                <a:ea typeface="Cambria" panose="02040503050406030204" pitchFamily="18" charset="0"/>
              </a:rPr>
              <a:t>divinil</a:t>
            </a:r>
            <a:r>
              <a:rPr lang="tr-TR" u="sng" dirty="0" smtClean="0">
                <a:latin typeface="Cambria" panose="02040503050406030204" pitchFamily="18" charset="0"/>
                <a:ea typeface="Cambria" panose="02040503050406030204" pitchFamily="18" charset="0"/>
              </a:rPr>
              <a:t> benzen</a:t>
            </a:r>
            <a:r>
              <a:rPr lang="tr-TR" dirty="0" smtClean="0">
                <a:latin typeface="Cambria" panose="02040503050406030204" pitchFamily="18" charset="0"/>
                <a:ea typeface="Cambria" panose="02040503050406030204" pitchFamily="18" charset="0"/>
              </a:rPr>
              <a:t> başlangıç karışımına eklenmiştir. Bu çapraz bağlanma değeri bu yüzden %8’dir. Bu reçinenin ortalama </a:t>
            </a:r>
            <a:r>
              <a:rPr lang="tr-TR" dirty="0" err="1" smtClean="0">
                <a:latin typeface="Cambria" panose="02040503050406030204" pitchFamily="18" charset="0"/>
                <a:ea typeface="Cambria" panose="02040503050406030204" pitchFamily="18" charset="0"/>
              </a:rPr>
              <a:t>porozitesini</a:t>
            </a:r>
            <a:r>
              <a:rPr lang="tr-TR" dirty="0" smtClean="0">
                <a:latin typeface="Cambria" panose="02040503050406030204" pitchFamily="18" charset="0"/>
                <a:ea typeface="Cambria" panose="02040503050406030204" pitchFamily="18" charset="0"/>
              </a:rPr>
              <a:t> sağlar. Kuru reçinenin bir </a:t>
            </a:r>
            <a:r>
              <a:rPr lang="tr-TR" dirty="0" err="1" smtClean="0">
                <a:latin typeface="Cambria" panose="02040503050406030204" pitchFamily="18" charset="0"/>
                <a:ea typeface="Cambria" panose="02040503050406030204" pitchFamily="18" charset="0"/>
              </a:rPr>
              <a:t>gıramı</a:t>
            </a:r>
            <a:r>
              <a:rPr lang="tr-TR" dirty="0" smtClean="0">
                <a:latin typeface="Cambria" panose="02040503050406030204" pitchFamily="18" charset="0"/>
                <a:ea typeface="Cambria" panose="02040503050406030204" pitchFamily="18" charset="0"/>
              </a:rPr>
              <a:t> en az 4.4 </a:t>
            </a:r>
            <a:r>
              <a:rPr lang="tr-TR" dirty="0" err="1" smtClean="0">
                <a:latin typeface="Cambria" panose="02040503050406030204" pitchFamily="18" charset="0"/>
                <a:ea typeface="Cambria" panose="02040503050406030204" pitchFamily="18" charset="0"/>
              </a:rPr>
              <a:t>meq</a:t>
            </a:r>
            <a:r>
              <a:rPr lang="tr-TR" dirty="0" smtClean="0">
                <a:latin typeface="Cambria" panose="02040503050406030204" pitchFamily="18" charset="0"/>
                <a:ea typeface="Cambria" panose="02040503050406030204" pitchFamily="18" charset="0"/>
              </a:rPr>
              <a:t> değiştirme kapasitesine sahiptir. </a:t>
            </a:r>
            <a:endParaRPr lang="tr-TR" b="1" dirty="0">
              <a:solidFill>
                <a:srgbClr val="FF0000"/>
              </a:solidFill>
              <a:latin typeface="Cambria" panose="02040503050406030204" pitchFamily="18" charset="0"/>
              <a:ea typeface="Cambria" panose="02040503050406030204" pitchFamily="18"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28</a:t>
            </a:fld>
            <a:endParaRPr lang="tr-TR"/>
          </a:p>
        </p:txBody>
      </p:sp>
    </p:spTree>
    <p:extLst>
      <p:ext uri="{BB962C8B-B14F-4D97-AF65-F5344CB8AC3E}">
        <p14:creationId xmlns:p14="http://schemas.microsoft.com/office/powerpoint/2010/main" val="183836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620688"/>
            <a:ext cx="8352928" cy="5632311"/>
          </a:xfrm>
          <a:prstGeom prst="rect">
            <a:avLst/>
          </a:prstGeom>
          <a:noFill/>
        </p:spPr>
        <p:txBody>
          <a:bodyPr wrap="square" rtlCol="0">
            <a:spAutoFit/>
          </a:bodyPr>
          <a:lstStyle/>
          <a:p>
            <a:r>
              <a:rPr lang="tr-TR" b="1" dirty="0" smtClean="0">
                <a:solidFill>
                  <a:srgbClr val="0070C0"/>
                </a:solidFill>
                <a:latin typeface="Cambria" panose="02040503050406030204" pitchFamily="18" charset="0"/>
                <a:ea typeface="Cambria" panose="02040503050406030204" pitchFamily="18" charset="0"/>
              </a:rPr>
              <a:t>İYON DEĞİŞİMİ AFFİNİTESİ İLE İLGİLİ GENEL KURALLAR </a:t>
            </a:r>
          </a:p>
          <a:p>
            <a:endParaRPr lang="tr-TR" dirty="0" smtClean="0">
              <a:latin typeface="Cambria" panose="02040503050406030204" pitchFamily="18" charset="0"/>
              <a:ea typeface="Cambria" panose="02040503050406030204" pitchFamily="18" charset="0"/>
            </a:endParaRPr>
          </a:p>
          <a:p>
            <a:pPr marL="342900" indent="-342900">
              <a:buAutoNum type="arabicPeriod"/>
            </a:pPr>
            <a:r>
              <a:rPr lang="tr-TR" dirty="0" smtClean="0">
                <a:latin typeface="Cambria" panose="02040503050406030204" pitchFamily="18" charset="0"/>
                <a:ea typeface="Cambria" panose="02040503050406030204" pitchFamily="18" charset="0"/>
              </a:rPr>
              <a:t>Yüksek konsantrasyonlarda, normal sıcaklarda iyon değişimi değiştirilen iyonun </a:t>
            </a:r>
            <a:r>
              <a:rPr lang="tr-TR" dirty="0" err="1" smtClean="0">
                <a:latin typeface="Cambria" panose="02040503050406030204" pitchFamily="18" charset="0"/>
                <a:ea typeface="Cambria" panose="02040503050406030204" pitchFamily="18" charset="0"/>
              </a:rPr>
              <a:t>valensinin</a:t>
            </a:r>
            <a:r>
              <a:rPr lang="tr-TR" dirty="0" smtClean="0">
                <a:latin typeface="Cambria" panose="02040503050406030204" pitchFamily="18" charset="0"/>
                <a:ea typeface="Cambria" panose="02040503050406030204" pitchFamily="18" charset="0"/>
              </a:rPr>
              <a:t> artmasıyla artar.                                            </a:t>
            </a:r>
          </a:p>
          <a:p>
            <a:r>
              <a:rPr lang="tr-TR" dirty="0" smtClean="0">
                <a:latin typeface="Cambria" panose="02040503050406030204" pitchFamily="18" charset="0"/>
                <a:ea typeface="Cambria" panose="02040503050406030204" pitchFamily="18" charset="0"/>
              </a:rPr>
              <a:t>			</a:t>
            </a:r>
          </a:p>
          <a:p>
            <a:r>
              <a:rPr lang="tr-TR" dirty="0">
                <a:latin typeface="Cambria" panose="02040503050406030204" pitchFamily="18" charset="0"/>
                <a:ea typeface="Cambria" panose="02040503050406030204" pitchFamily="18" charset="0"/>
              </a:rPr>
              <a:t>	</a:t>
            </a:r>
            <a:r>
              <a:rPr lang="tr-TR" dirty="0" smtClean="0">
                <a:latin typeface="Cambria" panose="02040503050406030204" pitchFamily="18" charset="0"/>
                <a:ea typeface="Cambria" panose="02040503050406030204" pitchFamily="18" charset="0"/>
              </a:rPr>
              <a:t>		</a:t>
            </a:r>
            <a:r>
              <a:rPr lang="tr-TR" dirty="0" err="1" smtClean="0">
                <a:latin typeface="Cambria" panose="02040503050406030204" pitchFamily="18" charset="0"/>
                <a:ea typeface="Cambria" panose="02040503050406030204" pitchFamily="18" charset="0"/>
              </a:rPr>
              <a:t>Na</a:t>
            </a:r>
            <a:r>
              <a:rPr lang="tr-TR" baseline="30000"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&lt;Ca</a:t>
            </a:r>
            <a:r>
              <a:rPr lang="tr-TR" baseline="30000" dirty="0" smtClean="0">
                <a:latin typeface="Cambria" panose="02040503050406030204" pitchFamily="18" charset="0"/>
                <a:ea typeface="Cambria" panose="02040503050406030204" pitchFamily="18" charset="0"/>
              </a:rPr>
              <a:t>+2</a:t>
            </a:r>
            <a:r>
              <a:rPr lang="tr-TR" dirty="0" smtClean="0">
                <a:latin typeface="Cambria" panose="02040503050406030204" pitchFamily="18" charset="0"/>
                <a:ea typeface="Cambria" panose="02040503050406030204" pitchFamily="18" charset="0"/>
              </a:rPr>
              <a:t>&lt;Al</a:t>
            </a:r>
            <a:r>
              <a:rPr lang="tr-TR" baseline="30000" dirty="0" smtClean="0">
                <a:latin typeface="Cambria" panose="02040503050406030204" pitchFamily="18" charset="0"/>
                <a:ea typeface="Cambria" panose="02040503050406030204" pitchFamily="18" charset="0"/>
              </a:rPr>
              <a:t>+3</a:t>
            </a:r>
            <a:r>
              <a:rPr lang="tr-TR" dirty="0" smtClean="0">
                <a:latin typeface="Cambria" panose="02040503050406030204" pitchFamily="18" charset="0"/>
                <a:ea typeface="Cambria" panose="02040503050406030204" pitchFamily="18" charset="0"/>
              </a:rPr>
              <a:t>&lt;Th</a:t>
            </a:r>
            <a:r>
              <a:rPr lang="tr-TR" baseline="30000" dirty="0" smtClean="0">
                <a:latin typeface="Cambria" panose="02040503050406030204" pitchFamily="18" charset="0"/>
                <a:ea typeface="Cambria" panose="02040503050406030204" pitchFamily="18" charset="0"/>
              </a:rPr>
              <a:t>+4</a:t>
            </a:r>
            <a:r>
              <a:rPr lang="tr-TR" dirty="0" smtClean="0">
                <a:latin typeface="Cambria" panose="02040503050406030204" pitchFamily="18" charset="0"/>
                <a:ea typeface="Cambria" panose="02040503050406030204" pitchFamily="18" charset="0"/>
              </a:rPr>
              <a:t> </a:t>
            </a:r>
          </a:p>
          <a:p>
            <a:endParaRPr lang="tr-TR" dirty="0" smtClean="0">
              <a:latin typeface="Cambria" panose="02040503050406030204" pitchFamily="18" charset="0"/>
              <a:ea typeface="Cambria" panose="02040503050406030204" pitchFamily="18" charset="0"/>
            </a:endParaRPr>
          </a:p>
          <a:p>
            <a:r>
              <a:rPr lang="tr-TR" dirty="0" smtClean="0">
                <a:latin typeface="Cambria" panose="02040503050406030204" pitchFamily="18" charset="0"/>
                <a:ea typeface="Cambria" panose="02040503050406030204" pitchFamily="18" charset="0"/>
              </a:rPr>
              <a:t>2. Düşük konsantrasyonlarda normal sıcaklıklarda sabit </a:t>
            </a:r>
            <a:r>
              <a:rPr lang="tr-TR" dirty="0" err="1" smtClean="0">
                <a:latin typeface="Cambria" panose="02040503050406030204" pitchFamily="18" charset="0"/>
                <a:ea typeface="Cambria" panose="02040503050406030204" pitchFamily="18" charset="0"/>
              </a:rPr>
              <a:t>valensde</a:t>
            </a:r>
            <a:r>
              <a:rPr lang="tr-TR" dirty="0" smtClean="0">
                <a:latin typeface="Cambria" panose="02040503050406030204" pitchFamily="18" charset="0"/>
                <a:ea typeface="Cambria" panose="02040503050406030204" pitchFamily="18" charset="0"/>
              </a:rPr>
              <a:t> tutunmanın değişme eğilimi değişen iyonun atom numarasının artması ile artar.        </a:t>
            </a:r>
          </a:p>
          <a:p>
            <a:endParaRPr lang="tr-TR" dirty="0">
              <a:latin typeface="Cambria" panose="02040503050406030204" pitchFamily="18" charset="0"/>
              <a:ea typeface="Cambria" panose="02040503050406030204" pitchFamily="18" charset="0"/>
            </a:endParaRPr>
          </a:p>
          <a:p>
            <a:pPr algn="ctr"/>
            <a:r>
              <a:rPr lang="tr-TR" dirty="0" err="1" smtClean="0">
                <a:latin typeface="Cambria" panose="02040503050406030204" pitchFamily="18" charset="0"/>
                <a:ea typeface="Cambria" panose="02040503050406030204" pitchFamily="18" charset="0"/>
              </a:rPr>
              <a:t>Li</a:t>
            </a:r>
            <a:r>
              <a:rPr lang="tr-TR" baseline="30000"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&lt;</a:t>
            </a:r>
            <a:r>
              <a:rPr lang="tr-TR" dirty="0" err="1" smtClean="0">
                <a:latin typeface="Cambria" panose="02040503050406030204" pitchFamily="18" charset="0"/>
                <a:ea typeface="Cambria" panose="02040503050406030204" pitchFamily="18" charset="0"/>
              </a:rPr>
              <a:t>Na</a:t>
            </a:r>
            <a:r>
              <a:rPr lang="tr-TR" baseline="30000"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&lt;K</a:t>
            </a:r>
            <a:r>
              <a:rPr lang="tr-TR" baseline="30000" dirty="0" smtClean="0">
                <a:latin typeface="Cambria" panose="02040503050406030204" pitchFamily="18" charset="0"/>
                <a:ea typeface="Cambria" panose="02040503050406030204" pitchFamily="18" charset="0"/>
              </a:rPr>
              <a:t>+        </a:t>
            </a:r>
            <a:r>
              <a:rPr lang="tr-TR" dirty="0" smtClean="0">
                <a:latin typeface="Cambria" panose="02040503050406030204" pitchFamily="18" charset="0"/>
                <a:ea typeface="Cambria" panose="02040503050406030204" pitchFamily="18" charset="0"/>
              </a:rPr>
              <a:t>NH</a:t>
            </a:r>
            <a:r>
              <a:rPr lang="tr-TR" baseline="-25000" dirty="0" smtClean="0">
                <a:latin typeface="Cambria" panose="02040503050406030204" pitchFamily="18" charset="0"/>
                <a:ea typeface="Cambria" panose="02040503050406030204" pitchFamily="18" charset="0"/>
              </a:rPr>
              <a:t>4</a:t>
            </a:r>
            <a:r>
              <a:rPr lang="tr-TR" baseline="30000"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&lt;Rb</a:t>
            </a:r>
            <a:r>
              <a:rPr lang="tr-TR" baseline="30000"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&lt;Cs</a:t>
            </a:r>
            <a:r>
              <a:rPr lang="tr-TR" baseline="30000"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&lt;</a:t>
            </a:r>
            <a:r>
              <a:rPr lang="tr-TR" dirty="0" err="1" smtClean="0">
                <a:latin typeface="Cambria" panose="02040503050406030204" pitchFamily="18" charset="0"/>
                <a:ea typeface="Cambria" panose="02040503050406030204" pitchFamily="18" charset="0"/>
              </a:rPr>
              <a:t>Ag</a:t>
            </a:r>
            <a:r>
              <a:rPr lang="tr-TR" baseline="30000"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&lt;Be</a:t>
            </a:r>
            <a:r>
              <a:rPr lang="tr-TR" baseline="30000" dirty="0" smtClean="0">
                <a:latin typeface="Cambria" panose="02040503050406030204" pitchFamily="18" charset="0"/>
                <a:ea typeface="Cambria" panose="02040503050406030204" pitchFamily="18" charset="0"/>
              </a:rPr>
              <a:t>+2</a:t>
            </a:r>
            <a:r>
              <a:rPr lang="tr-TR" dirty="0" smtClean="0">
                <a:latin typeface="Cambria" panose="02040503050406030204" pitchFamily="18" charset="0"/>
                <a:ea typeface="Cambria" panose="02040503050406030204" pitchFamily="18" charset="0"/>
              </a:rPr>
              <a:t>&lt;Mn</a:t>
            </a:r>
            <a:r>
              <a:rPr lang="tr-TR" baseline="30000" dirty="0" smtClean="0">
                <a:latin typeface="Cambria" panose="02040503050406030204" pitchFamily="18" charset="0"/>
                <a:ea typeface="Cambria" panose="02040503050406030204" pitchFamily="18" charset="0"/>
              </a:rPr>
              <a:t>+2</a:t>
            </a:r>
            <a:r>
              <a:rPr lang="tr-TR" dirty="0" smtClean="0">
                <a:latin typeface="Cambria" panose="02040503050406030204" pitchFamily="18" charset="0"/>
                <a:ea typeface="Cambria" panose="02040503050406030204" pitchFamily="18" charset="0"/>
              </a:rPr>
              <a:t>&lt;Mg</a:t>
            </a:r>
            <a:r>
              <a:rPr lang="tr-TR" baseline="30000" dirty="0" smtClean="0">
                <a:latin typeface="Cambria" panose="02040503050406030204" pitchFamily="18" charset="0"/>
                <a:ea typeface="Cambria" panose="02040503050406030204" pitchFamily="18" charset="0"/>
              </a:rPr>
              <a:t>+2     </a:t>
            </a:r>
            <a:r>
              <a:rPr lang="tr-TR" dirty="0" smtClean="0">
                <a:latin typeface="Cambria" panose="02040503050406030204" pitchFamily="18" charset="0"/>
                <a:ea typeface="Cambria" panose="02040503050406030204" pitchFamily="18" charset="0"/>
              </a:rPr>
              <a:t>Zn</a:t>
            </a:r>
            <a:r>
              <a:rPr lang="tr-TR" baseline="30000" dirty="0" smtClean="0">
                <a:latin typeface="Cambria" panose="02040503050406030204" pitchFamily="18" charset="0"/>
                <a:ea typeface="Cambria" panose="02040503050406030204" pitchFamily="18" charset="0"/>
              </a:rPr>
              <a:t>+2</a:t>
            </a:r>
            <a:r>
              <a:rPr lang="tr-TR" dirty="0" smtClean="0">
                <a:latin typeface="Cambria" panose="02040503050406030204" pitchFamily="18" charset="0"/>
                <a:ea typeface="Cambria" panose="02040503050406030204" pitchFamily="18" charset="0"/>
              </a:rPr>
              <a:t>&lt;Cu</a:t>
            </a:r>
            <a:r>
              <a:rPr lang="tr-TR" baseline="30000" dirty="0" smtClean="0">
                <a:latin typeface="Cambria" panose="02040503050406030204" pitchFamily="18" charset="0"/>
                <a:ea typeface="Cambria" panose="02040503050406030204" pitchFamily="18" charset="0"/>
              </a:rPr>
              <a:t>+2</a:t>
            </a:r>
            <a:r>
              <a:rPr lang="tr-TR" dirty="0">
                <a:latin typeface="Cambria" panose="02040503050406030204" pitchFamily="18" charset="0"/>
                <a:ea typeface="Cambria" panose="02040503050406030204" pitchFamily="18" charset="0"/>
              </a:rPr>
              <a:t> </a:t>
            </a:r>
            <a:r>
              <a:rPr lang="tr-TR" dirty="0" smtClean="0">
                <a:latin typeface="Cambria" panose="02040503050406030204" pitchFamily="18" charset="0"/>
                <a:ea typeface="Cambria" panose="02040503050406030204" pitchFamily="18" charset="0"/>
              </a:rPr>
              <a:t>     Ni</a:t>
            </a:r>
            <a:r>
              <a:rPr lang="tr-TR" baseline="30000" dirty="0" smtClean="0">
                <a:latin typeface="Cambria" panose="02040503050406030204" pitchFamily="18" charset="0"/>
                <a:ea typeface="Cambria" panose="02040503050406030204" pitchFamily="18" charset="0"/>
              </a:rPr>
              <a:t>+2</a:t>
            </a:r>
            <a:r>
              <a:rPr lang="tr-TR" dirty="0" smtClean="0">
                <a:latin typeface="Cambria" panose="02040503050406030204" pitchFamily="18" charset="0"/>
                <a:ea typeface="Cambria" panose="02040503050406030204" pitchFamily="18" charset="0"/>
              </a:rPr>
              <a:t>&lt;Co</a:t>
            </a:r>
            <a:r>
              <a:rPr lang="tr-TR" baseline="30000" dirty="0" smtClean="0">
                <a:latin typeface="Cambria" panose="02040503050406030204" pitchFamily="18" charset="0"/>
                <a:ea typeface="Cambria" panose="02040503050406030204" pitchFamily="18" charset="0"/>
              </a:rPr>
              <a:t>+2</a:t>
            </a:r>
            <a:r>
              <a:rPr lang="tr-TR" dirty="0" smtClean="0">
                <a:latin typeface="Cambria" panose="02040503050406030204" pitchFamily="18" charset="0"/>
                <a:ea typeface="Cambria" panose="02040503050406030204" pitchFamily="18" charset="0"/>
              </a:rPr>
              <a:t>&lt;Ca</a:t>
            </a:r>
            <a:r>
              <a:rPr lang="tr-TR" baseline="30000" dirty="0" smtClean="0">
                <a:latin typeface="Cambria" panose="02040503050406030204" pitchFamily="18" charset="0"/>
                <a:ea typeface="Cambria" panose="02040503050406030204" pitchFamily="18" charset="0"/>
              </a:rPr>
              <a:t>+2</a:t>
            </a:r>
            <a:r>
              <a:rPr lang="tr-TR" dirty="0" smtClean="0">
                <a:latin typeface="Cambria" panose="02040503050406030204" pitchFamily="18" charset="0"/>
                <a:ea typeface="Cambria" panose="02040503050406030204" pitchFamily="18" charset="0"/>
              </a:rPr>
              <a:t>&lt;Sr</a:t>
            </a:r>
            <a:r>
              <a:rPr lang="tr-TR" baseline="30000" dirty="0" smtClean="0">
                <a:latin typeface="Cambria" panose="02040503050406030204" pitchFamily="18" charset="0"/>
                <a:ea typeface="Cambria" panose="02040503050406030204" pitchFamily="18" charset="0"/>
              </a:rPr>
              <a:t>+2</a:t>
            </a:r>
            <a:r>
              <a:rPr lang="tr-TR" dirty="0" smtClean="0">
                <a:latin typeface="Cambria" panose="02040503050406030204" pitchFamily="18" charset="0"/>
                <a:ea typeface="Cambria" panose="02040503050406030204" pitchFamily="18" charset="0"/>
              </a:rPr>
              <a:t>&lt;Ba</a:t>
            </a:r>
            <a:r>
              <a:rPr lang="tr-TR" baseline="30000" dirty="0" smtClean="0">
                <a:latin typeface="Cambria" panose="02040503050406030204" pitchFamily="18" charset="0"/>
                <a:ea typeface="Cambria" panose="02040503050406030204" pitchFamily="18" charset="0"/>
              </a:rPr>
              <a:t>+2</a:t>
            </a:r>
            <a:r>
              <a:rPr lang="tr-TR" dirty="0" smtClean="0">
                <a:latin typeface="Cambria" panose="02040503050406030204" pitchFamily="18" charset="0"/>
                <a:ea typeface="Cambria" panose="02040503050406030204" pitchFamily="18" charset="0"/>
              </a:rPr>
              <a:t> </a:t>
            </a:r>
          </a:p>
          <a:p>
            <a:endParaRPr lang="tr-TR" dirty="0" smtClean="0">
              <a:latin typeface="Cambria" panose="02040503050406030204" pitchFamily="18" charset="0"/>
              <a:ea typeface="Cambria" panose="02040503050406030204" pitchFamily="18" charset="0"/>
            </a:endParaRPr>
          </a:p>
          <a:p>
            <a:r>
              <a:rPr lang="tr-TR" dirty="0" smtClean="0">
                <a:latin typeface="Cambria" panose="02040503050406030204" pitchFamily="18" charset="0"/>
                <a:ea typeface="Cambria" panose="02040503050406030204" pitchFamily="18" charset="0"/>
              </a:rPr>
              <a:t>3. Yüksek konsantrasyonlarda farklı </a:t>
            </a:r>
            <a:r>
              <a:rPr lang="tr-TR" dirty="0" err="1" smtClean="0">
                <a:latin typeface="Cambria" panose="02040503050406030204" pitchFamily="18" charset="0"/>
                <a:ea typeface="Cambria" panose="02040503050406030204" pitchFamily="18" charset="0"/>
              </a:rPr>
              <a:t>valenslerdeki</a:t>
            </a:r>
            <a:r>
              <a:rPr lang="tr-TR" dirty="0" smtClean="0">
                <a:latin typeface="Cambria" panose="02040503050406030204" pitchFamily="18" charset="0"/>
                <a:ea typeface="Cambria" panose="02040503050406030204" pitchFamily="18" charset="0"/>
              </a:rPr>
              <a:t> iyonların değişme potansiyelindeki farklılık (</a:t>
            </a:r>
            <a:r>
              <a:rPr lang="tr-TR" dirty="0" err="1" smtClean="0">
                <a:latin typeface="Cambria" panose="02040503050406030204" pitchFamily="18" charset="0"/>
                <a:ea typeface="Cambria" panose="02040503050406030204" pitchFamily="18" charset="0"/>
              </a:rPr>
              <a:t>Na</a:t>
            </a:r>
            <a:r>
              <a:rPr lang="tr-TR" baseline="30000"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 Ca</a:t>
            </a:r>
            <a:r>
              <a:rPr lang="tr-TR" baseline="30000" dirty="0" smtClean="0">
                <a:latin typeface="Cambria" panose="02040503050406030204" pitchFamily="18" charset="0"/>
                <a:ea typeface="Cambria" panose="02040503050406030204" pitchFamily="18" charset="0"/>
              </a:rPr>
              <a:t>+2</a:t>
            </a:r>
            <a:r>
              <a:rPr lang="tr-TR" dirty="0" smtClean="0">
                <a:latin typeface="Cambria" panose="02040503050406030204" pitchFamily="18" charset="0"/>
                <a:ea typeface="Cambria" panose="02040503050406030204" pitchFamily="18" charset="0"/>
              </a:rPr>
              <a:t>) küçüktür veya bazı durumlarda tersidir. Bu reçinenin nasıl </a:t>
            </a:r>
            <a:r>
              <a:rPr lang="tr-TR" dirty="0" err="1" smtClean="0">
                <a:latin typeface="Cambria" panose="02040503050406030204" pitchFamily="18" charset="0"/>
                <a:ea typeface="Cambria" panose="02040503050406030204" pitchFamily="18" charset="0"/>
              </a:rPr>
              <a:t>rejenere</a:t>
            </a:r>
            <a:r>
              <a:rPr lang="tr-TR" dirty="0" smtClean="0">
                <a:latin typeface="Cambria" panose="02040503050406030204" pitchFamily="18" charset="0"/>
                <a:ea typeface="Cambria" panose="02040503050406030204" pitchFamily="18" charset="0"/>
              </a:rPr>
              <a:t> edileceği ile ilgilidir. </a:t>
            </a:r>
          </a:p>
          <a:p>
            <a:endParaRPr lang="tr-TR" dirty="0" smtClean="0">
              <a:latin typeface="Cambria" panose="02040503050406030204" pitchFamily="18" charset="0"/>
              <a:ea typeface="Cambria" panose="02040503050406030204" pitchFamily="18" charset="0"/>
            </a:endParaRPr>
          </a:p>
          <a:p>
            <a:r>
              <a:rPr lang="tr-TR" dirty="0" smtClean="0">
                <a:latin typeface="Cambria" panose="02040503050406030204" pitchFamily="18" charset="0"/>
                <a:ea typeface="Cambria" panose="02040503050406030204" pitchFamily="18" charset="0"/>
              </a:rPr>
              <a:t>4. Yüksek sıcaklıklarda, susuz ortamda veya yüksek konsantrasyonlarda benzer yüklerdeki iyonların değiştirme potansiyeli yeterince benzer ve tersinir durumlarda meydana gelir. </a:t>
            </a:r>
            <a:endParaRPr lang="tr-TR" dirty="0">
              <a:latin typeface="Cambria" panose="02040503050406030204" pitchFamily="18" charset="0"/>
              <a:ea typeface="Cambria" panose="02040503050406030204" pitchFamily="18"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29</a:t>
            </a:fld>
            <a:endParaRPr lang="tr-TR"/>
          </a:p>
        </p:txBody>
      </p:sp>
    </p:spTree>
    <p:extLst>
      <p:ext uri="{BB962C8B-B14F-4D97-AF65-F5344CB8AC3E}">
        <p14:creationId xmlns:p14="http://schemas.microsoft.com/office/powerpoint/2010/main" val="619022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9941" y="548680"/>
            <a:ext cx="8712968" cy="2539350"/>
          </a:xfrm>
          <a:prstGeom prst="rect">
            <a:avLst/>
          </a:prstGeom>
          <a:noFill/>
        </p:spPr>
        <p:txBody>
          <a:bodyPr wrap="square" rtlCol="0">
            <a:spAutoFit/>
          </a:bodyPr>
          <a:lstStyle/>
          <a:p>
            <a:pPr algn="just">
              <a:lnSpc>
                <a:spcPct val="150000"/>
              </a:lnSpc>
            </a:pPr>
            <a:r>
              <a:rPr lang="tr-TR" dirty="0">
                <a:latin typeface="Cambria" panose="02040503050406030204" pitchFamily="18" charset="0"/>
                <a:ea typeface="Cambria" panose="02040503050406030204" pitchFamily="18" charset="0"/>
              </a:rPr>
              <a:t>Birçok organik inorganik madde iyon değiştirici olarak kullanılmaktadır. Örneğin; protein, selüloz, karbon, basit balçık ve birçok mineral gibi doğal ürünler ile çevrelenmiş bir ortamdaki diğer iyonları değiştiren taşınabilir iyon içerirler. Bu doğal maddeler düşük bir değiştirme kapasitesine sahiptir. Bu özelliklerde pek tercih edilmeyen fiziksel ve kimyasal özelliklerdir ki iyon değiştirici maddelerin pratik kullanımı sınırlandırırlar.</a:t>
            </a:r>
          </a:p>
        </p:txBody>
      </p:sp>
      <p:pic>
        <p:nvPicPr>
          <p:cNvPr id="1026" name="Picture 2" descr="zeolites ile ilgili görsel sonuc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535211"/>
            <a:ext cx="3037160" cy="250565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365935"/>
            <a:ext cx="3522219" cy="267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467544" y="6194775"/>
            <a:ext cx="7992888" cy="369332"/>
          </a:xfrm>
          <a:prstGeom prst="rect">
            <a:avLst/>
          </a:prstGeom>
          <a:noFill/>
        </p:spPr>
        <p:txBody>
          <a:bodyPr wrap="square" rtlCol="0">
            <a:spAutoFit/>
          </a:bodyPr>
          <a:lstStyle/>
          <a:p>
            <a:r>
              <a:rPr lang="tr-TR" b="1" dirty="0" smtClean="0">
                <a:latin typeface="Cambria" panose="02040503050406030204" pitchFamily="18" charset="0"/>
                <a:ea typeface="Cambria" panose="02040503050406030204" pitchFamily="18" charset="0"/>
              </a:rPr>
              <a:t>Şekil 2.</a:t>
            </a:r>
            <a:r>
              <a:rPr lang="tr-TR" dirty="0" smtClean="0">
                <a:latin typeface="Cambria" panose="02040503050406030204" pitchFamily="18" charset="0"/>
                <a:ea typeface="Cambria" panose="02040503050406030204" pitchFamily="18" charset="0"/>
              </a:rPr>
              <a:t> Doğal </a:t>
            </a:r>
            <a:r>
              <a:rPr lang="tr-TR" dirty="0" err="1" smtClean="0">
                <a:latin typeface="Cambria" panose="02040503050406030204" pitchFamily="18" charset="0"/>
                <a:ea typeface="Cambria" panose="02040503050406030204" pitchFamily="18" charset="0"/>
              </a:rPr>
              <a:t>Zeolitlerin</a:t>
            </a:r>
            <a:r>
              <a:rPr lang="tr-TR" dirty="0" smtClean="0">
                <a:latin typeface="Cambria" panose="02040503050406030204" pitchFamily="18" charset="0"/>
                <a:ea typeface="Cambria" panose="02040503050406030204" pitchFamily="18" charset="0"/>
              </a:rPr>
              <a:t> Kristal ve İşlenmiş Görünümleri</a:t>
            </a:r>
            <a:endParaRPr lang="tr-TR" dirty="0">
              <a:latin typeface="Cambria" panose="02040503050406030204" pitchFamily="18" charset="0"/>
              <a:ea typeface="Cambria" panose="02040503050406030204" pitchFamily="18" charset="0"/>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692696"/>
            <a:ext cx="7848872" cy="2585323"/>
          </a:xfrm>
          <a:prstGeom prst="rect">
            <a:avLst/>
          </a:prstGeom>
          <a:noFill/>
        </p:spPr>
        <p:txBody>
          <a:bodyPr wrap="square" rtlCol="0">
            <a:spAutoFit/>
          </a:bodyPr>
          <a:lstStyle/>
          <a:p>
            <a:r>
              <a:rPr lang="tr-TR" dirty="0" smtClean="0">
                <a:latin typeface="Cambria" panose="02040503050406030204" pitchFamily="18" charset="0"/>
                <a:ea typeface="Cambria" panose="02040503050406030204" pitchFamily="18" charset="0"/>
              </a:rPr>
              <a:t>5. Farklı iyonların benzer değişim potansiyelleri onların aktivite katsayılarından öngörülebilir; yüksek aktivite katsayısı yüksek değişim demektir. </a:t>
            </a:r>
          </a:p>
          <a:p>
            <a:endParaRPr lang="tr-TR" dirty="0" smtClean="0">
              <a:latin typeface="Cambria" panose="02040503050406030204" pitchFamily="18" charset="0"/>
              <a:ea typeface="Cambria" panose="02040503050406030204" pitchFamily="18" charset="0"/>
            </a:endParaRPr>
          </a:p>
          <a:p>
            <a:r>
              <a:rPr lang="tr-TR" dirty="0" smtClean="0">
                <a:latin typeface="Cambria" panose="02040503050406030204" pitchFamily="18" charset="0"/>
                <a:ea typeface="Cambria" panose="02040503050406030204" pitchFamily="18" charset="0"/>
              </a:rPr>
              <a:t>6. H</a:t>
            </a:r>
            <a:r>
              <a:rPr lang="tr-TR" baseline="30000"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 ve OH</a:t>
            </a:r>
            <a:r>
              <a:rPr lang="tr-TR" baseline="30000"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 iyonlarının değişme potansiyelleri fonksiyonel gurubun doğası ile ve hidrojen ve hidroksil iyonları fonksiyonel grupları arasında oluşan asitlik veya baziklik kuvvetine göre değişir. Kuvvetli asit veya baz düşük değişim potansiyeli gösterir.  </a:t>
            </a:r>
          </a:p>
          <a:p>
            <a:endParaRPr lang="tr-TR" dirty="0" smtClean="0">
              <a:latin typeface="Cambria" panose="02040503050406030204" pitchFamily="18" charset="0"/>
              <a:ea typeface="Cambria" panose="02040503050406030204" pitchFamily="18"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30</a:t>
            </a:fld>
            <a:endParaRPr lang="tr-TR"/>
          </a:p>
        </p:txBody>
      </p:sp>
    </p:spTree>
    <p:extLst>
      <p:ext uri="{BB962C8B-B14F-4D97-AF65-F5344CB8AC3E}">
        <p14:creationId xmlns:p14="http://schemas.microsoft.com/office/powerpoint/2010/main" val="619022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052736"/>
            <a:ext cx="8496944" cy="1754326"/>
          </a:xfrm>
          <a:prstGeom prst="rect">
            <a:avLst/>
          </a:prstGeom>
          <a:noFill/>
        </p:spPr>
        <p:txBody>
          <a:bodyPr wrap="square" rtlCol="0">
            <a:spAutoFit/>
          </a:bodyPr>
          <a:lstStyle/>
          <a:p>
            <a:pPr algn="just">
              <a:lnSpc>
                <a:spcPct val="150000"/>
              </a:lnSpc>
            </a:pPr>
            <a:r>
              <a:rPr lang="tr-TR" dirty="0">
                <a:latin typeface="Cambria" panose="02040503050406030204" pitchFamily="18" charset="0"/>
                <a:ea typeface="Cambria" panose="02040503050406030204" pitchFamily="18" charset="0"/>
              </a:rPr>
              <a:t>Yapısında yer değişebilir katyon olarak sodyum bulunduran bir iyon değiştiricinin (</a:t>
            </a:r>
            <a:r>
              <a:rPr lang="tr-TR" dirty="0" smtClean="0">
                <a:latin typeface="Cambria" panose="02040503050406030204" pitchFamily="18" charset="0"/>
                <a:ea typeface="Cambria" panose="02040503050406030204" pitchFamily="18" charset="0"/>
              </a:rPr>
              <a:t>X), </a:t>
            </a:r>
            <a:r>
              <a:rPr lang="tr-TR" dirty="0">
                <a:latin typeface="Cambria" panose="02040503050406030204" pitchFamily="18" charset="0"/>
                <a:ea typeface="Cambria" panose="02040503050406030204" pitchFamily="18" charset="0"/>
              </a:rPr>
              <a:t>kalsiyum ve magnezyum iyonlarını içeren çözelti ile temas ettirilmesi durumunda, sodyum iyonu kalsiyum ve magnezyum iyonlarıyla aşağıdaki şekilde yer değiştirecektir.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13383"/>
            <a:ext cx="4320480" cy="101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31</a:t>
            </a:fld>
            <a:endParaRPr lang="tr-TR"/>
          </a:p>
        </p:txBody>
      </p:sp>
    </p:spTree>
    <p:extLst>
      <p:ext uri="{BB962C8B-B14F-4D97-AF65-F5344CB8AC3E}">
        <p14:creationId xmlns:p14="http://schemas.microsoft.com/office/powerpoint/2010/main" val="2666977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764704"/>
            <a:ext cx="8424936" cy="1287468"/>
          </a:xfrm>
          <a:prstGeom prst="rect">
            <a:avLst/>
          </a:prstGeom>
          <a:noFill/>
        </p:spPr>
        <p:txBody>
          <a:bodyPr wrap="square" rtlCol="0">
            <a:spAutoFit/>
          </a:bodyPr>
          <a:lstStyle/>
          <a:p>
            <a:pPr algn="just">
              <a:lnSpc>
                <a:spcPct val="150000"/>
              </a:lnSpc>
            </a:pPr>
            <a:r>
              <a:rPr lang="tr-TR" dirty="0" smtClean="0">
                <a:latin typeface="Cambria" panose="02040503050406030204" pitchFamily="18" charset="0"/>
                <a:ea typeface="Cambria" panose="02040503050406030204" pitchFamily="18" charset="0"/>
              </a:rPr>
              <a:t>İyon </a:t>
            </a:r>
            <a:r>
              <a:rPr lang="tr-TR" dirty="0">
                <a:latin typeface="Cambria" panose="02040503050406030204" pitchFamily="18" charset="0"/>
                <a:ea typeface="Cambria" panose="02040503050406030204" pitchFamily="18" charset="0"/>
              </a:rPr>
              <a:t>değişim özelliğinden yararlanılan ayırma işlemlerinde genellikle iyon değiştirici katının sabit olarak yerleştirildiği ve çözeltinin sürekli akışının sağlandığı dolgulu kolon kullanılmaktadır.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276872"/>
            <a:ext cx="2647651" cy="369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619672" y="5973316"/>
            <a:ext cx="5976664" cy="369332"/>
          </a:xfrm>
          <a:prstGeom prst="rect">
            <a:avLst/>
          </a:prstGeom>
          <a:noFill/>
        </p:spPr>
        <p:txBody>
          <a:bodyPr wrap="square" rtlCol="0">
            <a:spAutoFit/>
          </a:bodyPr>
          <a:lstStyle/>
          <a:p>
            <a:pPr algn="ctr"/>
            <a:r>
              <a:rPr lang="tr-TR" b="1" dirty="0" smtClean="0">
                <a:latin typeface="Cambria" panose="02040503050406030204" pitchFamily="18" charset="0"/>
                <a:ea typeface="Cambria" panose="02040503050406030204" pitchFamily="18" charset="0"/>
              </a:rPr>
              <a:t>Şekil 9.</a:t>
            </a:r>
            <a:r>
              <a:rPr lang="tr-TR" dirty="0" smtClean="0">
                <a:latin typeface="Cambria" panose="02040503050406030204" pitchFamily="18" charset="0"/>
                <a:ea typeface="Cambria" panose="02040503050406030204" pitchFamily="18" charset="0"/>
              </a:rPr>
              <a:t> İyon Değişimi Kolon Uygulaması</a:t>
            </a:r>
            <a:endParaRPr lang="tr-TR" dirty="0">
              <a:latin typeface="Cambria" panose="02040503050406030204" pitchFamily="18" charset="0"/>
              <a:ea typeface="Cambria" panose="02040503050406030204" pitchFamily="18" charset="0"/>
            </a:endParaRPr>
          </a:p>
        </p:txBody>
      </p:sp>
      <p:sp>
        <p:nvSpPr>
          <p:cNvPr id="3" name="Slayt Numarası Yer Tutucusu 2"/>
          <p:cNvSpPr>
            <a:spLocks noGrp="1"/>
          </p:cNvSpPr>
          <p:nvPr>
            <p:ph type="sldNum" sz="quarter" idx="12"/>
          </p:nvPr>
        </p:nvSpPr>
        <p:spPr>
          <a:xfrm>
            <a:off x="6553200" y="5996310"/>
            <a:ext cx="2133600" cy="365125"/>
          </a:xfrm>
        </p:spPr>
        <p:txBody>
          <a:bodyPr/>
          <a:lstStyle/>
          <a:p>
            <a:fld id="{F302176B-0E47-46AC-8F43-DAB4B8A37D06}" type="slidenum">
              <a:rPr lang="tr-TR" smtClean="0"/>
              <a:t>32</a:t>
            </a:fld>
            <a:endParaRPr lang="tr-TR"/>
          </a:p>
        </p:txBody>
      </p:sp>
    </p:spTree>
    <p:extLst>
      <p:ext uri="{BB962C8B-B14F-4D97-AF65-F5344CB8AC3E}">
        <p14:creationId xmlns:p14="http://schemas.microsoft.com/office/powerpoint/2010/main" val="2450674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777" y="1124744"/>
            <a:ext cx="465543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67544" y="4024903"/>
            <a:ext cx="8136904" cy="1708353"/>
          </a:xfrm>
          <a:prstGeom prst="rect">
            <a:avLst/>
          </a:prstGeom>
          <a:noFill/>
        </p:spPr>
        <p:txBody>
          <a:bodyPr wrap="square" rtlCol="0">
            <a:spAutoFit/>
          </a:bodyPr>
          <a:lstStyle/>
          <a:p>
            <a:pPr marL="342900" indent="-342900" algn="just">
              <a:lnSpc>
                <a:spcPct val="150000"/>
              </a:lnSpc>
              <a:buAutoNum type="alphaLcParenBoth"/>
            </a:pPr>
            <a:r>
              <a:rPr lang="tr-TR" dirty="0" smtClean="0">
                <a:latin typeface="Cambria" panose="02040503050406030204" pitchFamily="18" charset="0"/>
                <a:ea typeface="Cambria" panose="02040503050406030204" pitchFamily="18" charset="0"/>
              </a:rPr>
              <a:t>Başlangıçta tüm </a:t>
            </a:r>
            <a:r>
              <a:rPr lang="tr-TR" dirty="0">
                <a:latin typeface="Cambria" panose="02040503050406030204" pitchFamily="18" charset="0"/>
                <a:ea typeface="Cambria" panose="02040503050406030204" pitchFamily="18" charset="0"/>
              </a:rPr>
              <a:t>kolon A formundaki katyon değiştirici ile </a:t>
            </a:r>
            <a:r>
              <a:rPr lang="tr-TR" dirty="0" smtClean="0">
                <a:latin typeface="Cambria" panose="02040503050406030204" pitchFamily="18" charset="0"/>
                <a:ea typeface="Cambria" panose="02040503050406030204" pitchFamily="18" charset="0"/>
              </a:rPr>
              <a:t>dolu</a:t>
            </a:r>
          </a:p>
          <a:p>
            <a:pPr marL="342900" indent="-342900" algn="just">
              <a:lnSpc>
                <a:spcPct val="150000"/>
              </a:lnSpc>
              <a:buAutoNum type="alphaLcParenBoth"/>
            </a:pPr>
            <a:r>
              <a:rPr lang="tr-TR" dirty="0" smtClean="0">
                <a:latin typeface="Cambria" panose="02040503050406030204" pitchFamily="18" charset="0"/>
                <a:ea typeface="Cambria" panose="02040503050406030204" pitchFamily="18" charset="0"/>
              </a:rPr>
              <a:t>İyon değiştirici </a:t>
            </a:r>
            <a:r>
              <a:rPr lang="tr-TR" dirty="0">
                <a:latin typeface="Cambria" panose="02040503050406030204" pitchFamily="18" charset="0"/>
                <a:ea typeface="Cambria" panose="02040503050406030204" pitchFamily="18" charset="0"/>
              </a:rPr>
              <a:t>kolonun tepesinden başlamak üzere yavaş yavaş B formuna </a:t>
            </a:r>
            <a:r>
              <a:rPr lang="tr-TR" dirty="0" smtClean="0">
                <a:latin typeface="Cambria" panose="02040503050406030204" pitchFamily="18" charset="0"/>
                <a:ea typeface="Cambria" panose="02040503050406030204" pitchFamily="18" charset="0"/>
              </a:rPr>
              <a:t>dönüşecektir</a:t>
            </a:r>
          </a:p>
          <a:p>
            <a:pPr marL="342900" indent="-342900" algn="just">
              <a:lnSpc>
                <a:spcPct val="150000"/>
              </a:lnSpc>
              <a:buAutoNum type="alphaLcParenBoth"/>
            </a:pPr>
            <a:r>
              <a:rPr lang="tr-TR" dirty="0">
                <a:latin typeface="Cambria" panose="02040503050406030204" pitchFamily="18" charset="0"/>
                <a:ea typeface="Cambria" panose="02040503050406030204" pitchFamily="18" charset="0"/>
              </a:rPr>
              <a:t>Sonuçta kolonun tamamı B katyonu ile doygun hale gelecektir</a:t>
            </a:r>
          </a:p>
        </p:txBody>
      </p:sp>
      <p:sp>
        <p:nvSpPr>
          <p:cNvPr id="3" name="Metin kutusu 2"/>
          <p:cNvSpPr txBox="1"/>
          <p:nvPr/>
        </p:nvSpPr>
        <p:spPr>
          <a:xfrm>
            <a:off x="323528" y="260648"/>
            <a:ext cx="8640960" cy="702949"/>
          </a:xfrm>
          <a:prstGeom prst="rect">
            <a:avLst/>
          </a:prstGeom>
          <a:noFill/>
        </p:spPr>
        <p:txBody>
          <a:bodyPr wrap="square" rtlCol="0">
            <a:spAutoFit/>
          </a:bodyPr>
          <a:lstStyle/>
          <a:p>
            <a:pPr algn="just">
              <a:lnSpc>
                <a:spcPct val="150000"/>
              </a:lnSpc>
            </a:pPr>
            <a:r>
              <a:rPr lang="tr-TR" sz="1400" b="1" dirty="0">
                <a:solidFill>
                  <a:srgbClr val="FF0000"/>
                </a:solidFill>
                <a:latin typeface="Cambria" panose="02040503050406030204" pitchFamily="18" charset="0"/>
                <a:ea typeface="Cambria" panose="02040503050406030204" pitchFamily="18" charset="0"/>
              </a:rPr>
              <a:t>A</a:t>
            </a:r>
            <a:r>
              <a:rPr lang="tr-TR" sz="1400" b="1" baseline="30000" dirty="0">
                <a:solidFill>
                  <a:srgbClr val="FF0000"/>
                </a:solidFill>
                <a:latin typeface="Cambria" panose="02040503050406030204" pitchFamily="18" charset="0"/>
                <a:ea typeface="Cambria" panose="02040503050406030204" pitchFamily="18" charset="0"/>
              </a:rPr>
              <a:t>+</a:t>
            </a:r>
            <a:r>
              <a:rPr lang="tr-TR" sz="1400" b="1" dirty="0">
                <a:solidFill>
                  <a:srgbClr val="FF0000"/>
                </a:solidFill>
                <a:latin typeface="Cambria" panose="02040503050406030204" pitchFamily="18" charset="0"/>
                <a:ea typeface="Cambria" panose="02040503050406030204" pitchFamily="18" charset="0"/>
              </a:rPr>
              <a:t> </a:t>
            </a:r>
            <a:r>
              <a:rPr lang="tr-TR" sz="1400" b="1" dirty="0" err="1">
                <a:solidFill>
                  <a:srgbClr val="FF0000"/>
                </a:solidFill>
                <a:latin typeface="Cambria" panose="02040503050406030204" pitchFamily="18" charset="0"/>
                <a:ea typeface="Cambria" panose="02040503050406030204" pitchFamily="18" charset="0"/>
              </a:rPr>
              <a:t>katyonlu</a:t>
            </a:r>
            <a:r>
              <a:rPr lang="tr-TR" sz="1400" b="1" dirty="0">
                <a:solidFill>
                  <a:srgbClr val="FF0000"/>
                </a:solidFill>
                <a:latin typeface="Cambria" panose="02040503050406030204" pitchFamily="18" charset="0"/>
                <a:ea typeface="Cambria" panose="02040503050406030204" pitchFamily="18" charset="0"/>
              </a:rPr>
              <a:t> bir iyon </a:t>
            </a:r>
            <a:r>
              <a:rPr lang="tr-TR" sz="1400" b="1" dirty="0" err="1">
                <a:solidFill>
                  <a:srgbClr val="FF0000"/>
                </a:solidFill>
                <a:latin typeface="Cambria" panose="02040503050406030204" pitchFamily="18" charset="0"/>
                <a:ea typeface="Cambria" panose="02040503050406030204" pitchFamily="18" charset="0"/>
              </a:rPr>
              <a:t>değiştirciyi</a:t>
            </a:r>
            <a:r>
              <a:rPr lang="tr-TR" sz="1400" b="1" dirty="0">
                <a:solidFill>
                  <a:srgbClr val="FF0000"/>
                </a:solidFill>
                <a:latin typeface="Cambria" panose="02040503050406030204" pitchFamily="18" charset="0"/>
                <a:ea typeface="Cambria" panose="02040503050406030204" pitchFamily="18" charset="0"/>
              </a:rPr>
              <a:t> içeren bir kolondan C</a:t>
            </a:r>
            <a:r>
              <a:rPr lang="tr-TR" sz="1400" b="1" baseline="-25000" dirty="0">
                <a:solidFill>
                  <a:srgbClr val="FF0000"/>
                </a:solidFill>
                <a:latin typeface="Cambria" panose="02040503050406030204" pitchFamily="18" charset="0"/>
                <a:ea typeface="Cambria" panose="02040503050406030204" pitchFamily="18" charset="0"/>
              </a:rPr>
              <a:t>0</a:t>
            </a:r>
            <a:r>
              <a:rPr lang="tr-TR" sz="1400" b="1" dirty="0">
                <a:solidFill>
                  <a:srgbClr val="FF0000"/>
                </a:solidFill>
                <a:latin typeface="Cambria" panose="02040503050406030204" pitchFamily="18" charset="0"/>
                <a:ea typeface="Cambria" panose="02040503050406030204" pitchFamily="18" charset="0"/>
              </a:rPr>
              <a:t> </a:t>
            </a:r>
            <a:r>
              <a:rPr lang="tr-TR" sz="1400" b="1" dirty="0" err="1">
                <a:solidFill>
                  <a:srgbClr val="FF0000"/>
                </a:solidFill>
                <a:latin typeface="Cambria" panose="02040503050406030204" pitchFamily="18" charset="0"/>
                <a:ea typeface="Cambria" panose="02040503050406030204" pitchFamily="18" charset="0"/>
              </a:rPr>
              <a:t>derişiminde</a:t>
            </a:r>
            <a:r>
              <a:rPr lang="tr-TR" sz="1400" b="1" dirty="0">
                <a:solidFill>
                  <a:srgbClr val="FF0000"/>
                </a:solidFill>
                <a:latin typeface="Cambria" panose="02040503050406030204" pitchFamily="18" charset="0"/>
                <a:ea typeface="Cambria" panose="02040503050406030204" pitchFamily="18" charset="0"/>
              </a:rPr>
              <a:t> B</a:t>
            </a:r>
            <a:r>
              <a:rPr lang="tr-TR" sz="1400" b="1" baseline="30000" dirty="0">
                <a:solidFill>
                  <a:srgbClr val="FF0000"/>
                </a:solidFill>
                <a:latin typeface="Cambria" panose="02040503050406030204" pitchFamily="18" charset="0"/>
                <a:ea typeface="Cambria" panose="02040503050406030204" pitchFamily="18" charset="0"/>
              </a:rPr>
              <a:t>+</a:t>
            </a:r>
            <a:r>
              <a:rPr lang="tr-TR" sz="1400" b="1" dirty="0">
                <a:solidFill>
                  <a:srgbClr val="FF0000"/>
                </a:solidFill>
                <a:latin typeface="Cambria" panose="02040503050406030204" pitchFamily="18" charset="0"/>
                <a:ea typeface="Cambria" panose="02040503050406030204" pitchFamily="18" charset="0"/>
              </a:rPr>
              <a:t> iyonunu içeren çözeltinin geçirildiği bir sistem</a:t>
            </a:r>
          </a:p>
        </p:txBody>
      </p:sp>
      <p:sp>
        <p:nvSpPr>
          <p:cNvPr id="4" name="Slayt Numarası Yer Tutucusu 3"/>
          <p:cNvSpPr>
            <a:spLocks noGrp="1"/>
          </p:cNvSpPr>
          <p:nvPr>
            <p:ph type="sldNum" sz="quarter" idx="12"/>
          </p:nvPr>
        </p:nvSpPr>
        <p:spPr/>
        <p:txBody>
          <a:bodyPr/>
          <a:lstStyle/>
          <a:p>
            <a:fld id="{F302176B-0E47-46AC-8F43-DAB4B8A37D06}" type="slidenum">
              <a:rPr lang="tr-TR" smtClean="0"/>
              <a:t>33</a:t>
            </a:fld>
            <a:endParaRPr lang="tr-TR"/>
          </a:p>
        </p:txBody>
      </p:sp>
    </p:spTree>
    <p:extLst>
      <p:ext uri="{BB962C8B-B14F-4D97-AF65-F5344CB8AC3E}">
        <p14:creationId xmlns:p14="http://schemas.microsoft.com/office/powerpoint/2010/main" val="3836043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80728"/>
            <a:ext cx="39814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051720" y="4077072"/>
            <a:ext cx="5184576" cy="369332"/>
          </a:xfrm>
          <a:prstGeom prst="rect">
            <a:avLst/>
          </a:prstGeom>
          <a:noFill/>
        </p:spPr>
        <p:txBody>
          <a:bodyPr wrap="square" rtlCol="0">
            <a:spAutoFit/>
          </a:bodyPr>
          <a:lstStyle/>
          <a:p>
            <a:r>
              <a:rPr lang="sv-SE" dirty="0">
                <a:latin typeface="Cambria" panose="02040503050406030204" pitchFamily="18" charset="0"/>
                <a:ea typeface="Cambria" panose="02040503050406030204" pitchFamily="18" charset="0"/>
              </a:rPr>
              <a:t>Dolgulu kolonda tipik derişim – zaman eğrisi</a:t>
            </a:r>
            <a:endParaRPr lang="tr-TR" dirty="0">
              <a:latin typeface="Cambria" panose="02040503050406030204" pitchFamily="18" charset="0"/>
              <a:ea typeface="Cambria" panose="02040503050406030204" pitchFamily="18" charset="0"/>
            </a:endParaRPr>
          </a:p>
        </p:txBody>
      </p:sp>
      <p:sp>
        <p:nvSpPr>
          <p:cNvPr id="3" name="Metin kutusu 2"/>
          <p:cNvSpPr txBox="1"/>
          <p:nvPr/>
        </p:nvSpPr>
        <p:spPr>
          <a:xfrm rot="18458365">
            <a:off x="-197552" y="1921748"/>
            <a:ext cx="3240360" cy="276999"/>
          </a:xfrm>
          <a:prstGeom prst="rect">
            <a:avLst/>
          </a:prstGeom>
          <a:noFill/>
        </p:spPr>
        <p:txBody>
          <a:bodyPr wrap="square" rtlCol="0">
            <a:spAutoFit/>
          </a:bodyPr>
          <a:lstStyle/>
          <a:p>
            <a:pPr algn="just"/>
            <a:r>
              <a:rPr lang="tr-TR" sz="1200" dirty="0" smtClean="0">
                <a:solidFill>
                  <a:srgbClr val="FF0000"/>
                </a:solidFill>
                <a:latin typeface="Cambria" panose="02040503050406030204" pitchFamily="18" charset="0"/>
                <a:ea typeface="Cambria" panose="02040503050406030204" pitchFamily="18" charset="0"/>
              </a:rPr>
              <a:t>Kolonun dengedeki iyon değişim kapasitesi</a:t>
            </a:r>
            <a:endParaRPr lang="tr-TR" sz="1200" dirty="0">
              <a:solidFill>
                <a:srgbClr val="FF0000"/>
              </a:solidFill>
              <a:latin typeface="Cambria" panose="02040503050406030204" pitchFamily="18" charset="0"/>
              <a:ea typeface="Cambria" panose="02040503050406030204" pitchFamily="18" charset="0"/>
            </a:endParaRPr>
          </a:p>
        </p:txBody>
      </p:sp>
      <p:cxnSp>
        <p:nvCxnSpPr>
          <p:cNvPr id="5" name="Düz Ok Bağlayıcısı 4"/>
          <p:cNvCxnSpPr/>
          <p:nvPr/>
        </p:nvCxnSpPr>
        <p:spPr>
          <a:xfrm>
            <a:off x="1422628" y="2409478"/>
            <a:ext cx="163720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 name="Slayt Numarası Yer Tutucusu 3"/>
          <p:cNvSpPr>
            <a:spLocks noGrp="1"/>
          </p:cNvSpPr>
          <p:nvPr>
            <p:ph type="sldNum" sz="quarter" idx="12"/>
          </p:nvPr>
        </p:nvSpPr>
        <p:spPr/>
        <p:txBody>
          <a:bodyPr/>
          <a:lstStyle/>
          <a:p>
            <a:fld id="{F302176B-0E47-46AC-8F43-DAB4B8A37D06}" type="slidenum">
              <a:rPr lang="tr-TR" smtClean="0"/>
              <a:t>34</a:t>
            </a:fld>
            <a:endParaRPr lang="tr-TR"/>
          </a:p>
        </p:txBody>
      </p:sp>
    </p:spTree>
    <p:extLst>
      <p:ext uri="{BB962C8B-B14F-4D97-AF65-F5344CB8AC3E}">
        <p14:creationId xmlns:p14="http://schemas.microsoft.com/office/powerpoint/2010/main" val="10238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980728"/>
            <a:ext cx="8496944" cy="2123851"/>
          </a:xfrm>
          <a:prstGeom prst="rect">
            <a:avLst/>
          </a:prstGeom>
          <a:noFill/>
        </p:spPr>
        <p:txBody>
          <a:bodyPr wrap="square" rtlCol="0">
            <a:spAutoFit/>
          </a:bodyPr>
          <a:lstStyle/>
          <a:p>
            <a:pPr algn="just">
              <a:lnSpc>
                <a:spcPct val="150000"/>
              </a:lnSpc>
            </a:pPr>
            <a:r>
              <a:rPr lang="tr-TR" dirty="0">
                <a:latin typeface="Cambria" panose="02040503050406030204" pitchFamily="18" charset="0"/>
                <a:ea typeface="Cambria" panose="02040503050406030204" pitchFamily="18" charset="0"/>
              </a:rPr>
              <a:t>İyon değiştirme yönteminin en yaygın uygulama alanı, sert sulardaki kalsiyum ve magnezyumun sodyumla yer değiştirdiği su yumuşatma işlemidir. İyon değiştirme, iyonlaşmış amonyak, ağır metaller ve toplam çözünmüş katı madde giderimi için su ve </a:t>
            </a:r>
            <a:r>
              <a:rPr lang="tr-TR" dirty="0" err="1">
                <a:latin typeface="Cambria" panose="02040503050406030204" pitchFamily="18" charset="0"/>
                <a:ea typeface="Cambria" panose="02040503050406030204" pitchFamily="18" charset="0"/>
              </a:rPr>
              <a:t>atıksulara</a:t>
            </a:r>
            <a:r>
              <a:rPr lang="tr-TR" dirty="0">
                <a:latin typeface="Cambria" panose="02040503050406030204" pitchFamily="18" charset="0"/>
                <a:ea typeface="Cambria" panose="02040503050406030204" pitchFamily="18" charset="0"/>
              </a:rPr>
              <a:t> uygulanabilir. Aynı zamanda </a:t>
            </a:r>
            <a:r>
              <a:rPr lang="tr-TR" dirty="0" err="1">
                <a:latin typeface="Cambria" panose="02040503050406030204" pitchFamily="18" charset="0"/>
                <a:ea typeface="Cambria" panose="02040503050406030204" pitchFamily="18" charset="0"/>
              </a:rPr>
              <a:t>anyonik</a:t>
            </a:r>
            <a:r>
              <a:rPr lang="tr-TR" dirty="0">
                <a:latin typeface="Cambria" panose="02040503050406030204" pitchFamily="18" charset="0"/>
                <a:ea typeface="Cambria" panose="02040503050406030204" pitchFamily="18" charset="0"/>
              </a:rPr>
              <a:t> ve </a:t>
            </a:r>
            <a:r>
              <a:rPr lang="tr-TR" dirty="0" err="1">
                <a:latin typeface="Cambria" panose="02040503050406030204" pitchFamily="18" charset="0"/>
                <a:ea typeface="Cambria" panose="02040503050406030204" pitchFamily="18" charset="0"/>
              </a:rPr>
              <a:t>katyonik</a:t>
            </a:r>
            <a:r>
              <a:rPr lang="tr-TR" dirty="0">
                <a:latin typeface="Cambria" panose="02040503050406030204" pitchFamily="18" charset="0"/>
                <a:ea typeface="Cambria" panose="02040503050406030204" pitchFamily="18" charset="0"/>
              </a:rPr>
              <a:t> reçineler birlikte kullanılarak </a:t>
            </a:r>
            <a:r>
              <a:rPr lang="tr-TR" dirty="0" err="1">
                <a:latin typeface="Cambria" panose="02040503050406030204" pitchFamily="18" charset="0"/>
                <a:ea typeface="Cambria" panose="02040503050406030204" pitchFamily="18" charset="0"/>
              </a:rPr>
              <a:t>deiyonize</a:t>
            </a:r>
            <a:r>
              <a:rPr lang="tr-TR" dirty="0">
                <a:latin typeface="Cambria" panose="02040503050406030204" pitchFamily="18" charset="0"/>
                <a:ea typeface="Cambria" panose="02040503050406030204" pitchFamily="18" charset="0"/>
              </a:rPr>
              <a:t> su </a:t>
            </a:r>
            <a:r>
              <a:rPr lang="tr-TR" dirty="0" smtClean="0">
                <a:latin typeface="Cambria" panose="02040503050406030204" pitchFamily="18" charset="0"/>
                <a:ea typeface="Cambria" panose="02040503050406030204" pitchFamily="18" charset="0"/>
              </a:rPr>
              <a:t>üretimi de </a:t>
            </a:r>
            <a:r>
              <a:rPr lang="tr-TR" dirty="0">
                <a:latin typeface="Cambria" panose="02040503050406030204" pitchFamily="18" charset="0"/>
                <a:ea typeface="Cambria" panose="02040503050406030204" pitchFamily="18" charset="0"/>
              </a:rPr>
              <a:t>yapılabilir</a:t>
            </a:r>
          </a:p>
        </p:txBody>
      </p:sp>
      <p:pic>
        <p:nvPicPr>
          <p:cNvPr id="6146" name="Picture 2" descr="http://nem.org.uk/soft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789040"/>
            <a:ext cx="20955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buyaparcel.com/wp-content/uploads/calsoft_wor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448" y="3360968"/>
            <a:ext cx="3141560" cy="3065943"/>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467544" y="548680"/>
            <a:ext cx="3600400" cy="369332"/>
          </a:xfrm>
          <a:prstGeom prst="rect">
            <a:avLst/>
          </a:prstGeom>
          <a:noFill/>
        </p:spPr>
        <p:txBody>
          <a:bodyPr wrap="square" rtlCol="0">
            <a:spAutoFit/>
          </a:bodyPr>
          <a:lstStyle/>
          <a:p>
            <a:r>
              <a:rPr lang="tr-TR" b="1" dirty="0" smtClean="0">
                <a:latin typeface="Cambria" panose="02040503050406030204" pitchFamily="18" charset="0"/>
                <a:ea typeface="Cambria" panose="02040503050406030204" pitchFamily="18" charset="0"/>
              </a:rPr>
              <a:t>SERTLİK GİDERİMİ</a:t>
            </a:r>
            <a:endParaRPr lang="tr-TR" b="1" dirty="0">
              <a:latin typeface="Cambria" panose="02040503050406030204" pitchFamily="18" charset="0"/>
              <a:ea typeface="Cambria" panose="02040503050406030204" pitchFamily="18" charset="0"/>
            </a:endParaRPr>
          </a:p>
        </p:txBody>
      </p:sp>
      <p:sp>
        <p:nvSpPr>
          <p:cNvPr id="6" name="Metin kutusu 5"/>
          <p:cNvSpPr txBox="1"/>
          <p:nvPr/>
        </p:nvSpPr>
        <p:spPr>
          <a:xfrm>
            <a:off x="1468504" y="6426911"/>
            <a:ext cx="5976664" cy="369332"/>
          </a:xfrm>
          <a:prstGeom prst="rect">
            <a:avLst/>
          </a:prstGeom>
          <a:noFill/>
        </p:spPr>
        <p:txBody>
          <a:bodyPr wrap="square" rtlCol="0">
            <a:spAutoFit/>
          </a:bodyPr>
          <a:lstStyle/>
          <a:p>
            <a:pPr algn="ctr"/>
            <a:r>
              <a:rPr lang="tr-TR" b="1" dirty="0" smtClean="0">
                <a:latin typeface="Cambria" panose="02040503050406030204" pitchFamily="18" charset="0"/>
                <a:ea typeface="Cambria" panose="02040503050406030204" pitchFamily="18" charset="0"/>
              </a:rPr>
              <a:t>Şekil 10.</a:t>
            </a:r>
            <a:r>
              <a:rPr lang="tr-TR" dirty="0" smtClean="0">
                <a:latin typeface="Cambria" panose="02040503050406030204" pitchFamily="18" charset="0"/>
                <a:ea typeface="Cambria" panose="02040503050406030204" pitchFamily="18" charset="0"/>
              </a:rPr>
              <a:t> İyon Değişimi Prosesi ile Sertlik Giderimi</a:t>
            </a:r>
            <a:endParaRPr lang="tr-TR" dirty="0">
              <a:latin typeface="Cambria" panose="02040503050406030204" pitchFamily="18" charset="0"/>
              <a:ea typeface="Cambria" panose="02040503050406030204" pitchFamily="18"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35</a:t>
            </a:fld>
            <a:endParaRPr lang="tr-TR"/>
          </a:p>
        </p:txBody>
      </p:sp>
    </p:spTree>
    <p:extLst>
      <p:ext uri="{BB962C8B-B14F-4D97-AF65-F5344CB8AC3E}">
        <p14:creationId xmlns:p14="http://schemas.microsoft.com/office/powerpoint/2010/main" val="2032373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692696"/>
            <a:ext cx="8640960" cy="2533963"/>
          </a:xfrm>
          <a:prstGeom prst="rect">
            <a:avLst/>
          </a:prstGeom>
          <a:noFill/>
        </p:spPr>
        <p:txBody>
          <a:bodyPr wrap="square" rtlCol="0">
            <a:spAutoFit/>
          </a:bodyPr>
          <a:lstStyle/>
          <a:p>
            <a:pPr algn="just">
              <a:lnSpc>
                <a:spcPct val="150000"/>
              </a:lnSpc>
            </a:pPr>
            <a:r>
              <a:rPr lang="tr-TR" dirty="0">
                <a:latin typeface="Cambria" panose="02040503050406030204" pitchFamily="18" charset="0"/>
                <a:ea typeface="Cambria" panose="02040503050406030204" pitchFamily="18" charset="0"/>
              </a:rPr>
              <a:t> İyon değiştirici reçineli sistemler genelde sodyum iyonları ile sertlik iyonlarını yer değiştirterek çalışırlar. Proses esnasında su reçine tanecikleri arasından süzülerek geçer. Reçine tanecikleri üzerindeki elektrik yükü sodyum iyonlarını reçine taneciği üzerinde tutar. Ancak, reçine taneciklerinin aynı zamanda sertlik minerallerini tutma kabiliyeti de vardır. Reçine taneciklerinin sertlik minerallerini tutma kabiliyeti sodyum iyonlarını tutma kabiliyetine göre daha fazladır. Bu şekilde iyon değişimi gerçekleşir.</a:t>
            </a:r>
          </a:p>
        </p:txBody>
      </p:sp>
      <p:pic>
        <p:nvPicPr>
          <p:cNvPr id="20482" name="Picture 2" descr="http://www.kirbywater.com/images/Water_Softe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849527"/>
            <a:ext cx="2325638" cy="2631294"/>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36</a:t>
            </a:fld>
            <a:endParaRPr lang="tr-TR"/>
          </a:p>
        </p:txBody>
      </p:sp>
    </p:spTree>
    <p:extLst>
      <p:ext uri="{BB962C8B-B14F-4D97-AF65-F5344CB8AC3E}">
        <p14:creationId xmlns:p14="http://schemas.microsoft.com/office/powerpoint/2010/main" val="2229184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764704"/>
            <a:ext cx="8352928" cy="1477328"/>
          </a:xfrm>
          <a:prstGeom prst="rect">
            <a:avLst/>
          </a:prstGeom>
          <a:noFill/>
        </p:spPr>
        <p:txBody>
          <a:bodyPr wrap="square" rtlCol="0">
            <a:spAutoFit/>
          </a:bodyPr>
          <a:lstStyle/>
          <a:p>
            <a:pPr algn="just"/>
            <a:r>
              <a:rPr lang="tr-TR" dirty="0">
                <a:latin typeface="Cambria" panose="02040503050406030204" pitchFamily="18" charset="0"/>
                <a:ea typeface="Cambria" panose="02040503050406030204" pitchFamily="18" charset="0"/>
              </a:rPr>
              <a:t>Belli miktarda sert su reçine yatağından geçtikten sonra, reçine tanecikleri tamamıyla, sertlik mineralleriyle kaplanır. Bu durumda sertlik minerallerinin tutulması son bulur. Sertlik iyonlarının tekrar sudan tutulabilmesi için reçine taneciklerinin sertlik minerallerinden kurtarılarak tekrar sodyum taneciklerinin bağlanması gereklidir. Bu işleme </a:t>
            </a:r>
            <a:r>
              <a:rPr lang="tr-TR" b="1" dirty="0">
                <a:latin typeface="Cambria" panose="02040503050406030204" pitchFamily="18" charset="0"/>
                <a:ea typeface="Cambria" panose="02040503050406030204" pitchFamily="18" charset="0"/>
              </a:rPr>
              <a:t>‘</a:t>
            </a:r>
            <a:r>
              <a:rPr lang="tr-TR" b="1" dirty="0" err="1">
                <a:latin typeface="Cambria" panose="02040503050406030204" pitchFamily="18" charset="0"/>
                <a:ea typeface="Cambria" panose="02040503050406030204" pitchFamily="18" charset="0"/>
              </a:rPr>
              <a:t>rejenerasyon</a:t>
            </a:r>
            <a:r>
              <a:rPr lang="tr-TR" b="1" dirty="0">
                <a:latin typeface="Cambria" panose="02040503050406030204" pitchFamily="18" charset="0"/>
                <a:ea typeface="Cambria" panose="02040503050406030204" pitchFamily="18" charset="0"/>
              </a:rPr>
              <a:t>’</a:t>
            </a:r>
            <a:r>
              <a:rPr lang="tr-TR" dirty="0">
                <a:latin typeface="Cambria" panose="02040503050406030204" pitchFamily="18" charset="0"/>
                <a:ea typeface="Cambria" panose="02040503050406030204" pitchFamily="18" charset="0"/>
              </a:rPr>
              <a:t> adı verilir. </a:t>
            </a:r>
          </a:p>
        </p:txBody>
      </p:sp>
      <p:pic>
        <p:nvPicPr>
          <p:cNvPr id="21506" name="Picture 2" descr="http://h2oguy.com/treatment/treatment%20images/IXCA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96952"/>
            <a:ext cx="2816746" cy="278815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55576" y="5949280"/>
            <a:ext cx="6552728" cy="369332"/>
          </a:xfrm>
          <a:prstGeom prst="rect">
            <a:avLst/>
          </a:prstGeom>
          <a:noFill/>
        </p:spPr>
        <p:txBody>
          <a:bodyPr wrap="square" rtlCol="0">
            <a:spAutoFit/>
          </a:bodyPr>
          <a:lstStyle/>
          <a:p>
            <a:pPr algn="ctr"/>
            <a:r>
              <a:rPr lang="tr-TR" b="1" dirty="0" smtClean="0">
                <a:latin typeface="Cambria" panose="02040503050406030204" pitchFamily="18" charset="0"/>
                <a:ea typeface="Cambria" panose="02040503050406030204" pitchFamily="18" charset="0"/>
              </a:rPr>
              <a:t>Şekil 11.</a:t>
            </a:r>
            <a:r>
              <a:rPr lang="tr-TR" dirty="0" smtClean="0">
                <a:latin typeface="Cambria" panose="02040503050406030204" pitchFamily="18" charset="0"/>
                <a:ea typeface="Cambria" panose="02040503050406030204" pitchFamily="18" charset="0"/>
              </a:rPr>
              <a:t> Kalsiyum İyonları İle Doygun Hale Gelmiş Bir Reçine</a:t>
            </a:r>
            <a:endParaRPr lang="tr-TR" dirty="0">
              <a:latin typeface="Cambria" panose="02040503050406030204" pitchFamily="18" charset="0"/>
              <a:ea typeface="Cambria" panose="02040503050406030204" pitchFamily="18"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37</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692696"/>
            <a:ext cx="8424936" cy="2446824"/>
          </a:xfrm>
          <a:prstGeom prst="rect">
            <a:avLst/>
          </a:prstGeom>
          <a:noFill/>
        </p:spPr>
        <p:txBody>
          <a:bodyPr wrap="square" rtlCol="0">
            <a:spAutoFit/>
          </a:bodyPr>
          <a:lstStyle/>
          <a:p>
            <a:pPr algn="just">
              <a:lnSpc>
                <a:spcPct val="150000"/>
              </a:lnSpc>
            </a:pPr>
            <a:r>
              <a:rPr lang="tr-TR" dirty="0" err="1">
                <a:latin typeface="Cambria" panose="02040503050406030204" pitchFamily="18" charset="0"/>
                <a:ea typeface="Cambria" panose="02040503050406030204" pitchFamily="18" charset="0"/>
              </a:rPr>
              <a:t>Rejenerasyon</a:t>
            </a:r>
            <a:r>
              <a:rPr lang="tr-TR" dirty="0">
                <a:latin typeface="Cambria" panose="02040503050406030204" pitchFamily="18" charset="0"/>
                <a:ea typeface="Cambria" panose="02040503050406030204" pitchFamily="18" charset="0"/>
              </a:rPr>
              <a:t> esnasında tuzlu su reçine tankına verilir ve reçine sodyuma doyurulur. Reçine tankında biriken yüksek konsantrasyondaki sodyum iyonları sertlik iyonlarını reçine taneciklerinden ayırır. Reçine daha sonra temiz su ile durulanarak, fazla tuz ve sertlik mineralleri tanktan atılır. Reçine tankı tekrar sertlik iyonlarını tutmaya hazır durumdadır.</a:t>
            </a:r>
          </a:p>
          <a:p>
            <a:endParaRPr lang="tr-TR" dirty="0">
              <a:latin typeface="Cambria" panose="02040503050406030204" pitchFamily="18" charset="0"/>
              <a:ea typeface="Cambria" panose="02040503050406030204" pitchFamily="18" charset="0"/>
            </a:endParaRPr>
          </a:p>
        </p:txBody>
      </p:sp>
      <p:pic>
        <p:nvPicPr>
          <p:cNvPr id="22530" name="Picture 2" descr="http://h2oguy.com/treatment/treatment%20images/regendresi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60557"/>
            <a:ext cx="4434855" cy="313273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55576" y="6093296"/>
            <a:ext cx="6552728" cy="369332"/>
          </a:xfrm>
          <a:prstGeom prst="rect">
            <a:avLst/>
          </a:prstGeom>
          <a:noFill/>
        </p:spPr>
        <p:txBody>
          <a:bodyPr wrap="square" rtlCol="0">
            <a:spAutoFit/>
          </a:bodyPr>
          <a:lstStyle/>
          <a:p>
            <a:pPr algn="ctr"/>
            <a:r>
              <a:rPr lang="tr-TR" b="1" dirty="0" smtClean="0">
                <a:latin typeface="Cambria" panose="02040503050406030204" pitchFamily="18" charset="0"/>
                <a:ea typeface="Cambria" panose="02040503050406030204" pitchFamily="18" charset="0"/>
              </a:rPr>
              <a:t>Şekil 12.</a:t>
            </a:r>
            <a:r>
              <a:rPr lang="tr-TR" dirty="0" smtClean="0">
                <a:latin typeface="Cambria" panose="02040503050406030204" pitchFamily="18" charset="0"/>
                <a:ea typeface="Cambria" panose="02040503050406030204" pitchFamily="18" charset="0"/>
              </a:rPr>
              <a:t> Doygun Hale Gelen Reçinenin </a:t>
            </a:r>
            <a:r>
              <a:rPr lang="tr-TR" dirty="0" err="1" smtClean="0">
                <a:latin typeface="Cambria" panose="02040503050406030204" pitchFamily="18" charset="0"/>
                <a:ea typeface="Cambria" panose="02040503050406030204" pitchFamily="18" charset="0"/>
              </a:rPr>
              <a:t>Rejenerasyonu</a:t>
            </a:r>
            <a:endParaRPr lang="tr-TR" dirty="0">
              <a:latin typeface="Cambria" panose="02040503050406030204" pitchFamily="18" charset="0"/>
              <a:ea typeface="Cambria" panose="02040503050406030204" pitchFamily="18"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38</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052736"/>
            <a:ext cx="8208912" cy="1702967"/>
          </a:xfrm>
          <a:prstGeom prst="rect">
            <a:avLst/>
          </a:prstGeom>
          <a:noFill/>
        </p:spPr>
        <p:txBody>
          <a:bodyPr wrap="square" rtlCol="0">
            <a:spAutoFit/>
          </a:bodyPr>
          <a:lstStyle/>
          <a:p>
            <a:pPr algn="just">
              <a:lnSpc>
                <a:spcPct val="150000"/>
              </a:lnSpc>
            </a:pPr>
            <a:r>
              <a:rPr lang="tr-TR" dirty="0">
                <a:latin typeface="Cambria" panose="02040503050406030204" pitchFamily="18" charset="0"/>
                <a:ea typeface="Cambria" panose="02040503050406030204" pitchFamily="18" charset="0"/>
              </a:rPr>
              <a:t>Metal son işlemleri, madencilik ve mineral işleme, kömür madenciliği ve petrol rafinerisi gibi çoğu endüstrilerin proses ve </a:t>
            </a:r>
            <a:r>
              <a:rPr lang="tr-TR" dirty="0" err="1">
                <a:latin typeface="Cambria" panose="02040503050406030204" pitchFamily="18" charset="0"/>
                <a:ea typeface="Cambria" panose="02040503050406030204" pitchFamily="18" charset="0"/>
              </a:rPr>
              <a:t>atıksuları</a:t>
            </a:r>
            <a:r>
              <a:rPr lang="tr-TR" dirty="0">
                <a:latin typeface="Cambria" panose="02040503050406030204" pitchFamily="18" charset="0"/>
                <a:ea typeface="Cambria" panose="02040503050406030204" pitchFamily="18" charset="0"/>
              </a:rPr>
              <a:t>, ağır metal içermektedir. Atık ve proses sularından değerli metalleri geri kazanma teknolojisi daha ekonomik üretim amacıyla son yıllarda yoğun olarak araştırılmakta ve geliştirilmektedir. </a:t>
            </a:r>
          </a:p>
        </p:txBody>
      </p:sp>
      <p:sp>
        <p:nvSpPr>
          <p:cNvPr id="3" name="Metin kutusu 2"/>
          <p:cNvSpPr txBox="1"/>
          <p:nvPr/>
        </p:nvSpPr>
        <p:spPr>
          <a:xfrm>
            <a:off x="467544" y="548680"/>
            <a:ext cx="3600400" cy="369332"/>
          </a:xfrm>
          <a:prstGeom prst="rect">
            <a:avLst/>
          </a:prstGeom>
          <a:noFill/>
        </p:spPr>
        <p:txBody>
          <a:bodyPr wrap="square" rtlCol="0">
            <a:spAutoFit/>
          </a:bodyPr>
          <a:lstStyle/>
          <a:p>
            <a:r>
              <a:rPr lang="tr-TR" b="1" dirty="0" smtClean="0">
                <a:latin typeface="Cambria" panose="02040503050406030204" pitchFamily="18" charset="0"/>
                <a:ea typeface="Cambria" panose="02040503050406030204" pitchFamily="18" charset="0"/>
              </a:rPr>
              <a:t>AĞIR METAL GİDERİMİ</a:t>
            </a:r>
            <a:endParaRPr lang="tr-TR" b="1" dirty="0">
              <a:latin typeface="Cambria" panose="02040503050406030204" pitchFamily="18" charset="0"/>
              <a:ea typeface="Cambria" panose="02040503050406030204" pitchFamily="18" charset="0"/>
            </a:endParaRPr>
          </a:p>
        </p:txBody>
      </p:sp>
      <p:pic>
        <p:nvPicPr>
          <p:cNvPr id="23554" name="Picture 2" descr="http://i01.i.aliimg.com/img/pb/797/923/671/671923797_431.jpg"/>
          <p:cNvPicPr>
            <a:picLocks noChangeAspect="1" noChangeArrowheads="1"/>
          </p:cNvPicPr>
          <p:nvPr/>
        </p:nvPicPr>
        <p:blipFill rotWithShape="1">
          <a:blip r:embed="rId2">
            <a:extLst>
              <a:ext uri="{28A0092B-C50C-407E-A947-70E740481C1C}">
                <a14:useLocalDpi xmlns:a14="http://schemas.microsoft.com/office/drawing/2010/main" val="0"/>
              </a:ext>
            </a:extLst>
          </a:blip>
          <a:srcRect b="8175"/>
          <a:stretch/>
        </p:blipFill>
        <p:spPr bwMode="auto">
          <a:xfrm>
            <a:off x="1115616" y="3861048"/>
            <a:ext cx="4514106" cy="218806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55576" y="6093296"/>
            <a:ext cx="6552728" cy="369332"/>
          </a:xfrm>
          <a:prstGeom prst="rect">
            <a:avLst/>
          </a:prstGeom>
          <a:noFill/>
        </p:spPr>
        <p:txBody>
          <a:bodyPr wrap="square" rtlCol="0">
            <a:spAutoFit/>
          </a:bodyPr>
          <a:lstStyle/>
          <a:p>
            <a:pPr algn="ctr"/>
            <a:r>
              <a:rPr lang="tr-TR" b="1" dirty="0" smtClean="0">
                <a:latin typeface="Cambria" panose="02040503050406030204" pitchFamily="18" charset="0"/>
                <a:ea typeface="Cambria" panose="02040503050406030204" pitchFamily="18" charset="0"/>
              </a:rPr>
              <a:t>Şekil 13.</a:t>
            </a:r>
            <a:r>
              <a:rPr lang="tr-TR" dirty="0" smtClean="0">
                <a:latin typeface="Cambria" panose="02040503050406030204" pitchFamily="18" charset="0"/>
                <a:ea typeface="Cambria" panose="02040503050406030204" pitchFamily="18" charset="0"/>
              </a:rPr>
              <a:t> İyon Değişimi Diyagramı</a:t>
            </a:r>
            <a:endParaRPr lang="tr-TR" dirty="0">
              <a:latin typeface="Cambria" panose="02040503050406030204" pitchFamily="18" charset="0"/>
              <a:ea typeface="Cambria" panose="02040503050406030204" pitchFamily="18"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39</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340768"/>
            <a:ext cx="8568952" cy="871970"/>
          </a:xfrm>
          <a:prstGeom prst="rect">
            <a:avLst/>
          </a:prstGeom>
          <a:noFill/>
        </p:spPr>
        <p:txBody>
          <a:bodyPr wrap="square" rtlCol="0">
            <a:spAutoFit/>
          </a:bodyPr>
          <a:lstStyle/>
          <a:p>
            <a:pPr algn="just">
              <a:lnSpc>
                <a:spcPct val="150000"/>
              </a:lnSpc>
            </a:pPr>
            <a:r>
              <a:rPr lang="tr-TR" dirty="0">
                <a:latin typeface="Cambria" panose="02040503050406030204" pitchFamily="18" charset="0"/>
                <a:ea typeface="Cambria" panose="02040503050406030204" pitchFamily="18" charset="0"/>
              </a:rPr>
              <a:t>1850’de </a:t>
            </a:r>
            <a:r>
              <a:rPr lang="tr-TR" dirty="0" err="1">
                <a:latin typeface="Cambria" panose="02040503050406030204" pitchFamily="18" charset="0"/>
                <a:ea typeface="Cambria" panose="02040503050406030204" pitchFamily="18" charset="0"/>
              </a:rPr>
              <a:t>Thompson</a:t>
            </a:r>
            <a:r>
              <a:rPr lang="tr-TR" dirty="0">
                <a:latin typeface="Cambria" panose="02040503050406030204" pitchFamily="18" charset="0"/>
                <a:ea typeface="Cambria" panose="02040503050406030204" pitchFamily="18" charset="0"/>
              </a:rPr>
              <a:t> ve </a:t>
            </a:r>
            <a:r>
              <a:rPr lang="tr-TR" dirty="0" err="1">
                <a:latin typeface="Cambria" panose="02040503050406030204" pitchFamily="18" charset="0"/>
                <a:ea typeface="Cambria" panose="02040503050406030204" pitchFamily="18" charset="0"/>
              </a:rPr>
              <a:t>Way</a:t>
            </a:r>
            <a:r>
              <a:rPr lang="tr-TR" dirty="0">
                <a:latin typeface="Cambria" panose="02040503050406030204" pitchFamily="18" charset="0"/>
                <a:ea typeface="Cambria" panose="02040503050406030204" pitchFamily="18" charset="0"/>
              </a:rPr>
              <a:t> işlenmiş toprakta amonyum gibi çeşitli iyonların, kalsiyum ve magnezyum iyonlarıyla yer değiştirebildikleri şeklindeki gözlemlerini yayınladılar. </a:t>
            </a:r>
          </a:p>
        </p:txBody>
      </p:sp>
      <p:pic>
        <p:nvPicPr>
          <p:cNvPr id="31746" name="Picture 2" descr="http://www.e3cleantechnologies.com/wp-content/uploads/2013/10/ammoniagreenbo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08920"/>
            <a:ext cx="4786139" cy="311743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627784" y="6194775"/>
            <a:ext cx="3816424" cy="369332"/>
          </a:xfrm>
          <a:prstGeom prst="rect">
            <a:avLst/>
          </a:prstGeom>
          <a:noFill/>
        </p:spPr>
        <p:txBody>
          <a:bodyPr wrap="square" rtlCol="0">
            <a:spAutoFit/>
          </a:bodyPr>
          <a:lstStyle/>
          <a:p>
            <a:pPr algn="ctr"/>
            <a:r>
              <a:rPr lang="tr-TR" b="1" dirty="0" smtClean="0">
                <a:latin typeface="Cambria" panose="02040503050406030204" pitchFamily="18" charset="0"/>
                <a:ea typeface="Cambria" panose="02040503050406030204" pitchFamily="18" charset="0"/>
              </a:rPr>
              <a:t>Şekil 3.</a:t>
            </a:r>
            <a:r>
              <a:rPr lang="tr-TR" dirty="0" smtClean="0">
                <a:latin typeface="Cambria" panose="02040503050406030204" pitchFamily="18" charset="0"/>
                <a:ea typeface="Cambria" panose="02040503050406030204" pitchFamily="18" charset="0"/>
              </a:rPr>
              <a:t> İyon Değişimi Prosesi</a:t>
            </a:r>
            <a:endParaRPr lang="tr-TR" dirty="0">
              <a:latin typeface="Cambria" panose="02040503050406030204" pitchFamily="18" charset="0"/>
              <a:ea typeface="Cambria" panose="02040503050406030204" pitchFamily="18"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692696"/>
            <a:ext cx="8208912" cy="2957220"/>
          </a:xfrm>
          <a:prstGeom prst="rect">
            <a:avLst/>
          </a:prstGeom>
          <a:noFill/>
        </p:spPr>
        <p:txBody>
          <a:bodyPr wrap="square" rtlCol="0">
            <a:spAutoFit/>
          </a:bodyPr>
          <a:lstStyle/>
          <a:p>
            <a:pPr algn="just">
              <a:lnSpc>
                <a:spcPct val="150000"/>
              </a:lnSpc>
            </a:pPr>
            <a:r>
              <a:rPr lang="tr-TR" dirty="0">
                <a:latin typeface="Cambria" panose="02040503050406030204" pitchFamily="18" charset="0"/>
                <a:ea typeface="Cambria" panose="02040503050406030204" pitchFamily="18" charset="0"/>
              </a:rPr>
              <a:t>İyon değiştirme, değiştiricinin metale karşı seçiciliğe sahip olması ve diğer iyon konsantrasyonlarının düşük olması durumunda ekonomik bir yöntem olarak değerlendirilmektedir. Metalin geri kazanımının ekonomikliği yüksek seçicilikte özel reçinelerin kullanımı ile sağlanmaktadır. Ağır metalin geri kazanımının ekonomik olmadığı ve kimyasal özellikleri nedeniyle kolaylıkla ayrılamadığı </a:t>
            </a:r>
            <a:r>
              <a:rPr lang="tr-TR" dirty="0" err="1">
                <a:latin typeface="Cambria" panose="02040503050406030204" pitchFamily="18" charset="0"/>
                <a:ea typeface="Cambria" panose="02040503050406030204" pitchFamily="18" charset="0"/>
              </a:rPr>
              <a:t>atıksularlarda</a:t>
            </a:r>
            <a:r>
              <a:rPr lang="tr-TR" dirty="0">
                <a:latin typeface="Cambria" panose="02040503050406030204" pitchFamily="18" charset="0"/>
                <a:ea typeface="Cambria" panose="02040503050406030204" pitchFamily="18" charset="0"/>
              </a:rPr>
              <a:t> doğal </a:t>
            </a:r>
            <a:r>
              <a:rPr lang="tr-TR" dirty="0" err="1">
                <a:latin typeface="Cambria" panose="02040503050406030204" pitchFamily="18" charset="0"/>
                <a:ea typeface="Cambria" panose="02040503050406030204" pitchFamily="18" charset="0"/>
              </a:rPr>
              <a:t>zeolit</a:t>
            </a:r>
            <a:r>
              <a:rPr lang="tr-TR" dirty="0">
                <a:latin typeface="Cambria" panose="02040503050406030204" pitchFamily="18" charset="0"/>
                <a:ea typeface="Cambria" panose="02040503050406030204" pitchFamily="18" charset="0"/>
              </a:rPr>
              <a:t> gibi seçici katyon değiştiricilerin kullanılması uygun olmaktadır.</a:t>
            </a:r>
          </a:p>
        </p:txBody>
      </p:sp>
      <p:pic>
        <p:nvPicPr>
          <p:cNvPr id="24580" name="Picture 4" descr="http://ecoideas.ca/wp-content/uploads/2012/08/panaceo-picture-300x2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649916"/>
            <a:ext cx="3456384" cy="239642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55576" y="6093296"/>
            <a:ext cx="6552728" cy="369332"/>
          </a:xfrm>
          <a:prstGeom prst="rect">
            <a:avLst/>
          </a:prstGeom>
          <a:noFill/>
        </p:spPr>
        <p:txBody>
          <a:bodyPr wrap="square" rtlCol="0">
            <a:spAutoFit/>
          </a:bodyPr>
          <a:lstStyle/>
          <a:p>
            <a:pPr algn="ctr"/>
            <a:r>
              <a:rPr lang="tr-TR" b="1" dirty="0" smtClean="0">
                <a:latin typeface="Cambria" panose="02040503050406030204" pitchFamily="18" charset="0"/>
                <a:ea typeface="Cambria" panose="02040503050406030204" pitchFamily="18" charset="0"/>
              </a:rPr>
              <a:t>Şekil 14.</a:t>
            </a:r>
            <a:r>
              <a:rPr lang="tr-TR" dirty="0" smtClean="0">
                <a:latin typeface="Cambria" panose="02040503050406030204" pitchFamily="18" charset="0"/>
                <a:ea typeface="Cambria" panose="02040503050406030204" pitchFamily="18" charset="0"/>
              </a:rPr>
              <a:t> Ağır Metallerin İyon Değişimi Prosesi ile Giderimi</a:t>
            </a:r>
            <a:endParaRPr lang="tr-TR" dirty="0">
              <a:latin typeface="Cambria" panose="02040503050406030204" pitchFamily="18" charset="0"/>
              <a:ea typeface="Cambria" panose="02040503050406030204" pitchFamily="18"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40</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5536" y="620688"/>
            <a:ext cx="8280920" cy="4853829"/>
          </a:xfrm>
          <a:prstGeom prst="rect">
            <a:avLst/>
          </a:prstGeom>
          <a:noFill/>
        </p:spPr>
        <p:txBody>
          <a:bodyPr wrap="square" rtlCol="0">
            <a:spAutoFit/>
          </a:bodyPr>
          <a:lstStyle/>
          <a:p>
            <a:pPr>
              <a:lnSpc>
                <a:spcPct val="150000"/>
              </a:lnSpc>
            </a:pPr>
            <a:r>
              <a:rPr lang="tr-TR" b="1" dirty="0">
                <a:solidFill>
                  <a:srgbClr val="0070C0"/>
                </a:solidFill>
                <a:latin typeface="Cambria" panose="02040503050406030204" pitchFamily="18" charset="0"/>
                <a:ea typeface="Cambria" panose="02040503050406030204" pitchFamily="18" charset="0"/>
              </a:rPr>
              <a:t>Reçinenin değiştirme tarzı ihtiva ettiği fonksiyonel gruplara bağlıdır. </a:t>
            </a:r>
            <a:endParaRPr lang="tr-TR" b="1" dirty="0" smtClean="0">
              <a:solidFill>
                <a:srgbClr val="0070C0"/>
              </a:solidFill>
              <a:latin typeface="Cambria" panose="02040503050406030204" pitchFamily="18" charset="0"/>
              <a:ea typeface="Cambria" panose="02040503050406030204" pitchFamily="18" charset="0"/>
            </a:endParaRPr>
          </a:p>
          <a:p>
            <a:pPr>
              <a:lnSpc>
                <a:spcPct val="150000"/>
              </a:lnSpc>
            </a:pPr>
            <a:endParaRPr lang="tr-TR" sz="1050" dirty="0">
              <a:latin typeface="Cambria" panose="02040503050406030204" pitchFamily="18" charset="0"/>
              <a:ea typeface="Cambria" panose="02040503050406030204" pitchFamily="18" charset="0"/>
            </a:endParaRPr>
          </a:p>
          <a:p>
            <a:pPr marL="285750" indent="-285750">
              <a:lnSpc>
                <a:spcPct val="150000"/>
              </a:lnSpc>
              <a:buFont typeface="Wingdings" panose="05000000000000000000" pitchFamily="2" charset="2"/>
              <a:buChar char="§"/>
            </a:pPr>
            <a:r>
              <a:rPr lang="tr-TR" dirty="0" smtClean="0">
                <a:latin typeface="Cambria" panose="02040503050406030204" pitchFamily="18" charset="0"/>
                <a:ea typeface="Cambria" panose="02040503050406030204" pitchFamily="18" charset="0"/>
              </a:rPr>
              <a:t>Kuvvetli </a:t>
            </a:r>
            <a:r>
              <a:rPr lang="tr-TR" dirty="0">
                <a:latin typeface="Cambria" panose="02040503050406030204" pitchFamily="18" charset="0"/>
                <a:ea typeface="Cambria" panose="02040503050406030204" pitchFamily="18" charset="0"/>
              </a:rPr>
              <a:t>bir asidik reçine (</a:t>
            </a:r>
            <a:r>
              <a:rPr lang="tr-TR" dirty="0" err="1">
                <a:latin typeface="Cambria" panose="02040503050406030204" pitchFamily="18" charset="0"/>
                <a:ea typeface="Cambria" panose="02040503050406030204" pitchFamily="18" charset="0"/>
              </a:rPr>
              <a:t>sülfonik</a:t>
            </a:r>
            <a:r>
              <a:rPr lang="tr-TR" dirty="0">
                <a:latin typeface="Cambria" panose="02040503050406030204" pitchFamily="18" charset="0"/>
                <a:ea typeface="Cambria" panose="02040503050406030204" pitchFamily="18" charset="0"/>
              </a:rPr>
              <a:t> asit tipi) bütün şartlarda az çok hidroliz olur. </a:t>
            </a:r>
            <a:endParaRPr lang="tr-TR" dirty="0" smtClean="0">
              <a:latin typeface="Cambria" panose="02040503050406030204" pitchFamily="18" charset="0"/>
              <a:ea typeface="Cambria" panose="02040503050406030204" pitchFamily="18" charset="0"/>
            </a:endParaRPr>
          </a:p>
          <a:p>
            <a:pPr marL="285750" indent="-285750">
              <a:lnSpc>
                <a:spcPct val="150000"/>
              </a:lnSpc>
              <a:buFont typeface="Wingdings" panose="05000000000000000000" pitchFamily="2" charset="2"/>
              <a:buChar char="§"/>
            </a:pPr>
            <a:r>
              <a:rPr lang="tr-TR" dirty="0" smtClean="0">
                <a:latin typeface="Cambria" panose="02040503050406030204" pitchFamily="18" charset="0"/>
                <a:ea typeface="Cambria" panose="02040503050406030204" pitchFamily="18" charset="0"/>
              </a:rPr>
              <a:t>Karboksilik </a:t>
            </a:r>
            <a:r>
              <a:rPr lang="tr-TR" dirty="0">
                <a:latin typeface="Cambria" panose="02040503050406030204" pitchFamily="18" charset="0"/>
                <a:ea typeface="Cambria" panose="02040503050406030204" pitchFamily="18" charset="0"/>
              </a:rPr>
              <a:t>asit ve </a:t>
            </a:r>
            <a:r>
              <a:rPr lang="tr-TR" dirty="0" err="1">
                <a:latin typeface="Cambria" panose="02040503050406030204" pitchFamily="18" charset="0"/>
                <a:ea typeface="Cambria" panose="02040503050406030204" pitchFamily="18" charset="0"/>
              </a:rPr>
              <a:t>fenolik</a:t>
            </a:r>
            <a:r>
              <a:rPr lang="tr-TR" dirty="0">
                <a:latin typeface="Cambria" panose="02040503050406030204" pitchFamily="18" charset="0"/>
                <a:ea typeface="Cambria" panose="02040503050406030204" pitchFamily="18" charset="0"/>
              </a:rPr>
              <a:t> reçineler zayıf elektrolit gibi davranırlar. </a:t>
            </a:r>
            <a:endParaRPr lang="tr-TR" dirty="0" smtClean="0">
              <a:latin typeface="Cambria" panose="02040503050406030204" pitchFamily="18" charset="0"/>
              <a:ea typeface="Cambria" panose="02040503050406030204" pitchFamily="18" charset="0"/>
            </a:endParaRPr>
          </a:p>
          <a:p>
            <a:pPr marL="285750" indent="-285750">
              <a:lnSpc>
                <a:spcPct val="150000"/>
              </a:lnSpc>
              <a:buFont typeface="Wingdings" panose="05000000000000000000" pitchFamily="2" charset="2"/>
              <a:buChar char="§"/>
            </a:pPr>
            <a:r>
              <a:rPr lang="tr-TR" dirty="0" smtClean="0">
                <a:latin typeface="Cambria" panose="02040503050406030204" pitchFamily="18" charset="0"/>
                <a:ea typeface="Cambria" panose="02040503050406030204" pitchFamily="18" charset="0"/>
              </a:rPr>
              <a:t>Bunların </a:t>
            </a:r>
            <a:r>
              <a:rPr lang="tr-TR" dirty="0">
                <a:latin typeface="Cambria" panose="02040503050406030204" pitchFamily="18" charset="0"/>
                <a:ea typeface="Cambria" panose="02040503050406030204" pitchFamily="18" charset="0"/>
              </a:rPr>
              <a:t>teorik kapasitesine sadece bazik çözeltilerde varılır. </a:t>
            </a:r>
            <a:endParaRPr lang="tr-TR" dirty="0" smtClean="0">
              <a:latin typeface="Cambria" panose="02040503050406030204" pitchFamily="18" charset="0"/>
              <a:ea typeface="Cambria" panose="02040503050406030204" pitchFamily="18" charset="0"/>
            </a:endParaRPr>
          </a:p>
          <a:p>
            <a:pPr marL="285750" indent="-285750">
              <a:lnSpc>
                <a:spcPct val="150000"/>
              </a:lnSpc>
              <a:buFont typeface="Wingdings" panose="05000000000000000000" pitchFamily="2" charset="2"/>
              <a:buChar char="§"/>
            </a:pPr>
            <a:r>
              <a:rPr lang="tr-TR" dirty="0" smtClean="0">
                <a:latin typeface="Cambria" panose="02040503050406030204" pitchFamily="18" charset="0"/>
                <a:ea typeface="Cambria" panose="02040503050406030204" pitchFamily="18" charset="0"/>
              </a:rPr>
              <a:t>Zayıf </a:t>
            </a:r>
            <a:r>
              <a:rPr lang="tr-TR" dirty="0">
                <a:latin typeface="Cambria" panose="02040503050406030204" pitchFamily="18" charset="0"/>
                <a:ea typeface="Cambria" panose="02040503050406030204" pitchFamily="18" charset="0"/>
              </a:rPr>
              <a:t>bazik reçineler iyi iyonlaşmadıklarından zayıf asitlerin </a:t>
            </a:r>
            <a:r>
              <a:rPr lang="tr-TR" dirty="0" err="1">
                <a:latin typeface="Cambria" panose="02040503050406030204" pitchFamily="18" charset="0"/>
                <a:ea typeface="Cambria" panose="02040503050406030204" pitchFamily="18" charset="0"/>
              </a:rPr>
              <a:t>absorbsiyonunda</a:t>
            </a:r>
            <a:r>
              <a:rPr lang="tr-TR" dirty="0">
                <a:latin typeface="Cambria" panose="02040503050406030204" pitchFamily="18" charset="0"/>
                <a:ea typeface="Cambria" panose="02040503050406030204" pitchFamily="18" charset="0"/>
              </a:rPr>
              <a:t> kullanılmazlar. </a:t>
            </a:r>
            <a:endParaRPr lang="tr-TR" dirty="0" smtClean="0">
              <a:latin typeface="Cambria" panose="02040503050406030204" pitchFamily="18" charset="0"/>
              <a:ea typeface="Cambria" panose="02040503050406030204" pitchFamily="18" charset="0"/>
            </a:endParaRPr>
          </a:p>
          <a:p>
            <a:pPr marL="285750" indent="-285750">
              <a:lnSpc>
                <a:spcPct val="150000"/>
              </a:lnSpc>
              <a:buFont typeface="Wingdings" panose="05000000000000000000" pitchFamily="2" charset="2"/>
              <a:buChar char="§"/>
            </a:pPr>
            <a:r>
              <a:rPr lang="tr-TR" dirty="0" smtClean="0">
                <a:latin typeface="Cambria" panose="02040503050406030204" pitchFamily="18" charset="0"/>
                <a:ea typeface="Cambria" panose="02040503050406030204" pitchFamily="18" charset="0"/>
              </a:rPr>
              <a:t>Fakat </a:t>
            </a:r>
            <a:r>
              <a:rPr lang="tr-TR" dirty="0">
                <a:latin typeface="Cambria" panose="02040503050406030204" pitchFamily="18" charset="0"/>
                <a:ea typeface="Cambria" panose="02040503050406030204" pitchFamily="18" charset="0"/>
              </a:rPr>
              <a:t>kuvvetli bazik reçineler (</a:t>
            </a:r>
            <a:r>
              <a:rPr lang="tr-TR" dirty="0" err="1">
                <a:latin typeface="Cambria" panose="02040503050406030204" pitchFamily="18" charset="0"/>
                <a:ea typeface="Cambria" panose="02040503050406030204" pitchFamily="18" charset="0"/>
              </a:rPr>
              <a:t>quarterner</a:t>
            </a:r>
            <a:r>
              <a:rPr lang="tr-TR" dirty="0">
                <a:latin typeface="Cambria" panose="02040503050406030204" pitchFamily="18" charset="0"/>
                <a:ea typeface="Cambria" panose="02040503050406030204" pitchFamily="18" charset="0"/>
              </a:rPr>
              <a:t> aminler gibi) H</a:t>
            </a:r>
            <a:r>
              <a:rPr lang="tr-TR" baseline="-25000" dirty="0">
                <a:latin typeface="Cambria" panose="02040503050406030204" pitchFamily="18" charset="0"/>
                <a:ea typeface="Cambria" panose="02040503050406030204" pitchFamily="18" charset="0"/>
              </a:rPr>
              <a:t>2</a:t>
            </a:r>
            <a:r>
              <a:rPr lang="tr-TR" dirty="0">
                <a:latin typeface="Cambria" panose="02040503050406030204" pitchFamily="18" charset="0"/>
                <a:ea typeface="Cambria" panose="02040503050406030204" pitchFamily="18" charset="0"/>
              </a:rPr>
              <a:t>SiO</a:t>
            </a:r>
            <a:r>
              <a:rPr lang="tr-TR" baseline="-25000" dirty="0">
                <a:latin typeface="Cambria" panose="02040503050406030204" pitchFamily="18" charset="0"/>
                <a:ea typeface="Cambria" panose="02040503050406030204" pitchFamily="18" charset="0"/>
              </a:rPr>
              <a:t>3</a:t>
            </a:r>
            <a:r>
              <a:rPr lang="tr-TR" dirty="0">
                <a:latin typeface="Cambria" panose="02040503050406030204" pitchFamily="18" charset="0"/>
                <a:ea typeface="Cambria" panose="02040503050406030204" pitchFamily="18" charset="0"/>
              </a:rPr>
              <a:t> ve H</a:t>
            </a:r>
            <a:r>
              <a:rPr lang="tr-TR" baseline="-25000" dirty="0">
                <a:latin typeface="Cambria" panose="02040503050406030204" pitchFamily="18" charset="0"/>
                <a:ea typeface="Cambria" panose="02040503050406030204" pitchFamily="18" charset="0"/>
              </a:rPr>
              <a:t>2</a:t>
            </a:r>
            <a:r>
              <a:rPr lang="tr-TR" dirty="0">
                <a:latin typeface="Cambria" panose="02040503050406030204" pitchFamily="18" charset="0"/>
                <a:ea typeface="Cambria" panose="02040503050406030204" pitchFamily="18" charset="0"/>
              </a:rPr>
              <a:t>CO</a:t>
            </a:r>
            <a:r>
              <a:rPr lang="tr-TR" baseline="-25000" dirty="0">
                <a:latin typeface="Cambria" panose="02040503050406030204" pitchFamily="18" charset="0"/>
                <a:ea typeface="Cambria" panose="02040503050406030204" pitchFamily="18" charset="0"/>
              </a:rPr>
              <a:t>3</a:t>
            </a:r>
            <a:r>
              <a:rPr lang="tr-TR" dirty="0">
                <a:latin typeface="Cambria" panose="02040503050406030204" pitchFamily="18" charset="0"/>
                <a:ea typeface="Cambria" panose="02040503050406030204" pitchFamily="18" charset="0"/>
              </a:rPr>
              <a:t>’le yer değiştirme reaksiyonları verirler. </a:t>
            </a:r>
            <a:endParaRPr lang="tr-TR" dirty="0" smtClean="0">
              <a:latin typeface="Cambria" panose="02040503050406030204" pitchFamily="18" charset="0"/>
              <a:ea typeface="Cambria" panose="02040503050406030204" pitchFamily="18" charset="0"/>
            </a:endParaRPr>
          </a:p>
          <a:p>
            <a:pPr marL="285750" indent="-285750">
              <a:lnSpc>
                <a:spcPct val="150000"/>
              </a:lnSpc>
              <a:buFont typeface="Wingdings" panose="05000000000000000000" pitchFamily="2" charset="2"/>
              <a:buChar char="§"/>
            </a:pPr>
            <a:r>
              <a:rPr lang="tr-TR" dirty="0" smtClean="0">
                <a:latin typeface="Cambria" panose="02040503050406030204" pitchFamily="18" charset="0"/>
                <a:ea typeface="Cambria" panose="02040503050406030204" pitchFamily="18" charset="0"/>
              </a:rPr>
              <a:t>Kuvvetli </a:t>
            </a:r>
            <a:r>
              <a:rPr lang="tr-TR" dirty="0">
                <a:latin typeface="Cambria" panose="02040503050406030204" pitchFamily="18" charset="0"/>
                <a:ea typeface="Cambria" panose="02040503050406030204" pitchFamily="18" charset="0"/>
              </a:rPr>
              <a:t>reçinelerin tuzları yıkamayla hidroliz olmazlar. </a:t>
            </a:r>
            <a:endParaRPr lang="tr-TR" dirty="0" smtClean="0">
              <a:latin typeface="Cambria" panose="02040503050406030204" pitchFamily="18" charset="0"/>
              <a:ea typeface="Cambria" panose="02040503050406030204" pitchFamily="18" charset="0"/>
            </a:endParaRPr>
          </a:p>
          <a:p>
            <a:pPr marL="285750" indent="-285750">
              <a:lnSpc>
                <a:spcPct val="150000"/>
              </a:lnSpc>
              <a:buFont typeface="Wingdings" panose="05000000000000000000" pitchFamily="2" charset="2"/>
              <a:buChar char="§"/>
            </a:pPr>
            <a:r>
              <a:rPr lang="tr-TR" dirty="0" smtClean="0">
                <a:latin typeface="Cambria" panose="02040503050406030204" pitchFamily="18" charset="0"/>
                <a:ea typeface="Cambria" panose="02040503050406030204" pitchFamily="18" charset="0"/>
              </a:rPr>
              <a:t>Zayıf </a:t>
            </a:r>
            <a:r>
              <a:rPr lang="tr-TR" dirty="0">
                <a:latin typeface="Cambria" panose="02040503050406030204" pitchFamily="18" charset="0"/>
                <a:ea typeface="Cambria" panose="02040503050406030204" pitchFamily="18" charset="0"/>
              </a:rPr>
              <a:t>reçinelerin tuzları ise zayıfça hidroliz olurlar. </a:t>
            </a:r>
            <a:endParaRPr lang="tr-TR" dirty="0" smtClean="0">
              <a:latin typeface="Cambria" panose="02040503050406030204" pitchFamily="18" charset="0"/>
              <a:ea typeface="Cambria" panose="02040503050406030204" pitchFamily="18" charset="0"/>
            </a:endParaRPr>
          </a:p>
          <a:p>
            <a:pPr marL="285750" indent="-285750">
              <a:lnSpc>
                <a:spcPct val="150000"/>
              </a:lnSpc>
              <a:buFont typeface="Wingdings" panose="05000000000000000000" pitchFamily="2" charset="2"/>
              <a:buChar char="§"/>
            </a:pPr>
            <a:r>
              <a:rPr lang="tr-TR" dirty="0" smtClean="0">
                <a:latin typeface="Cambria" panose="02040503050406030204" pitchFamily="18" charset="0"/>
                <a:ea typeface="Cambria" panose="02040503050406030204" pitchFamily="18" charset="0"/>
              </a:rPr>
              <a:t>Eğer </a:t>
            </a:r>
            <a:r>
              <a:rPr lang="tr-TR" dirty="0">
                <a:latin typeface="Cambria" panose="02040503050406030204" pitchFamily="18" charset="0"/>
                <a:ea typeface="Cambria" panose="02040503050406030204" pitchFamily="18" charset="0"/>
              </a:rPr>
              <a:t>reçine tuz formundaysa değiştirme hızı büyüktür.</a:t>
            </a:r>
          </a:p>
        </p:txBody>
      </p:sp>
      <p:sp>
        <p:nvSpPr>
          <p:cNvPr id="2" name="Slayt Numarası Yer Tutucusu 1"/>
          <p:cNvSpPr>
            <a:spLocks noGrp="1"/>
          </p:cNvSpPr>
          <p:nvPr>
            <p:ph type="sldNum" sz="quarter" idx="12"/>
          </p:nvPr>
        </p:nvSpPr>
        <p:spPr/>
        <p:txBody>
          <a:bodyPr/>
          <a:lstStyle/>
          <a:p>
            <a:fld id="{F302176B-0E47-46AC-8F43-DAB4B8A37D06}" type="slidenum">
              <a:rPr lang="tr-TR" smtClean="0"/>
              <a:t>41</a:t>
            </a:fld>
            <a:endParaRPr lang="tr-TR"/>
          </a:p>
        </p:txBody>
      </p:sp>
    </p:spTree>
    <p:extLst>
      <p:ext uri="{BB962C8B-B14F-4D97-AF65-F5344CB8AC3E}">
        <p14:creationId xmlns:p14="http://schemas.microsoft.com/office/powerpoint/2010/main" val="3280441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908720"/>
            <a:ext cx="8352928" cy="2123851"/>
          </a:xfrm>
          <a:prstGeom prst="rect">
            <a:avLst/>
          </a:prstGeom>
          <a:noFill/>
        </p:spPr>
        <p:txBody>
          <a:bodyPr wrap="square" rtlCol="0">
            <a:spAutoFit/>
          </a:bodyPr>
          <a:lstStyle/>
          <a:p>
            <a:pPr algn="just">
              <a:lnSpc>
                <a:spcPct val="150000"/>
              </a:lnSpc>
            </a:pPr>
            <a:r>
              <a:rPr lang="tr-TR" dirty="0" err="1" smtClean="0">
                <a:latin typeface="Cambria" panose="02040503050406030204" pitchFamily="18" charset="0"/>
                <a:ea typeface="Cambria" panose="02040503050406030204" pitchFamily="18" charset="0"/>
              </a:rPr>
              <a:t>Türkman</a:t>
            </a:r>
            <a:r>
              <a:rPr lang="tr-TR" dirty="0" smtClean="0">
                <a:latin typeface="Cambria" panose="02040503050406030204" pitchFamily="18" charset="0"/>
                <a:ea typeface="Cambria" panose="02040503050406030204" pitchFamily="18" charset="0"/>
              </a:rPr>
              <a:t> ve </a:t>
            </a:r>
            <a:r>
              <a:rPr lang="tr-TR" dirty="0" err="1" smtClean="0">
                <a:latin typeface="Cambria" panose="02040503050406030204" pitchFamily="18" charset="0"/>
                <a:ea typeface="Cambria" panose="02040503050406030204" pitchFamily="18" charset="0"/>
              </a:rPr>
              <a:t>diğ</a:t>
            </a:r>
            <a:r>
              <a:rPr lang="tr-TR" dirty="0" smtClean="0">
                <a:latin typeface="Cambria" panose="02040503050406030204" pitchFamily="18" charset="0"/>
                <a:ea typeface="Cambria" panose="02040503050406030204" pitchFamily="18" charset="0"/>
              </a:rPr>
              <a:t>., 2001, sürekli </a:t>
            </a:r>
            <a:r>
              <a:rPr lang="tr-TR" dirty="0">
                <a:latin typeface="Cambria" panose="02040503050406030204" pitchFamily="18" charset="0"/>
                <a:ea typeface="Cambria" panose="02040503050406030204" pitchFamily="18" charset="0"/>
              </a:rPr>
              <a:t>akış koşullarında yapılan kolon çalışmasında 2400 </a:t>
            </a:r>
            <a:r>
              <a:rPr lang="tr-TR" dirty="0" err="1">
                <a:latin typeface="Cambria" panose="02040503050406030204" pitchFamily="18" charset="0"/>
                <a:ea typeface="Cambria" panose="02040503050406030204" pitchFamily="18" charset="0"/>
              </a:rPr>
              <a:t>mL</a:t>
            </a:r>
            <a:r>
              <a:rPr lang="tr-TR" dirty="0">
                <a:latin typeface="Cambria" panose="02040503050406030204" pitchFamily="18" charset="0"/>
                <a:ea typeface="Cambria" panose="02040503050406030204" pitchFamily="18" charset="0"/>
              </a:rPr>
              <a:t>, 110 mg Pb</a:t>
            </a:r>
            <a:r>
              <a:rPr lang="tr-TR" baseline="30000" dirty="0">
                <a:latin typeface="Cambria" panose="02040503050406030204" pitchFamily="18" charset="0"/>
                <a:ea typeface="Cambria" panose="02040503050406030204" pitchFamily="18" charset="0"/>
              </a:rPr>
              <a:t>+2</a:t>
            </a:r>
            <a:r>
              <a:rPr lang="tr-TR" dirty="0">
                <a:latin typeface="Cambria" panose="02040503050406030204" pitchFamily="18" charset="0"/>
                <a:ea typeface="Cambria" panose="02040503050406030204" pitchFamily="18" charset="0"/>
              </a:rPr>
              <a:t>/L konsantrasyonunda aktifleştirilmiş 5 g </a:t>
            </a:r>
            <a:r>
              <a:rPr lang="tr-TR" dirty="0" err="1">
                <a:latin typeface="Cambria" panose="02040503050406030204" pitchFamily="18" charset="0"/>
                <a:ea typeface="Cambria" panose="02040503050406030204" pitchFamily="18" charset="0"/>
              </a:rPr>
              <a:t>klinoptilolit</a:t>
            </a:r>
            <a:r>
              <a:rPr lang="tr-TR" dirty="0">
                <a:latin typeface="Cambria" panose="02040503050406030204" pitchFamily="18" charset="0"/>
                <a:ea typeface="Cambria" panose="02040503050406030204" pitchFamily="18" charset="0"/>
              </a:rPr>
              <a:t> </a:t>
            </a:r>
            <a:r>
              <a:rPr lang="tr-TR" dirty="0" err="1">
                <a:latin typeface="Cambria" panose="02040503050406030204" pitchFamily="18" charset="0"/>
                <a:ea typeface="Cambria" panose="02040503050406030204" pitchFamily="18" charset="0"/>
              </a:rPr>
              <a:t>zeoliti</a:t>
            </a:r>
            <a:r>
              <a:rPr lang="tr-TR" dirty="0">
                <a:latin typeface="Cambria" panose="02040503050406030204" pitchFamily="18" charset="0"/>
                <a:ea typeface="Cambria" panose="02040503050406030204" pitchFamily="18" charset="0"/>
              </a:rPr>
              <a:t> ile 115 mg Pb</a:t>
            </a:r>
            <a:r>
              <a:rPr lang="tr-TR" baseline="30000" dirty="0">
                <a:latin typeface="Cambria" panose="02040503050406030204" pitchFamily="18" charset="0"/>
                <a:ea typeface="Cambria" panose="02040503050406030204" pitchFamily="18" charset="0"/>
              </a:rPr>
              <a:t>+2</a:t>
            </a:r>
            <a:r>
              <a:rPr lang="tr-TR" dirty="0">
                <a:latin typeface="Cambria" panose="02040503050406030204" pitchFamily="18" charset="0"/>
                <a:ea typeface="Cambria" panose="02040503050406030204" pitchFamily="18" charset="0"/>
              </a:rPr>
              <a:t> tutulmuştur, ham atıksu ile yapılan çalışma sonuçlarına göre iyon değiştirme yöntemi uygulanması durumunda atıksu, kanalizasyona deşarj standardını </a:t>
            </a:r>
            <a:r>
              <a:rPr lang="tr-TR" dirty="0" smtClean="0">
                <a:latin typeface="Cambria" panose="02040503050406030204" pitchFamily="18" charset="0"/>
                <a:ea typeface="Cambria" panose="02040503050406030204" pitchFamily="18" charset="0"/>
              </a:rPr>
              <a:t>sağlamaktadır.</a:t>
            </a:r>
            <a:endParaRPr lang="tr-TR" dirty="0">
              <a:latin typeface="Cambria" panose="02040503050406030204" pitchFamily="18" charset="0"/>
              <a:ea typeface="Cambria" panose="02040503050406030204" pitchFamily="18"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42</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980728"/>
            <a:ext cx="8352928" cy="3364960"/>
          </a:xfrm>
          <a:prstGeom prst="rect">
            <a:avLst/>
          </a:prstGeom>
          <a:noFill/>
        </p:spPr>
        <p:txBody>
          <a:bodyPr wrap="square" rtlCol="0">
            <a:spAutoFit/>
          </a:bodyPr>
          <a:lstStyle/>
          <a:p>
            <a:pPr algn="just">
              <a:lnSpc>
                <a:spcPct val="150000"/>
              </a:lnSpc>
            </a:pPr>
            <a:r>
              <a:rPr lang="tr-TR" dirty="0">
                <a:latin typeface="Cambria" panose="02040503050406030204" pitchFamily="18" charset="0"/>
                <a:ea typeface="Cambria" panose="02040503050406030204" pitchFamily="18" charset="0"/>
              </a:rPr>
              <a:t>Suyun </a:t>
            </a:r>
            <a:r>
              <a:rPr lang="tr-TR" dirty="0" err="1">
                <a:latin typeface="Cambria" panose="02040503050406030204" pitchFamily="18" charset="0"/>
                <a:ea typeface="Cambria" panose="02040503050406030204" pitchFamily="18" charset="0"/>
              </a:rPr>
              <a:t>alkalitesi</a:t>
            </a:r>
            <a:r>
              <a:rPr lang="tr-TR" dirty="0">
                <a:latin typeface="Cambria" panose="02040503050406030204" pitchFamily="18" charset="0"/>
                <a:ea typeface="Cambria" panose="02040503050406030204" pitchFamily="18" charset="0"/>
              </a:rPr>
              <a:t> </a:t>
            </a:r>
            <a:r>
              <a:rPr lang="tr-TR" dirty="0" err="1">
                <a:latin typeface="Cambria" panose="02040503050406030204" pitchFamily="18" charset="0"/>
                <a:ea typeface="Cambria" panose="02040503050406030204" pitchFamily="18" charset="0"/>
              </a:rPr>
              <a:t>pH’ın</a:t>
            </a:r>
            <a:r>
              <a:rPr lang="tr-TR" dirty="0">
                <a:latin typeface="Cambria" panose="02040503050406030204" pitchFamily="18" charset="0"/>
                <a:ea typeface="Cambria" panose="02040503050406030204" pitchFamily="18" charset="0"/>
              </a:rPr>
              <a:t> suda bulunan karbonat ve bikarbonatlar sebebiyle yükselmesi olayıdır</a:t>
            </a:r>
            <a:r>
              <a:rPr lang="tr-TR" dirty="0" smtClean="0">
                <a:latin typeface="Cambria" panose="02040503050406030204" pitchFamily="18" charset="0"/>
                <a:ea typeface="Cambria" panose="02040503050406030204" pitchFamily="18" charset="0"/>
              </a:rPr>
              <a:t>.</a:t>
            </a:r>
          </a:p>
          <a:p>
            <a:pPr algn="just">
              <a:lnSpc>
                <a:spcPct val="150000"/>
              </a:lnSpc>
            </a:pPr>
            <a:r>
              <a:rPr lang="tr-TR" dirty="0">
                <a:latin typeface="Cambria" panose="02040503050406030204" pitchFamily="18" charset="0"/>
                <a:ea typeface="Cambria" panose="02040503050406030204" pitchFamily="18" charset="0"/>
              </a:rPr>
              <a:t/>
            </a:r>
            <a:br>
              <a:rPr lang="tr-TR" dirty="0">
                <a:latin typeface="Cambria" panose="02040503050406030204" pitchFamily="18" charset="0"/>
                <a:ea typeface="Cambria" panose="02040503050406030204" pitchFamily="18" charset="0"/>
              </a:rPr>
            </a:br>
            <a:r>
              <a:rPr lang="tr-TR" dirty="0" err="1">
                <a:latin typeface="Cambria" panose="02040503050406030204" pitchFamily="18" charset="0"/>
                <a:ea typeface="Cambria" panose="02040503050406030204" pitchFamily="18" charset="0"/>
              </a:rPr>
              <a:t>Alkalitesi</a:t>
            </a:r>
            <a:r>
              <a:rPr lang="tr-TR" dirty="0">
                <a:latin typeface="Cambria" panose="02040503050406030204" pitchFamily="18" charset="0"/>
                <a:ea typeface="Cambria" panose="02040503050406030204" pitchFamily="18" charset="0"/>
              </a:rPr>
              <a:t> yüksek olan suların kullanımı sırasında oluşan beyaz çökelti ve benzeri sorunlar sebebiyle prosesinde saf suya gereksinim duyan tekstil, kozmetik, ilaç ve enerji sektörü gibi pek çok sektörün iş kalitesi olumsuz yönde etkilenir. Sudaki sertliğin giderilmesi sodyum bazlı reçineler ile yapılırken sudaki </a:t>
            </a:r>
            <a:r>
              <a:rPr lang="tr-TR" dirty="0" err="1">
                <a:latin typeface="Cambria" panose="02040503050406030204" pitchFamily="18" charset="0"/>
                <a:ea typeface="Cambria" panose="02040503050406030204" pitchFamily="18" charset="0"/>
              </a:rPr>
              <a:t>alkalitenin</a:t>
            </a:r>
            <a:r>
              <a:rPr lang="tr-TR" dirty="0">
                <a:latin typeface="Cambria" panose="02040503050406030204" pitchFamily="18" charset="0"/>
                <a:ea typeface="Cambria" panose="02040503050406030204" pitchFamily="18" charset="0"/>
              </a:rPr>
              <a:t> giderilmesinde karbonat ve bikarbonat seçici </a:t>
            </a:r>
            <a:r>
              <a:rPr lang="tr-TR" dirty="0" err="1">
                <a:latin typeface="Cambria" panose="02040503050406030204" pitchFamily="18" charset="0"/>
                <a:ea typeface="Cambria" panose="02040503050406030204" pitchFamily="18" charset="0"/>
              </a:rPr>
              <a:t>anyonik</a:t>
            </a:r>
            <a:r>
              <a:rPr lang="tr-TR" dirty="0">
                <a:latin typeface="Cambria" panose="02040503050406030204" pitchFamily="18" charset="0"/>
                <a:ea typeface="Cambria" panose="02040503050406030204" pitchFamily="18" charset="0"/>
              </a:rPr>
              <a:t> reçineler kullanılır</a:t>
            </a:r>
            <a:r>
              <a:rPr lang="tr-TR" dirty="0" smtClean="0">
                <a:latin typeface="Cambria" panose="02040503050406030204" pitchFamily="18" charset="0"/>
                <a:ea typeface="Cambria" panose="02040503050406030204" pitchFamily="18" charset="0"/>
              </a:rPr>
              <a:t>.</a:t>
            </a:r>
          </a:p>
        </p:txBody>
      </p:sp>
      <p:sp>
        <p:nvSpPr>
          <p:cNvPr id="3" name="Metin kutusu 2"/>
          <p:cNvSpPr txBox="1"/>
          <p:nvPr/>
        </p:nvSpPr>
        <p:spPr>
          <a:xfrm>
            <a:off x="467544" y="548680"/>
            <a:ext cx="3600400" cy="369332"/>
          </a:xfrm>
          <a:prstGeom prst="rect">
            <a:avLst/>
          </a:prstGeom>
          <a:noFill/>
        </p:spPr>
        <p:txBody>
          <a:bodyPr wrap="square" rtlCol="0">
            <a:spAutoFit/>
          </a:bodyPr>
          <a:lstStyle/>
          <a:p>
            <a:r>
              <a:rPr lang="tr-TR" b="1" dirty="0" smtClean="0">
                <a:latin typeface="Cambria" panose="02040503050406030204" pitchFamily="18" charset="0"/>
                <a:ea typeface="Cambria" panose="02040503050406030204" pitchFamily="18" charset="0"/>
              </a:rPr>
              <a:t>DEALKALİZASYON</a:t>
            </a:r>
            <a:endParaRPr lang="tr-TR" b="1" dirty="0">
              <a:latin typeface="Cambria" panose="02040503050406030204" pitchFamily="18" charset="0"/>
              <a:ea typeface="Cambria" panose="02040503050406030204" pitchFamily="18"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43</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548680"/>
            <a:ext cx="8352928" cy="3539430"/>
          </a:xfrm>
          <a:prstGeom prst="rect">
            <a:avLst/>
          </a:prstGeom>
          <a:noFill/>
        </p:spPr>
        <p:txBody>
          <a:bodyPr wrap="square" rtlCol="0">
            <a:spAutoFit/>
          </a:bodyPr>
          <a:lstStyle/>
          <a:p>
            <a:pPr algn="just"/>
            <a:r>
              <a:rPr lang="tr-TR" sz="1600" b="1" dirty="0" err="1">
                <a:latin typeface="Cambria" panose="02040503050406030204" pitchFamily="18" charset="0"/>
                <a:ea typeface="Cambria" panose="02040503050406030204" pitchFamily="18" charset="0"/>
              </a:rPr>
              <a:t>Dealkalize</a:t>
            </a:r>
            <a:r>
              <a:rPr lang="tr-TR" sz="1600" b="1" dirty="0">
                <a:latin typeface="Cambria" panose="02040503050406030204" pitchFamily="18" charset="0"/>
                <a:ea typeface="Cambria" panose="02040503050406030204" pitchFamily="18" charset="0"/>
              </a:rPr>
              <a:t> Su </a:t>
            </a:r>
            <a:r>
              <a:rPr lang="tr-TR" sz="1600" b="1" dirty="0" smtClean="0">
                <a:latin typeface="Cambria" panose="02040503050406030204" pitchFamily="18" charset="0"/>
                <a:ea typeface="Cambria" panose="02040503050406030204" pitchFamily="18" charset="0"/>
              </a:rPr>
              <a:t>Sistemlerinde </a:t>
            </a:r>
            <a:r>
              <a:rPr lang="tr-TR" sz="1600" b="1" dirty="0">
                <a:latin typeface="Cambria" panose="02040503050406030204" pitchFamily="18" charset="0"/>
                <a:ea typeface="Cambria" panose="02040503050406030204" pitchFamily="18" charset="0"/>
              </a:rPr>
              <a:t>Yer Alan Üniteler ve Fonksiyonları</a:t>
            </a:r>
            <a:r>
              <a:rPr lang="tr-TR" sz="1600" b="1" dirty="0" smtClean="0">
                <a:latin typeface="Cambria" panose="02040503050406030204" pitchFamily="18" charset="0"/>
                <a:ea typeface="Cambria" panose="02040503050406030204" pitchFamily="18" charset="0"/>
              </a:rPr>
              <a:t>:</a:t>
            </a:r>
          </a:p>
          <a:p>
            <a:pPr algn="just"/>
            <a:r>
              <a:rPr lang="tr-TR" sz="1600" dirty="0">
                <a:latin typeface="Cambria" panose="02040503050406030204" pitchFamily="18" charset="0"/>
                <a:ea typeface="Cambria" panose="02040503050406030204" pitchFamily="18" charset="0"/>
              </a:rPr>
              <a:t/>
            </a:r>
            <a:br>
              <a:rPr lang="tr-TR" sz="1600" dirty="0">
                <a:latin typeface="Cambria" panose="02040503050406030204" pitchFamily="18" charset="0"/>
                <a:ea typeface="Cambria" panose="02040503050406030204" pitchFamily="18" charset="0"/>
              </a:rPr>
            </a:br>
            <a:r>
              <a:rPr lang="tr-TR" sz="1600" dirty="0">
                <a:latin typeface="Cambria" panose="02040503050406030204" pitchFamily="18" charset="0"/>
                <a:ea typeface="Cambria" panose="02040503050406030204" pitchFamily="18" charset="0"/>
              </a:rPr>
              <a:t/>
            </a:r>
            <a:br>
              <a:rPr lang="tr-TR" sz="1600" dirty="0">
                <a:latin typeface="Cambria" panose="02040503050406030204" pitchFamily="18" charset="0"/>
                <a:ea typeface="Cambria" panose="02040503050406030204" pitchFamily="18" charset="0"/>
              </a:rPr>
            </a:br>
            <a:r>
              <a:rPr lang="tr-TR" sz="1600" dirty="0">
                <a:latin typeface="Cambria" panose="02040503050406030204" pitchFamily="18" charset="0"/>
                <a:ea typeface="Cambria" panose="02040503050406030204" pitchFamily="18" charset="0"/>
              </a:rPr>
              <a:t>1. Zayıf Asidik Katyon değiştirici  : Bikarbonatları CO</a:t>
            </a:r>
            <a:r>
              <a:rPr lang="tr-TR" sz="1600" baseline="-25000" dirty="0">
                <a:latin typeface="Cambria" panose="02040503050406030204" pitchFamily="18" charset="0"/>
                <a:ea typeface="Cambria" panose="02040503050406030204" pitchFamily="18" charset="0"/>
              </a:rPr>
              <a:t>2</a:t>
            </a:r>
            <a:r>
              <a:rPr lang="tr-TR" sz="1600" dirty="0">
                <a:latin typeface="Cambria" panose="02040503050406030204" pitchFamily="18" charset="0"/>
                <a:ea typeface="Cambria" panose="02040503050406030204" pitchFamily="18" charset="0"/>
              </a:rPr>
              <a:t> de dönüştürür ve bikarbonata bağlı olan sertlik iyonlarını tutar</a:t>
            </a:r>
            <a:r>
              <a:rPr lang="tr-TR" sz="1600" dirty="0" smtClean="0">
                <a:latin typeface="Cambria" panose="02040503050406030204" pitchFamily="18" charset="0"/>
                <a:ea typeface="Cambria" panose="02040503050406030204" pitchFamily="18" charset="0"/>
              </a:rPr>
              <a:t>.</a:t>
            </a:r>
          </a:p>
          <a:p>
            <a:pPr algn="just"/>
            <a:r>
              <a:rPr lang="tr-TR" sz="1600" dirty="0">
                <a:latin typeface="Cambria" panose="02040503050406030204" pitchFamily="18" charset="0"/>
                <a:ea typeface="Cambria" panose="02040503050406030204" pitchFamily="18" charset="0"/>
              </a:rPr>
              <a:t> </a:t>
            </a:r>
            <a:br>
              <a:rPr lang="tr-TR" sz="1600" dirty="0">
                <a:latin typeface="Cambria" panose="02040503050406030204" pitchFamily="18" charset="0"/>
                <a:ea typeface="Cambria" panose="02040503050406030204" pitchFamily="18" charset="0"/>
              </a:rPr>
            </a:br>
            <a:r>
              <a:rPr lang="tr-TR" sz="1600" dirty="0">
                <a:latin typeface="Cambria" panose="02040503050406030204" pitchFamily="18" charset="0"/>
                <a:ea typeface="Cambria" panose="02040503050406030204" pitchFamily="18" charset="0"/>
              </a:rPr>
              <a:t>2. CO</a:t>
            </a:r>
            <a:r>
              <a:rPr lang="tr-TR" sz="1600" baseline="-25000" dirty="0">
                <a:latin typeface="Cambria" panose="02040503050406030204" pitchFamily="18" charset="0"/>
                <a:ea typeface="Cambria" panose="02040503050406030204" pitchFamily="18" charset="0"/>
              </a:rPr>
              <a:t>2</a:t>
            </a:r>
            <a:r>
              <a:rPr lang="tr-TR" sz="1600" dirty="0">
                <a:latin typeface="Cambria" panose="02040503050406030204" pitchFamily="18" charset="0"/>
                <a:ea typeface="Cambria" panose="02040503050406030204" pitchFamily="18" charset="0"/>
              </a:rPr>
              <a:t> – </a:t>
            </a:r>
            <a:r>
              <a:rPr lang="tr-TR" sz="1600" dirty="0" err="1">
                <a:latin typeface="Cambria" panose="02040503050406030204" pitchFamily="18" charset="0"/>
                <a:ea typeface="Cambria" panose="02040503050406030204" pitchFamily="18" charset="0"/>
              </a:rPr>
              <a:t>Degazörü</a:t>
            </a:r>
            <a:r>
              <a:rPr lang="tr-TR" sz="1600" dirty="0">
                <a:latin typeface="Cambria" panose="02040503050406030204" pitchFamily="18" charset="0"/>
                <a:ea typeface="Cambria" panose="02040503050406030204" pitchFamily="18" charset="0"/>
              </a:rPr>
              <a:t> : CO</a:t>
            </a:r>
            <a:r>
              <a:rPr lang="tr-TR" sz="1600" baseline="-25000" dirty="0">
                <a:latin typeface="Cambria" panose="02040503050406030204" pitchFamily="18" charset="0"/>
                <a:ea typeface="Cambria" panose="02040503050406030204" pitchFamily="18" charset="0"/>
              </a:rPr>
              <a:t>2</a:t>
            </a:r>
            <a:r>
              <a:rPr lang="tr-TR" sz="1600" dirty="0">
                <a:latin typeface="Cambria" panose="02040503050406030204" pitchFamily="18" charset="0"/>
                <a:ea typeface="Cambria" panose="02040503050406030204" pitchFamily="18" charset="0"/>
              </a:rPr>
              <a:t>’ i uzaklaştırarak TDS’ i düşürür</a:t>
            </a:r>
            <a:r>
              <a:rPr lang="tr-TR" sz="1600" dirty="0" smtClean="0">
                <a:latin typeface="Cambria" panose="02040503050406030204" pitchFamily="18" charset="0"/>
                <a:ea typeface="Cambria" panose="02040503050406030204" pitchFamily="18" charset="0"/>
              </a:rPr>
              <a:t>.</a:t>
            </a:r>
          </a:p>
          <a:p>
            <a:pPr algn="just"/>
            <a:r>
              <a:rPr lang="tr-TR" sz="1600" dirty="0">
                <a:latin typeface="Cambria" panose="02040503050406030204" pitchFamily="18" charset="0"/>
                <a:ea typeface="Cambria" panose="02040503050406030204" pitchFamily="18" charset="0"/>
              </a:rPr>
              <a:t> </a:t>
            </a:r>
            <a:br>
              <a:rPr lang="tr-TR" sz="1600" dirty="0">
                <a:latin typeface="Cambria" panose="02040503050406030204" pitchFamily="18" charset="0"/>
                <a:ea typeface="Cambria" panose="02040503050406030204" pitchFamily="18" charset="0"/>
              </a:rPr>
            </a:br>
            <a:r>
              <a:rPr lang="tr-TR" sz="1600" dirty="0" smtClean="0">
                <a:latin typeface="Cambria" panose="02040503050406030204" pitchFamily="18" charset="0"/>
                <a:ea typeface="Cambria" panose="02040503050406030204" pitchFamily="18" charset="0"/>
              </a:rPr>
              <a:t>3.Nötralizasyon: </a:t>
            </a:r>
            <a:r>
              <a:rPr lang="tr-TR" sz="1600" dirty="0" err="1" smtClean="0">
                <a:latin typeface="Cambria" panose="02040503050406030204" pitchFamily="18" charset="0"/>
                <a:ea typeface="Cambria" panose="02040503050406030204" pitchFamily="18" charset="0"/>
              </a:rPr>
              <a:t>Dealkalizasyon</a:t>
            </a:r>
            <a:r>
              <a:rPr lang="tr-TR" sz="1600" dirty="0" smtClean="0">
                <a:latin typeface="Cambria" panose="02040503050406030204" pitchFamily="18" charset="0"/>
                <a:ea typeface="Cambria" panose="02040503050406030204" pitchFamily="18" charset="0"/>
              </a:rPr>
              <a:t> </a:t>
            </a:r>
            <a:r>
              <a:rPr lang="tr-TR" sz="1600" dirty="0">
                <a:latin typeface="Cambria" panose="02040503050406030204" pitchFamily="18" charset="0"/>
                <a:ea typeface="Cambria" panose="02040503050406030204" pitchFamily="18" charset="0"/>
              </a:rPr>
              <a:t>tesislerinde </a:t>
            </a:r>
            <a:r>
              <a:rPr lang="tr-TR" sz="1600" dirty="0" err="1">
                <a:latin typeface="Cambria" panose="02040503050406030204" pitchFamily="18" charset="0"/>
                <a:ea typeface="Cambria" panose="02040503050406030204" pitchFamily="18" charset="0"/>
              </a:rPr>
              <a:t>degazörden</a:t>
            </a:r>
            <a:r>
              <a:rPr lang="tr-TR" sz="1600" dirty="0">
                <a:latin typeface="Cambria" panose="02040503050406030204" pitchFamily="18" charset="0"/>
                <a:ea typeface="Cambria" panose="02040503050406030204" pitchFamily="18" charset="0"/>
              </a:rPr>
              <a:t> sonra nötralizasyon sistemi kullanılması gerekmektedir. Bunun sebebi zayıf asidik katyon değiştirici çıkışında suyun </a:t>
            </a:r>
            <a:r>
              <a:rPr lang="tr-TR" sz="1600" dirty="0" err="1" smtClean="0">
                <a:latin typeface="Cambria" panose="02040503050406030204" pitchFamily="18" charset="0"/>
                <a:ea typeface="Cambria" panose="02040503050406030204" pitchFamily="18" charset="0"/>
              </a:rPr>
              <a:t>pH</a:t>
            </a:r>
            <a:r>
              <a:rPr lang="tr-TR" sz="1600" dirty="0" smtClean="0">
                <a:latin typeface="Cambria" panose="02040503050406030204" pitchFamily="18" charset="0"/>
                <a:ea typeface="Cambria" panose="02040503050406030204" pitchFamily="18" charset="0"/>
              </a:rPr>
              <a:t> </a:t>
            </a:r>
            <a:r>
              <a:rPr lang="tr-TR" sz="1600" dirty="0">
                <a:latin typeface="Cambria" panose="02040503050406030204" pitchFamily="18" charset="0"/>
                <a:ea typeface="Cambria" panose="02040503050406030204" pitchFamily="18" charset="0"/>
              </a:rPr>
              <a:t>değerinin 4-5 civarında olmasıdır. </a:t>
            </a:r>
            <a:endParaRPr lang="tr-TR" sz="1600" dirty="0" smtClean="0">
              <a:latin typeface="Cambria" panose="02040503050406030204" pitchFamily="18" charset="0"/>
              <a:ea typeface="Cambria" panose="02040503050406030204" pitchFamily="18" charset="0"/>
            </a:endParaRPr>
          </a:p>
          <a:p>
            <a:pPr algn="just"/>
            <a:r>
              <a:rPr lang="tr-TR" sz="1600" dirty="0">
                <a:latin typeface="Cambria" panose="02040503050406030204" pitchFamily="18" charset="0"/>
                <a:ea typeface="Cambria" panose="02040503050406030204" pitchFamily="18" charset="0"/>
              </a:rPr>
              <a:t/>
            </a:r>
            <a:br>
              <a:rPr lang="tr-TR" sz="1600" dirty="0">
                <a:latin typeface="Cambria" panose="02040503050406030204" pitchFamily="18" charset="0"/>
                <a:ea typeface="Cambria" panose="02040503050406030204" pitchFamily="18" charset="0"/>
              </a:rPr>
            </a:br>
            <a:r>
              <a:rPr lang="tr-TR" sz="1600" dirty="0">
                <a:latin typeface="Cambria" panose="02040503050406030204" pitchFamily="18" charset="0"/>
                <a:ea typeface="Cambria" panose="02040503050406030204" pitchFamily="18" charset="0"/>
              </a:rPr>
              <a:t>4. Yumuşatıcı : Bikarbonata bağlı olmayan sertlik iyonlarını tutar. Bu bağlamda eğer sertlik değeri bikarbonattan yüksek değil ise su yumuşatmaya gerek yoktur.</a:t>
            </a:r>
          </a:p>
        </p:txBody>
      </p:sp>
      <p:sp>
        <p:nvSpPr>
          <p:cNvPr id="3" name="Slayt Numarası Yer Tutucusu 2"/>
          <p:cNvSpPr>
            <a:spLocks noGrp="1"/>
          </p:cNvSpPr>
          <p:nvPr>
            <p:ph type="sldNum" sz="quarter" idx="12"/>
          </p:nvPr>
        </p:nvSpPr>
        <p:spPr/>
        <p:txBody>
          <a:bodyPr/>
          <a:lstStyle/>
          <a:p>
            <a:fld id="{F302176B-0E47-46AC-8F43-DAB4B8A37D06}" type="slidenum">
              <a:rPr lang="tr-TR" smtClean="0"/>
              <a:t>44</a:t>
            </a:fld>
            <a:endParaRPr lang="tr-TR"/>
          </a:p>
        </p:txBody>
      </p:sp>
    </p:spTree>
    <p:extLst>
      <p:ext uri="{BB962C8B-B14F-4D97-AF65-F5344CB8AC3E}">
        <p14:creationId xmlns:p14="http://schemas.microsoft.com/office/powerpoint/2010/main" val="31192956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692696"/>
            <a:ext cx="7920880" cy="2031325"/>
          </a:xfrm>
          <a:prstGeom prst="rect">
            <a:avLst/>
          </a:prstGeom>
          <a:noFill/>
        </p:spPr>
        <p:txBody>
          <a:bodyPr wrap="square" rtlCol="0">
            <a:spAutoFit/>
          </a:bodyPr>
          <a:lstStyle/>
          <a:p>
            <a:pPr algn="just">
              <a:lnSpc>
                <a:spcPct val="150000"/>
              </a:lnSpc>
            </a:pPr>
            <a:r>
              <a:rPr lang="tr-TR" dirty="0" err="1" smtClean="0">
                <a:latin typeface="Cambria" panose="02040503050406030204" pitchFamily="18" charset="0"/>
                <a:ea typeface="Cambria" panose="02040503050406030204" pitchFamily="18" charset="0"/>
              </a:rPr>
              <a:t>Dealkalizasyon</a:t>
            </a:r>
            <a:r>
              <a:rPr lang="tr-TR" dirty="0" smtClean="0">
                <a:latin typeface="Cambria" panose="02040503050406030204" pitchFamily="18" charset="0"/>
                <a:ea typeface="Cambria" panose="02040503050406030204" pitchFamily="18" charset="0"/>
              </a:rPr>
              <a:t> </a:t>
            </a:r>
            <a:r>
              <a:rPr lang="tr-TR" dirty="0">
                <a:latin typeface="Cambria" panose="02040503050406030204" pitchFamily="18" charset="0"/>
                <a:ea typeface="Cambria" panose="02040503050406030204" pitchFamily="18" charset="0"/>
              </a:rPr>
              <a:t>sistemleri yumuşatma sistemlerinden önce kurularak yumuşatma sisteminizin iş yükünü ve tuz sarfiyatını azaltırken ayrıca kullanılacak kimyasallarında %6-8 oranında azalmasını sağlar. Böylece sistem verimliliği ve kullanım süresi arttırılır.</a:t>
            </a:r>
          </a:p>
          <a:p>
            <a:endParaRPr lang="tr-TR" dirty="0">
              <a:latin typeface="Cambria" panose="02040503050406030204" pitchFamily="18" charset="0"/>
              <a:ea typeface="Cambria" panose="02040503050406030204" pitchFamily="18" charset="0"/>
            </a:endParaRPr>
          </a:p>
        </p:txBody>
      </p:sp>
      <p:pic>
        <p:nvPicPr>
          <p:cNvPr id="4" name="Picture 2" descr="http://www2.spiraxsarco.com/images/resources/steam-engineering-tutorials/3/10/Fig_3_10_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6912"/>
            <a:ext cx="5238750" cy="347662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55576" y="6228020"/>
            <a:ext cx="6552728" cy="369332"/>
          </a:xfrm>
          <a:prstGeom prst="rect">
            <a:avLst/>
          </a:prstGeom>
          <a:noFill/>
        </p:spPr>
        <p:txBody>
          <a:bodyPr wrap="square" rtlCol="0">
            <a:spAutoFit/>
          </a:bodyPr>
          <a:lstStyle/>
          <a:p>
            <a:pPr algn="ctr"/>
            <a:r>
              <a:rPr lang="tr-TR" b="1" dirty="0" smtClean="0">
                <a:latin typeface="Cambria" panose="02040503050406030204" pitchFamily="18" charset="0"/>
                <a:ea typeface="Cambria" panose="02040503050406030204" pitchFamily="18" charset="0"/>
              </a:rPr>
              <a:t>Şekil 15.</a:t>
            </a:r>
            <a:r>
              <a:rPr lang="tr-TR" dirty="0" smtClean="0">
                <a:latin typeface="Cambria" panose="02040503050406030204" pitchFamily="18" charset="0"/>
                <a:ea typeface="Cambria" panose="02040503050406030204" pitchFamily="18" charset="0"/>
              </a:rPr>
              <a:t> İyon değişimi sisteminde </a:t>
            </a:r>
            <a:r>
              <a:rPr lang="tr-TR" dirty="0" err="1" smtClean="0">
                <a:latin typeface="Cambria" panose="02040503050406030204" pitchFamily="18" charset="0"/>
                <a:ea typeface="Cambria" panose="02040503050406030204" pitchFamily="18" charset="0"/>
              </a:rPr>
              <a:t>dealkalizasyon</a:t>
            </a:r>
            <a:endParaRPr lang="tr-TR" dirty="0">
              <a:latin typeface="Cambria" panose="02040503050406030204" pitchFamily="18" charset="0"/>
              <a:ea typeface="Cambria" panose="02040503050406030204" pitchFamily="18"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45</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2492896"/>
            <a:ext cx="5976664" cy="923330"/>
          </a:xfrm>
          <a:prstGeom prst="rect">
            <a:avLst/>
          </a:prstGeom>
          <a:noFill/>
        </p:spPr>
        <p:txBody>
          <a:bodyPr wrap="square" lIns="91440" tIns="45720" rIns="91440" bIns="45720">
            <a:spAutoFit/>
          </a:bodyPr>
          <a:lstStyle/>
          <a:p>
            <a:pPr algn="ctr"/>
            <a:r>
              <a:rPr lang="tr-TR" sz="5400" b="1" cap="none" spc="100" dirty="0" smtClean="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rPr>
              <a:t>Teşekkürler</a:t>
            </a:r>
            <a:endParaRPr lang="tr-TR" sz="5400" b="1" cap="none"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46</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3cleantechnologies.com/wp-content/uploads/2013/10/AmmoniaGreenBoxgraphicfortechnologypag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86325" cy="530542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886325" y="116632"/>
            <a:ext cx="4078163" cy="6463308"/>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The heart of E3’s </a:t>
            </a:r>
            <a:r>
              <a:rPr lang="en-US" dirty="0" err="1">
                <a:latin typeface="Cambria" panose="02040503050406030204" pitchFamily="18" charset="0"/>
                <a:ea typeface="Cambria" panose="02040503050406030204" pitchFamily="18" charset="0"/>
              </a:rPr>
              <a:t>GreenBox</a:t>
            </a:r>
            <a:r>
              <a:rPr lang="en-US" dirty="0">
                <a:latin typeface="Cambria" panose="02040503050406030204" pitchFamily="18" charset="0"/>
                <a:ea typeface="Cambria" panose="02040503050406030204" pitchFamily="18" charset="0"/>
              </a:rPr>
              <a:t>™ and sensor technology is the company’s low energy, low temperature </a:t>
            </a:r>
            <a:r>
              <a:rPr lang="en-US" dirty="0" err="1">
                <a:latin typeface="Cambria" panose="02040503050406030204" pitchFamily="18" charset="0"/>
                <a:ea typeface="Cambria" panose="02040503050406030204" pitchFamily="18" charset="0"/>
              </a:rPr>
              <a:t>electrolyzer</a:t>
            </a:r>
            <a:r>
              <a:rPr lang="en-US" dirty="0">
                <a:latin typeface="Cambria" panose="02040503050406030204" pitchFamily="18" charset="0"/>
                <a:ea typeface="Cambria" panose="02040503050406030204" pitchFamily="18" charset="0"/>
              </a:rPr>
              <a:t>, an electrochemical device that can be thought of a battery operating in “reverse”. In a battery, an electrochemical reaction generates electricity. In the </a:t>
            </a:r>
            <a:r>
              <a:rPr lang="en-US" dirty="0" err="1">
                <a:latin typeface="Cambria" panose="02040503050406030204" pitchFamily="18" charset="0"/>
                <a:ea typeface="Cambria" panose="02040503050406030204" pitchFamily="18" charset="0"/>
              </a:rPr>
              <a:t>GreenBox</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electrolyzer</a:t>
            </a:r>
            <a:r>
              <a:rPr lang="en-US" dirty="0">
                <a:latin typeface="Cambria" panose="02040503050406030204" pitchFamily="18" charset="0"/>
                <a:ea typeface="Cambria" panose="02040503050406030204" pitchFamily="18" charset="0"/>
              </a:rPr>
              <a:t>, a small amount of electricity is used to drive the electrochemical breakdown of ammonia or urea. The </a:t>
            </a:r>
            <a:r>
              <a:rPr lang="en-US" dirty="0" err="1">
                <a:latin typeface="Cambria" panose="02040503050406030204" pitchFamily="18" charset="0"/>
                <a:ea typeface="Cambria" panose="02040503050406030204" pitchFamily="18" charset="0"/>
              </a:rPr>
              <a:t>electrolyzer</a:t>
            </a:r>
            <a:r>
              <a:rPr lang="en-US" dirty="0">
                <a:latin typeface="Cambria" panose="02040503050406030204" pitchFamily="18" charset="0"/>
                <a:ea typeface="Cambria" panose="02040503050406030204" pitchFamily="18" charset="0"/>
              </a:rPr>
              <a:t> contains two electrodes. By applying a voltage across the electrodes, ammonia in the incoming ammonia/water/electrolyte solution is broken down (oxidized) at one electrode while water is “reduced” at the other. The reactions take place in different compartments of the </a:t>
            </a:r>
            <a:r>
              <a:rPr lang="en-US" dirty="0" err="1">
                <a:latin typeface="Cambria" panose="02040503050406030204" pitchFamily="18" charset="0"/>
                <a:ea typeface="Cambria" panose="02040503050406030204" pitchFamily="18" charset="0"/>
              </a:rPr>
              <a:t>electrolyzer</a:t>
            </a:r>
            <a:r>
              <a:rPr lang="en-US" dirty="0">
                <a:latin typeface="Cambria" panose="02040503050406030204" pitchFamily="18" charset="0"/>
                <a:ea typeface="Cambria" panose="02040503050406030204" pitchFamily="18" charset="0"/>
              </a:rPr>
              <a:t>, so both pure nitrogen and pure hydrogen are produced, as shown in the accompanying schematic.</a:t>
            </a:r>
            <a:endParaRPr lang="tr-TR" dirty="0">
              <a:latin typeface="Cambria" panose="02040503050406030204" pitchFamily="18" charset="0"/>
              <a:ea typeface="Cambria" panose="02040503050406030204" pitchFamily="18" charset="0"/>
            </a:endParaRPr>
          </a:p>
        </p:txBody>
      </p:sp>
      <p:sp>
        <p:nvSpPr>
          <p:cNvPr id="5" name="Metin kutusu 4"/>
          <p:cNvSpPr txBox="1"/>
          <p:nvPr/>
        </p:nvSpPr>
        <p:spPr>
          <a:xfrm>
            <a:off x="1" y="5661248"/>
            <a:ext cx="4886324" cy="646331"/>
          </a:xfrm>
          <a:prstGeom prst="rect">
            <a:avLst/>
          </a:prstGeom>
          <a:noFill/>
        </p:spPr>
        <p:txBody>
          <a:bodyPr wrap="square" rtlCol="0">
            <a:spAutoFit/>
          </a:bodyPr>
          <a:lstStyle/>
          <a:p>
            <a:r>
              <a:rPr lang="tr-TR" b="1" dirty="0" smtClean="0">
                <a:latin typeface="Cambria" panose="02040503050406030204" pitchFamily="18" charset="0"/>
                <a:ea typeface="Cambria" panose="02040503050406030204" pitchFamily="18" charset="0"/>
              </a:rPr>
              <a:t>Şekil 4.</a:t>
            </a:r>
            <a:r>
              <a:rPr lang="tr-TR" dirty="0" smtClean="0">
                <a:latin typeface="Cambria" panose="02040503050406030204" pitchFamily="18" charset="0"/>
                <a:ea typeface="Cambria" panose="02040503050406030204" pitchFamily="18" charset="0"/>
              </a:rPr>
              <a:t> </a:t>
            </a:r>
            <a:r>
              <a:rPr lang="tr-TR" dirty="0" err="1" smtClean="0">
                <a:latin typeface="Cambria" panose="02040503050406030204" pitchFamily="18" charset="0"/>
                <a:ea typeface="Cambria" panose="02040503050406030204" pitchFamily="18" charset="0"/>
              </a:rPr>
              <a:t>GreenBox</a:t>
            </a:r>
            <a:r>
              <a:rPr lang="tr-TR" dirty="0" smtClean="0">
                <a:latin typeface="Cambria" panose="02040503050406030204" pitchFamily="18" charset="0"/>
                <a:ea typeface="Cambria" panose="02040503050406030204" pitchFamily="18" charset="0"/>
              </a:rPr>
              <a:t> Prosesinin Şematik Diyagramı</a:t>
            </a:r>
            <a:endParaRPr lang="tr-TR" dirty="0">
              <a:latin typeface="Cambria" panose="02040503050406030204" pitchFamily="18" charset="0"/>
              <a:ea typeface="Cambria" panose="02040503050406030204" pitchFamily="18"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246999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67246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475656" y="5229200"/>
            <a:ext cx="5976664" cy="369332"/>
          </a:xfrm>
          <a:prstGeom prst="rect">
            <a:avLst/>
          </a:prstGeom>
          <a:noFill/>
        </p:spPr>
        <p:txBody>
          <a:bodyPr wrap="square" rtlCol="0">
            <a:spAutoFit/>
          </a:bodyPr>
          <a:lstStyle/>
          <a:p>
            <a:pPr algn="ctr"/>
            <a:r>
              <a:rPr lang="tr-TR" b="1" dirty="0" smtClean="0">
                <a:latin typeface="Cambria" panose="02040503050406030204" pitchFamily="18" charset="0"/>
                <a:ea typeface="Cambria" panose="02040503050406030204" pitchFamily="18" charset="0"/>
              </a:rPr>
              <a:t>Şekil 5.</a:t>
            </a:r>
            <a:r>
              <a:rPr lang="tr-TR" dirty="0" smtClean="0">
                <a:latin typeface="Cambria" panose="02040503050406030204" pitchFamily="18" charset="0"/>
                <a:ea typeface="Cambria" panose="02040503050406030204" pitchFamily="18" charset="0"/>
              </a:rPr>
              <a:t> </a:t>
            </a:r>
            <a:r>
              <a:rPr lang="tr-TR" dirty="0" err="1" smtClean="0">
                <a:latin typeface="Cambria" panose="02040503050406030204" pitchFamily="18" charset="0"/>
                <a:ea typeface="Cambria" panose="02040503050406030204" pitchFamily="18" charset="0"/>
              </a:rPr>
              <a:t>Green</a:t>
            </a:r>
            <a:r>
              <a:rPr lang="tr-TR" dirty="0" smtClean="0">
                <a:latin typeface="Cambria" panose="02040503050406030204" pitchFamily="18" charset="0"/>
                <a:ea typeface="Cambria" panose="02040503050406030204" pitchFamily="18" charset="0"/>
              </a:rPr>
              <a:t> </a:t>
            </a:r>
            <a:r>
              <a:rPr lang="tr-TR" dirty="0" smtClean="0">
                <a:latin typeface="Cambria" panose="02040503050406030204" pitchFamily="18" charset="0"/>
                <a:ea typeface="Cambria" panose="02040503050406030204" pitchFamily="18" charset="0"/>
              </a:rPr>
              <a:t>Box İyon Değişim Teknolojisi</a:t>
            </a:r>
            <a:endParaRPr lang="tr-TR" dirty="0">
              <a:latin typeface="Cambria" panose="02040503050406030204" pitchFamily="18" charset="0"/>
              <a:ea typeface="Cambria" panose="02040503050406030204" pitchFamily="18"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226407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767192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1074486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052736"/>
            <a:ext cx="8352928" cy="2585323"/>
          </a:xfrm>
          <a:prstGeom prst="rect">
            <a:avLst/>
          </a:prstGeom>
          <a:noFill/>
        </p:spPr>
        <p:txBody>
          <a:bodyPr wrap="square" rtlCol="0">
            <a:spAutoFit/>
          </a:bodyPr>
          <a:lstStyle/>
          <a:p>
            <a:pPr algn="just">
              <a:lnSpc>
                <a:spcPct val="150000"/>
              </a:lnSpc>
            </a:pPr>
            <a:r>
              <a:rPr lang="tr-TR" dirty="0" err="1">
                <a:latin typeface="Cambria" panose="02040503050406030204" pitchFamily="18" charset="0"/>
                <a:ea typeface="Cambria" panose="02040503050406030204" pitchFamily="18" charset="0"/>
              </a:rPr>
              <a:t>Thompson’un</a:t>
            </a:r>
            <a:r>
              <a:rPr lang="tr-TR" dirty="0">
                <a:latin typeface="Cambria" panose="02040503050406030204" pitchFamily="18" charset="0"/>
                <a:ea typeface="Cambria" panose="02040503050406030204" pitchFamily="18" charset="0"/>
              </a:rPr>
              <a:t> çalışmasından yararlanarak </a:t>
            </a:r>
            <a:r>
              <a:rPr lang="tr-TR" dirty="0" err="1">
                <a:latin typeface="Cambria" panose="02040503050406030204" pitchFamily="18" charset="0"/>
                <a:ea typeface="Cambria" panose="02040503050406030204" pitchFamily="18" charset="0"/>
              </a:rPr>
              <a:t>Spence</a:t>
            </a:r>
            <a:r>
              <a:rPr lang="tr-TR" dirty="0">
                <a:latin typeface="Cambria" panose="02040503050406030204" pitchFamily="18" charset="0"/>
                <a:ea typeface="Cambria" panose="02040503050406030204" pitchFamily="18" charset="0"/>
              </a:rPr>
              <a:t> bir cam kolonda amonyum sülfatla işleme tabi tutulmuş kumlu kil yatak hazırlayıp yataktan suyu geçirdiği zaman, yatakta amonyum sülfat yerine alçı bulunduğunu görmüştür. Laboratuvarda gerçekleşen bu ilk iyon </a:t>
            </a:r>
            <a:r>
              <a:rPr lang="tr-TR" dirty="0" smtClean="0">
                <a:latin typeface="Cambria" panose="02040503050406030204" pitchFamily="18" charset="0"/>
                <a:ea typeface="Cambria" panose="02040503050406030204" pitchFamily="18" charset="0"/>
              </a:rPr>
              <a:t>değişimi uygulamasını </a:t>
            </a:r>
            <a:r>
              <a:rPr lang="tr-TR" dirty="0" err="1">
                <a:latin typeface="Cambria" panose="02040503050406030204" pitchFamily="18" charset="0"/>
                <a:ea typeface="Cambria" panose="02040503050406030204" pitchFamily="18" charset="0"/>
              </a:rPr>
              <a:t>Henneberg</a:t>
            </a:r>
            <a:r>
              <a:rPr lang="tr-TR" dirty="0">
                <a:latin typeface="Cambria" panose="02040503050406030204" pitchFamily="18" charset="0"/>
                <a:ea typeface="Cambria" panose="02040503050406030204" pitchFamily="18" charset="0"/>
              </a:rPr>
              <a:t> ve </a:t>
            </a:r>
            <a:r>
              <a:rPr lang="tr-TR" dirty="0" err="1">
                <a:latin typeface="Cambria" panose="02040503050406030204" pitchFamily="18" charset="0"/>
                <a:ea typeface="Cambria" panose="02040503050406030204" pitchFamily="18" charset="0"/>
              </a:rPr>
              <a:t>Stohmann</a:t>
            </a:r>
            <a:r>
              <a:rPr lang="tr-TR" dirty="0">
                <a:latin typeface="Cambria" panose="02040503050406030204" pitchFamily="18" charset="0"/>
                <a:ea typeface="Cambria" panose="02040503050406030204" pitchFamily="18" charset="0"/>
              </a:rPr>
              <a:t> kimyasal </a:t>
            </a:r>
            <a:r>
              <a:rPr lang="tr-TR" dirty="0" smtClean="0">
                <a:latin typeface="Cambria" panose="02040503050406030204" pitchFamily="18" charset="0"/>
                <a:ea typeface="Cambria" panose="02040503050406030204" pitchFamily="18" charset="0"/>
              </a:rPr>
              <a:t>bir süreç </a:t>
            </a:r>
            <a:r>
              <a:rPr lang="tr-TR" dirty="0">
                <a:latin typeface="Cambria" panose="02040503050406030204" pitchFamily="18" charset="0"/>
                <a:ea typeface="Cambria" panose="02040503050406030204" pitchFamily="18" charset="0"/>
              </a:rPr>
              <a:t>olarak yorumlamış ve bu süreçlerin </a:t>
            </a:r>
            <a:r>
              <a:rPr lang="tr-TR" dirty="0" smtClean="0">
                <a:latin typeface="Cambria" panose="02040503050406030204" pitchFamily="18" charset="0"/>
                <a:ea typeface="Cambria" panose="02040503050406030204" pitchFamily="18" charset="0"/>
              </a:rPr>
              <a:t>tersinin de olabileceğini </a:t>
            </a:r>
            <a:r>
              <a:rPr lang="tr-TR" dirty="0">
                <a:latin typeface="Cambria" panose="02040503050406030204" pitchFamily="18" charset="0"/>
                <a:ea typeface="Cambria" panose="02040503050406030204" pitchFamily="18" charset="0"/>
              </a:rPr>
              <a:t>öne sürmüşlerdir.</a:t>
            </a:r>
          </a:p>
        </p:txBody>
      </p:sp>
      <p:pic>
        <p:nvPicPr>
          <p:cNvPr id="4098" name="Picture 2" descr="http://www.cvma.ac.uk/images/full/Ch5_Fig0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992" y="4293096"/>
            <a:ext cx="6096000" cy="1019176"/>
          </a:xfrm>
          <a:prstGeom prst="rect">
            <a:avLst/>
          </a:prstGeom>
          <a:noFill/>
          <a:extLst>
            <a:ext uri="{909E8E84-426E-40DD-AFC4-6F175D3DCCD1}">
              <a14:hiddenFill xmlns:a14="http://schemas.microsoft.com/office/drawing/2010/main">
                <a:solidFill>
                  <a:srgbClr val="FFFFFF"/>
                </a:solidFill>
              </a14:hiddenFill>
            </a:ext>
          </a:extLst>
        </p:spPr>
      </p:pic>
      <p:sp>
        <p:nvSpPr>
          <p:cNvPr id="3" name="Yukarı Bükülü Ok 2"/>
          <p:cNvSpPr/>
          <p:nvPr/>
        </p:nvSpPr>
        <p:spPr>
          <a:xfrm rot="21277584">
            <a:off x="4067944" y="5013176"/>
            <a:ext cx="1008112" cy="5760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Aşağı Bükülü Ok 3"/>
          <p:cNvSpPr/>
          <p:nvPr/>
        </p:nvSpPr>
        <p:spPr>
          <a:xfrm>
            <a:off x="3995936" y="4214123"/>
            <a:ext cx="936104" cy="367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404664"/>
            <a:ext cx="8424936" cy="2169825"/>
          </a:xfrm>
          <a:prstGeom prst="rect">
            <a:avLst/>
          </a:prstGeom>
          <a:noFill/>
        </p:spPr>
        <p:txBody>
          <a:bodyPr wrap="square" rtlCol="0">
            <a:spAutoFit/>
          </a:bodyPr>
          <a:lstStyle/>
          <a:p>
            <a:pPr algn="just">
              <a:lnSpc>
                <a:spcPct val="150000"/>
              </a:lnSpc>
            </a:pPr>
            <a:r>
              <a:rPr lang="tr-TR" dirty="0">
                <a:latin typeface="Cambria" panose="02040503050406030204" pitchFamily="18" charset="0"/>
                <a:ea typeface="Cambria" panose="02040503050406030204" pitchFamily="18" charset="0"/>
              </a:rPr>
              <a:t>Bu keşifler, suyun sertliğinin giderilmesi ve diğer amaçlara hizmet edebilen malzemelerin kullanımı ve bu özellikleri gösteren ürünlerin sentezlenmesi çabalarına ışık tutmuştur. İlk sentetik iyon değiştiriciler 1903’te </a:t>
            </a:r>
            <a:r>
              <a:rPr lang="tr-TR" dirty="0" err="1">
                <a:latin typeface="Cambria" panose="02040503050406030204" pitchFamily="18" charset="0"/>
                <a:ea typeface="Cambria" panose="02040503050406030204" pitchFamily="18" charset="0"/>
              </a:rPr>
              <a:t>Harm</a:t>
            </a:r>
            <a:r>
              <a:rPr lang="tr-TR" dirty="0">
                <a:latin typeface="Cambria" panose="02040503050406030204" pitchFamily="18" charset="0"/>
                <a:ea typeface="Cambria" panose="02040503050406030204" pitchFamily="18" charset="0"/>
              </a:rPr>
              <a:t> ve </a:t>
            </a:r>
            <a:r>
              <a:rPr lang="tr-TR" dirty="0" err="1">
                <a:latin typeface="Cambria" panose="02040503050406030204" pitchFamily="18" charset="0"/>
                <a:ea typeface="Cambria" panose="02040503050406030204" pitchFamily="18" charset="0"/>
              </a:rPr>
              <a:t>Rümpler</a:t>
            </a:r>
            <a:r>
              <a:rPr lang="tr-TR" dirty="0">
                <a:latin typeface="Cambria" panose="02040503050406030204" pitchFamily="18" charset="0"/>
                <a:ea typeface="Cambria" panose="02040503050406030204" pitchFamily="18" charset="0"/>
              </a:rPr>
              <a:t> ile 1905’te </a:t>
            </a:r>
            <a:r>
              <a:rPr lang="tr-TR" dirty="0" err="1">
                <a:latin typeface="Cambria" panose="02040503050406030204" pitchFamily="18" charset="0"/>
                <a:ea typeface="Cambria" panose="02040503050406030204" pitchFamily="18" charset="0"/>
              </a:rPr>
              <a:t>Gans</a:t>
            </a:r>
            <a:r>
              <a:rPr lang="tr-TR" dirty="0">
                <a:latin typeface="Cambria" panose="02040503050406030204" pitchFamily="18" charset="0"/>
                <a:ea typeface="Cambria" panose="02040503050406030204" pitchFamily="18" charset="0"/>
              </a:rPr>
              <a:t> tarafından hazırlanmıştır. </a:t>
            </a:r>
            <a:r>
              <a:rPr lang="tr-TR" dirty="0" smtClean="0">
                <a:latin typeface="Cambria" panose="02040503050406030204" pitchFamily="18" charset="0"/>
                <a:ea typeface="Cambria" panose="02040503050406030204" pitchFamily="18" charset="0"/>
              </a:rPr>
              <a:t>Böylelikle deniz </a:t>
            </a:r>
            <a:r>
              <a:rPr lang="tr-TR" dirty="0">
                <a:latin typeface="Cambria" panose="02040503050406030204" pitchFamily="18" charset="0"/>
                <a:ea typeface="Cambria" panose="02040503050406030204" pitchFamily="18" charset="0"/>
              </a:rPr>
              <a:t>suyundan altın tutulması gibi </a:t>
            </a:r>
            <a:r>
              <a:rPr lang="tr-TR" dirty="0" smtClean="0">
                <a:latin typeface="Cambria" panose="02040503050406030204" pitchFamily="18" charset="0"/>
                <a:ea typeface="Cambria" panose="02040503050406030204" pitchFamily="18" charset="0"/>
              </a:rPr>
              <a:t>uygulamaların da önü açılmış oldu.</a:t>
            </a:r>
            <a:endParaRPr lang="tr-TR" dirty="0">
              <a:latin typeface="Cambria" panose="02040503050406030204" pitchFamily="18" charset="0"/>
              <a:ea typeface="Cambria" panose="02040503050406030204" pitchFamily="18" charset="0"/>
            </a:endParaRPr>
          </a:p>
        </p:txBody>
      </p:sp>
      <p:pic>
        <p:nvPicPr>
          <p:cNvPr id="5122" name="Picture 2" descr="http://i01.i.aliimg.com/img/pb/701/127/588/588127701_3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92896"/>
            <a:ext cx="6013192"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475656" y="6156012"/>
            <a:ext cx="5976664" cy="369332"/>
          </a:xfrm>
          <a:prstGeom prst="rect">
            <a:avLst/>
          </a:prstGeom>
          <a:noFill/>
        </p:spPr>
        <p:txBody>
          <a:bodyPr wrap="square" rtlCol="0">
            <a:spAutoFit/>
          </a:bodyPr>
          <a:lstStyle/>
          <a:p>
            <a:pPr algn="ctr"/>
            <a:r>
              <a:rPr lang="tr-TR" b="1" dirty="0" smtClean="0">
                <a:latin typeface="Cambria" panose="02040503050406030204" pitchFamily="18" charset="0"/>
                <a:ea typeface="Cambria" panose="02040503050406030204" pitchFamily="18" charset="0"/>
              </a:rPr>
              <a:t>Şekil 6.</a:t>
            </a:r>
            <a:r>
              <a:rPr lang="tr-TR" dirty="0" smtClean="0">
                <a:latin typeface="Cambria" panose="02040503050406030204" pitchFamily="18" charset="0"/>
                <a:ea typeface="Cambria" panose="02040503050406030204" pitchFamily="18" charset="0"/>
              </a:rPr>
              <a:t> İyon Değiştirici Reçinelerin Kullanım Alanları</a:t>
            </a:r>
            <a:endParaRPr lang="tr-TR" dirty="0">
              <a:latin typeface="Cambria" panose="02040503050406030204" pitchFamily="18" charset="0"/>
              <a:ea typeface="Cambria" panose="02040503050406030204" pitchFamily="18"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2800711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1840</Words>
  <Application>Microsoft Office PowerPoint</Application>
  <PresentationFormat>Ekran Gösterisi (4:3)</PresentationFormat>
  <Paragraphs>243</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Omur GOKKUS</cp:lastModifiedBy>
  <cp:revision>46</cp:revision>
  <dcterms:created xsi:type="dcterms:W3CDTF">2015-10-03T09:01:21Z</dcterms:created>
  <dcterms:modified xsi:type="dcterms:W3CDTF">2020-02-17T19:11:59Z</dcterms:modified>
</cp:coreProperties>
</file>