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56" r:id="rId2"/>
    <p:sldId id="257" r:id="rId3"/>
    <p:sldId id="258" r:id="rId4"/>
    <p:sldId id="260" r:id="rId5"/>
    <p:sldId id="261" r:id="rId6"/>
    <p:sldId id="262" r:id="rId7"/>
    <p:sldId id="263" r:id="rId8"/>
    <p:sldId id="267" r:id="rId9"/>
    <p:sldId id="280" r:id="rId10"/>
    <p:sldId id="264" r:id="rId11"/>
    <p:sldId id="265" r:id="rId12"/>
    <p:sldId id="266" r:id="rId13"/>
    <p:sldId id="268" r:id="rId14"/>
    <p:sldId id="269" r:id="rId15"/>
    <p:sldId id="270" r:id="rId16"/>
    <p:sldId id="271" r:id="rId17"/>
    <p:sldId id="277" r:id="rId18"/>
    <p:sldId id="278" r:id="rId19"/>
    <p:sldId id="281" r:id="rId20"/>
    <p:sldId id="279" r:id="rId21"/>
    <p:sldId id="259" r:id="rId22"/>
    <p:sldId id="272"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9A693-0487-41F4-83C1-E3D9118F838A}" type="datetimeFigureOut">
              <a:rPr lang="tr-TR" smtClean="0"/>
              <a:t>3.03.2019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1CE3A-6723-406F-9BA7-C5DD4CF74012}" type="slidenum">
              <a:rPr lang="tr-TR" smtClean="0"/>
              <a:t>‹#›</a:t>
            </a:fld>
            <a:endParaRPr lang="tr-TR"/>
          </a:p>
        </p:txBody>
      </p:sp>
    </p:spTree>
    <p:extLst>
      <p:ext uri="{BB962C8B-B14F-4D97-AF65-F5344CB8AC3E}">
        <p14:creationId xmlns:p14="http://schemas.microsoft.com/office/powerpoint/2010/main" val="360011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01406D-5837-4D78-8592-233AF13A263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C7C7906-7D94-43B4-9081-0351D54C5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BD91FE3-44C3-4F13-84AD-633BDE2E0ADF}"/>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22349E5C-2B69-42DD-8F66-36DED72C1E3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748E42-1967-4070-ADAC-396B409E161D}"/>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4914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938B9A-5562-4898-91B9-B972344F74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E378BF4-D067-4EFA-8CD3-FB7084BB424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DF0178C-9D1B-4115-ACB3-663DB285B2F7}"/>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2F442E28-526C-418D-88C2-09DA65BEDF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CA392B-EECE-4924-8903-E9706FC4616D}"/>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252316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D1D3020-46C5-42BB-8A5E-1E98E7E3E23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DBE8742-0415-464D-B024-F43E0E684C0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54B835A-590B-47F6-B52F-680E10D5E604}"/>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F2289D23-19D9-448F-9062-5EEFA1FCDF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EDCFD4-92BB-4ADF-99DA-2402A8964608}"/>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429354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2B8F91-0670-48F2-A598-63622201C4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304FA63-86C4-4436-BA10-61D33C7214F4}"/>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69FDB5-4FD2-4BBD-8F9A-D09C25766A44}"/>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B512469A-CE62-4EA8-A637-366BD79814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6126BF-599D-432D-ADBC-D793804DFAA6}"/>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197789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97B2DB-8A9F-4BE4-B03F-245568AD575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E8E6320-D43F-4F01-99C9-6A74AB3BD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A13FBB48-BA7D-4915-B6E5-F703949AE46D}"/>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234A53DF-5429-43FC-AEC4-69C29D51E7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6FB8D7-7851-4BB5-9B72-1687C84C19D3}"/>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312568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F08D30-6E30-495C-A168-43082473CD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7245A6C-49CC-4736-A9C8-D039316D224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913B8A-EEF7-4A70-A72F-FCACD5FDC403}"/>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C67869C-A6AA-4921-98A8-0481C2F91547}"/>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6" name="Alt Bilgi Yer Tutucusu 5">
            <a:extLst>
              <a:ext uri="{FF2B5EF4-FFF2-40B4-BE49-F238E27FC236}">
                <a16:creationId xmlns:a16="http://schemas.microsoft.com/office/drawing/2014/main" id="{AE37A74C-A76C-44C6-8CFA-1C2243FCB0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316AE5-823D-49FF-BE42-8E0B419F5A06}"/>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137495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CE9178-741B-423F-A1D6-EA260FFFA9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C69861-399D-4516-AFD0-56278779F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2624201E-2D0D-4532-BCF0-B480997E050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20C69F1-C4C6-4489-8787-80F20B590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51CA0A5A-17FA-412B-8232-1538DB2F2EB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F03D61C-BA7C-4649-BA33-1AEB62A6E1A6}"/>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8" name="Alt Bilgi Yer Tutucusu 7">
            <a:extLst>
              <a:ext uri="{FF2B5EF4-FFF2-40B4-BE49-F238E27FC236}">
                <a16:creationId xmlns:a16="http://schemas.microsoft.com/office/drawing/2014/main" id="{7E193769-B1CF-48F0-9AB7-B954C66FC58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057049B-1E39-49C8-827C-98C77548D676}"/>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293772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550EC6-DEAC-4453-9DDE-469ADAA8C0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32D3A7E-7EB6-4494-A7D7-A066CD9D8DB0}"/>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4" name="Alt Bilgi Yer Tutucusu 3">
            <a:extLst>
              <a:ext uri="{FF2B5EF4-FFF2-40B4-BE49-F238E27FC236}">
                <a16:creationId xmlns:a16="http://schemas.microsoft.com/office/drawing/2014/main" id="{BE58B85A-AA42-4861-845A-D74ABE04B1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E71B183-4667-49E2-8630-F507D9048E1C}"/>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36755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5971A32-2A26-469D-94F0-67FAD7F06D6E}"/>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3" name="Alt Bilgi Yer Tutucusu 2">
            <a:extLst>
              <a:ext uri="{FF2B5EF4-FFF2-40B4-BE49-F238E27FC236}">
                <a16:creationId xmlns:a16="http://schemas.microsoft.com/office/drawing/2014/main" id="{44BCD404-1AFE-4903-913D-43031B15F54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6679B45-6D5C-4778-8561-FE9FAB809BF7}"/>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113616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938B5B-3F47-4909-8E73-A9A592BEDB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437C494-F7B7-495C-B12B-E2A31A765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923CA00-0F42-4D13-991B-12EEE3BE9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AF2F24A-CF48-4D11-BAD8-77CD90A8B76D}"/>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6" name="Alt Bilgi Yer Tutucusu 5">
            <a:extLst>
              <a:ext uri="{FF2B5EF4-FFF2-40B4-BE49-F238E27FC236}">
                <a16:creationId xmlns:a16="http://schemas.microsoft.com/office/drawing/2014/main" id="{442442D9-02F7-4625-AF41-324EDF0D2B0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1B5382-70B1-4429-BA52-5B349A373BDD}"/>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281844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916B63-F4A4-4503-BB1E-21EA89F61A7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4A3BB82-802A-4432-A1F1-759D43EF5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A41D556-4DBB-4D06-8035-C4FC314C0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7741B54-64B3-4520-AD36-3B1C00DD0644}"/>
              </a:ext>
            </a:extLst>
          </p:cNvPr>
          <p:cNvSpPr>
            <a:spLocks noGrp="1"/>
          </p:cNvSpPr>
          <p:nvPr>
            <p:ph type="dt" sz="half" idx="10"/>
          </p:nvPr>
        </p:nvSpPr>
        <p:spPr/>
        <p:txBody>
          <a:bodyPr/>
          <a:lstStyle/>
          <a:p>
            <a:fld id="{4AE3B19A-758D-40B9-92A2-E32AE438D4B6}" type="datetimeFigureOut">
              <a:rPr lang="tr-TR" smtClean="0"/>
              <a:t>3.03.2019</a:t>
            </a:fld>
            <a:endParaRPr lang="tr-TR"/>
          </a:p>
        </p:txBody>
      </p:sp>
      <p:sp>
        <p:nvSpPr>
          <p:cNvPr id="6" name="Alt Bilgi Yer Tutucusu 5">
            <a:extLst>
              <a:ext uri="{FF2B5EF4-FFF2-40B4-BE49-F238E27FC236}">
                <a16:creationId xmlns:a16="http://schemas.microsoft.com/office/drawing/2014/main" id="{3EF3A86B-4C14-4429-8A2A-779C0E9BE2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D25C07-8273-4518-954D-277035F1A311}"/>
              </a:ext>
            </a:extLst>
          </p:cNvPr>
          <p:cNvSpPr>
            <a:spLocks noGrp="1"/>
          </p:cNvSpPr>
          <p:nvPr>
            <p:ph type="sldNum" sz="quarter" idx="12"/>
          </p:nvPr>
        </p:nvSpPr>
        <p:spPr/>
        <p:txBody>
          <a:bodyPr/>
          <a:lstStyle/>
          <a:p>
            <a:fld id="{013CEE92-302B-480F-9497-39AF9C96DB65}" type="slidenum">
              <a:rPr lang="tr-TR" smtClean="0"/>
              <a:t>‹#›</a:t>
            </a:fld>
            <a:endParaRPr lang="tr-TR"/>
          </a:p>
        </p:txBody>
      </p:sp>
    </p:spTree>
    <p:extLst>
      <p:ext uri="{BB962C8B-B14F-4D97-AF65-F5344CB8AC3E}">
        <p14:creationId xmlns:p14="http://schemas.microsoft.com/office/powerpoint/2010/main" val="83741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A3C18D-4488-49DC-B30D-60E2AC227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6BC7AD2-56EC-43D7-B0D2-736412EE1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2EF983-43D8-4163-9B99-BF4D60B31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3B19A-758D-40B9-92A2-E32AE438D4B6}" type="datetimeFigureOut">
              <a:rPr lang="tr-TR" smtClean="0"/>
              <a:t>3.03.2019</a:t>
            </a:fld>
            <a:endParaRPr lang="tr-TR"/>
          </a:p>
        </p:txBody>
      </p:sp>
      <p:sp>
        <p:nvSpPr>
          <p:cNvPr id="5" name="Alt Bilgi Yer Tutucusu 4">
            <a:extLst>
              <a:ext uri="{FF2B5EF4-FFF2-40B4-BE49-F238E27FC236}">
                <a16:creationId xmlns:a16="http://schemas.microsoft.com/office/drawing/2014/main" id="{D0F0EF8E-17C2-4B0C-AA31-86390789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462758A-8EE9-4BF9-8A1B-8810909805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CEE92-302B-480F-9497-39AF9C96DB65}" type="slidenum">
              <a:rPr lang="tr-TR" smtClean="0"/>
              <a:t>‹#›</a:t>
            </a:fld>
            <a:endParaRPr lang="tr-TR"/>
          </a:p>
        </p:txBody>
      </p:sp>
    </p:spTree>
    <p:extLst>
      <p:ext uri="{BB962C8B-B14F-4D97-AF65-F5344CB8AC3E}">
        <p14:creationId xmlns:p14="http://schemas.microsoft.com/office/powerpoint/2010/main" val="392877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tac.istanbul/en/our-services/istanbul-medical-waste-management" TargetMode="External"/><Relationship Id="rId2" Type="http://schemas.openxmlformats.org/officeDocument/2006/relationships/hyperlink" Target="http://www.sharpsdisposal.com/what-is-medical-waste/" TargetMode="External"/><Relationship Id="rId1" Type="http://schemas.openxmlformats.org/officeDocument/2006/relationships/slideLayout" Target="../slideLayouts/slideLayout2.xml"/><Relationship Id="rId5" Type="http://schemas.openxmlformats.org/officeDocument/2006/relationships/hyperlink" Target="http://www.yesilcevre.net/geri-donusum/tibbi-atik" TargetMode="External"/><Relationship Id="rId4" Type="http://schemas.openxmlformats.org/officeDocument/2006/relationships/hyperlink" Target="https://medwasteservice.com/2018/effects-medical-waste-human-healt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04ADC0-F3FD-4C89-BB90-D4893B2C6C77}"/>
              </a:ext>
            </a:extLst>
          </p:cNvPr>
          <p:cNvSpPr>
            <a:spLocks noGrp="1"/>
          </p:cNvSpPr>
          <p:nvPr>
            <p:ph type="ctrTitle"/>
          </p:nvPr>
        </p:nvSpPr>
        <p:spPr>
          <a:xfrm>
            <a:off x="1475549" y="2793999"/>
            <a:ext cx="9144000" cy="919586"/>
          </a:xfrm>
        </p:spPr>
        <p:txBody>
          <a:bodyPr>
            <a:normAutofit/>
          </a:bodyPr>
          <a:lstStyle/>
          <a:p>
            <a:r>
              <a:rPr lang="tr-TR" sz="3600" b="1" dirty="0" err="1">
                <a:latin typeface="+mn-lt"/>
              </a:rPr>
              <a:t>Medical</a:t>
            </a:r>
            <a:r>
              <a:rPr lang="tr-TR" sz="3600" b="1" dirty="0">
                <a:latin typeface="+mn-lt"/>
              </a:rPr>
              <a:t> </a:t>
            </a:r>
            <a:r>
              <a:rPr lang="tr-TR" sz="3600" b="1" dirty="0" err="1">
                <a:latin typeface="+mn-lt"/>
              </a:rPr>
              <a:t>Waste</a:t>
            </a:r>
            <a:r>
              <a:rPr lang="tr-TR" sz="3600" b="1" dirty="0">
                <a:latin typeface="+mn-lt"/>
              </a:rPr>
              <a:t> in </a:t>
            </a:r>
            <a:r>
              <a:rPr lang="tr-TR" sz="3600" b="1" dirty="0" err="1">
                <a:latin typeface="+mn-lt"/>
              </a:rPr>
              <a:t>Turkey</a:t>
            </a:r>
            <a:endParaRPr lang="tr-TR" sz="3600" b="1" dirty="0">
              <a:latin typeface="+mn-lt"/>
            </a:endParaRPr>
          </a:p>
        </p:txBody>
      </p:sp>
      <p:sp>
        <p:nvSpPr>
          <p:cNvPr id="3" name="Alt Başlık 2">
            <a:extLst>
              <a:ext uri="{FF2B5EF4-FFF2-40B4-BE49-F238E27FC236}">
                <a16:creationId xmlns:a16="http://schemas.microsoft.com/office/drawing/2014/main" id="{BD13883E-9F46-4D4C-B78D-0B9B9A9399AE}"/>
              </a:ext>
            </a:extLst>
          </p:cNvPr>
          <p:cNvSpPr>
            <a:spLocks noGrp="1"/>
          </p:cNvSpPr>
          <p:nvPr>
            <p:ph type="subTitle" idx="1"/>
          </p:nvPr>
        </p:nvSpPr>
        <p:spPr>
          <a:xfrm>
            <a:off x="1475549" y="4829015"/>
            <a:ext cx="9144000" cy="1655762"/>
          </a:xfrm>
        </p:spPr>
        <p:txBody>
          <a:bodyPr>
            <a:normAutofit lnSpcReduction="10000"/>
          </a:bodyPr>
          <a:lstStyle/>
          <a:p>
            <a:pPr algn="l"/>
            <a:r>
              <a:rPr lang="tr-TR" dirty="0"/>
              <a:t>Emre </a:t>
            </a:r>
            <a:r>
              <a:rPr lang="tr-TR" dirty="0" err="1"/>
              <a:t>Kapucu</a:t>
            </a:r>
            <a:endParaRPr lang="tr-TR" dirty="0"/>
          </a:p>
          <a:p>
            <a:pPr algn="l"/>
            <a:r>
              <a:rPr lang="tr-TR" dirty="0"/>
              <a:t>1030910561</a:t>
            </a:r>
          </a:p>
          <a:p>
            <a:pPr algn="l"/>
            <a:r>
              <a:rPr lang="tr-TR" dirty="0"/>
              <a:t>ekapucu6@gmail.com</a:t>
            </a:r>
          </a:p>
          <a:p>
            <a:pPr algn="l"/>
            <a:r>
              <a:rPr lang="tr-TR" dirty="0" err="1"/>
              <a:t>Assoc</a:t>
            </a:r>
            <a:r>
              <a:rPr lang="tr-TR" dirty="0"/>
              <a:t>. </a:t>
            </a:r>
            <a:r>
              <a:rPr lang="tr-TR" dirty="0" err="1"/>
              <a:t>Prof</a:t>
            </a:r>
            <a:r>
              <a:rPr lang="tr-TR" dirty="0"/>
              <a:t> </a:t>
            </a:r>
            <a:r>
              <a:rPr lang="tr-TR" dirty="0" err="1"/>
              <a:t>Ömur</a:t>
            </a:r>
            <a:r>
              <a:rPr lang="tr-TR" dirty="0"/>
              <a:t> </a:t>
            </a:r>
            <a:r>
              <a:rPr lang="tr-TR" dirty="0" err="1"/>
              <a:t>Gökkuş</a:t>
            </a:r>
            <a:endParaRPr lang="tr-TR" dirty="0"/>
          </a:p>
        </p:txBody>
      </p:sp>
      <p:pic>
        <p:nvPicPr>
          <p:cNvPr id="4" name="Resim 3">
            <a:extLst>
              <a:ext uri="{FF2B5EF4-FFF2-40B4-BE49-F238E27FC236}">
                <a16:creationId xmlns:a16="http://schemas.microsoft.com/office/drawing/2014/main" id="{B05A7864-7769-4A0E-A6DA-DC3229107B88}"/>
              </a:ext>
            </a:extLst>
          </p:cNvPr>
          <p:cNvPicPr>
            <a:picLocks noChangeAspect="1"/>
          </p:cNvPicPr>
          <p:nvPr/>
        </p:nvPicPr>
        <p:blipFill>
          <a:blip r:embed="rId2"/>
          <a:stretch>
            <a:fillRect/>
          </a:stretch>
        </p:blipFill>
        <p:spPr>
          <a:xfrm>
            <a:off x="326960" y="373223"/>
            <a:ext cx="2043016" cy="2015413"/>
          </a:xfrm>
          <a:prstGeom prst="rect">
            <a:avLst/>
          </a:prstGeom>
        </p:spPr>
      </p:pic>
      <p:pic>
        <p:nvPicPr>
          <p:cNvPr id="5" name="Resim 4">
            <a:extLst>
              <a:ext uri="{FF2B5EF4-FFF2-40B4-BE49-F238E27FC236}">
                <a16:creationId xmlns:a16="http://schemas.microsoft.com/office/drawing/2014/main" id="{F9B959AC-16D2-427E-A2A3-2DD73F0E20BD}"/>
              </a:ext>
            </a:extLst>
          </p:cNvPr>
          <p:cNvPicPr>
            <a:picLocks noChangeAspect="1"/>
          </p:cNvPicPr>
          <p:nvPr/>
        </p:nvPicPr>
        <p:blipFill>
          <a:blip r:embed="rId3"/>
          <a:stretch>
            <a:fillRect/>
          </a:stretch>
        </p:blipFill>
        <p:spPr>
          <a:xfrm>
            <a:off x="9386597" y="279919"/>
            <a:ext cx="2276668" cy="2258008"/>
          </a:xfrm>
          <a:prstGeom prst="rect">
            <a:avLst/>
          </a:prstGeom>
        </p:spPr>
      </p:pic>
    </p:spTree>
    <p:extLst>
      <p:ext uri="{BB962C8B-B14F-4D97-AF65-F5344CB8AC3E}">
        <p14:creationId xmlns:p14="http://schemas.microsoft.com/office/powerpoint/2010/main" val="309158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100251-CD0E-495B-8CF3-1DA4DB032514}"/>
              </a:ext>
            </a:extLst>
          </p:cNvPr>
          <p:cNvSpPr>
            <a:spLocks noGrp="1"/>
          </p:cNvSpPr>
          <p:nvPr>
            <p:ph type="title"/>
          </p:nvPr>
        </p:nvSpPr>
        <p:spPr>
          <a:xfrm>
            <a:off x="838200" y="365126"/>
            <a:ext cx="10515600" cy="838524"/>
          </a:xfrm>
        </p:spPr>
        <p:txBody>
          <a:bodyPr/>
          <a:lstStyle/>
          <a:p>
            <a:r>
              <a:rPr lang="tr-TR" dirty="0"/>
              <a:t> </a:t>
            </a:r>
            <a:r>
              <a:rPr lang="tr-TR" b="1" dirty="0" err="1"/>
              <a:t>Medical</a:t>
            </a:r>
            <a:r>
              <a:rPr lang="tr-TR" b="1" dirty="0"/>
              <a:t> </a:t>
            </a:r>
            <a:r>
              <a:rPr lang="tr-TR" b="1" dirty="0" err="1"/>
              <a:t>Waste</a:t>
            </a:r>
            <a:r>
              <a:rPr lang="tr-TR" b="1" dirty="0"/>
              <a:t> </a:t>
            </a:r>
            <a:r>
              <a:rPr lang="tr-TR" b="1" dirty="0" err="1"/>
              <a:t>Statistics</a:t>
            </a:r>
            <a:r>
              <a:rPr lang="tr-TR" b="1" dirty="0"/>
              <a:t> in </a:t>
            </a:r>
            <a:r>
              <a:rPr lang="tr-TR" b="1" dirty="0" err="1"/>
              <a:t>Turkey</a:t>
            </a:r>
            <a:endParaRPr lang="tr-TR" b="1" dirty="0"/>
          </a:p>
        </p:txBody>
      </p:sp>
      <p:graphicFrame>
        <p:nvGraphicFramePr>
          <p:cNvPr id="4" name="İçerik Yer Tutucusu 3">
            <a:extLst>
              <a:ext uri="{FF2B5EF4-FFF2-40B4-BE49-F238E27FC236}">
                <a16:creationId xmlns:a16="http://schemas.microsoft.com/office/drawing/2014/main" id="{5AABC4BE-2628-4492-A608-9749605E5500}"/>
              </a:ext>
            </a:extLst>
          </p:cNvPr>
          <p:cNvGraphicFramePr>
            <a:graphicFrameLocks noGrp="1"/>
          </p:cNvGraphicFramePr>
          <p:nvPr>
            <p:ph idx="1"/>
            <p:extLst>
              <p:ext uri="{D42A27DB-BD31-4B8C-83A1-F6EECF244321}">
                <p14:modId xmlns:p14="http://schemas.microsoft.com/office/powerpoint/2010/main" val="2558796460"/>
              </p:ext>
            </p:extLst>
          </p:nvPr>
        </p:nvGraphicFramePr>
        <p:xfrm>
          <a:off x="838200" y="1825625"/>
          <a:ext cx="10515600" cy="2768600"/>
        </p:xfrm>
        <a:graphic>
          <a:graphicData uri="http://schemas.openxmlformats.org/drawingml/2006/table">
            <a:tbl>
              <a:tblPr firstRow="1" bandRow="1">
                <a:tableStyleId>{B301B821-A1FF-4177-AEE7-76D212191A09}</a:tableStyleId>
              </a:tblPr>
              <a:tblGrid>
                <a:gridCol w="2103120">
                  <a:extLst>
                    <a:ext uri="{9D8B030D-6E8A-4147-A177-3AD203B41FA5}">
                      <a16:colId xmlns:a16="http://schemas.microsoft.com/office/drawing/2014/main" val="2337874109"/>
                    </a:ext>
                  </a:extLst>
                </a:gridCol>
                <a:gridCol w="2103120">
                  <a:extLst>
                    <a:ext uri="{9D8B030D-6E8A-4147-A177-3AD203B41FA5}">
                      <a16:colId xmlns:a16="http://schemas.microsoft.com/office/drawing/2014/main" val="1312676262"/>
                    </a:ext>
                  </a:extLst>
                </a:gridCol>
                <a:gridCol w="2103120">
                  <a:extLst>
                    <a:ext uri="{9D8B030D-6E8A-4147-A177-3AD203B41FA5}">
                      <a16:colId xmlns:a16="http://schemas.microsoft.com/office/drawing/2014/main" val="2207774960"/>
                    </a:ext>
                  </a:extLst>
                </a:gridCol>
                <a:gridCol w="2103120">
                  <a:extLst>
                    <a:ext uri="{9D8B030D-6E8A-4147-A177-3AD203B41FA5}">
                      <a16:colId xmlns:a16="http://schemas.microsoft.com/office/drawing/2014/main" val="1055379501"/>
                    </a:ext>
                  </a:extLst>
                </a:gridCol>
                <a:gridCol w="2103120">
                  <a:extLst>
                    <a:ext uri="{9D8B030D-6E8A-4147-A177-3AD203B41FA5}">
                      <a16:colId xmlns:a16="http://schemas.microsoft.com/office/drawing/2014/main" val="2191505984"/>
                    </a:ext>
                  </a:extLst>
                </a:gridCol>
              </a:tblGrid>
              <a:tr h="370840">
                <a:tc>
                  <a:txBody>
                    <a:bodyPr/>
                    <a:lstStyle/>
                    <a:p>
                      <a:r>
                        <a:rPr lang="tr-TR" dirty="0" err="1"/>
                        <a:t>Provinces</a:t>
                      </a:r>
                      <a:endParaRPr lang="tr-TR" dirty="0"/>
                    </a:p>
                  </a:txBody>
                  <a:tcPr/>
                </a:tc>
                <a:tc>
                  <a:txBody>
                    <a:bodyPr/>
                    <a:lstStyle/>
                    <a:p>
                      <a:r>
                        <a:rPr lang="tr-TR" dirty="0" err="1"/>
                        <a:t>Number</a:t>
                      </a:r>
                      <a:r>
                        <a:rPr lang="tr-TR" dirty="0"/>
                        <a:t> of </a:t>
                      </a:r>
                      <a:r>
                        <a:rPr lang="tr-TR" dirty="0" err="1"/>
                        <a:t>Health</a:t>
                      </a:r>
                      <a:r>
                        <a:rPr lang="tr-TR" dirty="0"/>
                        <a:t> </a:t>
                      </a:r>
                      <a:r>
                        <a:rPr lang="tr-TR" dirty="0" err="1"/>
                        <a:t>Institutions</a:t>
                      </a:r>
                      <a:endParaRPr lang="tr-TR" dirty="0"/>
                    </a:p>
                  </a:txBody>
                  <a:tcPr/>
                </a:tc>
                <a:tc>
                  <a:txBody>
                    <a:bodyPr/>
                    <a:lstStyle/>
                    <a:p>
                      <a:r>
                        <a:rPr lang="en-US" dirty="0"/>
                        <a:t>Amount of Medical Waste (kg)</a:t>
                      </a:r>
                      <a:endParaRPr lang="tr-TR" dirty="0"/>
                    </a:p>
                  </a:txBody>
                  <a:tcPr/>
                </a:tc>
                <a:tc>
                  <a:txBody>
                    <a:bodyPr/>
                    <a:lstStyle/>
                    <a:p>
                      <a:r>
                        <a:rPr lang="en-US" dirty="0"/>
                        <a:t>Disposal in Landfill Sites After Sterilization (kg)</a:t>
                      </a:r>
                      <a:endParaRPr lang="tr-TR" dirty="0"/>
                    </a:p>
                  </a:txBody>
                  <a:tcPr/>
                </a:tc>
                <a:tc>
                  <a:txBody>
                    <a:bodyPr/>
                    <a:lstStyle/>
                    <a:p>
                      <a:r>
                        <a:rPr lang="en-US" dirty="0"/>
                        <a:t>Disposal in </a:t>
                      </a:r>
                      <a:r>
                        <a:rPr lang="en-US" dirty="0" err="1"/>
                        <a:t>Inciretion</a:t>
                      </a:r>
                      <a:r>
                        <a:rPr lang="en-US" dirty="0"/>
                        <a:t> Plants (kg)</a:t>
                      </a:r>
                      <a:endParaRPr lang="tr-TR" dirty="0"/>
                    </a:p>
                  </a:txBody>
                  <a:tcPr/>
                </a:tc>
                <a:extLst>
                  <a:ext uri="{0D108BD9-81ED-4DB2-BD59-A6C34878D82A}">
                    <a16:rowId xmlns:a16="http://schemas.microsoft.com/office/drawing/2014/main" val="2365279278"/>
                  </a:ext>
                </a:extLst>
              </a:tr>
              <a:tr h="370840">
                <a:tc>
                  <a:txBody>
                    <a:bodyPr/>
                    <a:lstStyle/>
                    <a:p>
                      <a:r>
                        <a:rPr lang="tr-TR" dirty="0" err="1"/>
                        <a:t>Turkey</a:t>
                      </a:r>
                      <a:endParaRPr lang="tr-TR" dirty="0"/>
                    </a:p>
                  </a:txBody>
                  <a:tcPr/>
                </a:tc>
                <a:tc>
                  <a:txBody>
                    <a:bodyPr/>
                    <a:lstStyle/>
                    <a:p>
                      <a:r>
                        <a:rPr lang="tr-TR" dirty="0"/>
                        <a:t>1525</a:t>
                      </a:r>
                    </a:p>
                  </a:txBody>
                  <a:tcPr/>
                </a:tc>
                <a:tc>
                  <a:txBody>
                    <a:bodyPr/>
                    <a:lstStyle/>
                    <a:p>
                      <a:r>
                        <a:rPr lang="tr-TR" dirty="0"/>
                        <a:t>85 986 804</a:t>
                      </a:r>
                    </a:p>
                  </a:txBody>
                  <a:tcPr/>
                </a:tc>
                <a:tc>
                  <a:txBody>
                    <a:bodyPr/>
                    <a:lstStyle/>
                    <a:p>
                      <a:r>
                        <a:rPr lang="tr-TR" dirty="0"/>
                        <a:t>75 349 572 </a:t>
                      </a:r>
                    </a:p>
                  </a:txBody>
                  <a:tcPr/>
                </a:tc>
                <a:tc>
                  <a:txBody>
                    <a:bodyPr/>
                    <a:lstStyle/>
                    <a:p>
                      <a:r>
                        <a:rPr lang="tr-TR" dirty="0"/>
                        <a:t>10 637 232 </a:t>
                      </a:r>
                    </a:p>
                  </a:txBody>
                  <a:tcPr/>
                </a:tc>
                <a:extLst>
                  <a:ext uri="{0D108BD9-81ED-4DB2-BD59-A6C34878D82A}">
                    <a16:rowId xmlns:a16="http://schemas.microsoft.com/office/drawing/2014/main" val="211249105"/>
                  </a:ext>
                </a:extLst>
              </a:tr>
              <a:tr h="370840">
                <a:tc>
                  <a:txBody>
                    <a:bodyPr/>
                    <a:lstStyle/>
                    <a:p>
                      <a:r>
                        <a:rPr lang="tr-TR" dirty="0" err="1"/>
                        <a:t>Istanbul</a:t>
                      </a:r>
                      <a:endParaRPr lang="tr-TR" dirty="0"/>
                    </a:p>
                  </a:txBody>
                  <a:tcPr/>
                </a:tc>
                <a:tc>
                  <a:txBody>
                    <a:bodyPr/>
                    <a:lstStyle/>
                    <a:p>
                      <a:r>
                        <a:rPr lang="tr-TR" dirty="0"/>
                        <a:t>241</a:t>
                      </a:r>
                    </a:p>
                  </a:txBody>
                  <a:tcPr/>
                </a:tc>
                <a:tc>
                  <a:txBody>
                    <a:bodyPr/>
                    <a:lstStyle/>
                    <a:p>
                      <a:r>
                        <a:rPr lang="tr-TR" dirty="0"/>
                        <a:t>21 544 855</a:t>
                      </a:r>
                    </a:p>
                  </a:txBody>
                  <a:tcPr/>
                </a:tc>
                <a:tc>
                  <a:txBody>
                    <a:bodyPr/>
                    <a:lstStyle/>
                    <a:p>
                      <a:r>
                        <a:rPr lang="tr-TR" dirty="0"/>
                        <a:t>18 475 092 </a:t>
                      </a:r>
                    </a:p>
                  </a:txBody>
                  <a:tcPr/>
                </a:tc>
                <a:tc>
                  <a:txBody>
                    <a:bodyPr/>
                    <a:lstStyle/>
                    <a:p>
                      <a:r>
                        <a:rPr lang="tr-TR" dirty="0"/>
                        <a:t>3 069 763</a:t>
                      </a:r>
                    </a:p>
                  </a:txBody>
                  <a:tcPr/>
                </a:tc>
                <a:extLst>
                  <a:ext uri="{0D108BD9-81ED-4DB2-BD59-A6C34878D82A}">
                    <a16:rowId xmlns:a16="http://schemas.microsoft.com/office/drawing/2014/main" val="3061327969"/>
                  </a:ext>
                </a:extLst>
              </a:tr>
              <a:tr h="370840">
                <a:tc>
                  <a:txBody>
                    <a:bodyPr/>
                    <a:lstStyle/>
                    <a:p>
                      <a:r>
                        <a:rPr lang="tr-TR" dirty="0"/>
                        <a:t>Ankara </a:t>
                      </a:r>
                    </a:p>
                  </a:txBody>
                  <a:tcPr/>
                </a:tc>
                <a:tc>
                  <a:txBody>
                    <a:bodyPr/>
                    <a:lstStyle/>
                    <a:p>
                      <a:r>
                        <a:rPr lang="tr-TR" dirty="0"/>
                        <a:t>87</a:t>
                      </a:r>
                    </a:p>
                  </a:txBody>
                  <a:tcPr/>
                </a:tc>
                <a:tc>
                  <a:txBody>
                    <a:bodyPr/>
                    <a:lstStyle/>
                    <a:p>
                      <a:r>
                        <a:rPr lang="tr-TR" dirty="0"/>
                        <a:t>7 517 271</a:t>
                      </a:r>
                    </a:p>
                  </a:txBody>
                  <a:tcPr/>
                </a:tc>
                <a:tc>
                  <a:txBody>
                    <a:bodyPr/>
                    <a:lstStyle/>
                    <a:p>
                      <a:r>
                        <a:rPr lang="tr-TR" dirty="0"/>
                        <a:t>-</a:t>
                      </a:r>
                    </a:p>
                  </a:txBody>
                  <a:tcPr/>
                </a:tc>
                <a:tc>
                  <a:txBody>
                    <a:bodyPr/>
                    <a:lstStyle/>
                    <a:p>
                      <a:r>
                        <a:rPr lang="tr-TR" dirty="0"/>
                        <a:t>7 517 271 </a:t>
                      </a:r>
                    </a:p>
                  </a:txBody>
                  <a:tcPr/>
                </a:tc>
                <a:extLst>
                  <a:ext uri="{0D108BD9-81ED-4DB2-BD59-A6C34878D82A}">
                    <a16:rowId xmlns:a16="http://schemas.microsoft.com/office/drawing/2014/main" val="1885245130"/>
                  </a:ext>
                </a:extLst>
              </a:tr>
              <a:tr h="370840">
                <a:tc>
                  <a:txBody>
                    <a:bodyPr/>
                    <a:lstStyle/>
                    <a:p>
                      <a:r>
                        <a:rPr lang="tr-TR" dirty="0" err="1"/>
                        <a:t>Izmır</a:t>
                      </a:r>
                      <a:endParaRPr lang="tr-TR" dirty="0"/>
                    </a:p>
                  </a:txBody>
                  <a:tcPr/>
                </a:tc>
                <a:tc>
                  <a:txBody>
                    <a:bodyPr/>
                    <a:lstStyle/>
                    <a:p>
                      <a:r>
                        <a:rPr lang="tr-TR" dirty="0"/>
                        <a:t>58</a:t>
                      </a:r>
                    </a:p>
                  </a:txBody>
                  <a:tcPr/>
                </a:tc>
                <a:tc>
                  <a:txBody>
                    <a:bodyPr/>
                    <a:lstStyle/>
                    <a:p>
                      <a:r>
                        <a:rPr lang="tr-TR" dirty="0"/>
                        <a:t>5 647 217</a:t>
                      </a:r>
                    </a:p>
                  </a:txBody>
                  <a:tcPr/>
                </a:tc>
                <a:tc>
                  <a:txBody>
                    <a:bodyPr/>
                    <a:lstStyle/>
                    <a:p>
                      <a:r>
                        <a:rPr lang="tr-TR" dirty="0"/>
                        <a:t>5 646 906</a:t>
                      </a:r>
                    </a:p>
                  </a:txBody>
                  <a:tcPr/>
                </a:tc>
                <a:tc>
                  <a:txBody>
                    <a:bodyPr/>
                    <a:lstStyle/>
                    <a:p>
                      <a:r>
                        <a:rPr lang="tr-TR" dirty="0"/>
                        <a:t>311</a:t>
                      </a:r>
                    </a:p>
                  </a:txBody>
                  <a:tcPr/>
                </a:tc>
                <a:extLst>
                  <a:ext uri="{0D108BD9-81ED-4DB2-BD59-A6C34878D82A}">
                    <a16:rowId xmlns:a16="http://schemas.microsoft.com/office/drawing/2014/main" val="897754515"/>
                  </a:ext>
                </a:extLst>
              </a:tr>
              <a:tr h="370840">
                <a:tc>
                  <a:txBody>
                    <a:bodyPr/>
                    <a:lstStyle/>
                    <a:p>
                      <a:r>
                        <a:rPr lang="tr-TR" dirty="0"/>
                        <a:t>Antalya</a:t>
                      </a:r>
                    </a:p>
                  </a:txBody>
                  <a:tcPr/>
                </a:tc>
                <a:tc>
                  <a:txBody>
                    <a:bodyPr/>
                    <a:lstStyle/>
                    <a:p>
                      <a:r>
                        <a:rPr lang="tr-TR" dirty="0"/>
                        <a:t>45</a:t>
                      </a:r>
                    </a:p>
                  </a:txBody>
                  <a:tcPr/>
                </a:tc>
                <a:tc>
                  <a:txBody>
                    <a:bodyPr/>
                    <a:lstStyle/>
                    <a:p>
                      <a:r>
                        <a:rPr lang="tr-TR" dirty="0"/>
                        <a:t>2 564 024 </a:t>
                      </a:r>
                    </a:p>
                  </a:txBody>
                  <a:tcPr/>
                </a:tc>
                <a:tc>
                  <a:txBody>
                    <a:bodyPr/>
                    <a:lstStyle/>
                    <a:p>
                      <a:r>
                        <a:rPr lang="tr-TR" dirty="0"/>
                        <a:t>2 558 072</a:t>
                      </a:r>
                    </a:p>
                  </a:txBody>
                  <a:tcPr/>
                </a:tc>
                <a:tc>
                  <a:txBody>
                    <a:bodyPr/>
                    <a:lstStyle/>
                    <a:p>
                      <a:r>
                        <a:rPr lang="tr-TR" dirty="0"/>
                        <a:t>5932</a:t>
                      </a:r>
                    </a:p>
                  </a:txBody>
                  <a:tcPr/>
                </a:tc>
                <a:extLst>
                  <a:ext uri="{0D108BD9-81ED-4DB2-BD59-A6C34878D82A}">
                    <a16:rowId xmlns:a16="http://schemas.microsoft.com/office/drawing/2014/main" val="391309251"/>
                  </a:ext>
                </a:extLst>
              </a:tr>
            </a:tbl>
          </a:graphicData>
        </a:graphic>
      </p:graphicFrame>
      <p:sp>
        <p:nvSpPr>
          <p:cNvPr id="5" name="Metin kutusu 4">
            <a:extLst>
              <a:ext uri="{FF2B5EF4-FFF2-40B4-BE49-F238E27FC236}">
                <a16:creationId xmlns:a16="http://schemas.microsoft.com/office/drawing/2014/main" id="{84BAFEB0-640C-4248-BCDF-015F5D18D1EB}"/>
              </a:ext>
            </a:extLst>
          </p:cNvPr>
          <p:cNvSpPr txBox="1"/>
          <p:nvPr/>
        </p:nvSpPr>
        <p:spPr>
          <a:xfrm>
            <a:off x="1166327" y="4945224"/>
            <a:ext cx="8677469" cy="369332"/>
          </a:xfrm>
          <a:prstGeom prst="rect">
            <a:avLst/>
          </a:prstGeom>
          <a:noFill/>
        </p:spPr>
        <p:txBody>
          <a:bodyPr wrap="square" rtlCol="0">
            <a:spAutoFit/>
          </a:bodyPr>
          <a:lstStyle/>
          <a:p>
            <a:r>
              <a:rPr lang="tr-TR" b="1" dirty="0" err="1"/>
              <a:t>Table</a:t>
            </a:r>
            <a:r>
              <a:rPr lang="tr-TR" b="1" dirty="0"/>
              <a:t> 2. </a:t>
            </a:r>
            <a:r>
              <a:rPr lang="tr-TR" b="1" dirty="0" err="1"/>
              <a:t>Amount</a:t>
            </a:r>
            <a:r>
              <a:rPr lang="tr-TR" b="1" dirty="0"/>
              <a:t> of </a:t>
            </a:r>
            <a:r>
              <a:rPr lang="tr-TR" b="1" dirty="0" err="1"/>
              <a:t>medical</a:t>
            </a:r>
            <a:r>
              <a:rPr lang="tr-TR" b="1" dirty="0"/>
              <a:t> </a:t>
            </a:r>
            <a:r>
              <a:rPr lang="tr-TR" b="1" dirty="0" err="1"/>
              <a:t>waste</a:t>
            </a:r>
            <a:r>
              <a:rPr lang="tr-TR" b="1" dirty="0"/>
              <a:t> </a:t>
            </a:r>
            <a:r>
              <a:rPr lang="tr-TR" b="1" dirty="0" err="1"/>
              <a:t>by</a:t>
            </a:r>
            <a:r>
              <a:rPr lang="tr-TR" b="1" dirty="0"/>
              <a:t> </a:t>
            </a:r>
            <a:r>
              <a:rPr lang="tr-TR" b="1" dirty="0" err="1"/>
              <a:t>treatment</a:t>
            </a:r>
            <a:r>
              <a:rPr lang="tr-TR" b="1" dirty="0"/>
              <a:t> methods,2017[7]</a:t>
            </a:r>
          </a:p>
        </p:txBody>
      </p:sp>
    </p:spTree>
    <p:extLst>
      <p:ext uri="{BB962C8B-B14F-4D97-AF65-F5344CB8AC3E}">
        <p14:creationId xmlns:p14="http://schemas.microsoft.com/office/powerpoint/2010/main" val="69929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DEFE91-4371-4604-A9D2-FC81AC6D96D3}"/>
              </a:ext>
            </a:extLst>
          </p:cNvPr>
          <p:cNvSpPr>
            <a:spLocks noGrp="1"/>
          </p:cNvSpPr>
          <p:nvPr>
            <p:ph type="title"/>
          </p:nvPr>
        </p:nvSpPr>
        <p:spPr>
          <a:xfrm>
            <a:off x="838200" y="365126"/>
            <a:ext cx="10515600" cy="782540"/>
          </a:xfrm>
        </p:spPr>
        <p:txBody>
          <a:bodyPr/>
          <a:lstStyle/>
          <a:p>
            <a:r>
              <a:rPr lang="tr-TR" b="1" dirty="0" err="1"/>
              <a:t>Medical</a:t>
            </a:r>
            <a:r>
              <a:rPr lang="tr-TR" b="1" dirty="0"/>
              <a:t> </a:t>
            </a:r>
            <a:r>
              <a:rPr lang="tr-TR" b="1" dirty="0" err="1"/>
              <a:t>Waste</a:t>
            </a:r>
            <a:r>
              <a:rPr lang="tr-TR" b="1" dirty="0"/>
              <a:t> </a:t>
            </a:r>
            <a:r>
              <a:rPr lang="tr-TR" b="1" dirty="0" err="1"/>
              <a:t>Statistics</a:t>
            </a:r>
            <a:r>
              <a:rPr lang="tr-TR" b="1" dirty="0"/>
              <a:t> </a:t>
            </a:r>
            <a:r>
              <a:rPr lang="tr-TR" b="1" dirty="0" err="1"/>
              <a:t>In</a:t>
            </a:r>
            <a:r>
              <a:rPr lang="tr-TR" b="1" dirty="0"/>
              <a:t> </a:t>
            </a:r>
            <a:r>
              <a:rPr lang="tr-TR" b="1" dirty="0" err="1"/>
              <a:t>Istanbul</a:t>
            </a:r>
            <a:endParaRPr lang="tr-TR" b="1" dirty="0"/>
          </a:p>
        </p:txBody>
      </p:sp>
      <p:pic>
        <p:nvPicPr>
          <p:cNvPr id="4" name="İçerik Yer Tutucusu 3">
            <a:extLst>
              <a:ext uri="{FF2B5EF4-FFF2-40B4-BE49-F238E27FC236}">
                <a16:creationId xmlns:a16="http://schemas.microsoft.com/office/drawing/2014/main" id="{44B11D89-FB05-455E-A918-5FD547D586DB}"/>
              </a:ext>
            </a:extLst>
          </p:cNvPr>
          <p:cNvPicPr>
            <a:picLocks noGrp="1" noChangeAspect="1"/>
          </p:cNvPicPr>
          <p:nvPr>
            <p:ph idx="1"/>
          </p:nvPr>
        </p:nvPicPr>
        <p:blipFill>
          <a:blip r:embed="rId2"/>
          <a:stretch>
            <a:fillRect/>
          </a:stretch>
        </p:blipFill>
        <p:spPr>
          <a:xfrm>
            <a:off x="1512473" y="1550729"/>
            <a:ext cx="8252653" cy="4486275"/>
          </a:xfrm>
          <a:prstGeom prst="rect">
            <a:avLst/>
          </a:prstGeom>
        </p:spPr>
      </p:pic>
      <p:sp>
        <p:nvSpPr>
          <p:cNvPr id="5" name="Metin kutusu 4">
            <a:extLst>
              <a:ext uri="{FF2B5EF4-FFF2-40B4-BE49-F238E27FC236}">
                <a16:creationId xmlns:a16="http://schemas.microsoft.com/office/drawing/2014/main" id="{D7461B0C-2857-426D-A7C1-B9D3FCC94FA1}"/>
              </a:ext>
            </a:extLst>
          </p:cNvPr>
          <p:cNvSpPr txBox="1"/>
          <p:nvPr/>
        </p:nvSpPr>
        <p:spPr>
          <a:xfrm>
            <a:off x="2239347" y="6027771"/>
            <a:ext cx="7389845" cy="646331"/>
          </a:xfrm>
          <a:prstGeom prst="rect">
            <a:avLst/>
          </a:prstGeom>
          <a:noFill/>
        </p:spPr>
        <p:txBody>
          <a:bodyPr wrap="square" rtlCol="0">
            <a:spAutoFit/>
          </a:bodyPr>
          <a:lstStyle/>
          <a:p>
            <a:r>
              <a:rPr lang="tr-TR" b="1" dirty="0" err="1"/>
              <a:t>Figure</a:t>
            </a:r>
            <a:r>
              <a:rPr lang="tr-TR" b="1" dirty="0"/>
              <a:t> 1 : </a:t>
            </a:r>
            <a:r>
              <a:rPr lang="en-US" b="1" dirty="0"/>
              <a:t>Yearly estimated total medical waste amounts from hospitals versus yearly populations</a:t>
            </a:r>
            <a:endParaRPr lang="tr-TR" b="1" dirty="0"/>
          </a:p>
        </p:txBody>
      </p:sp>
    </p:spTree>
    <p:extLst>
      <p:ext uri="{BB962C8B-B14F-4D97-AF65-F5344CB8AC3E}">
        <p14:creationId xmlns:p14="http://schemas.microsoft.com/office/powerpoint/2010/main" val="356325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97977D-58EF-4597-B3AD-4BA3296D4173}"/>
              </a:ext>
            </a:extLst>
          </p:cNvPr>
          <p:cNvSpPr>
            <a:spLocks noGrp="1"/>
          </p:cNvSpPr>
          <p:nvPr>
            <p:ph type="title"/>
          </p:nvPr>
        </p:nvSpPr>
        <p:spPr/>
        <p:txBody>
          <a:bodyPr/>
          <a:lstStyle/>
          <a:p>
            <a:r>
              <a:rPr lang="tr-TR" b="1" dirty="0"/>
              <a:t>Case </a:t>
            </a:r>
            <a:r>
              <a:rPr lang="tr-TR" b="1" dirty="0" err="1"/>
              <a:t>Study</a:t>
            </a:r>
            <a:r>
              <a:rPr lang="tr-TR" b="1" dirty="0"/>
              <a:t> </a:t>
            </a:r>
            <a:r>
              <a:rPr lang="tr-TR" b="1" dirty="0" err="1"/>
              <a:t>For</a:t>
            </a:r>
            <a:r>
              <a:rPr lang="tr-TR" b="1" dirty="0"/>
              <a:t> BMW </a:t>
            </a:r>
            <a:r>
              <a:rPr lang="tr-TR" b="1" dirty="0" err="1"/>
              <a:t>In</a:t>
            </a:r>
            <a:r>
              <a:rPr lang="tr-TR" b="1" dirty="0"/>
              <a:t> </a:t>
            </a:r>
            <a:r>
              <a:rPr lang="tr-TR" b="1" dirty="0" err="1"/>
              <a:t>Istanbul</a:t>
            </a:r>
            <a:endParaRPr lang="tr-TR" b="1" dirty="0"/>
          </a:p>
        </p:txBody>
      </p:sp>
      <p:sp>
        <p:nvSpPr>
          <p:cNvPr id="3" name="İçerik Yer Tutucusu 2">
            <a:extLst>
              <a:ext uri="{FF2B5EF4-FFF2-40B4-BE49-F238E27FC236}">
                <a16:creationId xmlns:a16="http://schemas.microsoft.com/office/drawing/2014/main" id="{6DE23BE2-CBEA-4A83-A342-5E5FCEE3B323}"/>
              </a:ext>
            </a:extLst>
          </p:cNvPr>
          <p:cNvSpPr>
            <a:spLocks noGrp="1"/>
          </p:cNvSpPr>
          <p:nvPr>
            <p:ph idx="1"/>
          </p:nvPr>
        </p:nvSpPr>
        <p:spPr/>
        <p:txBody>
          <a:bodyPr/>
          <a:lstStyle/>
          <a:p>
            <a:pPr algn="just"/>
            <a:r>
              <a:rPr lang="en-US" dirty="0"/>
              <a:t>This study gives detailed information about the application of</a:t>
            </a:r>
            <a:r>
              <a:rPr lang="tr-TR" dirty="0"/>
              <a:t> </a:t>
            </a:r>
            <a:r>
              <a:rPr lang="en-US" dirty="0"/>
              <a:t>the Turkish Medical Waste Control Regulation in the healthcare</a:t>
            </a:r>
            <a:r>
              <a:rPr lang="tr-TR" dirty="0"/>
              <a:t> </a:t>
            </a:r>
            <a:r>
              <a:rPr lang="en-US" dirty="0"/>
              <a:t>services in Istanbul by conducting face-to-face interviews in 192</a:t>
            </a:r>
            <a:r>
              <a:rPr lang="tr-TR" dirty="0"/>
              <a:t> </a:t>
            </a:r>
            <a:r>
              <a:rPr lang="en-US" dirty="0"/>
              <a:t>hospitals located in the city.</a:t>
            </a:r>
            <a:r>
              <a:rPr lang="tr-TR" dirty="0"/>
              <a:t>[4]</a:t>
            </a:r>
          </a:p>
          <a:p>
            <a:pPr algn="just"/>
            <a:r>
              <a:rPr lang="en-US" dirty="0"/>
              <a:t>After the first Medical Waste Control Regulation was published</a:t>
            </a:r>
            <a:r>
              <a:rPr lang="tr-TR" dirty="0"/>
              <a:t> </a:t>
            </a:r>
            <a:r>
              <a:rPr lang="en-US" dirty="0"/>
              <a:t>in 1993, the first medical waste incineration plant in Turkey was</a:t>
            </a:r>
            <a:r>
              <a:rPr lang="tr-TR" dirty="0"/>
              <a:t> </a:t>
            </a:r>
            <a:r>
              <a:rPr lang="en-US" dirty="0"/>
              <a:t>constructed in Istanbul and began to accept wastes by the end of</a:t>
            </a:r>
            <a:r>
              <a:rPr lang="tr-TR" dirty="0"/>
              <a:t> </a:t>
            </a:r>
            <a:r>
              <a:rPr lang="en-US" dirty="0"/>
              <a:t>1995, with a capacity of 24 tons per day.</a:t>
            </a:r>
            <a:endParaRPr lang="tr-TR" dirty="0"/>
          </a:p>
          <a:p>
            <a:endParaRPr lang="tr-TR" dirty="0"/>
          </a:p>
        </p:txBody>
      </p:sp>
    </p:spTree>
    <p:extLst>
      <p:ext uri="{BB962C8B-B14F-4D97-AF65-F5344CB8AC3E}">
        <p14:creationId xmlns:p14="http://schemas.microsoft.com/office/powerpoint/2010/main" val="216891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D0C904-EF69-4AC5-B651-26410FE48D68}"/>
              </a:ext>
            </a:extLst>
          </p:cNvPr>
          <p:cNvSpPr>
            <a:spLocks noGrp="1"/>
          </p:cNvSpPr>
          <p:nvPr>
            <p:ph type="title"/>
          </p:nvPr>
        </p:nvSpPr>
        <p:spPr/>
        <p:txBody>
          <a:bodyPr/>
          <a:lstStyle/>
          <a:p>
            <a:r>
              <a:rPr lang="tr-TR" b="1" dirty="0" err="1"/>
              <a:t>Amount</a:t>
            </a:r>
            <a:r>
              <a:rPr lang="tr-TR" b="1" dirty="0"/>
              <a:t> of </a:t>
            </a:r>
            <a:r>
              <a:rPr lang="tr-TR" b="1" dirty="0" err="1"/>
              <a:t>Waste</a:t>
            </a:r>
            <a:r>
              <a:rPr lang="tr-TR" b="1" dirty="0"/>
              <a:t> </a:t>
            </a:r>
            <a:r>
              <a:rPr lang="tr-TR" b="1" dirty="0" err="1"/>
              <a:t>In</a:t>
            </a:r>
            <a:r>
              <a:rPr lang="tr-TR" b="1" dirty="0"/>
              <a:t> </a:t>
            </a:r>
            <a:r>
              <a:rPr lang="tr-TR" b="1" dirty="0" err="1"/>
              <a:t>Istanbul</a:t>
            </a:r>
            <a:endParaRPr lang="tr-TR" b="1" dirty="0"/>
          </a:p>
        </p:txBody>
      </p:sp>
      <p:sp>
        <p:nvSpPr>
          <p:cNvPr id="3" name="İçerik Yer Tutucusu 2">
            <a:extLst>
              <a:ext uri="{FF2B5EF4-FFF2-40B4-BE49-F238E27FC236}">
                <a16:creationId xmlns:a16="http://schemas.microsoft.com/office/drawing/2014/main" id="{34FDC4AF-0BED-4D35-91B1-99643F765D58}"/>
              </a:ext>
            </a:extLst>
          </p:cNvPr>
          <p:cNvSpPr>
            <a:spLocks noGrp="1"/>
          </p:cNvSpPr>
          <p:nvPr>
            <p:ph idx="1"/>
          </p:nvPr>
        </p:nvSpPr>
        <p:spPr/>
        <p:txBody>
          <a:bodyPr/>
          <a:lstStyle/>
          <a:p>
            <a:pPr algn="just"/>
            <a:r>
              <a:rPr lang="en-US" dirty="0"/>
              <a:t>The findings of this study showed that medical wastes collected</a:t>
            </a:r>
            <a:r>
              <a:rPr lang="tr-TR" dirty="0"/>
              <a:t> </a:t>
            </a:r>
            <a:r>
              <a:rPr lang="en-US" dirty="0"/>
              <a:t>from hospitals constituted 41% of total solid wastes collected, the</a:t>
            </a:r>
            <a:r>
              <a:rPr lang="tr-TR" dirty="0"/>
              <a:t> </a:t>
            </a:r>
            <a:r>
              <a:rPr lang="en-US" dirty="0"/>
              <a:t>remainder (59%) is municipal waste. The estimated quantity of</a:t>
            </a:r>
            <a:r>
              <a:rPr lang="tr-TR" dirty="0"/>
              <a:t> </a:t>
            </a:r>
            <a:r>
              <a:rPr lang="en-US" dirty="0"/>
              <a:t>medical waste from the hospitals was about 22 tons/day, representing</a:t>
            </a:r>
            <a:r>
              <a:rPr lang="tr-TR" dirty="0"/>
              <a:t> </a:t>
            </a:r>
            <a:r>
              <a:rPr lang="en-US" dirty="0"/>
              <a:t>an average generation rate of 0.63 kg/bed-day.</a:t>
            </a:r>
            <a:r>
              <a:rPr lang="tr-TR" dirty="0"/>
              <a:t>[4]</a:t>
            </a:r>
          </a:p>
        </p:txBody>
      </p:sp>
    </p:spTree>
    <p:extLst>
      <p:ext uri="{BB962C8B-B14F-4D97-AF65-F5344CB8AC3E}">
        <p14:creationId xmlns:p14="http://schemas.microsoft.com/office/powerpoint/2010/main" val="339398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E45D8A-0573-42AB-A85A-46EFAABDE166}"/>
              </a:ext>
            </a:extLst>
          </p:cNvPr>
          <p:cNvSpPr>
            <a:spLocks noGrp="1"/>
          </p:cNvSpPr>
          <p:nvPr>
            <p:ph type="title"/>
          </p:nvPr>
        </p:nvSpPr>
        <p:spPr/>
        <p:txBody>
          <a:bodyPr/>
          <a:lstStyle/>
          <a:p>
            <a:r>
              <a:rPr lang="tr-TR" b="1" dirty="0" err="1"/>
              <a:t>Separate</a:t>
            </a:r>
            <a:r>
              <a:rPr lang="tr-TR" b="1" dirty="0"/>
              <a:t> Collection of </a:t>
            </a:r>
            <a:r>
              <a:rPr lang="tr-TR" b="1" dirty="0" err="1"/>
              <a:t>Wastes</a:t>
            </a:r>
            <a:endParaRPr lang="tr-TR" b="1" dirty="0"/>
          </a:p>
        </p:txBody>
      </p:sp>
      <p:sp>
        <p:nvSpPr>
          <p:cNvPr id="3" name="İçerik Yer Tutucusu 2">
            <a:extLst>
              <a:ext uri="{FF2B5EF4-FFF2-40B4-BE49-F238E27FC236}">
                <a16:creationId xmlns:a16="http://schemas.microsoft.com/office/drawing/2014/main" id="{8F01F2C2-13B6-4BBC-BCC8-F53BD309CD3C}"/>
              </a:ext>
            </a:extLst>
          </p:cNvPr>
          <p:cNvSpPr>
            <a:spLocks noGrp="1"/>
          </p:cNvSpPr>
          <p:nvPr>
            <p:ph idx="1"/>
          </p:nvPr>
        </p:nvSpPr>
        <p:spPr/>
        <p:txBody>
          <a:bodyPr/>
          <a:lstStyle/>
          <a:p>
            <a:r>
              <a:rPr lang="en-US" dirty="0"/>
              <a:t>The first part of the questionnaire consisted of 4 questions</a:t>
            </a:r>
            <a:r>
              <a:rPr lang="tr-TR" dirty="0"/>
              <a:t> </a:t>
            </a:r>
            <a:r>
              <a:rPr lang="en-US" dirty="0"/>
              <a:t>about the separate collection of wastes.</a:t>
            </a:r>
            <a:r>
              <a:rPr lang="tr-TR" dirty="0"/>
              <a:t>[4]</a:t>
            </a:r>
          </a:p>
        </p:txBody>
      </p:sp>
      <p:pic>
        <p:nvPicPr>
          <p:cNvPr id="4" name="Resim 3">
            <a:extLst>
              <a:ext uri="{FF2B5EF4-FFF2-40B4-BE49-F238E27FC236}">
                <a16:creationId xmlns:a16="http://schemas.microsoft.com/office/drawing/2014/main" id="{66172EFC-0902-49E1-9ACF-9658DD0D1AC5}"/>
              </a:ext>
            </a:extLst>
          </p:cNvPr>
          <p:cNvPicPr>
            <a:picLocks noChangeAspect="1"/>
          </p:cNvPicPr>
          <p:nvPr/>
        </p:nvPicPr>
        <p:blipFill>
          <a:blip r:embed="rId2"/>
          <a:stretch>
            <a:fillRect/>
          </a:stretch>
        </p:blipFill>
        <p:spPr>
          <a:xfrm>
            <a:off x="1856792" y="3060441"/>
            <a:ext cx="7585787" cy="2444620"/>
          </a:xfrm>
          <a:prstGeom prst="rect">
            <a:avLst/>
          </a:prstGeom>
        </p:spPr>
      </p:pic>
      <p:sp>
        <p:nvSpPr>
          <p:cNvPr id="5" name="Metin kutusu 4">
            <a:extLst>
              <a:ext uri="{FF2B5EF4-FFF2-40B4-BE49-F238E27FC236}">
                <a16:creationId xmlns:a16="http://schemas.microsoft.com/office/drawing/2014/main" id="{3005FE2A-DE89-43B0-B593-551FB9B53743}"/>
              </a:ext>
            </a:extLst>
          </p:cNvPr>
          <p:cNvSpPr txBox="1"/>
          <p:nvPr/>
        </p:nvSpPr>
        <p:spPr>
          <a:xfrm>
            <a:off x="1539551" y="5617029"/>
            <a:ext cx="8322906" cy="369332"/>
          </a:xfrm>
          <a:prstGeom prst="rect">
            <a:avLst/>
          </a:prstGeom>
          <a:noFill/>
        </p:spPr>
        <p:txBody>
          <a:bodyPr wrap="square" rtlCol="0">
            <a:spAutoFit/>
          </a:bodyPr>
          <a:lstStyle/>
          <a:p>
            <a:r>
              <a:rPr lang="tr-TR" b="1" dirty="0" err="1"/>
              <a:t>Table</a:t>
            </a:r>
            <a:r>
              <a:rPr lang="tr-TR" b="1" dirty="0"/>
              <a:t> 3 : </a:t>
            </a:r>
            <a:r>
              <a:rPr lang="en-US" b="1" dirty="0"/>
              <a:t>Responses to the separate collection of medical wastes</a:t>
            </a:r>
            <a:endParaRPr lang="tr-TR" b="1" dirty="0"/>
          </a:p>
        </p:txBody>
      </p:sp>
    </p:spTree>
    <p:extLst>
      <p:ext uri="{BB962C8B-B14F-4D97-AF65-F5344CB8AC3E}">
        <p14:creationId xmlns:p14="http://schemas.microsoft.com/office/powerpoint/2010/main" val="347918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9C881E-5158-45A1-88E2-F327BCF397AE}"/>
              </a:ext>
            </a:extLst>
          </p:cNvPr>
          <p:cNvSpPr>
            <a:spLocks noGrp="1"/>
          </p:cNvSpPr>
          <p:nvPr>
            <p:ph type="title"/>
          </p:nvPr>
        </p:nvSpPr>
        <p:spPr/>
        <p:txBody>
          <a:bodyPr/>
          <a:lstStyle/>
          <a:p>
            <a:r>
              <a:rPr lang="tr-TR" b="1" dirty="0" err="1"/>
              <a:t>Medical</a:t>
            </a:r>
            <a:r>
              <a:rPr lang="tr-TR" b="1" dirty="0"/>
              <a:t> </a:t>
            </a:r>
            <a:r>
              <a:rPr lang="tr-TR" b="1" dirty="0" err="1"/>
              <a:t>Waste</a:t>
            </a:r>
            <a:r>
              <a:rPr lang="tr-TR" b="1" dirty="0"/>
              <a:t> Collection </a:t>
            </a:r>
            <a:r>
              <a:rPr lang="tr-TR" b="1" dirty="0" err="1"/>
              <a:t>Personnel</a:t>
            </a:r>
            <a:endParaRPr lang="tr-TR" b="1" dirty="0"/>
          </a:p>
        </p:txBody>
      </p:sp>
      <p:sp>
        <p:nvSpPr>
          <p:cNvPr id="3" name="İçerik Yer Tutucusu 2">
            <a:extLst>
              <a:ext uri="{FF2B5EF4-FFF2-40B4-BE49-F238E27FC236}">
                <a16:creationId xmlns:a16="http://schemas.microsoft.com/office/drawing/2014/main" id="{FDA7454A-6AC6-4F81-9D87-47650A13F3C0}"/>
              </a:ext>
            </a:extLst>
          </p:cNvPr>
          <p:cNvSpPr>
            <a:spLocks noGrp="1"/>
          </p:cNvSpPr>
          <p:nvPr>
            <p:ph idx="1"/>
          </p:nvPr>
        </p:nvSpPr>
        <p:spPr/>
        <p:txBody>
          <a:bodyPr>
            <a:normAutofit/>
          </a:bodyPr>
          <a:lstStyle/>
          <a:p>
            <a:pPr algn="just"/>
            <a:r>
              <a:rPr lang="en-US" dirty="0"/>
              <a:t>All of the hospitals surveyed have medical waste collection personnel.</a:t>
            </a:r>
            <a:r>
              <a:rPr lang="tr-TR" dirty="0"/>
              <a:t> </a:t>
            </a:r>
            <a:r>
              <a:rPr lang="en-US" dirty="0"/>
              <a:t>These personnel are required to wear appropriate uniforms</a:t>
            </a:r>
            <a:r>
              <a:rPr lang="tr-TR" dirty="0"/>
              <a:t> </a:t>
            </a:r>
            <a:r>
              <a:rPr lang="en-US" dirty="0"/>
              <a:t>and apparatus when collecting medical wastes. Almost 63% of</a:t>
            </a:r>
            <a:r>
              <a:rPr lang="tr-TR" dirty="0"/>
              <a:t> </a:t>
            </a:r>
            <a:r>
              <a:rPr lang="en-US" dirty="0"/>
              <a:t>healthcare services organize courses at least once a month, while</a:t>
            </a:r>
            <a:r>
              <a:rPr lang="tr-TR" dirty="0"/>
              <a:t> </a:t>
            </a:r>
            <a:r>
              <a:rPr lang="en-US" dirty="0"/>
              <a:t>31% organize courses at least twice a year.</a:t>
            </a:r>
            <a:r>
              <a:rPr lang="tr-TR" dirty="0"/>
              <a:t>[4]</a:t>
            </a:r>
          </a:p>
        </p:txBody>
      </p:sp>
    </p:spTree>
    <p:extLst>
      <p:ext uri="{BB962C8B-B14F-4D97-AF65-F5344CB8AC3E}">
        <p14:creationId xmlns:p14="http://schemas.microsoft.com/office/powerpoint/2010/main" val="137263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991D6F-7C68-421A-8F0B-570127EA9A41}"/>
              </a:ext>
            </a:extLst>
          </p:cNvPr>
          <p:cNvSpPr>
            <a:spLocks noGrp="1"/>
          </p:cNvSpPr>
          <p:nvPr>
            <p:ph type="title"/>
          </p:nvPr>
        </p:nvSpPr>
        <p:spPr>
          <a:xfrm>
            <a:off x="838200" y="365126"/>
            <a:ext cx="10515600" cy="875846"/>
          </a:xfrm>
        </p:spPr>
        <p:txBody>
          <a:bodyPr/>
          <a:lstStyle/>
          <a:p>
            <a:r>
              <a:rPr lang="tr-TR" b="1" dirty="0" err="1"/>
              <a:t>Temporary</a:t>
            </a:r>
            <a:r>
              <a:rPr lang="tr-TR" b="1" dirty="0"/>
              <a:t> Storage</a:t>
            </a:r>
          </a:p>
        </p:txBody>
      </p:sp>
      <p:sp>
        <p:nvSpPr>
          <p:cNvPr id="3" name="İçerik Yer Tutucusu 2">
            <a:extLst>
              <a:ext uri="{FF2B5EF4-FFF2-40B4-BE49-F238E27FC236}">
                <a16:creationId xmlns:a16="http://schemas.microsoft.com/office/drawing/2014/main" id="{1B06D42A-D910-4E57-AD36-BE2604EF16DB}"/>
              </a:ext>
            </a:extLst>
          </p:cNvPr>
          <p:cNvSpPr>
            <a:spLocks noGrp="1"/>
          </p:cNvSpPr>
          <p:nvPr>
            <p:ph idx="1"/>
          </p:nvPr>
        </p:nvSpPr>
        <p:spPr>
          <a:xfrm>
            <a:off x="838200" y="1253331"/>
            <a:ext cx="10515600" cy="4351338"/>
          </a:xfrm>
        </p:spPr>
        <p:txBody>
          <a:bodyPr/>
          <a:lstStyle/>
          <a:p>
            <a:r>
              <a:rPr lang="en-US" dirty="0"/>
              <a:t>According to MWCR, a temporary storage depot must include</a:t>
            </a:r>
            <a:r>
              <a:rPr lang="tr-TR" dirty="0"/>
              <a:t> </a:t>
            </a:r>
            <a:r>
              <a:rPr lang="en-US" dirty="0"/>
              <a:t>two separate compartments; one is used for municipal and the</a:t>
            </a:r>
            <a:r>
              <a:rPr lang="tr-TR" dirty="0"/>
              <a:t> </a:t>
            </a:r>
            <a:r>
              <a:rPr lang="en-US" dirty="0"/>
              <a:t>other, which must be a closed space, is used for medical wastes.</a:t>
            </a:r>
            <a:r>
              <a:rPr lang="tr-TR" dirty="0"/>
              <a:t> </a:t>
            </a:r>
            <a:r>
              <a:rPr lang="en-US" dirty="0"/>
              <a:t>A drainage system is constructed in the medical waste compartment</a:t>
            </a:r>
            <a:r>
              <a:rPr lang="tr-TR" dirty="0"/>
              <a:t> </a:t>
            </a:r>
            <a:r>
              <a:rPr lang="en-US" dirty="0"/>
              <a:t>and the water drained is collected in a special non-leaking</a:t>
            </a:r>
            <a:r>
              <a:rPr lang="tr-TR" dirty="0"/>
              <a:t> </a:t>
            </a:r>
            <a:r>
              <a:rPr lang="en-US" dirty="0"/>
              <a:t>tank.</a:t>
            </a:r>
            <a:endParaRPr lang="tr-TR" dirty="0"/>
          </a:p>
        </p:txBody>
      </p:sp>
      <p:pic>
        <p:nvPicPr>
          <p:cNvPr id="4" name="Resim 3">
            <a:extLst>
              <a:ext uri="{FF2B5EF4-FFF2-40B4-BE49-F238E27FC236}">
                <a16:creationId xmlns:a16="http://schemas.microsoft.com/office/drawing/2014/main" id="{BA52747B-6CF1-4E01-B96B-5667C932FEED}"/>
              </a:ext>
            </a:extLst>
          </p:cNvPr>
          <p:cNvPicPr>
            <a:picLocks noChangeAspect="1"/>
          </p:cNvPicPr>
          <p:nvPr/>
        </p:nvPicPr>
        <p:blipFill>
          <a:blip r:embed="rId2"/>
          <a:stretch>
            <a:fillRect/>
          </a:stretch>
        </p:blipFill>
        <p:spPr>
          <a:xfrm>
            <a:off x="2164702" y="3380710"/>
            <a:ext cx="7091265" cy="2236318"/>
          </a:xfrm>
          <a:prstGeom prst="rect">
            <a:avLst/>
          </a:prstGeom>
        </p:spPr>
      </p:pic>
      <p:sp>
        <p:nvSpPr>
          <p:cNvPr id="5" name="Metin kutusu 4">
            <a:extLst>
              <a:ext uri="{FF2B5EF4-FFF2-40B4-BE49-F238E27FC236}">
                <a16:creationId xmlns:a16="http://schemas.microsoft.com/office/drawing/2014/main" id="{3FD67348-746E-4E35-9402-FE85237C15DF}"/>
              </a:ext>
            </a:extLst>
          </p:cNvPr>
          <p:cNvSpPr txBox="1"/>
          <p:nvPr/>
        </p:nvSpPr>
        <p:spPr>
          <a:xfrm>
            <a:off x="1838131" y="5812971"/>
            <a:ext cx="7800391" cy="369332"/>
          </a:xfrm>
          <a:prstGeom prst="rect">
            <a:avLst/>
          </a:prstGeom>
          <a:noFill/>
        </p:spPr>
        <p:txBody>
          <a:bodyPr wrap="square" rtlCol="0">
            <a:spAutoFit/>
          </a:bodyPr>
          <a:lstStyle/>
          <a:p>
            <a:r>
              <a:rPr lang="tr-TR" b="1" dirty="0" err="1"/>
              <a:t>Table</a:t>
            </a:r>
            <a:r>
              <a:rPr lang="tr-TR" b="1" dirty="0"/>
              <a:t> 4 : </a:t>
            </a:r>
            <a:r>
              <a:rPr lang="en-US" b="1" dirty="0"/>
              <a:t>Responses to the temporary storage depots and containers</a:t>
            </a:r>
            <a:endParaRPr lang="tr-TR" b="1" dirty="0"/>
          </a:p>
        </p:txBody>
      </p:sp>
    </p:spTree>
    <p:extLst>
      <p:ext uri="{BB962C8B-B14F-4D97-AF65-F5344CB8AC3E}">
        <p14:creationId xmlns:p14="http://schemas.microsoft.com/office/powerpoint/2010/main" val="11668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A5094D-140B-49C8-B8EA-7C0E314ED749}"/>
              </a:ext>
            </a:extLst>
          </p:cNvPr>
          <p:cNvSpPr>
            <a:spLocks noGrp="1"/>
          </p:cNvSpPr>
          <p:nvPr>
            <p:ph type="title"/>
          </p:nvPr>
        </p:nvSpPr>
        <p:spPr/>
        <p:txBody>
          <a:bodyPr/>
          <a:lstStyle/>
          <a:p>
            <a:r>
              <a:rPr lang="en-US" b="1" dirty="0"/>
              <a:t>Effects Of Medical Waste On Human Health</a:t>
            </a:r>
            <a:endParaRPr lang="tr-TR" b="1" dirty="0"/>
          </a:p>
        </p:txBody>
      </p:sp>
      <p:sp>
        <p:nvSpPr>
          <p:cNvPr id="3" name="İçerik Yer Tutucusu 2">
            <a:extLst>
              <a:ext uri="{FF2B5EF4-FFF2-40B4-BE49-F238E27FC236}">
                <a16:creationId xmlns:a16="http://schemas.microsoft.com/office/drawing/2014/main" id="{0F8123A6-E6D3-49C2-BDE3-350415C92F99}"/>
              </a:ext>
            </a:extLst>
          </p:cNvPr>
          <p:cNvSpPr>
            <a:spLocks noGrp="1"/>
          </p:cNvSpPr>
          <p:nvPr>
            <p:ph idx="1"/>
          </p:nvPr>
        </p:nvSpPr>
        <p:spPr/>
        <p:txBody>
          <a:bodyPr>
            <a:normAutofit lnSpcReduction="10000"/>
          </a:bodyPr>
          <a:lstStyle/>
          <a:p>
            <a:pPr algn="just"/>
            <a:r>
              <a:rPr lang="en-US" dirty="0"/>
              <a:t>Causes of medical waste problems include medical facilities dumping illegally, transporters transporting waste improperly and medical waste disposal companies not taking the appropriate steps to properly destroy and dispose of the waste. Companies must be certified to dispose of medical waste.</a:t>
            </a:r>
            <a:r>
              <a:rPr lang="tr-TR" dirty="0"/>
              <a:t>[5]</a:t>
            </a:r>
          </a:p>
          <a:p>
            <a:pPr algn="just"/>
            <a:r>
              <a:rPr lang="en-US" dirty="0"/>
              <a:t>If the medical waste is burned openly or at the incorrect temperature, dioxins, particulate matter and furans may be released into the atmosphere. Other hazards include illegal dumping, which then affects controlled landfills and the environment. Medical waste could wash up on beaches and into wildlife habitats and affect those on the beaches and the animals in the habitats. </a:t>
            </a:r>
            <a:r>
              <a:rPr lang="tr-TR" dirty="0"/>
              <a:t>[5]</a:t>
            </a:r>
          </a:p>
          <a:p>
            <a:pPr algn="just"/>
            <a:endParaRPr lang="tr-TR" dirty="0"/>
          </a:p>
          <a:p>
            <a:endParaRPr lang="tr-TR" dirty="0"/>
          </a:p>
        </p:txBody>
      </p:sp>
    </p:spTree>
    <p:extLst>
      <p:ext uri="{BB962C8B-B14F-4D97-AF65-F5344CB8AC3E}">
        <p14:creationId xmlns:p14="http://schemas.microsoft.com/office/powerpoint/2010/main" val="284099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552B9F-65FB-43BA-B798-855EFA953B79}"/>
              </a:ext>
            </a:extLst>
          </p:cNvPr>
          <p:cNvSpPr>
            <a:spLocks noGrp="1"/>
          </p:cNvSpPr>
          <p:nvPr>
            <p:ph type="title"/>
          </p:nvPr>
        </p:nvSpPr>
        <p:spPr/>
        <p:txBody>
          <a:bodyPr/>
          <a:lstStyle/>
          <a:p>
            <a:r>
              <a:rPr lang="en-US" b="1" dirty="0"/>
              <a:t>Diseases Caused by Medical Waste</a:t>
            </a:r>
            <a:endParaRPr lang="tr-TR" b="1" dirty="0"/>
          </a:p>
        </p:txBody>
      </p:sp>
      <p:sp>
        <p:nvSpPr>
          <p:cNvPr id="3" name="İçerik Yer Tutucusu 2">
            <a:extLst>
              <a:ext uri="{FF2B5EF4-FFF2-40B4-BE49-F238E27FC236}">
                <a16:creationId xmlns:a16="http://schemas.microsoft.com/office/drawing/2014/main" id="{122AC0DA-2E5C-4CC5-96CE-090721480A56}"/>
              </a:ext>
            </a:extLst>
          </p:cNvPr>
          <p:cNvSpPr>
            <a:spLocks noGrp="1"/>
          </p:cNvSpPr>
          <p:nvPr>
            <p:ph idx="1"/>
          </p:nvPr>
        </p:nvSpPr>
        <p:spPr/>
        <p:txBody>
          <a:bodyPr/>
          <a:lstStyle/>
          <a:p>
            <a:r>
              <a:rPr lang="tr-TR" dirty="0" err="1"/>
              <a:t>Gastroenteric</a:t>
            </a:r>
            <a:r>
              <a:rPr lang="tr-TR" dirty="0"/>
              <a:t> </a:t>
            </a:r>
            <a:r>
              <a:rPr lang="tr-TR" dirty="0" err="1"/>
              <a:t>infections</a:t>
            </a:r>
            <a:r>
              <a:rPr lang="tr-TR" dirty="0"/>
              <a:t>. </a:t>
            </a:r>
            <a:r>
              <a:rPr lang="tr-TR" dirty="0" err="1"/>
              <a:t>These</a:t>
            </a:r>
            <a:r>
              <a:rPr lang="tr-TR" dirty="0"/>
              <a:t> </a:t>
            </a:r>
            <a:r>
              <a:rPr lang="tr-TR" dirty="0" err="1"/>
              <a:t>include</a:t>
            </a:r>
            <a:r>
              <a:rPr lang="tr-TR" dirty="0"/>
              <a:t> </a:t>
            </a:r>
            <a:r>
              <a:rPr lang="tr-TR" dirty="0" err="1"/>
              <a:t>enterobacteria</a:t>
            </a:r>
            <a:r>
              <a:rPr lang="tr-TR" dirty="0"/>
              <a:t> </a:t>
            </a:r>
            <a:r>
              <a:rPr lang="tr-TR" dirty="0" err="1"/>
              <a:t>such</a:t>
            </a:r>
            <a:r>
              <a:rPr lang="tr-TR" dirty="0"/>
              <a:t> as </a:t>
            </a:r>
            <a:r>
              <a:rPr lang="tr-TR" dirty="0" err="1"/>
              <a:t>Salmonella</a:t>
            </a:r>
            <a:r>
              <a:rPr lang="tr-TR" dirty="0"/>
              <a:t>, </a:t>
            </a:r>
            <a:r>
              <a:rPr lang="tr-TR" dirty="0" err="1"/>
              <a:t>Vibrio</a:t>
            </a:r>
            <a:r>
              <a:rPr lang="tr-TR" dirty="0"/>
              <a:t> </a:t>
            </a:r>
            <a:r>
              <a:rPr lang="tr-TR" dirty="0" err="1"/>
              <a:t>cholerae</a:t>
            </a:r>
            <a:r>
              <a:rPr lang="tr-TR" dirty="0"/>
              <a:t>, </a:t>
            </a:r>
            <a:r>
              <a:rPr lang="tr-TR" dirty="0" err="1"/>
              <a:t>Shigella</a:t>
            </a:r>
            <a:r>
              <a:rPr lang="tr-TR" dirty="0"/>
              <a:t> </a:t>
            </a:r>
            <a:r>
              <a:rPr lang="tr-TR" dirty="0" err="1"/>
              <a:t>spp</a:t>
            </a:r>
            <a:r>
              <a:rPr lang="tr-TR" dirty="0"/>
              <a:t>. </a:t>
            </a:r>
            <a:r>
              <a:rPr lang="tr-TR" dirty="0" err="1"/>
              <a:t>And</a:t>
            </a:r>
            <a:r>
              <a:rPr lang="tr-TR" dirty="0"/>
              <a:t> </a:t>
            </a:r>
            <a:r>
              <a:rPr lang="tr-TR" dirty="0" err="1"/>
              <a:t>helminths</a:t>
            </a:r>
            <a:r>
              <a:rPr lang="tr-TR" dirty="0"/>
              <a:t>. </a:t>
            </a:r>
            <a:r>
              <a:rPr lang="tr-TR" dirty="0" err="1"/>
              <a:t>These</a:t>
            </a:r>
            <a:r>
              <a:rPr lang="tr-TR" dirty="0"/>
              <a:t> </a:t>
            </a:r>
            <a:r>
              <a:rPr lang="tr-TR" dirty="0" err="1"/>
              <a:t>are</a:t>
            </a:r>
            <a:r>
              <a:rPr lang="tr-TR" dirty="0"/>
              <a:t> </a:t>
            </a:r>
            <a:r>
              <a:rPr lang="tr-TR" dirty="0" err="1"/>
              <a:t>transmitted</a:t>
            </a:r>
            <a:r>
              <a:rPr lang="tr-TR" dirty="0"/>
              <a:t> </a:t>
            </a:r>
            <a:r>
              <a:rPr lang="tr-TR" dirty="0" err="1"/>
              <a:t>through</a:t>
            </a:r>
            <a:r>
              <a:rPr lang="tr-TR" dirty="0"/>
              <a:t> </a:t>
            </a:r>
            <a:r>
              <a:rPr lang="tr-TR" dirty="0" err="1"/>
              <a:t>feces</a:t>
            </a:r>
            <a:r>
              <a:rPr lang="tr-TR" dirty="0"/>
              <a:t> </a:t>
            </a:r>
            <a:r>
              <a:rPr lang="tr-TR" dirty="0" err="1"/>
              <a:t>and</a:t>
            </a:r>
            <a:r>
              <a:rPr lang="tr-TR" dirty="0"/>
              <a:t> </a:t>
            </a:r>
            <a:r>
              <a:rPr lang="tr-TR" dirty="0" err="1"/>
              <a:t>vomit</a:t>
            </a:r>
            <a:r>
              <a:rPr lang="tr-TR" dirty="0"/>
              <a:t>.</a:t>
            </a:r>
          </a:p>
          <a:p>
            <a:r>
              <a:rPr lang="en-US" dirty="0"/>
              <a:t>Viral hepatitis A virus which is transmitted through feces.</a:t>
            </a:r>
          </a:p>
          <a:p>
            <a:r>
              <a:rPr lang="en-US" dirty="0"/>
              <a:t>Viral hepatitis B and C viruses, which are transmitted through blood and body fluids.</a:t>
            </a:r>
          </a:p>
          <a:p>
            <a:r>
              <a:rPr lang="en-US" dirty="0"/>
              <a:t>Meningitis, which is transmitted through cerebrospinal fluid.</a:t>
            </a:r>
          </a:p>
          <a:p>
            <a:r>
              <a:rPr lang="en-US" dirty="0"/>
              <a:t>Genital infections, such as herpesvirus and Neisseria gonorrhoeae, which are transmitted through genital secretions.</a:t>
            </a:r>
          </a:p>
          <a:p>
            <a:endParaRPr lang="tr-TR" dirty="0"/>
          </a:p>
        </p:txBody>
      </p:sp>
    </p:spTree>
    <p:extLst>
      <p:ext uri="{BB962C8B-B14F-4D97-AF65-F5344CB8AC3E}">
        <p14:creationId xmlns:p14="http://schemas.microsoft.com/office/powerpoint/2010/main" val="351958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0AE7653-D1BC-471B-837F-5D40F93FBEF9}"/>
              </a:ext>
            </a:extLst>
          </p:cNvPr>
          <p:cNvPicPr>
            <a:picLocks noGrp="1" noChangeAspect="1"/>
          </p:cNvPicPr>
          <p:nvPr>
            <p:ph idx="1"/>
          </p:nvPr>
        </p:nvPicPr>
        <p:blipFill>
          <a:blip r:embed="rId2"/>
          <a:stretch>
            <a:fillRect/>
          </a:stretch>
        </p:blipFill>
        <p:spPr>
          <a:xfrm>
            <a:off x="2615782" y="687290"/>
            <a:ext cx="6049146" cy="4351338"/>
          </a:xfrm>
          <a:prstGeom prst="rect">
            <a:avLst/>
          </a:prstGeom>
        </p:spPr>
      </p:pic>
      <p:sp>
        <p:nvSpPr>
          <p:cNvPr id="5" name="Metin kutusu 4">
            <a:extLst>
              <a:ext uri="{FF2B5EF4-FFF2-40B4-BE49-F238E27FC236}">
                <a16:creationId xmlns:a16="http://schemas.microsoft.com/office/drawing/2014/main" id="{063E5723-6919-4210-952F-F4C033B6F4EB}"/>
              </a:ext>
            </a:extLst>
          </p:cNvPr>
          <p:cNvSpPr txBox="1"/>
          <p:nvPr/>
        </p:nvSpPr>
        <p:spPr>
          <a:xfrm>
            <a:off x="1931437" y="5360793"/>
            <a:ext cx="7828384" cy="369332"/>
          </a:xfrm>
          <a:prstGeom prst="rect">
            <a:avLst/>
          </a:prstGeom>
          <a:noFill/>
        </p:spPr>
        <p:txBody>
          <a:bodyPr wrap="square" rtlCol="0">
            <a:spAutoFit/>
          </a:bodyPr>
          <a:lstStyle/>
          <a:p>
            <a:r>
              <a:rPr lang="tr-TR" b="1" dirty="0" err="1"/>
              <a:t>Figure</a:t>
            </a:r>
            <a:r>
              <a:rPr lang="tr-TR" b="1" dirty="0"/>
              <a:t> 2 : </a:t>
            </a:r>
            <a:r>
              <a:rPr lang="tr-TR" b="1" dirty="0" err="1"/>
              <a:t>Healthy</a:t>
            </a:r>
            <a:r>
              <a:rPr lang="tr-TR" b="1" dirty="0"/>
              <a:t> </a:t>
            </a:r>
            <a:r>
              <a:rPr lang="tr-TR" b="1" dirty="0" err="1"/>
              <a:t>waste</a:t>
            </a:r>
            <a:r>
              <a:rPr lang="tr-TR" b="1" dirty="0"/>
              <a:t> is a risk </a:t>
            </a:r>
            <a:r>
              <a:rPr lang="tr-TR" b="1" dirty="0" err="1"/>
              <a:t>to</a:t>
            </a:r>
            <a:r>
              <a:rPr lang="tr-TR" b="1" dirty="0"/>
              <a:t> </a:t>
            </a:r>
            <a:r>
              <a:rPr lang="tr-TR" b="1" dirty="0" err="1"/>
              <a:t>all,it</a:t>
            </a:r>
            <a:r>
              <a:rPr lang="tr-TR" b="1" dirty="0"/>
              <a:t> </a:t>
            </a:r>
            <a:r>
              <a:rPr lang="tr-TR" b="1" dirty="0" err="1"/>
              <a:t>effects</a:t>
            </a:r>
            <a:r>
              <a:rPr lang="tr-TR" b="1" dirty="0"/>
              <a:t> </a:t>
            </a:r>
            <a:r>
              <a:rPr lang="tr-TR" b="1" dirty="0" err="1"/>
              <a:t>to</a:t>
            </a:r>
            <a:r>
              <a:rPr lang="tr-TR" b="1" dirty="0"/>
              <a:t> us in </a:t>
            </a:r>
            <a:r>
              <a:rPr lang="tr-TR" b="1" dirty="0" err="1"/>
              <a:t>different</a:t>
            </a:r>
            <a:r>
              <a:rPr lang="tr-TR" b="1" dirty="0"/>
              <a:t> </a:t>
            </a:r>
            <a:r>
              <a:rPr lang="tr-TR" b="1" dirty="0" err="1"/>
              <a:t>ways</a:t>
            </a:r>
            <a:endParaRPr lang="tr-TR" b="1" dirty="0"/>
          </a:p>
        </p:txBody>
      </p:sp>
    </p:spTree>
    <p:extLst>
      <p:ext uri="{BB962C8B-B14F-4D97-AF65-F5344CB8AC3E}">
        <p14:creationId xmlns:p14="http://schemas.microsoft.com/office/powerpoint/2010/main" val="376571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4F4A64-3E49-499F-98E5-2EADF1158577}"/>
              </a:ext>
            </a:extLst>
          </p:cNvPr>
          <p:cNvSpPr>
            <a:spLocks noGrp="1"/>
          </p:cNvSpPr>
          <p:nvPr>
            <p:ph type="title"/>
          </p:nvPr>
        </p:nvSpPr>
        <p:spPr>
          <a:xfrm>
            <a:off x="838200" y="365125"/>
            <a:ext cx="10515600" cy="969153"/>
          </a:xfrm>
        </p:spPr>
        <p:txBody>
          <a:bodyPr>
            <a:normAutofit/>
          </a:bodyPr>
          <a:lstStyle/>
          <a:p>
            <a:r>
              <a:rPr lang="tr-TR" sz="4000" b="1" dirty="0" err="1"/>
              <a:t>Overview</a:t>
            </a:r>
            <a:endParaRPr lang="tr-TR" sz="4000" b="1" dirty="0"/>
          </a:p>
        </p:txBody>
      </p:sp>
      <p:sp>
        <p:nvSpPr>
          <p:cNvPr id="3" name="İçerik Yer Tutucusu 2">
            <a:extLst>
              <a:ext uri="{FF2B5EF4-FFF2-40B4-BE49-F238E27FC236}">
                <a16:creationId xmlns:a16="http://schemas.microsoft.com/office/drawing/2014/main" id="{F444A508-D9E4-43D7-B451-1E8A96F39A0C}"/>
              </a:ext>
            </a:extLst>
          </p:cNvPr>
          <p:cNvSpPr>
            <a:spLocks noGrp="1"/>
          </p:cNvSpPr>
          <p:nvPr>
            <p:ph idx="1"/>
          </p:nvPr>
        </p:nvSpPr>
        <p:spPr>
          <a:xfrm>
            <a:off x="838200" y="1334278"/>
            <a:ext cx="10515600" cy="5085183"/>
          </a:xfrm>
        </p:spPr>
        <p:txBody>
          <a:bodyPr/>
          <a:lstStyle/>
          <a:p>
            <a:r>
              <a:rPr lang="tr-TR" dirty="0" err="1"/>
              <a:t>Defination</a:t>
            </a:r>
            <a:r>
              <a:rPr lang="tr-TR" dirty="0"/>
              <a:t> of BMW</a:t>
            </a:r>
          </a:p>
          <a:p>
            <a:r>
              <a:rPr lang="tr-TR" dirty="0" err="1"/>
              <a:t>What</a:t>
            </a:r>
            <a:r>
              <a:rPr lang="tr-TR" dirty="0"/>
              <a:t> is a </a:t>
            </a:r>
            <a:r>
              <a:rPr lang="tr-TR" dirty="0" err="1"/>
              <a:t>regulation</a:t>
            </a:r>
            <a:r>
              <a:rPr lang="tr-TR" dirty="0"/>
              <a:t> of </a:t>
            </a:r>
            <a:r>
              <a:rPr lang="tr-TR" dirty="0" err="1"/>
              <a:t>the</a:t>
            </a:r>
            <a:r>
              <a:rPr lang="tr-TR" dirty="0"/>
              <a:t> BMW ?</a:t>
            </a:r>
          </a:p>
          <a:p>
            <a:r>
              <a:rPr lang="en-US" dirty="0"/>
              <a:t>Collection of the Medical Waste</a:t>
            </a:r>
            <a:endParaRPr lang="tr-TR" dirty="0"/>
          </a:p>
          <a:p>
            <a:r>
              <a:rPr lang="tr-TR" dirty="0" err="1"/>
              <a:t>Sterilization</a:t>
            </a:r>
            <a:r>
              <a:rPr lang="tr-TR" dirty="0"/>
              <a:t> of </a:t>
            </a:r>
            <a:r>
              <a:rPr lang="tr-TR" dirty="0" err="1"/>
              <a:t>Medical</a:t>
            </a:r>
            <a:r>
              <a:rPr lang="tr-TR" dirty="0"/>
              <a:t> </a:t>
            </a:r>
            <a:r>
              <a:rPr lang="tr-TR" dirty="0" err="1"/>
              <a:t>Waste</a:t>
            </a:r>
            <a:endParaRPr lang="tr-TR" dirty="0"/>
          </a:p>
          <a:p>
            <a:r>
              <a:rPr lang="tr-TR" dirty="0" err="1"/>
              <a:t>Incineration</a:t>
            </a:r>
            <a:r>
              <a:rPr lang="tr-TR" dirty="0"/>
              <a:t> of </a:t>
            </a:r>
            <a:r>
              <a:rPr lang="tr-TR" dirty="0" err="1"/>
              <a:t>Medical</a:t>
            </a:r>
            <a:r>
              <a:rPr lang="tr-TR" dirty="0"/>
              <a:t> </a:t>
            </a:r>
            <a:r>
              <a:rPr lang="tr-TR" dirty="0" err="1"/>
              <a:t>Waste</a:t>
            </a:r>
            <a:endParaRPr lang="tr-TR" dirty="0"/>
          </a:p>
          <a:p>
            <a:r>
              <a:rPr lang="tr-TR" dirty="0"/>
              <a:t>How </a:t>
            </a:r>
            <a:r>
              <a:rPr lang="tr-TR" dirty="0" err="1"/>
              <a:t>To</a:t>
            </a:r>
            <a:r>
              <a:rPr lang="tr-TR" dirty="0"/>
              <a:t> </a:t>
            </a:r>
            <a:r>
              <a:rPr lang="tr-TR" dirty="0" err="1"/>
              <a:t>Classified</a:t>
            </a:r>
            <a:r>
              <a:rPr lang="tr-TR" dirty="0"/>
              <a:t> </a:t>
            </a:r>
            <a:r>
              <a:rPr lang="tr-TR" dirty="0" err="1"/>
              <a:t>Wastes</a:t>
            </a:r>
            <a:r>
              <a:rPr lang="tr-TR" dirty="0"/>
              <a:t> </a:t>
            </a:r>
            <a:r>
              <a:rPr lang="tr-TR" dirty="0" err="1"/>
              <a:t>and</a:t>
            </a:r>
            <a:r>
              <a:rPr lang="tr-TR" dirty="0"/>
              <a:t> BMW ?</a:t>
            </a:r>
          </a:p>
          <a:p>
            <a:r>
              <a:rPr lang="tr-TR" dirty="0"/>
              <a:t>Case </a:t>
            </a:r>
            <a:r>
              <a:rPr lang="tr-TR" dirty="0" err="1"/>
              <a:t>Study</a:t>
            </a:r>
            <a:r>
              <a:rPr lang="tr-TR" dirty="0"/>
              <a:t> </a:t>
            </a:r>
            <a:r>
              <a:rPr lang="tr-TR" dirty="0" err="1"/>
              <a:t>For</a:t>
            </a:r>
            <a:r>
              <a:rPr lang="tr-TR" dirty="0"/>
              <a:t> BMW </a:t>
            </a:r>
            <a:r>
              <a:rPr lang="tr-TR" dirty="0" err="1"/>
              <a:t>In</a:t>
            </a:r>
            <a:r>
              <a:rPr lang="tr-TR" dirty="0"/>
              <a:t> </a:t>
            </a:r>
            <a:r>
              <a:rPr lang="tr-TR" dirty="0" err="1"/>
              <a:t>Istanbul</a:t>
            </a:r>
            <a:r>
              <a:rPr lang="tr-TR" dirty="0"/>
              <a:t> </a:t>
            </a:r>
          </a:p>
          <a:p>
            <a:r>
              <a:rPr lang="en-US" dirty="0"/>
              <a:t>Effects Of Medical Waste On Human Health</a:t>
            </a:r>
            <a:endParaRPr lang="tr-TR" dirty="0"/>
          </a:p>
          <a:p>
            <a:r>
              <a:rPr lang="tr-TR" dirty="0" err="1"/>
              <a:t>Abbreviation</a:t>
            </a:r>
            <a:r>
              <a:rPr lang="tr-TR" dirty="0"/>
              <a:t> </a:t>
            </a:r>
            <a:r>
              <a:rPr lang="tr-TR" dirty="0" err="1"/>
              <a:t>List</a:t>
            </a:r>
            <a:r>
              <a:rPr lang="tr-TR" dirty="0"/>
              <a:t> </a:t>
            </a:r>
          </a:p>
          <a:p>
            <a:r>
              <a:rPr lang="tr-TR" dirty="0" err="1"/>
              <a:t>References</a:t>
            </a: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8472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D64359-118A-4C2E-8CA3-FE842A1E48D2}"/>
              </a:ext>
            </a:extLst>
          </p:cNvPr>
          <p:cNvSpPr>
            <a:spLocks noGrp="1"/>
          </p:cNvSpPr>
          <p:nvPr>
            <p:ph type="title"/>
          </p:nvPr>
        </p:nvSpPr>
        <p:spPr/>
        <p:txBody>
          <a:bodyPr/>
          <a:lstStyle/>
          <a:p>
            <a:r>
              <a:rPr lang="tr-TR" b="1" dirty="0" err="1"/>
              <a:t>Abbreviation</a:t>
            </a:r>
            <a:r>
              <a:rPr lang="tr-TR" b="1" dirty="0"/>
              <a:t> </a:t>
            </a:r>
            <a:r>
              <a:rPr lang="tr-TR" b="1" dirty="0" err="1"/>
              <a:t>List</a:t>
            </a:r>
            <a:r>
              <a:rPr lang="tr-TR" b="1" dirty="0"/>
              <a:t> </a:t>
            </a:r>
          </a:p>
        </p:txBody>
      </p:sp>
      <p:sp>
        <p:nvSpPr>
          <p:cNvPr id="3" name="İçerik Yer Tutucusu 2">
            <a:extLst>
              <a:ext uri="{FF2B5EF4-FFF2-40B4-BE49-F238E27FC236}">
                <a16:creationId xmlns:a16="http://schemas.microsoft.com/office/drawing/2014/main" id="{2E29D992-7421-4E8F-8D49-C8CDA6CAA6F8}"/>
              </a:ext>
            </a:extLst>
          </p:cNvPr>
          <p:cNvSpPr>
            <a:spLocks noGrp="1"/>
          </p:cNvSpPr>
          <p:nvPr>
            <p:ph idx="1"/>
          </p:nvPr>
        </p:nvSpPr>
        <p:spPr/>
        <p:txBody>
          <a:bodyPr/>
          <a:lstStyle/>
          <a:p>
            <a:r>
              <a:rPr lang="tr-TR" dirty="0"/>
              <a:t>BMW = </a:t>
            </a:r>
            <a:r>
              <a:rPr lang="tr-TR" dirty="0" err="1"/>
              <a:t>Biomedical</a:t>
            </a:r>
            <a:r>
              <a:rPr lang="tr-TR" dirty="0"/>
              <a:t> </a:t>
            </a:r>
            <a:r>
              <a:rPr lang="tr-TR" dirty="0" err="1"/>
              <a:t>waste</a:t>
            </a:r>
            <a:endParaRPr lang="tr-TR" dirty="0"/>
          </a:p>
          <a:p>
            <a:r>
              <a:rPr lang="tr-TR" dirty="0"/>
              <a:t>MWCR = </a:t>
            </a:r>
            <a:r>
              <a:rPr lang="tr-TR" dirty="0" err="1"/>
              <a:t>Medical</a:t>
            </a:r>
            <a:r>
              <a:rPr lang="tr-TR" dirty="0"/>
              <a:t> </a:t>
            </a:r>
            <a:r>
              <a:rPr lang="tr-TR" dirty="0" err="1"/>
              <a:t>Waste</a:t>
            </a:r>
            <a:r>
              <a:rPr lang="tr-TR" dirty="0"/>
              <a:t> Control </a:t>
            </a:r>
            <a:r>
              <a:rPr lang="tr-TR" dirty="0" err="1"/>
              <a:t>Regulation</a:t>
            </a:r>
            <a:endParaRPr lang="tr-TR" dirty="0"/>
          </a:p>
          <a:p>
            <a:r>
              <a:rPr lang="tr-TR" dirty="0"/>
              <a:t>EU = </a:t>
            </a:r>
            <a:r>
              <a:rPr lang="tr-TR" dirty="0" err="1"/>
              <a:t>European</a:t>
            </a:r>
            <a:r>
              <a:rPr lang="tr-TR" dirty="0"/>
              <a:t> </a:t>
            </a:r>
            <a:r>
              <a:rPr lang="tr-TR" dirty="0" err="1"/>
              <a:t>Union</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293500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31F528-261B-4E28-9D07-1BACA51B43EE}"/>
              </a:ext>
            </a:extLst>
          </p:cNvPr>
          <p:cNvSpPr>
            <a:spLocks noGrp="1"/>
          </p:cNvSpPr>
          <p:nvPr>
            <p:ph type="title"/>
          </p:nvPr>
        </p:nvSpPr>
        <p:spPr/>
        <p:txBody>
          <a:bodyPr/>
          <a:lstStyle/>
          <a:p>
            <a:r>
              <a:rPr lang="tr-TR" b="1" dirty="0" err="1"/>
              <a:t>References</a:t>
            </a:r>
            <a:endParaRPr lang="tr-TR" b="1" dirty="0"/>
          </a:p>
        </p:txBody>
      </p:sp>
      <p:sp>
        <p:nvSpPr>
          <p:cNvPr id="3" name="İçerik Yer Tutucusu 2">
            <a:extLst>
              <a:ext uri="{FF2B5EF4-FFF2-40B4-BE49-F238E27FC236}">
                <a16:creationId xmlns:a16="http://schemas.microsoft.com/office/drawing/2014/main" id="{F1771E9D-972E-4CD3-A879-82DBE77CEE4F}"/>
              </a:ext>
            </a:extLst>
          </p:cNvPr>
          <p:cNvSpPr>
            <a:spLocks noGrp="1"/>
          </p:cNvSpPr>
          <p:nvPr>
            <p:ph idx="1"/>
          </p:nvPr>
        </p:nvSpPr>
        <p:spPr/>
        <p:txBody>
          <a:bodyPr>
            <a:normAutofit/>
          </a:bodyPr>
          <a:lstStyle/>
          <a:p>
            <a:pPr marL="457200" indent="-457200">
              <a:buAutoNum type="arabicPeriod"/>
            </a:pPr>
            <a:r>
              <a:rPr lang="tr-TR" sz="2000" dirty="0">
                <a:hlinkClick r:id="rId2"/>
              </a:rPr>
              <a:t>http://www.sharpsdisposal.com/what-is-medical-waste/#</a:t>
            </a:r>
            <a:endParaRPr lang="tr-TR" sz="2000" dirty="0"/>
          </a:p>
          <a:p>
            <a:pPr marL="457200" indent="-457200">
              <a:buAutoNum type="arabicPeriod"/>
            </a:pPr>
            <a:r>
              <a:rPr lang="tr-TR" sz="2000" dirty="0">
                <a:hlinkClick r:id="rId3"/>
              </a:rPr>
              <a:t>https://www.istac.istanbul/en/our-services/istanbul-medical-waste-management</a:t>
            </a:r>
            <a:endParaRPr lang="tr-TR" sz="2000" dirty="0"/>
          </a:p>
          <a:p>
            <a:pPr marL="457200" indent="-457200">
              <a:buAutoNum type="arabicPeriod"/>
            </a:pPr>
            <a:r>
              <a:rPr lang="en-US" sz="2000" dirty="0"/>
              <a:t>Turkey Ministry of Environment and Forestry, 2005. Turkish Medical Waste Control</a:t>
            </a:r>
            <a:r>
              <a:rPr lang="tr-TR" sz="2000" dirty="0"/>
              <a:t> </a:t>
            </a:r>
            <a:r>
              <a:rPr lang="en-US" sz="2000" dirty="0"/>
              <a:t>Regulation, Official Gazette No: 25883. Ankara, Turkey.</a:t>
            </a:r>
            <a:endParaRPr lang="tr-TR" sz="2000" dirty="0"/>
          </a:p>
          <a:p>
            <a:pPr marL="457200" indent="-457200">
              <a:buAutoNum type="arabicPeriod"/>
            </a:pPr>
            <a:r>
              <a:rPr lang="tr-TR" sz="2000" dirty="0" err="1"/>
              <a:t>Medical</a:t>
            </a:r>
            <a:r>
              <a:rPr lang="tr-TR" sz="2000" dirty="0"/>
              <a:t> </a:t>
            </a:r>
            <a:r>
              <a:rPr lang="tr-TR" sz="2000" dirty="0" err="1"/>
              <a:t>waste</a:t>
            </a:r>
            <a:r>
              <a:rPr lang="tr-TR" sz="2000" dirty="0"/>
              <a:t> </a:t>
            </a:r>
            <a:r>
              <a:rPr lang="tr-TR" sz="2000" dirty="0" err="1"/>
              <a:t>management</a:t>
            </a:r>
            <a:r>
              <a:rPr lang="tr-TR" sz="2000" dirty="0"/>
              <a:t> in </a:t>
            </a:r>
            <a:r>
              <a:rPr lang="tr-TR" sz="2000" dirty="0" err="1"/>
              <a:t>Turkey</a:t>
            </a:r>
            <a:r>
              <a:rPr lang="tr-TR" sz="2000" dirty="0"/>
              <a:t>: A </a:t>
            </a:r>
            <a:r>
              <a:rPr lang="tr-TR" sz="2000" dirty="0" err="1"/>
              <a:t>case</a:t>
            </a:r>
            <a:r>
              <a:rPr lang="tr-TR" sz="2000" dirty="0"/>
              <a:t> </a:t>
            </a:r>
            <a:r>
              <a:rPr lang="tr-TR" sz="2000" dirty="0" err="1"/>
              <a:t>study</a:t>
            </a:r>
            <a:r>
              <a:rPr lang="tr-TR" sz="2000" dirty="0"/>
              <a:t> of </a:t>
            </a:r>
            <a:r>
              <a:rPr lang="tr-TR" sz="2000" dirty="0" err="1"/>
              <a:t>Istanbul</a:t>
            </a:r>
            <a:r>
              <a:rPr lang="tr-TR" sz="2000" dirty="0"/>
              <a:t> Mehmet Emin </a:t>
            </a:r>
            <a:r>
              <a:rPr lang="tr-TR" sz="2000" dirty="0" err="1"/>
              <a:t>Birpınar</a:t>
            </a:r>
            <a:r>
              <a:rPr lang="tr-TR" sz="2000" dirty="0"/>
              <a:t>  Mehmet Sinan Bilgili </a:t>
            </a:r>
            <a:r>
              <a:rPr lang="tr-TR" sz="2000" dirty="0" err="1"/>
              <a:t>Tugba</a:t>
            </a:r>
            <a:r>
              <a:rPr lang="tr-TR" sz="2000" dirty="0"/>
              <a:t> </a:t>
            </a:r>
            <a:r>
              <a:rPr lang="tr-TR" sz="2000" dirty="0" err="1"/>
              <a:t>Erdogan</a:t>
            </a:r>
            <a:endParaRPr lang="tr-TR" sz="2000" dirty="0"/>
          </a:p>
          <a:p>
            <a:pPr marL="457200" indent="-457200">
              <a:buAutoNum type="arabicPeriod"/>
            </a:pPr>
            <a:r>
              <a:rPr lang="tr-TR" sz="2000" dirty="0">
                <a:hlinkClick r:id="rId4"/>
              </a:rPr>
              <a:t>https://medwasteservice.com/2018/effects-medical-waste-human-health/</a:t>
            </a:r>
            <a:endParaRPr lang="tr-TR" sz="2000" dirty="0"/>
          </a:p>
          <a:p>
            <a:pPr marL="457200" indent="-457200">
              <a:buAutoNum type="arabicPeriod"/>
            </a:pPr>
            <a:r>
              <a:rPr lang="tr-TR" sz="2000" dirty="0">
                <a:hlinkClick r:id="rId5"/>
              </a:rPr>
              <a:t>http://www.yesilcevre.net/geri-donusum/tibbi-atik</a:t>
            </a:r>
            <a:endParaRPr lang="tr-TR" sz="2000" dirty="0"/>
          </a:p>
          <a:p>
            <a:pPr marL="457200" indent="-457200">
              <a:buAutoNum type="arabicPeriod"/>
            </a:pPr>
            <a:r>
              <a:rPr lang="tr-TR" sz="2000" dirty="0"/>
              <a:t>http://www.tuik.gov.tr/PreHaberBultenleri.do;jsessionid=lgrGc7tHJLdhLsdpFFFLDs4nvYJhVCLnT0ybCgJywbgS8wpL115v!310210071?id=27686#</a:t>
            </a:r>
          </a:p>
          <a:p>
            <a:pPr marL="457200" indent="-457200">
              <a:buAutoNum type="arabicPeriod"/>
            </a:pPr>
            <a:endParaRPr lang="tr-TR" sz="2000" dirty="0"/>
          </a:p>
          <a:p>
            <a:pPr marL="457200" indent="-457200">
              <a:buAutoNum type="arabicPeriod"/>
            </a:pPr>
            <a:endParaRPr lang="tr-TR" sz="2000" dirty="0"/>
          </a:p>
          <a:p>
            <a:pPr marL="457200" indent="-457200">
              <a:buAutoNum type="arabicPeriod"/>
            </a:pPr>
            <a:endParaRPr lang="tr-TR" sz="2000" dirty="0"/>
          </a:p>
          <a:p>
            <a:pPr marL="457200" indent="-457200">
              <a:buAutoNum type="arabicPeriod"/>
            </a:pPr>
            <a:endParaRPr lang="tr-TR" sz="2000" dirty="0"/>
          </a:p>
          <a:p>
            <a:pPr marL="457200" indent="-457200">
              <a:buAutoNum type="arabicPeriod"/>
            </a:pPr>
            <a:endParaRPr lang="tr-TR" sz="2000" dirty="0"/>
          </a:p>
        </p:txBody>
      </p:sp>
    </p:spTree>
    <p:extLst>
      <p:ext uri="{BB962C8B-B14F-4D97-AF65-F5344CB8AC3E}">
        <p14:creationId xmlns:p14="http://schemas.microsoft.com/office/powerpoint/2010/main" val="240059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FCF51E9-811C-4122-BAC3-1B4AEDD5782E}"/>
              </a:ext>
            </a:extLst>
          </p:cNvPr>
          <p:cNvPicPr>
            <a:picLocks noGrp="1" noChangeAspect="1"/>
          </p:cNvPicPr>
          <p:nvPr>
            <p:ph idx="1"/>
          </p:nvPr>
        </p:nvPicPr>
        <p:blipFill>
          <a:blip r:embed="rId2"/>
          <a:stretch>
            <a:fillRect/>
          </a:stretch>
        </p:blipFill>
        <p:spPr>
          <a:xfrm>
            <a:off x="1586204" y="816379"/>
            <a:ext cx="8369560" cy="5225241"/>
          </a:xfrm>
          <a:prstGeom prst="rect">
            <a:avLst/>
          </a:prstGeom>
        </p:spPr>
      </p:pic>
    </p:spTree>
    <p:extLst>
      <p:ext uri="{BB962C8B-B14F-4D97-AF65-F5344CB8AC3E}">
        <p14:creationId xmlns:p14="http://schemas.microsoft.com/office/powerpoint/2010/main" val="349950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C8113E-5AE5-4479-97FE-9266BCE411CD}"/>
              </a:ext>
            </a:extLst>
          </p:cNvPr>
          <p:cNvSpPr>
            <a:spLocks noGrp="1"/>
          </p:cNvSpPr>
          <p:nvPr>
            <p:ph type="title"/>
          </p:nvPr>
        </p:nvSpPr>
        <p:spPr>
          <a:xfrm>
            <a:off x="838200" y="365125"/>
            <a:ext cx="10515600" cy="950491"/>
          </a:xfrm>
        </p:spPr>
        <p:txBody>
          <a:bodyPr>
            <a:normAutofit fontScale="90000"/>
          </a:bodyPr>
          <a:lstStyle/>
          <a:p>
            <a:r>
              <a:rPr lang="tr-TR" b="1" dirty="0" err="1"/>
              <a:t>Defination</a:t>
            </a:r>
            <a:r>
              <a:rPr lang="tr-TR" b="1" dirty="0"/>
              <a:t> of BMW</a:t>
            </a:r>
            <a:br>
              <a:rPr lang="tr-TR" sz="4000" b="1" dirty="0"/>
            </a:br>
            <a:endParaRPr lang="tr-TR" sz="4000" b="1" dirty="0"/>
          </a:p>
        </p:txBody>
      </p:sp>
      <p:sp>
        <p:nvSpPr>
          <p:cNvPr id="3" name="İçerik Yer Tutucusu 2">
            <a:extLst>
              <a:ext uri="{FF2B5EF4-FFF2-40B4-BE49-F238E27FC236}">
                <a16:creationId xmlns:a16="http://schemas.microsoft.com/office/drawing/2014/main" id="{36045D1A-5B75-4DEA-973B-1BDBC6A1F445}"/>
              </a:ext>
            </a:extLst>
          </p:cNvPr>
          <p:cNvSpPr>
            <a:spLocks noGrp="1"/>
          </p:cNvSpPr>
          <p:nvPr>
            <p:ph idx="1"/>
          </p:nvPr>
        </p:nvSpPr>
        <p:spPr>
          <a:xfrm>
            <a:off x="838200" y="1573699"/>
            <a:ext cx="10515600" cy="4351338"/>
          </a:xfrm>
        </p:spPr>
        <p:txBody>
          <a:bodyPr>
            <a:normAutofit/>
          </a:bodyPr>
          <a:lstStyle/>
          <a:p>
            <a:pPr algn="just"/>
            <a:r>
              <a:rPr lang="en-US" sz="2400" dirty="0"/>
              <a:t>Medical waste is defined as: potentially infectious waste materials generated at health care facilities, such as hospitals, clinics, physician’s offices, dental practices, blood banks, and veterinary hospitals/clinics, as well as medical research facilities and laboratories.</a:t>
            </a:r>
            <a:r>
              <a:rPr lang="tr-TR" sz="2400" dirty="0"/>
              <a:t>[1]</a:t>
            </a:r>
          </a:p>
          <a:p>
            <a:pPr algn="just"/>
            <a:endParaRPr lang="tr-TR" sz="2400" dirty="0"/>
          </a:p>
          <a:p>
            <a:endParaRPr lang="tr-TR" sz="2400" dirty="0"/>
          </a:p>
          <a:p>
            <a:endParaRPr lang="tr-TR" sz="2400" dirty="0"/>
          </a:p>
        </p:txBody>
      </p:sp>
      <p:pic>
        <p:nvPicPr>
          <p:cNvPr id="4" name="Resim 3">
            <a:extLst>
              <a:ext uri="{FF2B5EF4-FFF2-40B4-BE49-F238E27FC236}">
                <a16:creationId xmlns:a16="http://schemas.microsoft.com/office/drawing/2014/main" id="{1F33965C-0562-4DB3-B228-1966E3799EF9}"/>
              </a:ext>
            </a:extLst>
          </p:cNvPr>
          <p:cNvPicPr>
            <a:picLocks noChangeAspect="1"/>
          </p:cNvPicPr>
          <p:nvPr/>
        </p:nvPicPr>
        <p:blipFill>
          <a:blip r:embed="rId2"/>
          <a:stretch>
            <a:fillRect/>
          </a:stretch>
        </p:blipFill>
        <p:spPr>
          <a:xfrm>
            <a:off x="6820678" y="2939427"/>
            <a:ext cx="3607448" cy="3134900"/>
          </a:xfrm>
          <a:prstGeom prst="rect">
            <a:avLst/>
          </a:prstGeom>
        </p:spPr>
      </p:pic>
    </p:spTree>
    <p:extLst>
      <p:ext uri="{BB962C8B-B14F-4D97-AF65-F5344CB8AC3E}">
        <p14:creationId xmlns:p14="http://schemas.microsoft.com/office/powerpoint/2010/main" val="96185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527EAB-C268-454D-A9B0-33FE333D1498}"/>
              </a:ext>
            </a:extLst>
          </p:cNvPr>
          <p:cNvSpPr>
            <a:spLocks noGrp="1"/>
          </p:cNvSpPr>
          <p:nvPr>
            <p:ph type="title"/>
          </p:nvPr>
        </p:nvSpPr>
        <p:spPr/>
        <p:txBody>
          <a:bodyPr/>
          <a:lstStyle/>
          <a:p>
            <a:r>
              <a:rPr lang="tr-TR" b="1" dirty="0" err="1"/>
              <a:t>What</a:t>
            </a:r>
            <a:r>
              <a:rPr lang="tr-TR" b="1" dirty="0"/>
              <a:t> is a </a:t>
            </a:r>
            <a:r>
              <a:rPr lang="tr-TR" b="1" dirty="0" err="1"/>
              <a:t>regulation</a:t>
            </a:r>
            <a:r>
              <a:rPr lang="tr-TR" b="1" dirty="0"/>
              <a:t> of </a:t>
            </a:r>
            <a:r>
              <a:rPr lang="tr-TR" b="1" dirty="0" err="1"/>
              <a:t>the</a:t>
            </a:r>
            <a:r>
              <a:rPr lang="tr-TR" b="1" dirty="0"/>
              <a:t> BMW ?</a:t>
            </a:r>
          </a:p>
        </p:txBody>
      </p:sp>
      <p:sp>
        <p:nvSpPr>
          <p:cNvPr id="3" name="İçerik Yer Tutucusu 2">
            <a:extLst>
              <a:ext uri="{FF2B5EF4-FFF2-40B4-BE49-F238E27FC236}">
                <a16:creationId xmlns:a16="http://schemas.microsoft.com/office/drawing/2014/main" id="{197E06B2-4164-4891-AECC-D66C1A18BA31}"/>
              </a:ext>
            </a:extLst>
          </p:cNvPr>
          <p:cNvSpPr>
            <a:spLocks noGrp="1"/>
          </p:cNvSpPr>
          <p:nvPr>
            <p:ph idx="1"/>
          </p:nvPr>
        </p:nvSpPr>
        <p:spPr/>
        <p:txBody>
          <a:bodyPr/>
          <a:lstStyle/>
          <a:p>
            <a:pPr algn="just"/>
            <a:r>
              <a:rPr lang="tr-TR" dirty="0" err="1"/>
              <a:t>The</a:t>
            </a:r>
            <a:r>
              <a:rPr lang="tr-TR" dirty="0"/>
              <a:t> </a:t>
            </a:r>
            <a:r>
              <a:rPr lang="tr-TR" dirty="0" err="1"/>
              <a:t>first</a:t>
            </a:r>
            <a:r>
              <a:rPr lang="tr-TR" dirty="0"/>
              <a:t> </a:t>
            </a:r>
            <a:r>
              <a:rPr lang="tr-TR" dirty="0" err="1"/>
              <a:t>Turkish</a:t>
            </a:r>
            <a:r>
              <a:rPr lang="tr-TR" dirty="0"/>
              <a:t> </a:t>
            </a:r>
            <a:r>
              <a:rPr lang="tr-TR" dirty="0" err="1"/>
              <a:t>medical</a:t>
            </a:r>
            <a:r>
              <a:rPr lang="tr-TR" dirty="0"/>
              <a:t> </a:t>
            </a:r>
            <a:r>
              <a:rPr lang="tr-TR" dirty="0" err="1"/>
              <a:t>waste</a:t>
            </a:r>
            <a:r>
              <a:rPr lang="tr-TR" dirty="0"/>
              <a:t> </a:t>
            </a:r>
            <a:r>
              <a:rPr lang="tr-TR" dirty="0" err="1"/>
              <a:t>control</a:t>
            </a:r>
            <a:r>
              <a:rPr lang="tr-TR" dirty="0"/>
              <a:t> </a:t>
            </a:r>
            <a:r>
              <a:rPr lang="tr-TR" dirty="0" err="1"/>
              <a:t>regulation</a:t>
            </a:r>
            <a:r>
              <a:rPr lang="tr-TR" dirty="0"/>
              <a:t> </a:t>
            </a:r>
            <a:r>
              <a:rPr lang="tr-TR" dirty="0" err="1"/>
              <a:t>was</a:t>
            </a:r>
            <a:r>
              <a:rPr lang="tr-TR" dirty="0"/>
              <a:t> </a:t>
            </a:r>
            <a:r>
              <a:rPr lang="tr-TR" dirty="0" err="1"/>
              <a:t>adopted</a:t>
            </a:r>
            <a:r>
              <a:rPr lang="tr-TR" dirty="0"/>
              <a:t> in 1993.In </a:t>
            </a:r>
            <a:r>
              <a:rPr lang="tr-TR" dirty="0" err="1"/>
              <a:t>the</a:t>
            </a:r>
            <a:r>
              <a:rPr lang="tr-TR" dirty="0"/>
              <a:t> </a:t>
            </a:r>
            <a:r>
              <a:rPr lang="tr-TR" dirty="0" err="1"/>
              <a:t>regulation,detailed</a:t>
            </a:r>
            <a:r>
              <a:rPr lang="tr-TR" dirty="0"/>
              <a:t> </a:t>
            </a:r>
            <a:r>
              <a:rPr lang="tr-TR" dirty="0" err="1"/>
              <a:t>procedures</a:t>
            </a:r>
            <a:r>
              <a:rPr lang="tr-TR" dirty="0"/>
              <a:t> </a:t>
            </a:r>
            <a:r>
              <a:rPr lang="tr-TR" dirty="0" err="1"/>
              <a:t>about</a:t>
            </a:r>
            <a:r>
              <a:rPr lang="tr-TR" dirty="0"/>
              <a:t> </a:t>
            </a:r>
            <a:r>
              <a:rPr lang="tr-TR" dirty="0" err="1"/>
              <a:t>the</a:t>
            </a:r>
            <a:r>
              <a:rPr lang="tr-TR" dirty="0"/>
              <a:t> </a:t>
            </a:r>
            <a:r>
              <a:rPr lang="tr-TR" dirty="0" err="1"/>
              <a:t>classification</a:t>
            </a:r>
            <a:r>
              <a:rPr lang="tr-TR" dirty="0"/>
              <a:t> of </a:t>
            </a:r>
            <a:r>
              <a:rPr lang="tr-TR" dirty="0" err="1"/>
              <a:t>the</a:t>
            </a:r>
            <a:r>
              <a:rPr lang="tr-TR" dirty="0"/>
              <a:t> </a:t>
            </a:r>
            <a:r>
              <a:rPr lang="tr-TR" dirty="0" err="1"/>
              <a:t>wastes</a:t>
            </a:r>
            <a:r>
              <a:rPr lang="tr-TR" dirty="0"/>
              <a:t> </a:t>
            </a:r>
            <a:r>
              <a:rPr lang="tr-TR" dirty="0" err="1"/>
              <a:t>and</a:t>
            </a:r>
            <a:r>
              <a:rPr lang="tr-TR" dirty="0"/>
              <a:t> </a:t>
            </a:r>
            <a:r>
              <a:rPr lang="tr-TR" dirty="0" err="1"/>
              <a:t>practices</a:t>
            </a:r>
            <a:r>
              <a:rPr lang="tr-TR" dirty="0"/>
              <a:t> </a:t>
            </a:r>
            <a:r>
              <a:rPr lang="tr-TR" dirty="0" err="1"/>
              <a:t>such</a:t>
            </a:r>
            <a:r>
              <a:rPr lang="tr-TR" dirty="0"/>
              <a:t> as </a:t>
            </a:r>
            <a:r>
              <a:rPr lang="tr-TR" dirty="0" err="1"/>
              <a:t>collection,transportation</a:t>
            </a:r>
            <a:r>
              <a:rPr lang="tr-TR" dirty="0"/>
              <a:t> </a:t>
            </a:r>
            <a:r>
              <a:rPr lang="tr-TR" dirty="0" err="1"/>
              <a:t>and</a:t>
            </a:r>
            <a:r>
              <a:rPr lang="tr-TR" dirty="0"/>
              <a:t> </a:t>
            </a:r>
            <a:r>
              <a:rPr lang="tr-TR" dirty="0" err="1"/>
              <a:t>temporary</a:t>
            </a:r>
            <a:r>
              <a:rPr lang="tr-TR" dirty="0"/>
              <a:t> of </a:t>
            </a:r>
            <a:r>
              <a:rPr lang="tr-TR" dirty="0" err="1"/>
              <a:t>the</a:t>
            </a:r>
            <a:r>
              <a:rPr lang="tr-TR" dirty="0"/>
              <a:t> </a:t>
            </a:r>
            <a:r>
              <a:rPr lang="tr-TR" dirty="0" err="1"/>
              <a:t>wastes</a:t>
            </a:r>
            <a:r>
              <a:rPr lang="tr-TR" dirty="0"/>
              <a:t> </a:t>
            </a:r>
            <a:r>
              <a:rPr lang="tr-TR" dirty="0" err="1"/>
              <a:t>within</a:t>
            </a:r>
            <a:r>
              <a:rPr lang="tr-TR" dirty="0"/>
              <a:t> </a:t>
            </a:r>
            <a:r>
              <a:rPr lang="tr-TR" dirty="0" err="1"/>
              <a:t>the</a:t>
            </a:r>
            <a:r>
              <a:rPr lang="tr-TR" dirty="0"/>
              <a:t> </a:t>
            </a:r>
            <a:r>
              <a:rPr lang="tr-TR" dirty="0" err="1"/>
              <a:t>institutions</a:t>
            </a:r>
            <a:r>
              <a:rPr lang="tr-TR" dirty="0"/>
              <a:t> </a:t>
            </a:r>
            <a:r>
              <a:rPr lang="tr-TR" dirty="0" err="1"/>
              <a:t>and</a:t>
            </a:r>
            <a:r>
              <a:rPr lang="tr-TR" dirty="0"/>
              <a:t> </a:t>
            </a:r>
            <a:r>
              <a:rPr lang="tr-TR" dirty="0" err="1"/>
              <a:t>the</a:t>
            </a:r>
            <a:r>
              <a:rPr lang="tr-TR" dirty="0"/>
              <a:t> </a:t>
            </a:r>
            <a:r>
              <a:rPr lang="tr-TR" dirty="0" err="1"/>
              <a:t>transportation</a:t>
            </a:r>
            <a:r>
              <a:rPr lang="tr-TR" dirty="0"/>
              <a:t> of </a:t>
            </a:r>
            <a:r>
              <a:rPr lang="tr-TR" dirty="0" err="1"/>
              <a:t>them</a:t>
            </a:r>
            <a:r>
              <a:rPr lang="tr-TR" dirty="0"/>
              <a:t> </a:t>
            </a:r>
            <a:r>
              <a:rPr lang="tr-TR" dirty="0" err="1"/>
              <a:t>to</a:t>
            </a:r>
            <a:r>
              <a:rPr lang="tr-TR" dirty="0"/>
              <a:t> </a:t>
            </a:r>
            <a:r>
              <a:rPr lang="tr-TR" dirty="0" err="1"/>
              <a:t>the</a:t>
            </a:r>
            <a:r>
              <a:rPr lang="tr-TR" dirty="0"/>
              <a:t> final </a:t>
            </a:r>
            <a:r>
              <a:rPr lang="tr-TR" dirty="0" err="1"/>
              <a:t>treatment</a:t>
            </a:r>
            <a:r>
              <a:rPr lang="tr-TR" dirty="0"/>
              <a:t> </a:t>
            </a:r>
            <a:r>
              <a:rPr lang="tr-TR" dirty="0" err="1"/>
              <a:t>and</a:t>
            </a:r>
            <a:r>
              <a:rPr lang="tr-TR" dirty="0"/>
              <a:t> </a:t>
            </a:r>
            <a:r>
              <a:rPr lang="tr-TR" dirty="0" err="1"/>
              <a:t>disposal</a:t>
            </a:r>
            <a:r>
              <a:rPr lang="tr-TR" dirty="0"/>
              <a:t> </a:t>
            </a:r>
            <a:r>
              <a:rPr lang="tr-TR" dirty="0" err="1"/>
              <a:t>facilities</a:t>
            </a:r>
            <a:r>
              <a:rPr lang="tr-TR" dirty="0"/>
              <a:t> </a:t>
            </a:r>
            <a:r>
              <a:rPr lang="tr-TR" dirty="0" err="1"/>
              <a:t>were</a:t>
            </a:r>
            <a:r>
              <a:rPr lang="tr-TR" dirty="0"/>
              <a:t> </a:t>
            </a:r>
            <a:r>
              <a:rPr lang="tr-TR" dirty="0" err="1"/>
              <a:t>explained</a:t>
            </a:r>
            <a:r>
              <a:rPr lang="tr-TR" dirty="0"/>
              <a:t>.</a:t>
            </a:r>
            <a:r>
              <a:rPr lang="en-US" dirty="0"/>
              <a:t> The methods of treatment</a:t>
            </a:r>
            <a:r>
              <a:rPr lang="tr-TR" dirty="0"/>
              <a:t> </a:t>
            </a:r>
            <a:r>
              <a:rPr lang="en-US" dirty="0"/>
              <a:t>and disposal also described in detail in the last part of the Regulation.</a:t>
            </a:r>
            <a:r>
              <a:rPr lang="tr-TR" dirty="0"/>
              <a:t> </a:t>
            </a:r>
            <a:r>
              <a:rPr lang="en-US" dirty="0"/>
              <a:t>This Regulation was updated in 2005 to meet the EU </a:t>
            </a:r>
            <a:r>
              <a:rPr lang="en-US" dirty="0" err="1"/>
              <a:t>lega</a:t>
            </a:r>
            <a:r>
              <a:rPr lang="tr-TR" dirty="0"/>
              <a:t>l </a:t>
            </a:r>
            <a:r>
              <a:rPr lang="en-US" dirty="0"/>
              <a:t>framework of health-care waste management.</a:t>
            </a:r>
            <a:endParaRPr lang="tr-TR" dirty="0"/>
          </a:p>
          <a:p>
            <a:pPr algn="just"/>
            <a:endParaRPr lang="tr-TR" dirty="0"/>
          </a:p>
        </p:txBody>
      </p:sp>
    </p:spTree>
    <p:extLst>
      <p:ext uri="{BB962C8B-B14F-4D97-AF65-F5344CB8AC3E}">
        <p14:creationId xmlns:p14="http://schemas.microsoft.com/office/powerpoint/2010/main" val="357127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FCED65-5680-498F-A272-742EFB379A6E}"/>
              </a:ext>
            </a:extLst>
          </p:cNvPr>
          <p:cNvSpPr>
            <a:spLocks noGrp="1"/>
          </p:cNvSpPr>
          <p:nvPr>
            <p:ph type="title"/>
          </p:nvPr>
        </p:nvSpPr>
        <p:spPr/>
        <p:txBody>
          <a:bodyPr/>
          <a:lstStyle/>
          <a:p>
            <a:r>
              <a:rPr lang="en-US" b="1" dirty="0"/>
              <a:t>Collection of the Medical Waste</a:t>
            </a:r>
            <a:endParaRPr lang="tr-TR" b="1" dirty="0"/>
          </a:p>
        </p:txBody>
      </p:sp>
      <p:sp>
        <p:nvSpPr>
          <p:cNvPr id="3" name="İçerik Yer Tutucusu 2">
            <a:extLst>
              <a:ext uri="{FF2B5EF4-FFF2-40B4-BE49-F238E27FC236}">
                <a16:creationId xmlns:a16="http://schemas.microsoft.com/office/drawing/2014/main" id="{8ACC7469-B93B-4DBE-AE7F-95EF118B77D5}"/>
              </a:ext>
            </a:extLst>
          </p:cNvPr>
          <p:cNvSpPr>
            <a:spLocks noGrp="1"/>
          </p:cNvSpPr>
          <p:nvPr>
            <p:ph idx="1"/>
          </p:nvPr>
        </p:nvSpPr>
        <p:spPr/>
        <p:txBody>
          <a:bodyPr/>
          <a:lstStyle/>
          <a:p>
            <a:pPr algn="just"/>
            <a:r>
              <a:rPr lang="en-US" dirty="0"/>
              <a:t>Medical waste are collected regularly from around 10.000 different points within city limits of Istanbul. We eliminate in our sites approximately 22.000 tons of medical waste, collecting them by our special vehicles. Collection is made by latest technology equipment and special garments; the vehicles are washed out and sterilized regularly after each duty.</a:t>
            </a:r>
            <a:r>
              <a:rPr lang="tr-TR" dirty="0"/>
              <a:t>[2]</a:t>
            </a:r>
          </a:p>
        </p:txBody>
      </p:sp>
      <p:pic>
        <p:nvPicPr>
          <p:cNvPr id="4" name="Resim 3">
            <a:extLst>
              <a:ext uri="{FF2B5EF4-FFF2-40B4-BE49-F238E27FC236}">
                <a16:creationId xmlns:a16="http://schemas.microsoft.com/office/drawing/2014/main" id="{F24AFE16-A806-4B45-9A23-830F4F24651A}"/>
              </a:ext>
            </a:extLst>
          </p:cNvPr>
          <p:cNvPicPr>
            <a:picLocks noChangeAspect="1"/>
          </p:cNvPicPr>
          <p:nvPr/>
        </p:nvPicPr>
        <p:blipFill>
          <a:blip r:embed="rId2"/>
          <a:stretch>
            <a:fillRect/>
          </a:stretch>
        </p:blipFill>
        <p:spPr>
          <a:xfrm>
            <a:off x="9086461" y="4001294"/>
            <a:ext cx="2108718" cy="2108718"/>
          </a:xfrm>
          <a:prstGeom prst="rect">
            <a:avLst/>
          </a:prstGeom>
        </p:spPr>
      </p:pic>
    </p:spTree>
    <p:extLst>
      <p:ext uri="{BB962C8B-B14F-4D97-AF65-F5344CB8AC3E}">
        <p14:creationId xmlns:p14="http://schemas.microsoft.com/office/powerpoint/2010/main" val="349537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72085-A352-42FF-964D-0E2E66B10DE7}"/>
              </a:ext>
            </a:extLst>
          </p:cNvPr>
          <p:cNvSpPr>
            <a:spLocks noGrp="1"/>
          </p:cNvSpPr>
          <p:nvPr>
            <p:ph type="title"/>
          </p:nvPr>
        </p:nvSpPr>
        <p:spPr/>
        <p:txBody>
          <a:bodyPr/>
          <a:lstStyle/>
          <a:p>
            <a:r>
              <a:rPr lang="tr-TR" b="1" dirty="0" err="1"/>
              <a:t>Sterilization</a:t>
            </a:r>
            <a:r>
              <a:rPr lang="tr-TR" b="1" dirty="0"/>
              <a:t> of </a:t>
            </a:r>
            <a:r>
              <a:rPr lang="tr-TR" b="1" dirty="0" err="1"/>
              <a:t>Medical</a:t>
            </a:r>
            <a:r>
              <a:rPr lang="tr-TR" b="1" dirty="0"/>
              <a:t> </a:t>
            </a:r>
            <a:r>
              <a:rPr lang="tr-TR" b="1" dirty="0" err="1"/>
              <a:t>Waste</a:t>
            </a:r>
            <a:endParaRPr lang="tr-TR" b="1" dirty="0"/>
          </a:p>
        </p:txBody>
      </p:sp>
      <p:sp>
        <p:nvSpPr>
          <p:cNvPr id="3" name="İçerik Yer Tutucusu 2">
            <a:extLst>
              <a:ext uri="{FF2B5EF4-FFF2-40B4-BE49-F238E27FC236}">
                <a16:creationId xmlns:a16="http://schemas.microsoft.com/office/drawing/2014/main" id="{1FA3E6B2-1D11-483A-B16E-322F4A903AB0}"/>
              </a:ext>
            </a:extLst>
          </p:cNvPr>
          <p:cNvSpPr>
            <a:spLocks noGrp="1"/>
          </p:cNvSpPr>
          <p:nvPr>
            <p:ph idx="1"/>
          </p:nvPr>
        </p:nvSpPr>
        <p:spPr/>
        <p:txBody>
          <a:bodyPr/>
          <a:lstStyle/>
          <a:p>
            <a:pPr algn="just"/>
            <a:r>
              <a:rPr lang="en-US" dirty="0"/>
              <a:t>With the capacity of 40.000 tons/year, the largest medical waste sterilization site is established in Turkey. The site is one of the modern medical waste sterilization sites with its latest technology fully automatic conveyor systems and remote viewing and intervention systems in a closed area of 3000 m2. It has been designed in a capacity of delivering the medical waste needs of Istanbul for next 30 years.</a:t>
            </a:r>
            <a:r>
              <a:rPr lang="tr-TR" dirty="0"/>
              <a:t>[2]</a:t>
            </a:r>
          </a:p>
          <a:p>
            <a:pPr algn="just"/>
            <a:endParaRPr lang="tr-TR" dirty="0"/>
          </a:p>
        </p:txBody>
      </p:sp>
    </p:spTree>
    <p:extLst>
      <p:ext uri="{BB962C8B-B14F-4D97-AF65-F5344CB8AC3E}">
        <p14:creationId xmlns:p14="http://schemas.microsoft.com/office/powerpoint/2010/main" val="210425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098C37-72BC-48C1-89DF-B5675CDB483D}"/>
              </a:ext>
            </a:extLst>
          </p:cNvPr>
          <p:cNvSpPr>
            <a:spLocks noGrp="1"/>
          </p:cNvSpPr>
          <p:nvPr>
            <p:ph type="title"/>
          </p:nvPr>
        </p:nvSpPr>
        <p:spPr/>
        <p:txBody>
          <a:bodyPr/>
          <a:lstStyle/>
          <a:p>
            <a:r>
              <a:rPr lang="tr-TR" b="1" dirty="0" err="1"/>
              <a:t>Incineration</a:t>
            </a:r>
            <a:r>
              <a:rPr lang="tr-TR" b="1" dirty="0"/>
              <a:t> of </a:t>
            </a:r>
            <a:r>
              <a:rPr lang="tr-TR" b="1" dirty="0" err="1"/>
              <a:t>Medical</a:t>
            </a:r>
            <a:r>
              <a:rPr lang="tr-TR" b="1" dirty="0"/>
              <a:t> </a:t>
            </a:r>
            <a:r>
              <a:rPr lang="tr-TR" b="1" dirty="0" err="1"/>
              <a:t>Waste</a:t>
            </a:r>
            <a:endParaRPr lang="tr-TR" b="1" dirty="0"/>
          </a:p>
        </p:txBody>
      </p:sp>
      <p:sp>
        <p:nvSpPr>
          <p:cNvPr id="3" name="İçerik Yer Tutucusu 2">
            <a:extLst>
              <a:ext uri="{FF2B5EF4-FFF2-40B4-BE49-F238E27FC236}">
                <a16:creationId xmlns:a16="http://schemas.microsoft.com/office/drawing/2014/main" id="{1FBD6079-1784-4EB2-AF53-8CF54D4A4501}"/>
              </a:ext>
            </a:extLst>
          </p:cNvPr>
          <p:cNvSpPr>
            <a:spLocks noGrp="1"/>
          </p:cNvSpPr>
          <p:nvPr>
            <p:ph idx="1"/>
          </p:nvPr>
        </p:nvSpPr>
        <p:spPr/>
        <p:txBody>
          <a:bodyPr/>
          <a:lstStyle/>
          <a:p>
            <a:r>
              <a:rPr lang="en-US" dirty="0"/>
              <a:t>The incineration site established in 1995 for the elimination of medical waste by burning them serves for Istanbul with an important mission of protecting environment, as the only and the first in its area. Wastes with higher disease speeding risk such as infectious and pathological wastes are eliminated by incineration instead of sterilization.</a:t>
            </a:r>
            <a:r>
              <a:rPr lang="tr-TR" dirty="0"/>
              <a:t>[2]</a:t>
            </a:r>
          </a:p>
        </p:txBody>
      </p:sp>
    </p:spTree>
    <p:extLst>
      <p:ext uri="{BB962C8B-B14F-4D97-AF65-F5344CB8AC3E}">
        <p14:creationId xmlns:p14="http://schemas.microsoft.com/office/powerpoint/2010/main" val="192435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11745B-03EE-451F-8EA3-3BBFEBDDDC36}"/>
              </a:ext>
            </a:extLst>
          </p:cNvPr>
          <p:cNvSpPr>
            <a:spLocks noGrp="1"/>
          </p:cNvSpPr>
          <p:nvPr>
            <p:ph type="title"/>
          </p:nvPr>
        </p:nvSpPr>
        <p:spPr/>
        <p:txBody>
          <a:bodyPr/>
          <a:lstStyle/>
          <a:p>
            <a:r>
              <a:rPr lang="tr-TR" b="1" dirty="0"/>
              <a:t>How </a:t>
            </a:r>
            <a:r>
              <a:rPr lang="tr-TR" b="1" dirty="0" err="1"/>
              <a:t>To</a:t>
            </a:r>
            <a:r>
              <a:rPr lang="tr-TR" b="1" dirty="0"/>
              <a:t> </a:t>
            </a:r>
            <a:r>
              <a:rPr lang="tr-TR" b="1" dirty="0" err="1"/>
              <a:t>Classified</a:t>
            </a:r>
            <a:r>
              <a:rPr lang="tr-TR" b="1" dirty="0"/>
              <a:t> </a:t>
            </a:r>
            <a:r>
              <a:rPr lang="tr-TR" b="1" dirty="0" err="1"/>
              <a:t>Wastes</a:t>
            </a:r>
            <a:r>
              <a:rPr lang="tr-TR" b="1" dirty="0"/>
              <a:t> </a:t>
            </a:r>
            <a:r>
              <a:rPr lang="tr-TR" b="1" dirty="0" err="1"/>
              <a:t>and</a:t>
            </a:r>
            <a:r>
              <a:rPr lang="tr-TR" b="1" dirty="0"/>
              <a:t> BMW ? </a:t>
            </a:r>
          </a:p>
        </p:txBody>
      </p:sp>
      <p:pic>
        <p:nvPicPr>
          <p:cNvPr id="4" name="İçerik Yer Tutucusu 3">
            <a:extLst>
              <a:ext uri="{FF2B5EF4-FFF2-40B4-BE49-F238E27FC236}">
                <a16:creationId xmlns:a16="http://schemas.microsoft.com/office/drawing/2014/main" id="{22BAAE5F-CD4D-4BA7-BDA6-D9D3DDFAB1B0}"/>
              </a:ext>
            </a:extLst>
          </p:cNvPr>
          <p:cNvPicPr>
            <a:picLocks noGrp="1" noChangeAspect="1"/>
          </p:cNvPicPr>
          <p:nvPr>
            <p:ph idx="1"/>
          </p:nvPr>
        </p:nvPicPr>
        <p:blipFill>
          <a:blip r:embed="rId2"/>
          <a:stretch>
            <a:fillRect/>
          </a:stretch>
        </p:blipFill>
        <p:spPr>
          <a:xfrm>
            <a:off x="763555" y="2034074"/>
            <a:ext cx="10515600" cy="3536302"/>
          </a:xfrm>
          <a:prstGeom prst="rect">
            <a:avLst/>
          </a:prstGeom>
        </p:spPr>
      </p:pic>
      <p:sp>
        <p:nvSpPr>
          <p:cNvPr id="6" name="Metin kutusu 5">
            <a:extLst>
              <a:ext uri="{FF2B5EF4-FFF2-40B4-BE49-F238E27FC236}">
                <a16:creationId xmlns:a16="http://schemas.microsoft.com/office/drawing/2014/main" id="{54AD712F-9383-4DCF-87DC-367E2AC067C0}"/>
              </a:ext>
            </a:extLst>
          </p:cNvPr>
          <p:cNvSpPr txBox="1"/>
          <p:nvPr/>
        </p:nvSpPr>
        <p:spPr>
          <a:xfrm>
            <a:off x="1101012" y="5812971"/>
            <a:ext cx="9153331" cy="369332"/>
          </a:xfrm>
          <a:prstGeom prst="rect">
            <a:avLst/>
          </a:prstGeom>
          <a:noFill/>
        </p:spPr>
        <p:txBody>
          <a:bodyPr wrap="square" rtlCol="0">
            <a:spAutoFit/>
          </a:bodyPr>
          <a:lstStyle/>
          <a:p>
            <a:r>
              <a:rPr lang="tr-TR" b="1" dirty="0" err="1"/>
              <a:t>Table</a:t>
            </a:r>
            <a:r>
              <a:rPr lang="tr-TR" b="1" dirty="0"/>
              <a:t> 1 : </a:t>
            </a:r>
            <a:r>
              <a:rPr lang="en-US" b="1" dirty="0"/>
              <a:t>Classification of wastes generated by healthcare services</a:t>
            </a:r>
            <a:r>
              <a:rPr lang="tr-TR" b="1" dirty="0"/>
              <a:t> [3]</a:t>
            </a:r>
          </a:p>
        </p:txBody>
      </p:sp>
    </p:spTree>
    <p:extLst>
      <p:ext uri="{BB962C8B-B14F-4D97-AF65-F5344CB8AC3E}">
        <p14:creationId xmlns:p14="http://schemas.microsoft.com/office/powerpoint/2010/main" val="268102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3125CAF-4ACC-494D-8C52-45B9571AA884}"/>
              </a:ext>
            </a:extLst>
          </p:cNvPr>
          <p:cNvPicPr>
            <a:picLocks noGrp="1" noChangeAspect="1"/>
          </p:cNvPicPr>
          <p:nvPr>
            <p:ph idx="1"/>
          </p:nvPr>
        </p:nvPicPr>
        <p:blipFill>
          <a:blip r:embed="rId2"/>
          <a:stretch>
            <a:fillRect/>
          </a:stretch>
        </p:blipFill>
        <p:spPr>
          <a:xfrm>
            <a:off x="2295331" y="1212979"/>
            <a:ext cx="6623957" cy="3861724"/>
          </a:xfrm>
          <a:prstGeom prst="rect">
            <a:avLst/>
          </a:prstGeom>
        </p:spPr>
      </p:pic>
      <p:sp>
        <p:nvSpPr>
          <p:cNvPr id="5" name="Metin kutusu 4">
            <a:extLst>
              <a:ext uri="{FF2B5EF4-FFF2-40B4-BE49-F238E27FC236}">
                <a16:creationId xmlns:a16="http://schemas.microsoft.com/office/drawing/2014/main" id="{0E0C74C8-94D7-4682-BFA5-5F32A147129D}"/>
              </a:ext>
            </a:extLst>
          </p:cNvPr>
          <p:cNvSpPr txBox="1"/>
          <p:nvPr/>
        </p:nvSpPr>
        <p:spPr>
          <a:xfrm>
            <a:off x="3432111" y="5548717"/>
            <a:ext cx="7809722" cy="369332"/>
          </a:xfrm>
          <a:prstGeom prst="rect">
            <a:avLst/>
          </a:prstGeom>
          <a:noFill/>
        </p:spPr>
        <p:txBody>
          <a:bodyPr wrap="square" rtlCol="0">
            <a:spAutoFit/>
          </a:bodyPr>
          <a:lstStyle/>
          <a:p>
            <a:r>
              <a:rPr lang="tr-TR" b="1" dirty="0" err="1"/>
              <a:t>Figure</a:t>
            </a:r>
            <a:r>
              <a:rPr lang="tr-TR" b="1" dirty="0"/>
              <a:t> 1 : How </a:t>
            </a:r>
            <a:r>
              <a:rPr lang="tr-TR" b="1" dirty="0" err="1"/>
              <a:t>to</a:t>
            </a:r>
            <a:r>
              <a:rPr lang="tr-TR" b="1" dirty="0"/>
              <a:t> </a:t>
            </a:r>
            <a:r>
              <a:rPr lang="tr-TR" b="1" dirty="0" err="1"/>
              <a:t>recyling</a:t>
            </a:r>
            <a:r>
              <a:rPr lang="tr-TR" b="1" dirty="0"/>
              <a:t> BMW [6]</a:t>
            </a:r>
          </a:p>
        </p:txBody>
      </p:sp>
    </p:spTree>
    <p:extLst>
      <p:ext uri="{BB962C8B-B14F-4D97-AF65-F5344CB8AC3E}">
        <p14:creationId xmlns:p14="http://schemas.microsoft.com/office/powerpoint/2010/main" val="21630718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TotalTime>
  <Words>1225</Words>
  <Application>Microsoft Office PowerPoint</Application>
  <PresentationFormat>Geniş ekran</PresentationFormat>
  <Paragraphs>109</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Medical Waste in Turkey</vt:lpstr>
      <vt:lpstr>Overview</vt:lpstr>
      <vt:lpstr>Defination of BMW </vt:lpstr>
      <vt:lpstr>What is a regulation of the BMW ?</vt:lpstr>
      <vt:lpstr>Collection of the Medical Waste</vt:lpstr>
      <vt:lpstr>Sterilization of Medical Waste</vt:lpstr>
      <vt:lpstr>Incineration of Medical Waste</vt:lpstr>
      <vt:lpstr>How To Classified Wastes and BMW ? </vt:lpstr>
      <vt:lpstr>PowerPoint Sunusu</vt:lpstr>
      <vt:lpstr> Medical Waste Statistics in Turkey</vt:lpstr>
      <vt:lpstr>Medical Waste Statistics In Istanbul</vt:lpstr>
      <vt:lpstr>Case Study For BMW In Istanbul</vt:lpstr>
      <vt:lpstr>Amount of Waste In Istanbul</vt:lpstr>
      <vt:lpstr>Separate Collection of Wastes</vt:lpstr>
      <vt:lpstr>Medical Waste Collection Personnel</vt:lpstr>
      <vt:lpstr>Temporary Storage</vt:lpstr>
      <vt:lpstr>Effects Of Medical Waste On Human Health</vt:lpstr>
      <vt:lpstr>Diseases Caused by Medical Waste</vt:lpstr>
      <vt:lpstr>PowerPoint Sunusu</vt:lpstr>
      <vt:lpstr>Abbreviation List </vt:lpstr>
      <vt:lpstr>References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Waste in Turkey</dc:title>
  <dc:creator>emre kapucu</dc:creator>
  <cp:lastModifiedBy>emre kapucu</cp:lastModifiedBy>
  <cp:revision>24</cp:revision>
  <dcterms:created xsi:type="dcterms:W3CDTF">2019-03-02T20:45:11Z</dcterms:created>
  <dcterms:modified xsi:type="dcterms:W3CDTF">2019-03-03T21:49:36Z</dcterms:modified>
</cp:coreProperties>
</file>