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70" r:id="rId7"/>
    <p:sldId id="272" r:id="rId8"/>
    <p:sldId id="273" r:id="rId9"/>
    <p:sldId id="274" r:id="rId10"/>
    <p:sldId id="275"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83" r:id="rId24"/>
    <p:sldId id="277" r:id="rId25"/>
    <p:sldId id="278" r:id="rId26"/>
    <p:sldId id="279" r:id="rId27"/>
    <p:sldId id="280" r:id="rId28"/>
    <p:sldId id="281" r:id="rId29"/>
    <p:sldId id="282" r:id="rId30"/>
    <p:sldId id="261" r:id="rId31"/>
    <p:sldId id="263" r:id="rId32"/>
    <p:sldId id="264" r:id="rId33"/>
    <p:sldId id="265" r:id="rId34"/>
    <p:sldId id="268" r:id="rId35"/>
    <p:sldId id="266" r:id="rId36"/>
    <p:sldId id="267" r:id="rId37"/>
    <p:sldId id="276" r:id="rId38"/>
    <p:sldId id="284"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snapToGrid="0">
      <p:cViewPr>
        <p:scale>
          <a:sx n="87" d="100"/>
          <a:sy n="87" d="100"/>
        </p:scale>
        <p:origin x="-46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1"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8"/>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6ACAC41-36D0-458D-B1AB-A5D2607B89C3}" type="slidenum">
              <a:rPr lang="tr-TR" smtClean="0"/>
              <a:t>‹#›</a:t>
            </a:fld>
            <a:endParaRPr lang="tr-TR" dirty="0"/>
          </a:p>
        </p:txBody>
      </p:sp>
      <p:cxnSp>
        <p:nvCxnSpPr>
          <p:cNvPr id="16" name="Straight Connector 15"/>
          <p:cNvCxnSpPr/>
          <p:nvPr/>
        </p:nvCxnSpPr>
        <p:spPr>
          <a:xfrm flipH="1">
            <a:off x="8228013" y="846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1" y="91546"/>
            <a:ext cx="6080654"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1"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8" y="32279"/>
            <a:ext cx="4852988"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81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799"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259670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167598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2" y="685800"/>
            <a:ext cx="9144002"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8"/>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6ACAC41-36D0-458D-B1AB-A5D2607B89C3}" type="slidenum">
              <a:rPr lang="tr-TR" smtClean="0"/>
              <a:t>‹#›</a:t>
            </a:fld>
            <a:endParaRPr lang="tr-TR"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25870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5132981"/>
            <a:ext cx="8535989"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2669543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2"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2" y="4978400"/>
            <a:ext cx="8534402"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6ACAC41-36D0-458D-B1AB-A5D2607B89C3}" type="slidenum">
              <a:rPr lang="tr-TR" smtClean="0"/>
              <a:t>‹#›</a:t>
            </a:fld>
            <a:endParaRPr lang="tr-TR"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01971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5"/>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2" y="4766733"/>
            <a:ext cx="8534402"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801538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2760196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1"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1"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341558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296681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2" y="2006600"/>
            <a:ext cx="8534402"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306747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3" y="685801"/>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8"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170774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1"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3"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7"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6"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268198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380474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403050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1" y="685800"/>
            <a:ext cx="5943602"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131708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1"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4722814" y="2777067"/>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261BF00-D478-4368-B235-2B11FE429EF6}" type="datetimeFigureOut">
              <a:rPr lang="tr-TR" smtClean="0"/>
              <a:t>5.05.2021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6ACAC41-36D0-458D-B1AB-A5D2607B89C3}" type="slidenum">
              <a:rPr lang="tr-TR" smtClean="0"/>
              <a:t>‹#›</a:t>
            </a:fld>
            <a:endParaRPr lang="tr-TR" dirty="0"/>
          </a:p>
        </p:txBody>
      </p:sp>
    </p:spTree>
    <p:extLst>
      <p:ext uri="{BB962C8B-B14F-4D97-AF65-F5344CB8AC3E}">
        <p14:creationId xmlns:p14="http://schemas.microsoft.com/office/powerpoint/2010/main" val="348429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9206970" y="2963334"/>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1"/>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3" y="6172201"/>
            <a:ext cx="1600201"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261BF00-D478-4368-B235-2B11FE429EF6}" type="datetimeFigureOut">
              <a:rPr lang="tr-TR" smtClean="0"/>
              <a:t>5.05.2021</a:t>
            </a:fld>
            <a:endParaRPr lang="tr-TR" dirty="0"/>
          </a:p>
        </p:txBody>
      </p:sp>
      <p:sp>
        <p:nvSpPr>
          <p:cNvPr id="5" name="Footer Placeholder 4"/>
          <p:cNvSpPr>
            <a:spLocks noGrp="1"/>
          </p:cNvSpPr>
          <p:nvPr>
            <p:ph type="ftr" sz="quarter" idx="3"/>
          </p:nvPr>
        </p:nvSpPr>
        <p:spPr>
          <a:xfrm>
            <a:off x="684212" y="6172201"/>
            <a:ext cx="7543801"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dirty="0"/>
          </a:p>
        </p:txBody>
      </p:sp>
      <p:sp>
        <p:nvSpPr>
          <p:cNvPr id="6" name="Slide Number Placeholder 5"/>
          <p:cNvSpPr>
            <a:spLocks noGrp="1"/>
          </p:cNvSpPr>
          <p:nvPr>
            <p:ph type="sldNum" sz="quarter" idx="4"/>
          </p:nvPr>
        </p:nvSpPr>
        <p:spPr>
          <a:xfrm>
            <a:off x="10363201" y="5578476"/>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6ACAC41-36D0-458D-B1AB-A5D2607B89C3}" type="slidenum">
              <a:rPr lang="tr-TR" smtClean="0"/>
              <a:t>‹#›</a:t>
            </a:fld>
            <a:endParaRPr lang="tr-TR" dirty="0"/>
          </a:p>
        </p:txBody>
      </p:sp>
    </p:spTree>
    <p:extLst>
      <p:ext uri="{BB962C8B-B14F-4D97-AF65-F5344CB8AC3E}">
        <p14:creationId xmlns:p14="http://schemas.microsoft.com/office/powerpoint/2010/main" val="36691228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Başlık 1"/>
          <p:cNvSpPr>
            <a:spLocks noGrp="1"/>
          </p:cNvSpPr>
          <p:nvPr>
            <p:ph type="ctrTitle"/>
          </p:nvPr>
        </p:nvSpPr>
        <p:spPr>
          <a:xfrm>
            <a:off x="0" y="2130426"/>
            <a:ext cx="12192000" cy="973260"/>
          </a:xfrm>
        </p:spPr>
        <p:txBody>
          <a:bodyPr>
            <a:normAutofit/>
          </a:bodyPr>
          <a:lstStyle/>
          <a:p>
            <a:pPr algn="ctr"/>
            <a:r>
              <a:rPr lang="en-US" b="1" dirty="0" smtClean="0">
                <a:latin typeface="Times New Roman" panose="02020603050405020304" pitchFamily="18" charset="0"/>
                <a:cs typeface="Times New Roman" panose="02020603050405020304" pitchFamily="18" charset="0"/>
              </a:rPr>
              <a:t>Radioactive waste</a:t>
            </a:r>
            <a:r>
              <a:rPr lang="tr-TR" b="1" dirty="0" smtClean="0">
                <a:latin typeface="Times New Roman" panose="02020603050405020304" pitchFamily="18" charset="0"/>
                <a:cs typeface="Times New Roman" panose="02020603050405020304" pitchFamily="18" charset="0"/>
              </a:rPr>
              <a:t>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393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1"/>
            <a:ext cx="12192000" cy="5752531"/>
          </a:xfrm>
          <a:prstGeom prst="rect">
            <a:avLst/>
          </a:prstGeom>
        </p:spPr>
      </p:pic>
      <p:sp>
        <p:nvSpPr>
          <p:cNvPr id="2" name="Metin kutusu 1"/>
          <p:cNvSpPr txBox="1"/>
          <p:nvPr/>
        </p:nvSpPr>
        <p:spPr>
          <a:xfrm>
            <a:off x="114300" y="5908431"/>
            <a:ext cx="5802923" cy="400110"/>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Fig.</a:t>
            </a:r>
            <a:r>
              <a:rPr lang="en-US" sz="2000" dirty="0" smtClean="0">
                <a:solidFill>
                  <a:schemeClr val="bg1"/>
                </a:solidFill>
                <a:latin typeface="Times New Roman" panose="02020603050405020304" pitchFamily="18" charset="0"/>
                <a:cs typeface="Times New Roman" panose="02020603050405020304" pitchFamily="18" charset="0"/>
              </a:rPr>
              <a:t> Storage of Spent Nuclear Fuel</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441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219807" y="685772"/>
            <a:ext cx="5750169"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Wastes generated at nuclear power plants</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325315" y="1371600"/>
            <a:ext cx="11210193" cy="2862322"/>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Low- and intermediate-level radioactive waste (LILW) at nuclear power plants is produced by </a:t>
            </a:r>
            <a:r>
              <a:rPr lang="en-US" sz="2000" dirty="0" smtClean="0">
                <a:solidFill>
                  <a:schemeClr val="bg1"/>
                </a:solidFill>
                <a:latin typeface="Times New Roman" panose="02020603050405020304" pitchFamily="18" charset="0"/>
                <a:cs typeface="Times New Roman" panose="02020603050405020304" pitchFamily="18" charset="0"/>
              </a:rPr>
              <a:t>contamination </a:t>
            </a:r>
            <a:r>
              <a:rPr lang="en-US" sz="2000" dirty="0">
                <a:solidFill>
                  <a:schemeClr val="bg1"/>
                </a:solidFill>
                <a:latin typeface="Times New Roman" panose="02020603050405020304" pitchFamily="18" charset="0"/>
                <a:cs typeface="Times New Roman" panose="02020603050405020304" pitchFamily="18" charset="0"/>
              </a:rPr>
              <a:t>of various materials with the radionuclides </a:t>
            </a:r>
            <a:r>
              <a:rPr lang="en-US" sz="2000" dirty="0" smtClean="0">
                <a:solidFill>
                  <a:schemeClr val="bg1"/>
                </a:solidFill>
                <a:latin typeface="Times New Roman" panose="02020603050405020304" pitchFamily="18" charset="0"/>
                <a:cs typeface="Times New Roman" panose="02020603050405020304" pitchFamily="18" charset="0"/>
              </a:rPr>
              <a:t>generated </a:t>
            </a:r>
            <a:r>
              <a:rPr lang="en-US" sz="2000" dirty="0">
                <a:solidFill>
                  <a:schemeClr val="bg1"/>
                </a:solidFill>
                <a:latin typeface="Times New Roman" panose="02020603050405020304" pitchFamily="18" charset="0"/>
                <a:cs typeface="Times New Roman" panose="02020603050405020304" pitchFamily="18" charset="0"/>
              </a:rPr>
              <a:t>by fission and activation in the reactor or </a:t>
            </a:r>
            <a:r>
              <a:rPr lang="en-US" sz="2000" dirty="0" smtClean="0">
                <a:solidFill>
                  <a:schemeClr val="bg1"/>
                </a:solidFill>
                <a:latin typeface="Times New Roman" panose="02020603050405020304" pitchFamily="18" charset="0"/>
                <a:cs typeface="Times New Roman" panose="02020603050405020304" pitchFamily="18" charset="0"/>
              </a:rPr>
              <a:t>released</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from the fuel or cladding surfaces. The radionuclides are primarily released and collected in the reactor coolant system and, to a lesser extent, in the spent fuel storage pool</a:t>
            </a:r>
            <a:r>
              <a:rPr lang="en-US" sz="2000" dirty="0" smtClean="0">
                <a:solidFill>
                  <a:schemeClr val="bg1"/>
                </a:solidFill>
                <a:latin typeface="Times New Roman" panose="02020603050405020304" pitchFamily="18" charset="0"/>
                <a:cs typeface="Times New Roman" panose="02020603050405020304" pitchFamily="18" charset="0"/>
              </a:rPr>
              <a:t>.</a:t>
            </a:r>
            <a:endParaRPr lang="tr-TR" sz="2000" dirty="0" smtClean="0">
              <a:solidFill>
                <a:schemeClr val="bg1"/>
              </a:solidFill>
              <a:latin typeface="Times New Roman" panose="02020603050405020304" pitchFamily="18" charset="0"/>
              <a:cs typeface="Times New Roman" panose="02020603050405020304" pitchFamily="18" charset="0"/>
            </a:endParaRPr>
          </a:p>
          <a:p>
            <a:endParaRPr lang="tr-TR"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The main wastes arising during the operation of a nuclear power plant are components which are removed during </a:t>
            </a:r>
            <a:r>
              <a:rPr lang="en-US" sz="2000" dirty="0" err="1">
                <a:solidFill>
                  <a:schemeClr val="bg1"/>
                </a:solidFill>
                <a:latin typeface="Times New Roman" panose="02020603050405020304" pitchFamily="18" charset="0"/>
                <a:cs typeface="Times New Roman" panose="02020603050405020304" pitchFamily="18" charset="0"/>
              </a:rPr>
              <a:t>refuelling</a:t>
            </a:r>
            <a:r>
              <a:rPr lang="en-US" sz="2000" dirty="0">
                <a:solidFill>
                  <a:schemeClr val="bg1"/>
                </a:solidFill>
                <a:latin typeface="Times New Roman" panose="02020603050405020304" pitchFamily="18" charset="0"/>
                <a:cs typeface="Times New Roman" panose="02020603050405020304" pitchFamily="18" charset="0"/>
              </a:rPr>
              <a:t> or maintenance (mainly activated solids, e.g. stainless steel containing cobalt-60 and nickel-63) or operational wastes such as radioactive liquids, filters, and ion-exchange resins which are </a:t>
            </a:r>
            <a:r>
              <a:rPr lang="en-US" sz="2000" dirty="0" smtClean="0">
                <a:solidFill>
                  <a:schemeClr val="bg1"/>
                </a:solidFill>
                <a:latin typeface="Times New Roman" panose="02020603050405020304" pitchFamily="18" charset="0"/>
                <a:cs typeface="Times New Roman" panose="02020603050405020304" pitchFamily="18" charset="0"/>
              </a:rPr>
              <a:t>contaminated </a:t>
            </a:r>
            <a:r>
              <a:rPr lang="en-US" sz="2000" dirty="0">
                <a:solidFill>
                  <a:schemeClr val="bg1"/>
                </a:solidFill>
                <a:latin typeface="Times New Roman" panose="02020603050405020304" pitchFamily="18" charset="0"/>
                <a:cs typeface="Times New Roman" panose="02020603050405020304" pitchFamily="18" charset="0"/>
              </a:rPr>
              <a:t>with fission products from circuits containing liquid coolant.</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88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211015" y="905608"/>
            <a:ext cx="11711354" cy="1938992"/>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In order to reduce the quantities of waste for interim storage and to minimize disposal cost, all countries are pursuing or intend to implement measures to reduce the volume of waste </a:t>
            </a:r>
            <a:r>
              <a:rPr lang="en-US" sz="2000" dirty="0" smtClean="0">
                <a:solidFill>
                  <a:schemeClr val="bg1"/>
                </a:solidFill>
                <a:latin typeface="Times New Roman" panose="02020603050405020304" pitchFamily="18" charset="0"/>
                <a:cs typeface="Times New Roman" panose="02020603050405020304" pitchFamily="18" charset="0"/>
              </a:rPr>
              <a:t>arising </a:t>
            </a:r>
            <a:r>
              <a:rPr lang="en-US" sz="2000" dirty="0">
                <a:solidFill>
                  <a:schemeClr val="bg1"/>
                </a:solidFill>
                <a:latin typeface="Times New Roman" panose="02020603050405020304" pitchFamily="18" charset="0"/>
                <a:cs typeface="Times New Roman" panose="02020603050405020304" pitchFamily="18" charset="0"/>
              </a:rPr>
              <a:t>where practicable. Volume reduction is particularly attractive for low-level waste which is generally of high volume but low radiation activity. Significant improvements can be made through administrative measures, e.g. replacement of paper towels by hot air driers, introduction of reusable </a:t>
            </a:r>
            <a:r>
              <a:rPr lang="en-US" sz="2000" dirty="0" smtClean="0">
                <a:solidFill>
                  <a:schemeClr val="bg1"/>
                </a:solidFill>
                <a:latin typeface="Times New Roman" panose="02020603050405020304" pitchFamily="18" charset="0"/>
                <a:cs typeface="Times New Roman" panose="02020603050405020304" pitchFamily="18" charset="0"/>
              </a:rPr>
              <a:t>long</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lasting </a:t>
            </a:r>
            <a:r>
              <a:rPr lang="en-US" sz="2000" dirty="0">
                <a:solidFill>
                  <a:schemeClr val="bg1"/>
                </a:solidFill>
                <a:latin typeface="Times New Roman" panose="02020603050405020304" pitchFamily="18" charset="0"/>
                <a:cs typeface="Times New Roman" panose="02020603050405020304" pitchFamily="18" charset="0"/>
              </a:rPr>
              <a:t>protective clothing, etc., and through general improvements of operational implementation or "housekeeping".</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19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93431" y="782515"/>
            <a:ext cx="6559061"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Liquid wastes and wet solid wastes</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281354" y="1494692"/>
            <a:ext cx="11702561" cy="1938992"/>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According to the </a:t>
            </a:r>
            <a:r>
              <a:rPr lang="en-US" sz="2000" dirty="0" smtClean="0">
                <a:solidFill>
                  <a:schemeClr val="bg1"/>
                </a:solidFill>
                <a:latin typeface="Times New Roman" panose="02020603050405020304" pitchFamily="18" charset="0"/>
                <a:cs typeface="Times New Roman" panose="02020603050405020304" pitchFamily="18" charset="0"/>
              </a:rPr>
              <a:t>different</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types </a:t>
            </a:r>
            <a:r>
              <a:rPr lang="en-US" sz="2000" dirty="0">
                <a:solidFill>
                  <a:schemeClr val="bg1"/>
                </a:solidFill>
                <a:latin typeface="Times New Roman" panose="02020603050405020304" pitchFamily="18" charset="0"/>
                <a:cs typeface="Times New Roman" panose="02020603050405020304" pitchFamily="18" charset="0"/>
              </a:rPr>
              <a:t>of reactors now </a:t>
            </a:r>
            <a:r>
              <a:rPr lang="en-US" sz="2000" dirty="0" smtClean="0">
                <a:solidFill>
                  <a:schemeClr val="bg1"/>
                </a:solidFill>
                <a:latin typeface="Times New Roman" panose="02020603050405020304" pitchFamily="18" charset="0"/>
                <a:cs typeface="Times New Roman" panose="02020603050405020304" pitchFamily="18" charset="0"/>
              </a:rPr>
              <a:t>operating </a:t>
            </a:r>
            <a:r>
              <a:rPr lang="en-US" sz="2000" dirty="0">
                <a:solidFill>
                  <a:schemeClr val="bg1"/>
                </a:solidFill>
                <a:latin typeface="Times New Roman" panose="02020603050405020304" pitchFamily="18" charset="0"/>
                <a:cs typeface="Times New Roman" panose="02020603050405020304" pitchFamily="18" charset="0"/>
              </a:rPr>
              <a:t>commercially all over the world, different waste streams arise. These streams are different both in activity content and in the amount of liquid waste </a:t>
            </a:r>
            <a:r>
              <a:rPr lang="en-US" sz="2000" dirty="0" smtClean="0">
                <a:solidFill>
                  <a:schemeClr val="bg1"/>
                </a:solidFill>
                <a:latin typeface="Times New Roman" panose="02020603050405020304" pitchFamily="18" charset="0"/>
                <a:cs typeface="Times New Roman" panose="02020603050405020304" pitchFamily="18" charset="0"/>
              </a:rPr>
              <a:t>generated</a:t>
            </a:r>
            <a:r>
              <a:rPr lang="en-US" sz="2000" dirty="0">
                <a:solidFill>
                  <a:schemeClr val="bg1"/>
                </a:solidFill>
                <a:latin typeface="Times New Roman" panose="02020603050405020304" pitchFamily="18" charset="0"/>
                <a:cs typeface="Times New Roman" panose="02020603050405020304" pitchFamily="18" charset="0"/>
              </a:rPr>
              <a:t>. Reactors cooled and moderated by water generate more liquid waste than those cooled by gas. The volumes of liquid waste generated at boiling-water </a:t>
            </a:r>
            <a:r>
              <a:rPr lang="en-US" sz="2000" dirty="0" smtClean="0">
                <a:solidFill>
                  <a:schemeClr val="bg1"/>
                </a:solidFill>
                <a:latin typeface="Times New Roman" panose="02020603050405020304" pitchFamily="18" charset="0"/>
                <a:cs typeface="Times New Roman" panose="02020603050405020304" pitchFamily="18" charset="0"/>
              </a:rPr>
              <a:t>reactors </a:t>
            </a:r>
            <a:r>
              <a:rPr lang="en-US" sz="2000" dirty="0">
                <a:solidFill>
                  <a:schemeClr val="bg1"/>
                </a:solidFill>
                <a:latin typeface="Times New Roman" panose="02020603050405020304" pitchFamily="18" charset="0"/>
                <a:cs typeface="Times New Roman" panose="02020603050405020304" pitchFamily="18" charset="0"/>
              </a:rPr>
              <a:t>(BWRs) are significantly higher than at </a:t>
            </a:r>
            <a:r>
              <a:rPr lang="en-US" sz="2000" dirty="0" smtClean="0">
                <a:solidFill>
                  <a:schemeClr val="bg1"/>
                </a:solidFill>
                <a:latin typeface="Times New Roman" panose="02020603050405020304" pitchFamily="18" charset="0"/>
                <a:cs typeface="Times New Roman" panose="02020603050405020304" pitchFamily="18" charset="0"/>
              </a:rPr>
              <a:t>pressurized</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water </a:t>
            </a:r>
            <a:r>
              <a:rPr lang="en-US" sz="2000" dirty="0">
                <a:solidFill>
                  <a:schemeClr val="bg1"/>
                </a:solidFill>
                <a:latin typeface="Times New Roman" panose="02020603050405020304" pitchFamily="18" charset="0"/>
                <a:cs typeface="Times New Roman" panose="02020603050405020304" pitchFamily="18" charset="0"/>
              </a:rPr>
              <a:t>reactors (PWRs). Because the cleanup system of heavy-water reactors (HWRs) works mainly with </a:t>
            </a:r>
            <a:r>
              <a:rPr lang="en-US" sz="2000" dirty="0" smtClean="0">
                <a:solidFill>
                  <a:schemeClr val="bg1"/>
                </a:solidFill>
                <a:latin typeface="Times New Roman" panose="02020603050405020304" pitchFamily="18" charset="0"/>
                <a:cs typeface="Times New Roman" panose="02020603050405020304" pitchFamily="18" charset="0"/>
              </a:rPr>
              <a:t>once</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through </a:t>
            </a:r>
            <a:r>
              <a:rPr lang="en-US" sz="2000" dirty="0">
                <a:solidFill>
                  <a:schemeClr val="bg1"/>
                </a:solidFill>
                <a:latin typeface="Times New Roman" panose="02020603050405020304" pitchFamily="18" charset="0"/>
                <a:cs typeface="Times New Roman" panose="02020603050405020304" pitchFamily="18" charset="0"/>
              </a:rPr>
              <a:t>ion-exchange techniques to recycle heavy water, virtually no liquid concentrates are generated at them</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19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93431" y="949569"/>
            <a:ext cx="11412415" cy="3477875"/>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Active liquid wastes are generated by the cleanup of primary coolants (PWR, BWR), cleanup of the spent fuel storage pond, drains, wash water, and leakage waters. Decontamination operations at reactors </a:t>
            </a:r>
            <a:r>
              <a:rPr lang="en-US" sz="2000" dirty="0" smtClean="0">
                <a:solidFill>
                  <a:schemeClr val="bg1"/>
                </a:solidFill>
                <a:latin typeface="Times New Roman" panose="02020603050405020304" pitchFamily="18" charset="0"/>
                <a:cs typeface="Times New Roman" panose="02020603050405020304" pitchFamily="18" charset="0"/>
              </a:rPr>
              <a:t>also</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generate liquid wastes resulting from maintenance activities on plant piping and equipment. </a:t>
            </a:r>
            <a:r>
              <a:rPr lang="en-US" sz="2000" dirty="0" smtClean="0">
                <a:solidFill>
                  <a:schemeClr val="bg1"/>
                </a:solidFill>
                <a:latin typeface="Times New Roman" panose="02020603050405020304" pitchFamily="18" charset="0"/>
                <a:cs typeface="Times New Roman" panose="02020603050405020304" pitchFamily="18" charset="0"/>
              </a:rPr>
              <a:t>Decontamination </a:t>
            </a:r>
            <a:r>
              <a:rPr lang="en-US" sz="2000" dirty="0">
                <a:solidFill>
                  <a:schemeClr val="bg1"/>
                </a:solidFill>
                <a:latin typeface="Times New Roman" panose="02020603050405020304" pitchFamily="18" charset="0"/>
                <a:cs typeface="Times New Roman" panose="02020603050405020304" pitchFamily="18" charset="0"/>
              </a:rPr>
              <a:t>wastes can include crud (corrosion products) and a wide variety of organics, such as oxalic and citric acids. </a:t>
            </a:r>
            <a:endParaRPr lang="tr-TR" sz="2000" dirty="0" smtClean="0">
              <a:solidFill>
                <a:schemeClr val="bg1"/>
              </a:solidFill>
              <a:latin typeface="Times New Roman" panose="02020603050405020304" pitchFamily="18" charset="0"/>
              <a:cs typeface="Times New Roman" panose="02020603050405020304" pitchFamily="18" charset="0"/>
            </a:endParaRPr>
          </a:p>
          <a:p>
            <a:pPr algn="just"/>
            <a:endParaRPr lang="tr-TR"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Wet solids are another category of waste generated at nuclear power plants. They include different kinds of spent ion-exchange resins, filter media, and </a:t>
            </a:r>
            <a:r>
              <a:rPr lang="en-US" sz="2000" dirty="0" err="1">
                <a:solidFill>
                  <a:schemeClr val="bg1"/>
                </a:solidFill>
                <a:latin typeface="Times New Roman" panose="02020603050405020304" pitchFamily="18" charset="0"/>
                <a:cs typeface="Times New Roman" panose="02020603050405020304" pitchFamily="18" charset="0"/>
              </a:rPr>
              <a:t>sludges</a:t>
            </a:r>
            <a:r>
              <a:rPr lang="en-US" sz="2000" dirty="0">
                <a:solidFill>
                  <a:schemeClr val="bg1"/>
                </a:solidFill>
                <a:latin typeface="Times New Roman" panose="02020603050405020304" pitchFamily="18" charset="0"/>
                <a:cs typeface="Times New Roman" panose="02020603050405020304" pitchFamily="18" charset="0"/>
              </a:rPr>
              <a:t>. Spent resins constitute the most significant fraction of the wet solid waste produced at power reactors. Bead resins are used in deep demineralizers and are common in nuclear power plants. Powdered resins are seldom used in PWRs, but are commonly used in BWRs with pre-coated filter demineralizers. In many BWRs, a large source of powdered resin wastes are the "condensate polishers" used for additional cleaning of condensed water after evaporation of liquid wastes</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19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263769" y="940777"/>
            <a:ext cx="11456377" cy="1323439"/>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Pre-coated filters used at nuclear power plants to process liquid waste produce another type of wet solid waste-filter </a:t>
            </a:r>
            <a:r>
              <a:rPr lang="en-US" sz="2000" dirty="0" err="1">
                <a:solidFill>
                  <a:schemeClr val="bg1"/>
                </a:solidFill>
                <a:latin typeface="Times New Roman" panose="02020603050405020304" pitchFamily="18" charset="0"/>
                <a:cs typeface="Times New Roman" panose="02020603050405020304" pitchFamily="18" charset="0"/>
              </a:rPr>
              <a:t>sludges</a:t>
            </a:r>
            <a:r>
              <a:rPr lang="en-US" sz="2000" dirty="0">
                <a:solidFill>
                  <a:schemeClr val="bg1"/>
                </a:solidFill>
                <a:latin typeface="Times New Roman" panose="02020603050405020304" pitchFamily="18" charset="0"/>
                <a:cs typeface="Times New Roman" panose="02020603050405020304" pitchFamily="18" charset="0"/>
              </a:rPr>
              <a:t>. The filter aids — usually </a:t>
            </a:r>
            <a:r>
              <a:rPr lang="en-US" sz="2000" dirty="0" err="1" smtClean="0">
                <a:solidFill>
                  <a:schemeClr val="bg1"/>
                </a:solidFill>
                <a:latin typeface="Times New Roman" panose="02020603050405020304" pitchFamily="18" charset="0"/>
                <a:cs typeface="Times New Roman" panose="02020603050405020304" pitchFamily="18" charset="0"/>
              </a:rPr>
              <a:t>diatomaccous</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earth or cellulose </a:t>
            </a:r>
            <a:r>
              <a:rPr lang="en-US" sz="2000" dirty="0" err="1">
                <a:solidFill>
                  <a:schemeClr val="bg1"/>
                </a:solidFill>
                <a:latin typeface="Times New Roman" panose="02020603050405020304" pitchFamily="18" charset="0"/>
                <a:cs typeface="Times New Roman" panose="02020603050405020304" pitchFamily="18" charset="0"/>
              </a:rPr>
              <a:t>fibres</a:t>
            </a:r>
            <a:r>
              <a:rPr lang="en-US" sz="2000" dirty="0">
                <a:solidFill>
                  <a:schemeClr val="bg1"/>
                </a:solidFill>
                <a:latin typeface="Times New Roman" panose="02020603050405020304" pitchFamily="18" charset="0"/>
                <a:cs typeface="Times New Roman" panose="02020603050405020304" pitchFamily="18" charset="0"/>
              </a:rPr>
              <a:t> — and the crud that is removed from the liquid waste together form the filter </a:t>
            </a:r>
            <a:r>
              <a:rPr lang="en-US" sz="2000" dirty="0" err="1">
                <a:solidFill>
                  <a:schemeClr val="bg1"/>
                </a:solidFill>
                <a:latin typeface="Times New Roman" panose="02020603050405020304" pitchFamily="18" charset="0"/>
                <a:cs typeface="Times New Roman" panose="02020603050405020304" pitchFamily="18" charset="0"/>
              </a:rPr>
              <a:t>sludges</a:t>
            </a:r>
            <a:r>
              <a:rPr lang="en-US" sz="2000" dirty="0">
                <a:solidFill>
                  <a:schemeClr val="bg1"/>
                </a:solidFill>
                <a:latin typeface="Times New Roman" panose="02020603050405020304" pitchFamily="18" charset="0"/>
                <a:cs typeface="Times New Roman" panose="02020603050405020304" pitchFamily="18" charset="0"/>
              </a:rPr>
              <a:t>. Some filtration systems do not require filter aid materials. The </a:t>
            </a:r>
            <a:r>
              <a:rPr lang="en-US" sz="2000" dirty="0" err="1">
                <a:solidFill>
                  <a:schemeClr val="bg1"/>
                </a:solidFill>
                <a:latin typeface="Times New Roman" panose="02020603050405020304" pitchFamily="18" charset="0"/>
                <a:cs typeface="Times New Roman" panose="02020603050405020304" pitchFamily="18" charset="0"/>
              </a:rPr>
              <a:t>sludges</a:t>
            </a:r>
            <a:r>
              <a:rPr lang="en-US" sz="2000" dirty="0">
                <a:solidFill>
                  <a:schemeClr val="bg1"/>
                </a:solidFill>
                <a:latin typeface="Times New Roman" panose="02020603050405020304" pitchFamily="18" charset="0"/>
                <a:cs typeface="Times New Roman" panose="02020603050405020304" pitchFamily="18" charset="0"/>
              </a:rPr>
              <a:t> arising from such units therefore do not contain other materials.</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19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246185" y="764931"/>
            <a:ext cx="7464669"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and conditioning of liquid/solid waste </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246185" y="1406770"/>
            <a:ext cx="11711353" cy="3170099"/>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Liquid radioactive waste generated at nuclear power plants usually contains soluble and insoluble radioactive components (fission and corrosion products) and </a:t>
            </a:r>
            <a:r>
              <a:rPr lang="en-US" sz="2000" dirty="0" smtClean="0">
                <a:solidFill>
                  <a:schemeClr val="bg1"/>
                </a:solidFill>
                <a:latin typeface="Times New Roman" panose="02020603050405020304" pitchFamily="18" charset="0"/>
                <a:cs typeface="Times New Roman" panose="02020603050405020304" pitchFamily="18" charset="0"/>
              </a:rPr>
              <a:t>non</a:t>
            </a:r>
            <a:r>
              <a:rPr lang="tr-TR" sz="2000" dirty="0" smtClean="0">
                <a:solidFill>
                  <a:schemeClr val="bg1"/>
                </a:solidFill>
                <a:latin typeface="Times New Roman" panose="02020603050405020304" pitchFamily="18" charset="0"/>
                <a:cs typeface="Times New Roman" panose="02020603050405020304" pitchFamily="18" charset="0"/>
              </a:rPr>
              <a:t>-</a:t>
            </a:r>
            <a:r>
              <a:rPr lang="en-US" sz="2000" dirty="0" smtClean="0">
                <a:solidFill>
                  <a:schemeClr val="bg1"/>
                </a:solidFill>
                <a:latin typeface="Times New Roman" panose="02020603050405020304" pitchFamily="18" charset="0"/>
                <a:cs typeface="Times New Roman" panose="02020603050405020304" pitchFamily="18" charset="0"/>
              </a:rPr>
              <a:t>radioactive </a:t>
            </a:r>
            <a:r>
              <a:rPr lang="en-US" sz="2000" dirty="0">
                <a:solidFill>
                  <a:schemeClr val="bg1"/>
                </a:solidFill>
                <a:latin typeface="Times New Roman" panose="02020603050405020304" pitchFamily="18" charset="0"/>
                <a:cs typeface="Times New Roman" panose="02020603050405020304" pitchFamily="18" charset="0"/>
              </a:rPr>
              <a:t>substances. The general objective of waste treatment methods is to decontaminate liquid waste to such an extent that the decontaminated bulk volume of aqueous waste can be either released to the environment or recycled. Waste concentrate is subject to further </a:t>
            </a:r>
            <a:r>
              <a:rPr lang="en-US" sz="2000" dirty="0" smtClean="0">
                <a:solidFill>
                  <a:schemeClr val="bg1"/>
                </a:solidFill>
                <a:latin typeface="Times New Roman" panose="02020603050405020304" pitchFamily="18" charset="0"/>
                <a:cs typeface="Times New Roman" panose="02020603050405020304" pitchFamily="18" charset="0"/>
              </a:rPr>
              <a:t>conditioning</a:t>
            </a:r>
            <a:r>
              <a:rPr lang="en-US" sz="2000" dirty="0">
                <a:solidFill>
                  <a:schemeClr val="bg1"/>
                </a:solidFill>
                <a:latin typeface="Times New Roman" panose="02020603050405020304" pitchFamily="18" charset="0"/>
                <a:cs typeface="Times New Roman" panose="02020603050405020304" pitchFamily="18" charset="0"/>
              </a:rPr>
              <a:t>, storage, and disposal. Because nuclear power plants generate almost all categories of liquid waste</a:t>
            </a:r>
            <a:r>
              <a:rPr lang="en-US" sz="2000" dirty="0" smtClean="0">
                <a:solidFill>
                  <a:schemeClr val="bg1"/>
                </a:solidFill>
                <a:latin typeface="Times New Roman" panose="02020603050405020304" pitchFamily="18" charset="0"/>
                <a:cs typeface="Times New Roman" panose="02020603050405020304" pitchFamily="18" charset="0"/>
              </a:rPr>
              <a:t>,</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nearly all processes are applied to treat radioactive effluents. Standard techniques are routinely used to decontaminate liquid waste streams. Each process has a particular effect on the radioactive content of the liquid. The extent to which these are used in combination depends on the amount and source of contamination. Four main technical processes are available for </a:t>
            </a:r>
            <a:r>
              <a:rPr lang="en-US" sz="2000" dirty="0" smtClean="0">
                <a:solidFill>
                  <a:schemeClr val="bg1"/>
                </a:solidFill>
                <a:latin typeface="Times New Roman" panose="02020603050405020304" pitchFamily="18" charset="0"/>
                <a:cs typeface="Times New Roman" panose="02020603050405020304" pitchFamily="18" charset="0"/>
              </a:rPr>
              <a:t>treatment </a:t>
            </a:r>
            <a:r>
              <a:rPr lang="en-US" sz="2000" dirty="0">
                <a:solidFill>
                  <a:schemeClr val="bg1"/>
                </a:solidFill>
                <a:latin typeface="Times New Roman" panose="02020603050405020304" pitchFamily="18" charset="0"/>
                <a:cs typeface="Times New Roman" panose="02020603050405020304" pitchFamily="18" charset="0"/>
              </a:rPr>
              <a:t>of liquid waste: evaporation; chemical </a:t>
            </a:r>
            <a:r>
              <a:rPr lang="en-US" sz="2000" dirty="0" smtClean="0">
                <a:solidFill>
                  <a:schemeClr val="bg1"/>
                </a:solidFill>
                <a:latin typeface="Times New Roman" panose="02020603050405020304" pitchFamily="18" charset="0"/>
                <a:cs typeface="Times New Roman" panose="02020603050405020304" pitchFamily="18" charset="0"/>
              </a:rPr>
              <a:t>precipitation/flocculation</a:t>
            </a:r>
            <a:r>
              <a:rPr lang="en-US" sz="2000" dirty="0">
                <a:solidFill>
                  <a:schemeClr val="bg1"/>
                </a:solidFill>
                <a:latin typeface="Times New Roman" panose="02020603050405020304" pitchFamily="18" charset="0"/>
                <a:cs typeface="Times New Roman" panose="02020603050405020304" pitchFamily="18" charset="0"/>
              </a:rPr>
              <a:t>; solid-phase separation; and ion exchange.</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197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93431" y="782515"/>
            <a:ext cx="7367954"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of gaseous effluents </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290146" y="1459523"/>
            <a:ext cx="11579469" cy="2246769"/>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It is common practice at all nuclear power plants for contaminated gases and building ventilation air to be first passed through filters to remove </a:t>
            </a:r>
            <a:r>
              <a:rPr lang="en-US" sz="2000" dirty="0" err="1">
                <a:solidFill>
                  <a:schemeClr val="bg1"/>
                </a:solidFill>
                <a:latin typeface="Times New Roman" panose="02020603050405020304" pitchFamily="18" charset="0"/>
                <a:cs typeface="Times New Roman" panose="02020603050405020304" pitchFamily="18" charset="0"/>
              </a:rPr>
              <a:t>paniculate</a:t>
            </a:r>
            <a:r>
              <a:rPr lang="en-US" sz="2000" dirty="0">
                <a:solidFill>
                  <a:schemeClr val="bg1"/>
                </a:solidFill>
                <a:latin typeface="Times New Roman" panose="02020603050405020304" pitchFamily="18" charset="0"/>
                <a:cs typeface="Times New Roman" panose="02020603050405020304" pitchFamily="18" charset="0"/>
              </a:rPr>
              <a:t> activity before discharge to the atmosphere via stacks. </a:t>
            </a:r>
            <a:r>
              <a:rPr lang="en-US" sz="2000" dirty="0" smtClean="0">
                <a:solidFill>
                  <a:schemeClr val="bg1"/>
                </a:solidFill>
                <a:latin typeface="Times New Roman" panose="02020603050405020304" pitchFamily="18" charset="0"/>
                <a:cs typeface="Times New Roman" panose="02020603050405020304" pitchFamily="18" charset="0"/>
              </a:rPr>
              <a:t>Ventilation </a:t>
            </a:r>
            <a:r>
              <a:rPr lang="en-US" sz="2000" dirty="0">
                <a:solidFill>
                  <a:schemeClr val="bg1"/>
                </a:solidFill>
                <a:latin typeface="Times New Roman" panose="02020603050405020304" pitchFamily="18" charset="0"/>
                <a:cs typeface="Times New Roman" panose="02020603050405020304" pitchFamily="18" charset="0"/>
              </a:rPr>
              <a:t>and air cleaning system usually employ coarse pre-filters followed by high-efficiency-particulate-air (HEPA) filters. These have typical particle removal </a:t>
            </a:r>
            <a:r>
              <a:rPr lang="en-US" sz="2000" dirty="0" smtClean="0">
                <a:solidFill>
                  <a:schemeClr val="bg1"/>
                </a:solidFill>
                <a:latin typeface="Times New Roman" panose="02020603050405020304" pitchFamily="18" charset="0"/>
                <a:cs typeface="Times New Roman" panose="02020603050405020304" pitchFamily="18" charset="0"/>
              </a:rPr>
              <a:t>efficiencies </a:t>
            </a:r>
            <a:r>
              <a:rPr lang="en-US" sz="2000" dirty="0">
                <a:solidFill>
                  <a:schemeClr val="bg1"/>
                </a:solidFill>
                <a:latin typeface="Times New Roman" panose="02020603050405020304" pitchFamily="18" charset="0"/>
                <a:cs typeface="Times New Roman" panose="02020603050405020304" pitchFamily="18" charset="0"/>
              </a:rPr>
              <a:t>of 99.9% or better for 0.3 mm particles. Radioactive iodine arising from power plant </a:t>
            </a:r>
            <a:r>
              <a:rPr lang="en-US" sz="2000" dirty="0" smtClean="0">
                <a:solidFill>
                  <a:schemeClr val="bg1"/>
                </a:solidFill>
                <a:latin typeface="Times New Roman" panose="02020603050405020304" pitchFamily="18" charset="0"/>
                <a:cs typeface="Times New Roman" panose="02020603050405020304" pitchFamily="18" charset="0"/>
              </a:rPr>
              <a:t>operation </a:t>
            </a:r>
            <a:r>
              <a:rPr lang="en-US" sz="2000" dirty="0">
                <a:solidFill>
                  <a:schemeClr val="bg1"/>
                </a:solidFill>
                <a:latin typeface="Times New Roman" panose="02020603050405020304" pitchFamily="18" charset="0"/>
                <a:cs typeface="Times New Roman" panose="02020603050405020304" pitchFamily="18" charset="0"/>
              </a:rPr>
              <a:t>is routinely removed by impregnated charcoal filters, used in combination with </a:t>
            </a:r>
            <a:r>
              <a:rPr lang="en-US" sz="2000" dirty="0" err="1">
                <a:solidFill>
                  <a:schemeClr val="bg1"/>
                </a:solidFill>
                <a:latin typeface="Times New Roman" panose="02020603050405020304" pitchFamily="18" charset="0"/>
                <a:cs typeface="Times New Roman" panose="02020603050405020304" pitchFamily="18" charset="0"/>
              </a:rPr>
              <a:t>paniculate</a:t>
            </a:r>
            <a:r>
              <a:rPr lang="en-US" sz="2000" dirty="0">
                <a:solidFill>
                  <a:schemeClr val="bg1"/>
                </a:solidFill>
                <a:latin typeface="Times New Roman" panose="02020603050405020304" pitchFamily="18" charset="0"/>
                <a:cs typeface="Times New Roman" panose="02020603050405020304" pitchFamily="18" charset="0"/>
              </a:rPr>
              <a:t> filters. Impregnation is required to trap the organic iodine </a:t>
            </a:r>
            <a:r>
              <a:rPr lang="en-US" sz="2000" dirty="0" smtClean="0">
                <a:solidFill>
                  <a:schemeClr val="bg1"/>
                </a:solidFill>
                <a:latin typeface="Times New Roman" panose="02020603050405020304" pitchFamily="18" charset="0"/>
                <a:cs typeface="Times New Roman" panose="02020603050405020304" pitchFamily="18" charset="0"/>
              </a:rPr>
              <a:t>compounds </a:t>
            </a:r>
            <a:r>
              <a:rPr lang="en-US" sz="2000" dirty="0">
                <a:solidFill>
                  <a:schemeClr val="bg1"/>
                </a:solidFill>
                <a:latin typeface="Times New Roman" panose="02020603050405020304" pitchFamily="18" charset="0"/>
                <a:cs typeface="Times New Roman" panose="02020603050405020304" pitchFamily="18" charset="0"/>
              </a:rPr>
              <a:t>from gas effluents. </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19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93431" y="975946"/>
            <a:ext cx="11438792" cy="1323439"/>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Because noble radioactive gases released from fuel elements in a small amount are mainly short-lived, delaying their release will allow radioactive decay processes to greatly reduce the quantities finally released to the environment. Two delay techniques are used for this purpose: storage in special tanks or passage through charcoal delay beds.</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197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84638" y="879231"/>
            <a:ext cx="7675685"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and conditioning of solid waste </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263770" y="1512277"/>
            <a:ext cx="11473962" cy="2554545"/>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During the operation of a nuclear power plant, </a:t>
            </a:r>
            <a:r>
              <a:rPr lang="en-US" sz="2000" dirty="0" smtClean="0">
                <a:solidFill>
                  <a:schemeClr val="bg1"/>
                </a:solidFill>
                <a:latin typeface="Times New Roman" panose="02020603050405020304" pitchFamily="18" charset="0"/>
                <a:cs typeface="Times New Roman" panose="02020603050405020304" pitchFamily="18" charset="0"/>
              </a:rPr>
              <a:t>various </a:t>
            </a:r>
            <a:r>
              <a:rPr lang="en-US" sz="2000" dirty="0">
                <a:solidFill>
                  <a:schemeClr val="bg1"/>
                </a:solidFill>
                <a:latin typeface="Times New Roman" panose="02020603050405020304" pitchFamily="18" charset="0"/>
                <a:cs typeface="Times New Roman" panose="02020603050405020304" pitchFamily="18" charset="0"/>
              </a:rPr>
              <a:t>types of dry solid wastes containing radioactive materials are generated. The nature of these wastes vary considerably from facility to facility and can include redundant items of the reactor plant, ventilation system filters, floor coverings, contaminated tools, etc. Another source of solid waste is the accumulation of </a:t>
            </a:r>
            <a:r>
              <a:rPr lang="en-US" sz="2000" dirty="0" smtClean="0">
                <a:solidFill>
                  <a:schemeClr val="bg1"/>
                </a:solidFill>
                <a:latin typeface="Times New Roman" panose="02020603050405020304" pitchFamily="18" charset="0"/>
                <a:cs typeface="Times New Roman" panose="02020603050405020304" pitchFamily="18" charset="0"/>
              </a:rPr>
              <a:t>miscellaneous </a:t>
            </a:r>
            <a:r>
              <a:rPr lang="en-US" sz="2000" dirty="0">
                <a:solidFill>
                  <a:schemeClr val="bg1"/>
                </a:solidFill>
                <a:latin typeface="Times New Roman" panose="02020603050405020304" pitchFamily="18" charset="0"/>
                <a:cs typeface="Times New Roman" panose="02020603050405020304" pitchFamily="18" charset="0"/>
              </a:rPr>
              <a:t>paper, plastic, rubber, rags, clothing, small metallic or glass objects, used during the operation and </a:t>
            </a:r>
            <a:r>
              <a:rPr lang="en-US" sz="2000" dirty="0" smtClean="0">
                <a:solidFill>
                  <a:schemeClr val="bg1"/>
                </a:solidFill>
                <a:latin typeface="Times New Roman" panose="02020603050405020304" pitchFamily="18" charset="0"/>
                <a:cs typeface="Times New Roman" panose="02020603050405020304" pitchFamily="18" charset="0"/>
              </a:rPr>
              <a:t>maintenance </a:t>
            </a:r>
            <a:r>
              <a:rPr lang="en-US" sz="2000" dirty="0">
                <a:solidFill>
                  <a:schemeClr val="bg1"/>
                </a:solidFill>
                <a:latin typeface="Times New Roman" panose="02020603050405020304" pitchFamily="18" charset="0"/>
                <a:cs typeface="Times New Roman" panose="02020603050405020304" pitchFamily="18" charset="0"/>
              </a:rPr>
              <a:t>of the nuclear power plant. Depending on </a:t>
            </a:r>
            <a:r>
              <a:rPr lang="en-US" sz="2000" dirty="0" smtClean="0">
                <a:solidFill>
                  <a:schemeClr val="bg1"/>
                </a:solidFill>
                <a:latin typeface="Times New Roman" panose="02020603050405020304" pitchFamily="18" charset="0"/>
                <a:cs typeface="Times New Roman" panose="02020603050405020304" pitchFamily="18" charset="0"/>
              </a:rPr>
              <a:t>the</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physical nature and further treatment methods, dry solid waste usually is classified and segregated into four main categories: combustible, non-combustible, compactible, and non-compactible waste. However, each facility usually has its own level of classification according to the prevailing conditions.</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19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3" y="874743"/>
            <a:ext cx="8534400" cy="699079"/>
          </a:xfrm>
        </p:spPr>
        <p:txBody>
          <a:bodyPr>
            <a:normAutofit/>
          </a:bodyPr>
          <a:lstStyle/>
          <a:p>
            <a:r>
              <a:rPr lang="tr-TR" sz="3200" b="1" dirty="0" smtClean="0">
                <a:solidFill>
                  <a:srgbClr val="002060"/>
                </a:solidFill>
                <a:latin typeface="Times New Roman" panose="02020603050405020304" pitchFamily="18" charset="0"/>
                <a:cs typeface="Times New Roman" panose="02020603050405020304" pitchFamily="18" charset="0"/>
              </a:rPr>
              <a:t>WHAT IS RADIOACTIVE WASTE?</a:t>
            </a:r>
            <a:endParaRPr lang="tr-TR" sz="3200" b="1" dirty="0">
              <a:solidFill>
                <a:srgbClr val="002060"/>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684213" y="1724884"/>
            <a:ext cx="10561543" cy="1938992"/>
          </a:xfrm>
          <a:prstGeom prst="rect">
            <a:avLst/>
          </a:prstGeom>
        </p:spPr>
        <p:txBody>
          <a:bodyPr wrap="square">
            <a:spAutoFit/>
          </a:bodyPr>
          <a:lstStyle/>
          <a:p>
            <a:r>
              <a:rPr lang="en-US" sz="2000" dirty="0">
                <a:solidFill>
                  <a:schemeClr val="bg1"/>
                </a:solidFill>
                <a:latin typeface="Times New Roman" panose="02020603050405020304" pitchFamily="18" charset="0"/>
                <a:cs typeface="Times New Roman" panose="02020603050405020304" pitchFamily="18" charset="0"/>
              </a:rPr>
              <a:t>Radioactive waste is waste </a:t>
            </a:r>
            <a:r>
              <a:rPr lang="en-US" sz="2000" dirty="0" smtClean="0">
                <a:solidFill>
                  <a:schemeClr val="bg1"/>
                </a:solidFill>
                <a:latin typeface="Times New Roman" panose="02020603050405020304" pitchFamily="18" charset="0"/>
                <a:cs typeface="Times New Roman" panose="02020603050405020304" pitchFamily="18" charset="0"/>
              </a:rPr>
              <a:t>that</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contains</a:t>
            </a:r>
            <a:r>
              <a:rPr lang="en-US" sz="2000" dirty="0">
                <a:solidFill>
                  <a:schemeClr val="bg1"/>
                </a:solidFill>
                <a:latin typeface="Times New Roman" panose="02020603050405020304" pitchFamily="18" charset="0"/>
                <a:cs typeface="Times New Roman" panose="02020603050405020304" pitchFamily="18" charset="0"/>
              </a:rPr>
              <a:t> radioactive material. Radioactive waste is usually a by-product of nuclear power generation and other applications of nuclear fission or nuclear technology, such as research and medicine. Radioactive waste is hazardous to all forms of life and the environment and is regulated by government agencies in order to protect human health and the environment.</a:t>
            </a:r>
          </a:p>
          <a:p>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pic>
        <p:nvPicPr>
          <p:cNvPr id="1026" name="Picture 2" descr="Radioactive Waste - L2 Business Consulting L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104" y="3279530"/>
            <a:ext cx="3115652" cy="311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921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228600" y="773723"/>
            <a:ext cx="4273062"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New developments</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228600" y="1380392"/>
            <a:ext cx="11262946" cy="2246769"/>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Most treatment and conditioning processes for LILW have now reached an advanced industrial scale. Although these processes and technologies are sufficient for effective management of radioactive waste at nuclear power plants, further improvements in this technology are still possible and desirable. The increasing cost of radioactive waste disposal provides an incentive to adopt procedures and techniques to minimize waste quantities and to develop new techniques to minimize volumes at the treatment and conditioning step. It is not possible here to summarize all new developments and </a:t>
            </a:r>
            <a:r>
              <a:rPr lang="en-US" sz="2000" dirty="0" smtClean="0">
                <a:solidFill>
                  <a:schemeClr val="bg1"/>
                </a:solidFill>
                <a:latin typeface="Times New Roman" panose="02020603050405020304" pitchFamily="18" charset="0"/>
                <a:cs typeface="Times New Roman" panose="02020603050405020304" pitchFamily="18" charset="0"/>
              </a:rPr>
              <a:t>improvements </a:t>
            </a:r>
            <a:r>
              <a:rPr lang="en-US" sz="2000" dirty="0">
                <a:solidFill>
                  <a:schemeClr val="bg1"/>
                </a:solidFill>
                <a:latin typeface="Times New Roman" panose="02020603050405020304" pitchFamily="18" charset="0"/>
                <a:cs typeface="Times New Roman" panose="02020603050405020304" pitchFamily="18" charset="0"/>
              </a:rPr>
              <a:t>which are being made in this direction in Member States. </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49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49469" y="835269"/>
            <a:ext cx="11746523" cy="1631216"/>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Some examples of such new developments include the use of specific inorganic sorbents to improve liquid waste treatment; use of membrane techniques for liquid waste treatment; </a:t>
            </a:r>
            <a:r>
              <a:rPr lang="en-US" sz="2000" dirty="0" smtClean="0">
                <a:solidFill>
                  <a:schemeClr val="bg1"/>
                </a:solidFill>
                <a:latin typeface="Times New Roman" panose="02020603050405020304" pitchFamily="18" charset="0"/>
                <a:cs typeface="Times New Roman" panose="02020603050405020304" pitchFamily="18" charset="0"/>
              </a:rPr>
              <a:t>dewater</a:t>
            </a:r>
            <a:r>
              <a:rPr lang="tr-TR" sz="2000" dirty="0" smtClean="0">
                <a:solidFill>
                  <a:schemeClr val="bg1"/>
                </a:solidFill>
                <a:latin typeface="Times New Roman" panose="02020603050405020304" pitchFamily="18" charset="0"/>
                <a:cs typeface="Times New Roman" panose="02020603050405020304" pitchFamily="18" charset="0"/>
              </a:rPr>
              <a:t>in</a:t>
            </a:r>
            <a:r>
              <a:rPr lang="en-US" sz="2000" dirty="0" smtClean="0">
                <a:solidFill>
                  <a:schemeClr val="bg1"/>
                </a:solidFill>
                <a:latin typeface="Times New Roman" panose="02020603050405020304" pitchFamily="18" charset="0"/>
                <a:cs typeface="Times New Roman" panose="02020603050405020304" pitchFamily="18" charset="0"/>
              </a:rPr>
              <a:t>g </a:t>
            </a:r>
            <a:r>
              <a:rPr lang="en-US" sz="2000" dirty="0">
                <a:solidFill>
                  <a:schemeClr val="bg1"/>
                </a:solidFill>
                <a:latin typeface="Times New Roman" panose="02020603050405020304" pitchFamily="18" charset="0"/>
                <a:cs typeface="Times New Roman" panose="02020603050405020304" pitchFamily="18" charset="0"/>
              </a:rPr>
              <a:t>and drying of bead resin and filters slurries; incineration of spent ion-exchange resins; dry cleaning of protective cloth to reduce </a:t>
            </a:r>
            <a:r>
              <a:rPr lang="en-US" sz="2000" dirty="0" smtClean="0">
                <a:solidFill>
                  <a:schemeClr val="bg1"/>
                </a:solidFill>
                <a:latin typeface="Times New Roman" panose="02020603050405020304" pitchFamily="18" charset="0"/>
                <a:cs typeface="Times New Roman" panose="02020603050405020304" pitchFamily="18" charset="0"/>
              </a:rPr>
              <a:t>quantity </a:t>
            </a:r>
            <a:r>
              <a:rPr lang="en-US" sz="2000" dirty="0">
                <a:solidFill>
                  <a:schemeClr val="bg1"/>
                </a:solidFill>
                <a:latin typeface="Times New Roman" panose="02020603050405020304" pitchFamily="18" charset="0"/>
                <a:cs typeface="Times New Roman" panose="02020603050405020304" pitchFamily="18" charset="0"/>
              </a:rPr>
              <a:t>of laundry drains; use of high integrity containers for packaged dried filter </a:t>
            </a:r>
            <a:r>
              <a:rPr lang="en-US" sz="2000" dirty="0" err="1">
                <a:solidFill>
                  <a:schemeClr val="bg1"/>
                </a:solidFill>
                <a:latin typeface="Times New Roman" panose="02020603050405020304" pitchFamily="18" charset="0"/>
                <a:cs typeface="Times New Roman" panose="02020603050405020304" pitchFamily="18" charset="0"/>
              </a:rPr>
              <a:t>sludges</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vitrification</a:t>
            </a:r>
            <a:r>
              <a:rPr lang="en-US" sz="2000" dirty="0">
                <a:solidFill>
                  <a:schemeClr val="bg1"/>
                </a:solidFill>
                <a:latin typeface="Times New Roman" panose="02020603050405020304" pitchFamily="18" charset="0"/>
                <a:cs typeface="Times New Roman" panose="02020603050405020304" pitchFamily="18" charset="0"/>
              </a:rPr>
              <a:t> of some intermediate-level waste to reduce volumes of waste to be disposed of; and </a:t>
            </a:r>
            <a:r>
              <a:rPr lang="en-US" sz="2000" dirty="0" err="1">
                <a:solidFill>
                  <a:schemeClr val="bg1"/>
                </a:solidFill>
                <a:latin typeface="Times New Roman" panose="02020603050405020304" pitchFamily="18" charset="0"/>
                <a:cs typeface="Times New Roman" panose="02020603050405020304" pitchFamily="18" charset="0"/>
              </a:rPr>
              <a:t>supercompaction</a:t>
            </a:r>
            <a:r>
              <a:rPr lang="en-US" sz="2000" dirty="0">
                <a:solidFill>
                  <a:schemeClr val="bg1"/>
                </a:solidFill>
                <a:latin typeface="Times New Roman" panose="02020603050405020304" pitchFamily="18" charset="0"/>
                <a:cs typeface="Times New Roman" panose="02020603050405020304" pitchFamily="18" charset="0"/>
              </a:rPr>
              <a:t> of unburnable waste</a:t>
            </a:r>
            <a:endParaRPr lang="tr-TR" sz="2000" dirty="0">
              <a:solidFill>
                <a:schemeClr val="bg1"/>
              </a:solidFill>
              <a:latin typeface="Times New Roman" panose="02020603050405020304" pitchFamily="18" charset="0"/>
              <a:cs typeface="Times New Roman" panose="02020603050405020304" pitchFamily="18" charset="0"/>
            </a:endParaRPr>
          </a:p>
        </p:txBody>
      </p:sp>
      <p:pic>
        <p:nvPicPr>
          <p:cNvPr id="4098" name="Picture 2" descr="Nuclear power: Waste management, not only a question of saf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206" y="3114553"/>
            <a:ext cx="28575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49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237392" y="931985"/>
            <a:ext cx="11588262" cy="1323439"/>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Perhaps not all of these new developments will find broad implementation in waste management </a:t>
            </a:r>
            <a:r>
              <a:rPr lang="en-US" sz="2000" dirty="0" smtClean="0">
                <a:solidFill>
                  <a:schemeClr val="bg1"/>
                </a:solidFill>
                <a:latin typeface="Times New Roman" panose="02020603050405020304" pitchFamily="18" charset="0"/>
                <a:cs typeface="Times New Roman" panose="02020603050405020304" pitchFamily="18" charset="0"/>
              </a:rPr>
              <a:t>technologies</a:t>
            </a:r>
            <a:r>
              <a:rPr lang="en-US" sz="2000" dirty="0">
                <a:solidFill>
                  <a:schemeClr val="bg1"/>
                </a:solidFill>
                <a:latin typeface="Times New Roman" panose="02020603050405020304" pitchFamily="18" charset="0"/>
                <a:cs typeface="Times New Roman" panose="02020603050405020304" pitchFamily="18" charset="0"/>
              </a:rPr>
              <a:t>, in particular at nuclear power plants. However, the research and development reflects the fact that the nuclear industry and utilities take great care in a safe and economic management of radioactive waste at nuclear power plants, and that improvements in existing technology are </a:t>
            </a:r>
            <a:r>
              <a:rPr lang="en-US" sz="2000" dirty="0" err="1">
                <a:solidFill>
                  <a:schemeClr val="bg1"/>
                </a:solidFill>
                <a:latin typeface="Times New Roman" panose="02020603050405020304" pitchFamily="18" charset="0"/>
                <a:cs typeface="Times New Roman" panose="02020603050405020304" pitchFamily="18" charset="0"/>
              </a:rPr>
              <a:t>forseen</a:t>
            </a:r>
            <a:r>
              <a:rPr lang="en-US" sz="2000" dirty="0">
                <a:solidFill>
                  <a:schemeClr val="bg1"/>
                </a:solidFill>
                <a:latin typeface="Times New Roman" panose="02020603050405020304" pitchFamily="18" charset="0"/>
                <a:cs typeface="Times New Roman" panose="02020603050405020304" pitchFamily="18" charset="0"/>
              </a:rPr>
              <a:t>.</a:t>
            </a:r>
            <a:endParaRPr lang="tr-TR" sz="2000"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Golfech nuclear plant safety incident rated by French regul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669" y="2568552"/>
            <a:ext cx="5143743" cy="342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496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552343" y="1997136"/>
            <a:ext cx="11218459" cy="1446550"/>
          </a:xfrm>
          <a:prstGeom prst="rect">
            <a:avLst/>
          </a:prstGeom>
        </p:spPr>
        <p:txBody>
          <a:bodyPr wrap="square">
            <a:spAutoFit/>
          </a:bodyPr>
          <a:lstStyle/>
          <a:p>
            <a:pPr algn="ctr"/>
            <a:r>
              <a:rPr lang="en-US" sz="4400" b="1" cap="all" dirty="0">
                <a:ln w="3175" cmpd="sng">
                  <a:noFill/>
                </a:ln>
                <a:solidFill>
                  <a:srgbClr val="002060"/>
                </a:solidFill>
                <a:latin typeface="Times New Roman" panose="02020603050405020304" pitchFamily="18" charset="0"/>
                <a:ea typeface="+mj-ea"/>
                <a:cs typeface="Times New Roman" panose="02020603050405020304" pitchFamily="18" charset="0"/>
              </a:rPr>
              <a:t>management of rad</a:t>
            </a:r>
            <a:r>
              <a:rPr lang="tr-TR" sz="4400" b="1" cap="all" dirty="0">
                <a:ln w="3175" cmpd="sng">
                  <a:noFill/>
                </a:ln>
                <a:solidFill>
                  <a:srgbClr val="002060"/>
                </a:solidFill>
                <a:latin typeface="Times New Roman" panose="02020603050405020304" pitchFamily="18" charset="0"/>
                <a:ea typeface="+mj-ea"/>
                <a:cs typeface="Times New Roman" panose="02020603050405020304" pitchFamily="18" charset="0"/>
              </a:rPr>
              <a:t>I</a:t>
            </a:r>
            <a:r>
              <a:rPr lang="en-US" sz="4400" b="1" cap="all" dirty="0" err="1">
                <a:ln w="3175" cmpd="sng">
                  <a:noFill/>
                </a:ln>
                <a:solidFill>
                  <a:srgbClr val="002060"/>
                </a:solidFill>
                <a:latin typeface="Times New Roman" panose="02020603050405020304" pitchFamily="18" charset="0"/>
                <a:ea typeface="+mj-ea"/>
                <a:cs typeface="Times New Roman" panose="02020603050405020304" pitchFamily="18" charset="0"/>
              </a:rPr>
              <a:t>oact</a:t>
            </a:r>
            <a:r>
              <a:rPr lang="tr-TR" sz="4400" b="1" cap="all" dirty="0">
                <a:ln w="3175" cmpd="sng">
                  <a:noFill/>
                </a:ln>
                <a:solidFill>
                  <a:srgbClr val="002060"/>
                </a:solidFill>
                <a:latin typeface="Times New Roman" panose="02020603050405020304" pitchFamily="18" charset="0"/>
                <a:ea typeface="+mj-ea"/>
                <a:cs typeface="Times New Roman" panose="02020603050405020304" pitchFamily="18" charset="0"/>
              </a:rPr>
              <a:t>I</a:t>
            </a:r>
            <a:r>
              <a:rPr lang="en-US" sz="4400" b="1" cap="all" dirty="0">
                <a:ln w="3175" cmpd="sng">
                  <a:noFill/>
                </a:ln>
                <a:solidFill>
                  <a:srgbClr val="002060"/>
                </a:solidFill>
                <a:latin typeface="Times New Roman" panose="02020603050405020304" pitchFamily="18" charset="0"/>
                <a:ea typeface="+mj-ea"/>
                <a:cs typeface="Times New Roman" panose="02020603050405020304" pitchFamily="18" charset="0"/>
              </a:rPr>
              <a:t>ve </a:t>
            </a:r>
            <a:r>
              <a:rPr lang="en-US" sz="4400" b="1" cap="all" dirty="0" smtClean="0">
                <a:ln w="3175" cmpd="sng">
                  <a:noFill/>
                </a:ln>
                <a:solidFill>
                  <a:srgbClr val="002060"/>
                </a:solidFill>
                <a:latin typeface="Times New Roman" panose="02020603050405020304" pitchFamily="18" charset="0"/>
                <a:ea typeface="+mj-ea"/>
                <a:cs typeface="Times New Roman" panose="02020603050405020304" pitchFamily="18" charset="0"/>
              </a:rPr>
              <a:t>waste</a:t>
            </a:r>
            <a:r>
              <a:rPr lang="tr-TR" sz="4400" b="1" cap="all" dirty="0" smtClean="0">
                <a:ln w="3175" cmpd="sng">
                  <a:noFill/>
                </a:ln>
                <a:solidFill>
                  <a:srgbClr val="002060"/>
                </a:solidFill>
                <a:latin typeface="Times New Roman" panose="02020603050405020304" pitchFamily="18" charset="0"/>
                <a:ea typeface="+mj-ea"/>
                <a:cs typeface="Times New Roman" panose="02020603050405020304" pitchFamily="18" charset="0"/>
              </a:rPr>
              <a:t>S</a:t>
            </a:r>
            <a:r>
              <a:rPr lang="en-US" sz="4400" b="1" cap="all" dirty="0" smtClean="0">
                <a:ln w="3175" cmpd="sng">
                  <a:noFill/>
                </a:ln>
                <a:solidFill>
                  <a:srgbClr val="002060"/>
                </a:solidFill>
                <a:latin typeface="Times New Roman" panose="02020603050405020304" pitchFamily="18" charset="0"/>
                <a:ea typeface="+mj-ea"/>
                <a:cs typeface="Times New Roman" panose="02020603050405020304" pitchFamily="18" charset="0"/>
              </a:rPr>
              <a:t> </a:t>
            </a:r>
            <a:r>
              <a:rPr lang="tr-TR" sz="4400" b="1" cap="all" dirty="0">
                <a:ln w="3175" cmpd="sng">
                  <a:noFill/>
                </a:ln>
                <a:solidFill>
                  <a:srgbClr val="002060"/>
                </a:solidFill>
                <a:latin typeface="Times New Roman" panose="02020603050405020304" pitchFamily="18" charset="0"/>
                <a:ea typeface="+mj-ea"/>
                <a:cs typeface="Times New Roman" panose="02020603050405020304" pitchFamily="18" charset="0"/>
              </a:rPr>
              <a:t>I</a:t>
            </a:r>
            <a:r>
              <a:rPr lang="en-US" sz="4400" b="1" cap="all" dirty="0">
                <a:ln w="3175" cmpd="sng">
                  <a:noFill/>
                </a:ln>
                <a:solidFill>
                  <a:srgbClr val="002060"/>
                </a:solidFill>
                <a:latin typeface="Times New Roman" panose="02020603050405020304" pitchFamily="18" charset="0"/>
                <a:ea typeface="+mj-ea"/>
                <a:cs typeface="Times New Roman" panose="02020603050405020304" pitchFamily="18" charset="0"/>
              </a:rPr>
              <a:t>n Turkey</a:t>
            </a:r>
            <a:endParaRPr lang="tr-TR" sz="2400"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695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38177" y="1545560"/>
            <a:ext cx="11853740" cy="1477328"/>
          </a:xfrm>
          <a:prstGeom prst="rect">
            <a:avLst/>
          </a:prstGeom>
        </p:spPr>
        <p:txBody>
          <a:bodyPr wrap="square">
            <a:spAutoFit/>
          </a:bodyPr>
          <a:lstStyle/>
          <a:p>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Turkey's first and only licensed radioactive waste facility </a:t>
            </a:r>
            <a:r>
              <a:rPr lang="tr-TR"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Radioactive </a:t>
            </a:r>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Waste Management </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Facility</a:t>
            </a:r>
            <a:r>
              <a:rPr lang="tr-TR"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 </a:t>
            </a:r>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which was established in 1989. This property is located in Istanbul / </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K</a:t>
            </a:r>
            <a:r>
              <a:rPr lang="tr-TR"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üçü</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k</a:t>
            </a:r>
            <a:r>
              <a:rPr lang="tr-TR"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ç</a:t>
            </a:r>
            <a:r>
              <a:rPr lang="en-US" sz="2400" u="sng" dirty="0" err="1" smtClean="0">
                <a:solidFill>
                  <a:schemeClr val="bg1"/>
                </a:solidFill>
                <a:uFill>
                  <a:solidFill>
                    <a:srgbClr val="002060"/>
                  </a:solidFill>
                </a:uFill>
                <a:latin typeface="Times New Roman" panose="02020603050405020304" pitchFamily="18" charset="0"/>
                <a:cs typeface="Times New Roman" panose="02020603050405020304" pitchFamily="18" charset="0"/>
              </a:rPr>
              <a:t>ekmece</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a:t>
            </a:r>
            <a:endParaRPr lang="tr-TR"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endParaRPr>
          </a:p>
          <a:p>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The facility performs many basic services and activities.</a:t>
            </a:r>
            <a:endParaRPr lang="tr-TR" sz="2400" u="sng" dirty="0">
              <a:solidFill>
                <a:schemeClr val="bg1"/>
              </a:solidFill>
              <a:uFill>
                <a:solidFill>
                  <a:srgbClr val="002060"/>
                </a:solidFill>
              </a:uFill>
              <a:latin typeface="Times New Roman" panose="02020603050405020304" pitchFamily="18" charset="0"/>
              <a:cs typeface="Times New Roman" panose="02020603050405020304" pitchFamily="18" charset="0"/>
            </a:endParaRPr>
          </a:p>
          <a:p>
            <a:endParaRPr lang="tr-TR" dirty="0">
              <a:solidFill>
                <a:schemeClr val="bg1"/>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238177" y="310063"/>
            <a:ext cx="11853740" cy="1077218"/>
          </a:xfrm>
          <a:prstGeom prst="rect">
            <a:avLst/>
          </a:prstGeom>
        </p:spPr>
        <p:txBody>
          <a:bodyPr wrap="square">
            <a:sp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RADIOACTIVE WASTE MANAGEMENT FACILITY OF TURKEY</a:t>
            </a:r>
            <a:endParaRPr lang="tr-TR" sz="3200" b="1" dirty="0">
              <a:solidFill>
                <a:srgbClr val="002060"/>
              </a:solidFill>
              <a:latin typeface="Times New Roman" panose="02020603050405020304" pitchFamily="18" charset="0"/>
              <a:cs typeface="Times New Roman" panose="02020603050405020304" pitchFamily="18" charset="0"/>
            </a:endParaRPr>
          </a:p>
        </p:txBody>
      </p:sp>
      <p:sp>
        <p:nvSpPr>
          <p:cNvPr id="7" name="Dikdörtgen 6"/>
          <p:cNvSpPr/>
          <p:nvPr/>
        </p:nvSpPr>
        <p:spPr>
          <a:xfrm>
            <a:off x="238177" y="3001379"/>
            <a:ext cx="10686196" cy="3416320"/>
          </a:xfrm>
          <a:prstGeom prst="rect">
            <a:avLst/>
          </a:prstGeom>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1-Radioactive material transport and dismantling of radioactive </a:t>
            </a:r>
            <a:r>
              <a:rPr lang="en-US" dirty="0" smtClean="0">
                <a:solidFill>
                  <a:schemeClr val="bg1"/>
                </a:solidFill>
                <a:latin typeface="Times New Roman" panose="02020603050405020304" pitchFamily="18" charset="0"/>
                <a:cs typeface="Times New Roman" panose="02020603050405020304" pitchFamily="18" charset="0"/>
              </a:rPr>
              <a:t>sources</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2-Receiving, processing and storage of low-medium, high-activity radioactive </a:t>
            </a:r>
            <a:r>
              <a:rPr lang="en-US" dirty="0" smtClean="0">
                <a:solidFill>
                  <a:schemeClr val="bg1"/>
                </a:solidFill>
                <a:latin typeface="Times New Roman" panose="02020603050405020304" pitchFamily="18" charset="0"/>
                <a:cs typeface="Times New Roman" panose="02020603050405020304" pitchFamily="18" charset="0"/>
              </a:rPr>
              <a:t>wastes</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3-Receiving, processing and storage of radioactive </a:t>
            </a:r>
            <a:r>
              <a:rPr lang="en-US" dirty="0" smtClean="0">
                <a:solidFill>
                  <a:schemeClr val="bg1"/>
                </a:solidFill>
                <a:latin typeface="Times New Roman" panose="02020603050405020304" pitchFamily="18" charset="0"/>
                <a:cs typeface="Times New Roman" panose="02020603050405020304" pitchFamily="18" charset="0"/>
              </a:rPr>
              <a:t>wastes </a:t>
            </a:r>
            <a:r>
              <a:rPr lang="en-US" dirty="0">
                <a:solidFill>
                  <a:schemeClr val="bg1"/>
                </a:solidFill>
                <a:latin typeface="Times New Roman" panose="02020603050405020304" pitchFamily="18" charset="0"/>
                <a:cs typeface="Times New Roman" panose="02020603050405020304" pitchFamily="18" charset="0"/>
              </a:rPr>
              <a:t>in consumer product class (lightning rod, smoke detector, etc</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4-Handling, processing and storage of compressible solid wastes (contaminated gloves, galoshes, paper towels etc.) and liquid radioactive wastes (liquid sources, aqueous solutions</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Handling and storage of </a:t>
            </a:r>
            <a:endParaRPr lang="tr-TR" dirty="0" smtClean="0">
              <a:solidFill>
                <a:schemeClr val="bg1"/>
              </a:solidFill>
              <a:latin typeface="Times New Roman" panose="02020603050405020304" pitchFamily="18" charset="0"/>
              <a:cs typeface="Times New Roman" panose="02020603050405020304" pitchFamily="18" charset="0"/>
            </a:endParaRPr>
          </a:p>
          <a:p>
            <a:r>
              <a:rPr lang="en-US" dirty="0" smtClean="0">
                <a:solidFill>
                  <a:schemeClr val="bg1"/>
                </a:solidFill>
                <a:latin typeface="Times New Roman" panose="02020603050405020304" pitchFamily="18" charset="0"/>
                <a:cs typeface="Times New Roman" panose="02020603050405020304" pitchFamily="18" charset="0"/>
              </a:rPr>
              <a:t>5-NORM-TENORM </a:t>
            </a:r>
            <a:r>
              <a:rPr lang="en-US" dirty="0">
                <a:solidFill>
                  <a:schemeClr val="bg1"/>
                </a:solidFill>
                <a:latin typeface="Times New Roman" panose="02020603050405020304" pitchFamily="18" charset="0"/>
                <a:cs typeface="Times New Roman" panose="02020603050405020304" pitchFamily="18" charset="0"/>
              </a:rPr>
              <a:t>radioactivity contaminated scrap </a:t>
            </a:r>
            <a:r>
              <a:rPr lang="en-US" dirty="0" smtClean="0">
                <a:solidFill>
                  <a:schemeClr val="bg1"/>
                </a:solidFill>
                <a:latin typeface="Times New Roman" panose="02020603050405020304" pitchFamily="18" charset="0"/>
                <a:cs typeface="Times New Roman" panose="02020603050405020304" pitchFamily="18" charset="0"/>
              </a:rPr>
              <a:t>materials</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6-Temporary storage of radioactive sources (storage for a certain period of time</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7-Scrap sorting, radioactivity control in </a:t>
            </a:r>
            <a:r>
              <a:rPr lang="en-US" dirty="0" smtClean="0">
                <a:solidFill>
                  <a:schemeClr val="bg1"/>
                </a:solidFill>
                <a:latin typeface="Times New Roman" panose="02020603050405020304" pitchFamily="18" charset="0"/>
                <a:cs typeface="Times New Roman" panose="02020603050405020304" pitchFamily="18" charset="0"/>
              </a:rPr>
              <a:t>scrap</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8-Radioactive waste and radioactive resources training and consultancy </a:t>
            </a:r>
            <a:r>
              <a:rPr lang="en-US" dirty="0" smtClean="0">
                <a:solidFill>
                  <a:schemeClr val="bg1"/>
                </a:solidFill>
                <a:latin typeface="Times New Roman" panose="02020603050405020304" pitchFamily="18" charset="0"/>
                <a:cs typeface="Times New Roman" panose="02020603050405020304" pitchFamily="18" charset="0"/>
              </a:rPr>
              <a:t>services</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9-R &amp; D, training, technical support and project activities to develop legislation</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002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82387" y="1123848"/>
            <a:ext cx="10685124" cy="4790364"/>
          </a:xfrm>
          <a:prstGeom prst="rect">
            <a:avLst/>
          </a:prstGeom>
        </p:spPr>
      </p:pic>
      <p:sp>
        <p:nvSpPr>
          <p:cNvPr id="5" name="Dikdörtgen 4"/>
          <p:cNvSpPr/>
          <p:nvPr/>
        </p:nvSpPr>
        <p:spPr>
          <a:xfrm>
            <a:off x="682388" y="6130311"/>
            <a:ext cx="3732945" cy="461665"/>
          </a:xfrm>
          <a:prstGeom prst="rect">
            <a:avLst/>
          </a:prstGeom>
        </p:spPr>
        <p:txBody>
          <a:bodyPr wrap="non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Fig.</a:t>
            </a:r>
            <a:r>
              <a:rPr lang="en-US" sz="2400" dirty="0" smtClean="0">
                <a:solidFill>
                  <a:schemeClr val="bg1"/>
                </a:solidFill>
                <a:latin typeface="Times New Roman" panose="02020603050405020304" pitchFamily="18" charset="0"/>
                <a:cs typeface="Times New Roman" panose="02020603050405020304" pitchFamily="18" charset="0"/>
              </a:rPr>
              <a:t> Photos from the facility.</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164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86483" y="2726567"/>
            <a:ext cx="11877675" cy="2975212"/>
          </a:xfrm>
          <a:prstGeom prst="rect">
            <a:avLst/>
          </a:prstGeom>
        </p:spPr>
      </p:pic>
      <p:pic>
        <p:nvPicPr>
          <p:cNvPr id="5" name="Resim 4"/>
          <p:cNvPicPr>
            <a:picLocks noChangeAspect="1"/>
          </p:cNvPicPr>
          <p:nvPr/>
        </p:nvPicPr>
        <p:blipFill>
          <a:blip r:embed="rId3"/>
          <a:stretch>
            <a:fillRect/>
          </a:stretch>
        </p:blipFill>
        <p:spPr>
          <a:xfrm>
            <a:off x="186486" y="135204"/>
            <a:ext cx="6036894" cy="2389143"/>
          </a:xfrm>
          <a:prstGeom prst="rect">
            <a:avLst/>
          </a:prstGeom>
        </p:spPr>
      </p:pic>
      <p:pic>
        <p:nvPicPr>
          <p:cNvPr id="6" name="Resim 5"/>
          <p:cNvPicPr>
            <a:picLocks noChangeAspect="1"/>
          </p:cNvPicPr>
          <p:nvPr/>
        </p:nvPicPr>
        <p:blipFill>
          <a:blip r:embed="rId4"/>
          <a:stretch>
            <a:fillRect/>
          </a:stretch>
        </p:blipFill>
        <p:spPr>
          <a:xfrm>
            <a:off x="6469040" y="135204"/>
            <a:ext cx="5595118" cy="2389143"/>
          </a:xfrm>
          <a:prstGeom prst="rect">
            <a:avLst/>
          </a:prstGeom>
        </p:spPr>
      </p:pic>
      <p:sp>
        <p:nvSpPr>
          <p:cNvPr id="8" name="Dikdörtgen 7"/>
          <p:cNvSpPr/>
          <p:nvPr/>
        </p:nvSpPr>
        <p:spPr>
          <a:xfrm>
            <a:off x="186485" y="5803863"/>
            <a:ext cx="11866551" cy="707886"/>
          </a:xfrm>
          <a:prstGeom prst="rect">
            <a:avLst/>
          </a:prstGeom>
        </p:spPr>
        <p:txBody>
          <a:bodyPr wrap="square">
            <a:spAutoFit/>
          </a:bodyPr>
          <a:lstStyle/>
          <a:p>
            <a:r>
              <a:rPr lang="tr-TR" sz="2000" b="1" dirty="0" err="1" smtClean="0">
                <a:solidFill>
                  <a:schemeClr val="bg1"/>
                </a:solidFill>
                <a:latin typeface="Times New Roman" panose="02020603050405020304" pitchFamily="18" charset="0"/>
                <a:cs typeface="Times New Roman" panose="02020603050405020304" pitchFamily="18" charset="0"/>
              </a:rPr>
              <a:t>Fig</a:t>
            </a:r>
            <a:r>
              <a:rPr lang="tr-TR" sz="2000" b="1" dirty="0" smtClean="0">
                <a:solidFill>
                  <a:schemeClr val="bg1"/>
                </a:solidFill>
                <a:latin typeface="Times New Roman" panose="02020603050405020304" pitchFamily="18" charset="0"/>
                <a:cs typeface="Times New Roman" panose="02020603050405020304" pitchFamily="18" charset="0"/>
              </a:rPr>
              <a:t>.</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Hot </a:t>
            </a:r>
            <a:r>
              <a:rPr lang="en-US" sz="2000" dirty="0">
                <a:solidFill>
                  <a:schemeClr val="bg1"/>
                </a:solidFill>
                <a:latin typeface="Times New Roman" panose="02020603050405020304" pitchFamily="18" charset="0"/>
                <a:cs typeface="Times New Roman" panose="02020603050405020304" pitchFamily="18" charset="0"/>
              </a:rPr>
              <a:t>cell and built-up activities and generated waste packages built for the activities of the </a:t>
            </a:r>
            <a:r>
              <a:rPr lang="tr-TR" sz="2000" dirty="0" smtClean="0">
                <a:solidFill>
                  <a:schemeClr val="bg1"/>
                </a:solidFill>
                <a:latin typeface="Times New Roman" panose="02020603050405020304" pitchFamily="18" charset="0"/>
                <a:cs typeface="Times New Roman" panose="02020603050405020304" pitchFamily="18" charset="0"/>
              </a:rPr>
              <a:t>c</a:t>
            </a:r>
            <a:r>
              <a:rPr lang="en-US" sz="2000" dirty="0" err="1" smtClean="0">
                <a:solidFill>
                  <a:schemeClr val="bg1"/>
                </a:solidFill>
                <a:latin typeface="Times New Roman" panose="02020603050405020304" pitchFamily="18" charset="0"/>
                <a:cs typeface="Times New Roman" panose="02020603050405020304" pitchFamily="18" charset="0"/>
              </a:rPr>
              <a:t>ategory</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3-5 devices, including closed radioactive sources.</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476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43162" y="457725"/>
            <a:ext cx="3801044" cy="4743450"/>
          </a:xfrm>
          <a:prstGeom prst="rect">
            <a:avLst/>
          </a:prstGeom>
        </p:spPr>
      </p:pic>
      <p:pic>
        <p:nvPicPr>
          <p:cNvPr id="5" name="Resim 4"/>
          <p:cNvPicPr>
            <a:picLocks noChangeAspect="1"/>
          </p:cNvPicPr>
          <p:nvPr/>
        </p:nvPicPr>
        <p:blipFill>
          <a:blip r:embed="rId3"/>
          <a:stretch>
            <a:fillRect/>
          </a:stretch>
        </p:blipFill>
        <p:spPr>
          <a:xfrm>
            <a:off x="4351146" y="457725"/>
            <a:ext cx="3924300" cy="4743450"/>
          </a:xfrm>
          <a:prstGeom prst="rect">
            <a:avLst/>
          </a:prstGeom>
        </p:spPr>
      </p:pic>
      <p:pic>
        <p:nvPicPr>
          <p:cNvPr id="7" name="Resim 6"/>
          <p:cNvPicPr>
            <a:picLocks noChangeAspect="1"/>
          </p:cNvPicPr>
          <p:nvPr/>
        </p:nvPicPr>
        <p:blipFill>
          <a:blip r:embed="rId4"/>
          <a:stretch>
            <a:fillRect/>
          </a:stretch>
        </p:blipFill>
        <p:spPr>
          <a:xfrm>
            <a:off x="8682389" y="457725"/>
            <a:ext cx="3395879" cy="4743450"/>
          </a:xfrm>
          <a:prstGeom prst="rect">
            <a:avLst/>
          </a:prstGeom>
        </p:spPr>
      </p:pic>
      <p:sp>
        <p:nvSpPr>
          <p:cNvPr id="8" name="Dikdörtgen 7"/>
          <p:cNvSpPr/>
          <p:nvPr/>
        </p:nvSpPr>
        <p:spPr>
          <a:xfrm>
            <a:off x="47626" y="5540533"/>
            <a:ext cx="12030644" cy="707886"/>
          </a:xfrm>
          <a:prstGeom prst="rect">
            <a:avLst/>
          </a:prstGeom>
        </p:spPr>
        <p:txBody>
          <a:bodyPr wrap="square">
            <a:spAutoFit/>
          </a:bodyPr>
          <a:lstStyle/>
          <a:p>
            <a:r>
              <a:rPr lang="tr-TR" sz="2000" b="1" dirty="0" err="1" smtClean="0">
                <a:solidFill>
                  <a:schemeClr val="bg1"/>
                </a:solidFill>
                <a:latin typeface="Times New Roman" panose="02020603050405020304" pitchFamily="18" charset="0"/>
                <a:cs typeface="Times New Roman" panose="02020603050405020304" pitchFamily="18" charset="0"/>
              </a:rPr>
              <a:t>Fig</a:t>
            </a:r>
            <a:r>
              <a:rPr lang="tr-TR" sz="2000" b="1" dirty="0" smtClean="0">
                <a:solidFill>
                  <a:schemeClr val="bg1"/>
                </a:solidFill>
                <a:latin typeface="Times New Roman" panose="02020603050405020304" pitchFamily="18" charset="0"/>
                <a:cs typeface="Times New Roman" panose="02020603050405020304" pitchFamily="18" charset="0"/>
              </a:rPr>
              <a:t>.</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The squeezable </a:t>
            </a:r>
            <a:r>
              <a:rPr lang="en-US" sz="2000" dirty="0">
                <a:solidFill>
                  <a:schemeClr val="bg1"/>
                </a:solidFill>
                <a:latin typeface="Times New Roman" panose="02020603050405020304" pitchFamily="18" charset="0"/>
                <a:cs typeface="Times New Roman" panose="02020603050405020304" pitchFamily="18" charset="0"/>
              </a:rPr>
              <a:t>packets of waste, the compacted compactor and the waste package created for storage.</a:t>
            </a:r>
            <a:endParaRPr lang="tr-TR" sz="2000" dirty="0">
              <a:solidFill>
                <a:schemeClr val="bg1"/>
              </a:solidFill>
              <a:latin typeface="Times New Roman" panose="02020603050405020304" pitchFamily="18" charset="0"/>
              <a:cs typeface="Times New Roman" panose="02020603050405020304" pitchFamily="18" charset="0"/>
            </a:endParaRPr>
          </a:p>
          <a:p>
            <a:r>
              <a:rPr lang="tr-TR" sz="2000" dirty="0" smtClean="0">
                <a:solidFill>
                  <a:schemeClr val="bg1"/>
                </a:solidFill>
                <a:latin typeface="Times New Roman" panose="02020603050405020304" pitchFamily="18" charset="0"/>
                <a:cs typeface="Times New Roman" panose="02020603050405020304" pitchFamily="18" charset="0"/>
              </a:rPr>
              <a:t>F</a:t>
            </a:r>
            <a:r>
              <a:rPr lang="en-US" sz="2000" dirty="0" smtClean="0">
                <a:solidFill>
                  <a:schemeClr val="bg1"/>
                </a:solidFill>
                <a:latin typeface="Times New Roman" panose="02020603050405020304" pitchFamily="18" charset="0"/>
                <a:cs typeface="Times New Roman" panose="02020603050405020304" pitchFamily="18" charset="0"/>
              </a:rPr>
              <a:t>rom </a:t>
            </a:r>
            <a:r>
              <a:rPr lang="en-US" sz="2000" dirty="0">
                <a:solidFill>
                  <a:schemeClr val="bg1"/>
                </a:solidFill>
                <a:latin typeface="Times New Roman" panose="02020603050405020304" pitchFamily="18" charset="0"/>
                <a:cs typeface="Times New Roman" panose="02020603050405020304" pitchFamily="18" charset="0"/>
              </a:rPr>
              <a:t>the left to the right, </a:t>
            </a:r>
            <a:r>
              <a:rPr lang="en-US" sz="2000" dirty="0" smtClean="0">
                <a:solidFill>
                  <a:schemeClr val="bg1"/>
                </a:solidFill>
                <a:latin typeface="Times New Roman" panose="02020603050405020304" pitchFamily="18" charset="0"/>
                <a:cs typeface="Times New Roman" panose="02020603050405020304" pitchFamily="18" charset="0"/>
              </a:rPr>
              <a:t>respectively</a:t>
            </a:r>
            <a:r>
              <a:rPr lang="tr-TR" sz="2000" dirty="0" smtClean="0">
                <a:solidFill>
                  <a:schemeClr val="bg1"/>
                </a:solidFill>
                <a:latin typeface="Times New Roman" panose="02020603050405020304" pitchFamily="18" charset="0"/>
                <a:cs typeface="Times New Roman" panose="02020603050405020304" pitchFamily="18" charset="0"/>
              </a:rPr>
              <a:t>.</a:t>
            </a:r>
            <a:r>
              <a:rPr lang="en-US" sz="2000" dirty="0" smtClean="0">
                <a:solidFill>
                  <a:schemeClr val="bg1"/>
                </a:solidFill>
                <a:latin typeface="Times New Roman" panose="02020603050405020304" pitchFamily="18" charset="0"/>
                <a:cs typeface="Times New Roman" panose="02020603050405020304" pitchFamily="18" charset="0"/>
              </a:rPr>
              <a:t> </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748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5340" y="468021"/>
            <a:ext cx="3390249" cy="4936928"/>
          </a:xfrm>
          <a:prstGeom prst="rect">
            <a:avLst/>
          </a:prstGeom>
        </p:spPr>
      </p:pic>
      <p:pic>
        <p:nvPicPr>
          <p:cNvPr id="6" name="Resim 5"/>
          <p:cNvPicPr>
            <a:picLocks noChangeAspect="1"/>
          </p:cNvPicPr>
          <p:nvPr/>
        </p:nvPicPr>
        <p:blipFill>
          <a:blip r:embed="rId3"/>
          <a:stretch>
            <a:fillRect/>
          </a:stretch>
        </p:blipFill>
        <p:spPr>
          <a:xfrm>
            <a:off x="3527554" y="444295"/>
            <a:ext cx="2559348" cy="4960655"/>
          </a:xfrm>
          <a:prstGeom prst="rect">
            <a:avLst/>
          </a:prstGeom>
        </p:spPr>
      </p:pic>
      <p:pic>
        <p:nvPicPr>
          <p:cNvPr id="7" name="Resim 6"/>
          <p:cNvPicPr>
            <a:picLocks noChangeAspect="1"/>
          </p:cNvPicPr>
          <p:nvPr/>
        </p:nvPicPr>
        <p:blipFill>
          <a:blip r:embed="rId4"/>
          <a:stretch>
            <a:fillRect/>
          </a:stretch>
        </p:blipFill>
        <p:spPr>
          <a:xfrm>
            <a:off x="6166219" y="444295"/>
            <a:ext cx="3359541" cy="4960655"/>
          </a:xfrm>
          <a:prstGeom prst="rect">
            <a:avLst/>
          </a:prstGeom>
        </p:spPr>
      </p:pic>
      <p:pic>
        <p:nvPicPr>
          <p:cNvPr id="8" name="Resim 7"/>
          <p:cNvPicPr>
            <a:picLocks noChangeAspect="1"/>
          </p:cNvPicPr>
          <p:nvPr/>
        </p:nvPicPr>
        <p:blipFill>
          <a:blip r:embed="rId5"/>
          <a:stretch>
            <a:fillRect/>
          </a:stretch>
        </p:blipFill>
        <p:spPr>
          <a:xfrm>
            <a:off x="9627726" y="444295"/>
            <a:ext cx="2525522" cy="4960654"/>
          </a:xfrm>
          <a:prstGeom prst="rect">
            <a:avLst/>
          </a:prstGeom>
        </p:spPr>
      </p:pic>
      <p:sp>
        <p:nvSpPr>
          <p:cNvPr id="9" name="Dikdörtgen 8"/>
          <p:cNvSpPr/>
          <p:nvPr/>
        </p:nvSpPr>
        <p:spPr>
          <a:xfrm>
            <a:off x="88710" y="5635878"/>
            <a:ext cx="11996382" cy="1015663"/>
          </a:xfrm>
          <a:prstGeom prst="rect">
            <a:avLst/>
          </a:prstGeom>
        </p:spPr>
        <p:txBody>
          <a:bodyPr wrap="square">
            <a:spAutoFit/>
          </a:bodyPr>
          <a:lstStyle/>
          <a:p>
            <a:r>
              <a:rPr lang="tr-TR" sz="2000" b="1" dirty="0" err="1" smtClean="0">
                <a:solidFill>
                  <a:schemeClr val="bg1"/>
                </a:solidFill>
                <a:latin typeface="Times New Roman" panose="02020603050405020304" pitchFamily="18" charset="0"/>
                <a:cs typeface="Times New Roman" panose="02020603050405020304" pitchFamily="18" charset="0"/>
              </a:rPr>
              <a:t>Fig</a:t>
            </a:r>
            <a:r>
              <a:rPr lang="tr-TR" sz="2000" b="1" dirty="0" smtClean="0">
                <a:solidFill>
                  <a:schemeClr val="bg1"/>
                </a:solidFill>
                <a:latin typeface="Times New Roman" panose="02020603050405020304" pitchFamily="18" charset="0"/>
                <a:cs typeface="Times New Roman" panose="02020603050405020304" pitchFamily="18" charset="0"/>
              </a:rPr>
              <a:t>.</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From </a:t>
            </a:r>
            <a:r>
              <a:rPr lang="en-US" sz="2000" dirty="0">
                <a:solidFill>
                  <a:schemeClr val="bg1"/>
                </a:solidFill>
                <a:latin typeface="Times New Roman" panose="02020603050405020304" pitchFamily="18" charset="0"/>
                <a:cs typeface="Times New Roman" panose="02020603050405020304" pitchFamily="18" charset="0"/>
              </a:rPr>
              <a:t>left to right is the liquid waste treatment plant where the liquid wastes received are processed respectively, the sedimentation process in the wastes, the concrete bundling of the sediment as a result of the precipitation and the waste package created for storage.</a:t>
            </a:r>
            <a:endParaRPr lang="tr-T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821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7381" y="5846884"/>
            <a:ext cx="12064620" cy="400110"/>
          </a:xfrm>
          <a:prstGeom prst="rect">
            <a:avLst/>
          </a:prstGeom>
        </p:spPr>
        <p:txBody>
          <a:bodyPr wrap="square">
            <a:spAutoFit/>
          </a:bodyPr>
          <a:lstStyle/>
          <a:p>
            <a:r>
              <a:rPr lang="tr-TR" sz="2000" b="1" dirty="0" err="1" smtClean="0">
                <a:solidFill>
                  <a:schemeClr val="bg1"/>
                </a:solidFill>
                <a:latin typeface="Times New Roman" panose="02020603050405020304" pitchFamily="18" charset="0"/>
                <a:cs typeface="Times New Roman" panose="02020603050405020304" pitchFamily="18" charset="0"/>
              </a:rPr>
              <a:t>Fig</a:t>
            </a:r>
            <a:r>
              <a:rPr lang="tr-TR" sz="2000" b="1" dirty="0" smtClean="0">
                <a:solidFill>
                  <a:schemeClr val="bg1"/>
                </a:solidFill>
                <a:latin typeface="Times New Roman" panose="02020603050405020304" pitchFamily="18" charset="0"/>
                <a:cs typeface="Times New Roman" panose="02020603050405020304" pitchFamily="18" charset="0"/>
              </a:rPr>
              <a:t>.</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Storage </a:t>
            </a:r>
            <a:r>
              <a:rPr lang="en-US" sz="2000" dirty="0">
                <a:solidFill>
                  <a:schemeClr val="bg1"/>
                </a:solidFill>
                <a:latin typeface="Times New Roman" panose="02020603050405020304" pitchFamily="18" charset="0"/>
                <a:cs typeface="Times New Roman" panose="02020603050405020304" pitchFamily="18" charset="0"/>
              </a:rPr>
              <a:t>activities according to the class of radioactive waste.</a:t>
            </a:r>
            <a:endParaRPr lang="tr-TR" sz="2000" dirty="0">
              <a:solidFill>
                <a:schemeClr val="bg1"/>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27379" y="558580"/>
            <a:ext cx="7296933" cy="4981265"/>
          </a:xfrm>
          <a:prstGeom prst="rect">
            <a:avLst/>
          </a:prstGeom>
        </p:spPr>
      </p:pic>
      <p:pic>
        <p:nvPicPr>
          <p:cNvPr id="6" name="Resim 5"/>
          <p:cNvPicPr>
            <a:picLocks noChangeAspect="1"/>
          </p:cNvPicPr>
          <p:nvPr/>
        </p:nvPicPr>
        <p:blipFill>
          <a:blip r:embed="rId3"/>
          <a:stretch>
            <a:fillRect/>
          </a:stretch>
        </p:blipFill>
        <p:spPr>
          <a:xfrm>
            <a:off x="7704161" y="558580"/>
            <a:ext cx="4360460" cy="4981265"/>
          </a:xfrm>
          <a:prstGeom prst="rect">
            <a:avLst/>
          </a:prstGeom>
        </p:spPr>
      </p:pic>
    </p:spTree>
    <p:extLst>
      <p:ext uri="{BB962C8B-B14F-4D97-AF65-F5344CB8AC3E}">
        <p14:creationId xmlns:p14="http://schemas.microsoft.com/office/powerpoint/2010/main" val="140537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5849" y="662744"/>
            <a:ext cx="11192752" cy="747608"/>
          </a:xfrm>
        </p:spPr>
        <p:txBody>
          <a:bodyPr>
            <a:normAutofit/>
          </a:bodyPr>
          <a:lstStyle/>
          <a:p>
            <a:r>
              <a:rPr lang="tr-TR" sz="2800" b="1" dirty="0" smtClean="0">
                <a:solidFill>
                  <a:srgbClr val="002060"/>
                </a:solidFill>
                <a:latin typeface="Times New Roman" panose="02020603050405020304" pitchFamily="18" charset="0"/>
                <a:cs typeface="Times New Roman" panose="02020603050405020304" pitchFamily="18" charset="0"/>
              </a:rPr>
              <a:t>RADIOACTIVE WASTE MANAGEMENT</a:t>
            </a:r>
            <a:endParaRPr lang="tr-TR" sz="2800" b="1" dirty="0">
              <a:solidFill>
                <a:srgbClr val="002060"/>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465849" y="1507068"/>
            <a:ext cx="11263090" cy="2246769"/>
          </a:xfrm>
          <a:prstGeom prst="rect">
            <a:avLst/>
          </a:prstGeom>
        </p:spPr>
        <p:txBody>
          <a:bodyPr wrap="square">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Like all industries, the generation of electricity produces waste. Whatever fuel is used, the waste produced in generating electricity must be managed in ways that safeguard human health and minimise the impact on the environment.For radioactive waste, this means isolating or diluting it such that the rate or concentration of any radionuclides returned to the biosphere is harmless. To achieve this, practically all radioactive waste is contained and managed, with some clearly needing deep and permanent burial. From nuclear power generation, unlike all other forms of thermal electricity generation, all waste is regulated – none is allowed to cause</a:t>
            </a:r>
            <a:r>
              <a:rPr lang="tr-TR" sz="2000" dirty="0" smtClean="0">
                <a:solidFill>
                  <a:schemeClr val="bg1"/>
                </a:solidFill>
                <a:latin typeface="Times New Roman" panose="02020603050405020304" pitchFamily="18" charset="0"/>
                <a:cs typeface="Times New Roman" panose="02020603050405020304" pitchFamily="18" charset="0"/>
              </a:rPr>
              <a:t> pollution.</a:t>
            </a:r>
          </a:p>
        </p:txBody>
      </p:sp>
      <p:sp>
        <p:nvSpPr>
          <p:cNvPr id="5" name="Metin kutusu 4"/>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pic>
        <p:nvPicPr>
          <p:cNvPr id="2050" name="Picture 2" descr="Looking for a Trash Can: Nuclear waste management in the United States -  Science in the N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3635" y="3753837"/>
            <a:ext cx="3585704" cy="267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80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9372" y="1459106"/>
            <a:ext cx="10165758" cy="4708981"/>
          </a:xfrm>
          <a:prstGeom prst="rect">
            <a:avLst/>
          </a:prstGeom>
        </p:spPr>
        <p:txBody>
          <a:bodyPr wrap="square">
            <a:spAutoFit/>
          </a:bodyPr>
          <a:lstStyle/>
          <a:p>
            <a:pPr marL="342900" indent="-342900">
              <a:buClr>
                <a:srgbClr val="92D050"/>
              </a:buClr>
              <a:buSzPct val="115000"/>
              <a:buFont typeface="Century Gothic" panose="020B0502020202020204" pitchFamily="34" charset="0"/>
              <a:buChar char="►"/>
            </a:pPr>
            <a:r>
              <a:rPr lang="en-US" sz="2000" u="sng" dirty="0">
                <a:solidFill>
                  <a:schemeClr val="bg1"/>
                </a:solidFill>
                <a:latin typeface="Times New Roman" panose="02020603050405020304" pitchFamily="18" charset="0"/>
                <a:cs typeface="Times New Roman" panose="02020603050405020304" pitchFamily="18" charset="0"/>
              </a:rPr>
              <a:t>Authority</a:t>
            </a:r>
            <a:r>
              <a:rPr lang="en-US" sz="2000" dirty="0">
                <a:solidFill>
                  <a:schemeClr val="bg1"/>
                </a:solidFill>
                <a:latin typeface="Times New Roman" panose="02020603050405020304" pitchFamily="18" charset="0"/>
                <a:cs typeface="Times New Roman" panose="02020603050405020304" pitchFamily="18" charset="0"/>
              </a:rPr>
              <a:t>: </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Turkish </a:t>
            </a:r>
            <a:r>
              <a:rPr lang="en-US" sz="2000" dirty="0">
                <a:solidFill>
                  <a:schemeClr val="bg1"/>
                </a:solidFill>
                <a:latin typeface="Times New Roman" panose="02020603050405020304" pitchFamily="18" charset="0"/>
                <a:cs typeface="Times New Roman" panose="02020603050405020304" pitchFamily="18" charset="0"/>
              </a:rPr>
              <a:t>Atomic Energy Authority (TAEK), </a:t>
            </a:r>
            <a:endParaRPr lang="tr-TR" sz="2000" dirty="0" smtClean="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SzPct val="115000"/>
              <a:buFont typeface="Century Gothic" panose="020B0502020202020204" pitchFamily="34" charset="0"/>
              <a:buChar char="►"/>
            </a:pPr>
            <a:endParaRPr lang="tr-TR" sz="2000" dirty="0" smtClean="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SzPct val="115000"/>
              <a:buFont typeface="Century Gothic" panose="020B0502020202020204" pitchFamily="34" charset="0"/>
              <a:buChar char="►"/>
            </a:pPr>
            <a:r>
              <a:rPr lang="en-US" sz="2000" u="sng" dirty="0" smtClean="0">
                <a:solidFill>
                  <a:schemeClr val="bg1"/>
                </a:solidFill>
                <a:latin typeface="Times New Roman" panose="02020603050405020304" pitchFamily="18" charset="0"/>
                <a:cs typeface="Times New Roman" panose="02020603050405020304" pitchFamily="18" charset="0"/>
              </a:rPr>
              <a:t>Statute</a:t>
            </a:r>
            <a:r>
              <a:rPr lang="en-US" sz="2000" dirty="0">
                <a:solidFill>
                  <a:schemeClr val="bg1"/>
                </a:solidFill>
                <a:latin typeface="Times New Roman" panose="02020603050405020304" pitchFamily="18" charset="0"/>
                <a:cs typeface="Times New Roman" panose="02020603050405020304" pitchFamily="18" charset="0"/>
              </a:rPr>
              <a:t>: </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Radiation </a:t>
            </a:r>
            <a:r>
              <a:rPr lang="en-US" sz="2000" dirty="0">
                <a:solidFill>
                  <a:schemeClr val="bg1"/>
                </a:solidFill>
                <a:latin typeface="Times New Roman" panose="02020603050405020304" pitchFamily="18" charset="0"/>
                <a:cs typeface="Times New Roman" panose="02020603050405020304" pitchFamily="18" charset="0"/>
              </a:rPr>
              <a:t>Safety Statute put into force with cabinet decision on 24/7/1985 and with no. 85/9727, Radiation </a:t>
            </a:r>
            <a:endParaRPr lang="tr-TR" sz="2000" dirty="0" smtClean="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SzPct val="115000"/>
              <a:buFont typeface="Century Gothic" panose="020B0502020202020204" pitchFamily="34" charset="0"/>
              <a:buChar char="►"/>
            </a:pPr>
            <a:endParaRPr lang="tr-TR" sz="2000" dirty="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SzPct val="115000"/>
              <a:buFont typeface="Century Gothic" panose="020B0502020202020204" pitchFamily="34" charset="0"/>
              <a:buChar char="►"/>
            </a:pPr>
            <a:r>
              <a:rPr lang="en-US" sz="2000" u="sng" dirty="0" smtClean="0">
                <a:solidFill>
                  <a:schemeClr val="bg1"/>
                </a:solidFill>
                <a:latin typeface="Times New Roman" panose="02020603050405020304" pitchFamily="18" charset="0"/>
                <a:cs typeface="Times New Roman" panose="02020603050405020304" pitchFamily="18" charset="0"/>
              </a:rPr>
              <a:t>Safety </a:t>
            </a:r>
            <a:r>
              <a:rPr lang="en-US" sz="2000" u="sng" dirty="0">
                <a:solidFill>
                  <a:schemeClr val="bg1"/>
                </a:solidFill>
                <a:latin typeface="Times New Roman" panose="02020603050405020304" pitchFamily="18" charset="0"/>
                <a:cs typeface="Times New Roman" panose="02020603050405020304" pitchFamily="18" charset="0"/>
              </a:rPr>
              <a:t>Regulation</a:t>
            </a:r>
            <a:r>
              <a:rPr lang="en-US" sz="2000" dirty="0" smtClean="0">
                <a:solidFill>
                  <a:schemeClr val="bg1"/>
                </a:solidFill>
                <a:latin typeface="Times New Roman" panose="02020603050405020304" pitchFamily="18" charset="0"/>
                <a:cs typeface="Times New Roman" panose="02020603050405020304" pitchFamily="18" charset="0"/>
              </a:rPr>
              <a:t>:</a:t>
            </a:r>
            <a:r>
              <a:rPr lang="tr-TR" sz="2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Regulation issued in the Official Gazette dd. 24/3/2000 and no. 23999, Regulation on Control of the </a:t>
            </a:r>
            <a:endParaRPr lang="tr-TR" sz="2000" dirty="0" smtClean="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SzPct val="115000"/>
              <a:buFont typeface="Century Gothic" panose="020B0502020202020204" pitchFamily="34" charset="0"/>
              <a:buChar char="►"/>
            </a:pPr>
            <a:endParaRPr lang="tr-TR" sz="2000" dirty="0" smtClean="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SzPct val="115000"/>
              <a:buFont typeface="Century Gothic" panose="020B0502020202020204" pitchFamily="34" charset="0"/>
              <a:buChar char="►"/>
            </a:pPr>
            <a:r>
              <a:rPr lang="en-US" sz="2000" u="sng" dirty="0" smtClean="0">
                <a:solidFill>
                  <a:schemeClr val="bg1"/>
                </a:solidFill>
                <a:latin typeface="Times New Roman" panose="02020603050405020304" pitchFamily="18" charset="0"/>
                <a:cs typeface="Times New Roman" panose="02020603050405020304" pitchFamily="18" charset="0"/>
              </a:rPr>
              <a:t>Radioactive </a:t>
            </a:r>
            <a:r>
              <a:rPr lang="en-US" sz="2000" u="sng" dirty="0">
                <a:solidFill>
                  <a:schemeClr val="bg1"/>
                </a:solidFill>
                <a:latin typeface="Times New Roman" panose="02020603050405020304" pitchFamily="18" charset="0"/>
                <a:cs typeface="Times New Roman" panose="02020603050405020304" pitchFamily="18" charset="0"/>
              </a:rPr>
              <a:t>Waste</a:t>
            </a:r>
            <a:r>
              <a:rPr lang="en-US" sz="2000" dirty="0">
                <a:solidFill>
                  <a:schemeClr val="bg1"/>
                </a:solidFill>
                <a:latin typeface="Times New Roman" panose="02020603050405020304" pitchFamily="18" charset="0"/>
                <a:cs typeface="Times New Roman" panose="02020603050405020304" pitchFamily="18" charset="0"/>
              </a:rPr>
              <a:t>: Every kind of radioactive material which are not to be reused or other equipment contaminated with radioactive materials</a:t>
            </a:r>
            <a:r>
              <a:rPr lang="en-US" sz="2000" dirty="0" smtClean="0">
                <a:solidFill>
                  <a:schemeClr val="bg1"/>
                </a:solidFill>
                <a:latin typeface="Times New Roman" panose="02020603050405020304" pitchFamily="18" charset="0"/>
                <a:cs typeface="Times New Roman" panose="02020603050405020304" pitchFamily="18" charset="0"/>
              </a:rPr>
              <a:t>,</a:t>
            </a:r>
            <a:r>
              <a:rPr lang="tr-TR" sz="2000" dirty="0" smtClean="0">
                <a:solidFill>
                  <a:schemeClr val="bg1"/>
                </a:solidFill>
                <a:latin typeface="Times New Roman" panose="02020603050405020304" pitchFamily="18" charset="0"/>
                <a:cs typeface="Times New Roman" panose="02020603050405020304" pitchFamily="18" charset="0"/>
              </a:rPr>
              <a:t>(official definiton)</a:t>
            </a:r>
          </a:p>
          <a:p>
            <a:pPr>
              <a:buClr>
                <a:srgbClr val="92D050"/>
              </a:buClr>
              <a:buSzPct val="115000"/>
            </a:pPr>
            <a:endParaRPr lang="tr-TR" sz="2000" dirty="0" smtClean="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SzPct val="115000"/>
              <a:buFont typeface="Century Gothic" panose="020B0502020202020204" pitchFamily="34" charset="0"/>
              <a:buChar char="►"/>
            </a:pPr>
            <a:r>
              <a:rPr lang="en-US" sz="2000" u="sng" dirty="0">
                <a:solidFill>
                  <a:schemeClr val="bg1"/>
                </a:solidFill>
                <a:latin typeface="Times New Roman" panose="02020603050405020304" pitchFamily="18" charset="0"/>
                <a:cs typeface="Times New Roman" panose="02020603050405020304" pitchFamily="18" charset="0"/>
              </a:rPr>
              <a:t>License holder: </a:t>
            </a:r>
            <a:r>
              <a:rPr lang="en-US" sz="2000" dirty="0">
                <a:solidFill>
                  <a:schemeClr val="bg1"/>
                </a:solidFill>
                <a:latin typeface="Times New Roman" panose="02020603050405020304" pitchFamily="18" charset="0"/>
                <a:cs typeface="Times New Roman" panose="02020603050405020304" pitchFamily="18" charset="0"/>
              </a:rPr>
              <a:t>Official or private person or institutions who has acquired a license from Authority in order to store and use radioactive materials in accordance with the provisions of Radiation Safety Regulation, </a:t>
            </a:r>
            <a:endParaRPr lang="tr-TR" sz="2000" dirty="0">
              <a:solidFill>
                <a:schemeClr val="bg1"/>
              </a:solidFill>
              <a:latin typeface="Times New Roman" panose="02020603050405020304" pitchFamily="18" charset="0"/>
              <a:cs typeface="Times New Roman" panose="02020603050405020304" pitchFamily="18" charset="0"/>
            </a:endParaRPr>
          </a:p>
          <a:p>
            <a:endParaRPr lang="tr-TR" sz="2000" u="sng" dirty="0" smtClean="0">
              <a:solidFill>
                <a:schemeClr val="bg1"/>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435597" y="587895"/>
            <a:ext cx="9953307" cy="605935"/>
          </a:xfrm>
          <a:prstGeom prst="rect">
            <a:avLst/>
          </a:prstGeom>
        </p:spPr>
        <p:txBody>
          <a:bodyPr wrap="square">
            <a:spAutoFit/>
          </a:bodyPr>
          <a:lstStyle/>
          <a:p>
            <a:r>
              <a:rPr lang="tr-TR" sz="3200" b="1" dirty="0">
                <a:solidFill>
                  <a:srgbClr val="002060"/>
                </a:solidFill>
                <a:latin typeface="Times New Roman" panose="02020603050405020304" pitchFamily="18" charset="0"/>
                <a:cs typeface="Times New Roman" panose="02020603050405020304" pitchFamily="18" charset="0"/>
              </a:rPr>
              <a:t>Turkish Standard for Waste Management</a:t>
            </a:r>
          </a:p>
        </p:txBody>
      </p:sp>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913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3838" y="534361"/>
            <a:ext cx="9838213" cy="6100549"/>
          </a:xfrm>
        </p:spPr>
        <p:txBody>
          <a:bodyPr>
            <a:normAutofit fontScale="92500" lnSpcReduction="10000"/>
          </a:bodyPr>
          <a:lstStyle/>
          <a:p>
            <a:pPr>
              <a:buClr>
                <a:srgbClr val="92D050"/>
              </a:buClr>
              <a:buSzPct val="115000"/>
              <a:buFont typeface="Century Gothic" panose="020B0502020202020204" pitchFamily="34" charset="0"/>
              <a:buChar char="►"/>
            </a:pPr>
            <a:r>
              <a:rPr lang="en-US" u="sng" dirty="0" smtClean="0">
                <a:solidFill>
                  <a:schemeClr val="bg1"/>
                </a:solidFill>
                <a:latin typeface="Times New Roman" panose="02020603050405020304" pitchFamily="18" charset="0"/>
                <a:cs typeface="Times New Roman" panose="02020603050405020304" pitchFamily="18" charset="0"/>
              </a:rPr>
              <a:t>Sealed </a:t>
            </a:r>
            <a:r>
              <a:rPr lang="en-US" u="sng" dirty="0">
                <a:solidFill>
                  <a:schemeClr val="bg1"/>
                </a:solidFill>
                <a:latin typeface="Times New Roman" panose="02020603050405020304" pitchFamily="18" charset="0"/>
                <a:cs typeface="Times New Roman" panose="02020603050405020304" pitchFamily="18" charset="0"/>
              </a:rPr>
              <a:t>Radioactive Source</a:t>
            </a:r>
            <a:r>
              <a:rPr lang="en-US" dirty="0">
                <a:solidFill>
                  <a:schemeClr val="bg1"/>
                </a:solidFill>
                <a:latin typeface="Times New Roman" panose="02020603050405020304" pitchFamily="18" charset="0"/>
                <a:cs typeface="Times New Roman" panose="02020603050405020304" pitchFamily="18" charset="0"/>
              </a:rPr>
              <a:t>: Radioactive material that is sealed in a capsule or coated with a coating material in order to provide imperviousness under normal usage and possible accident conditions. </a:t>
            </a:r>
            <a:r>
              <a:rPr lang="tr-TR" dirty="0">
                <a:solidFill>
                  <a:schemeClr val="bg1"/>
                </a:solidFill>
                <a:latin typeface="Times New Roman" panose="02020603050405020304" pitchFamily="18" charset="0"/>
                <a:cs typeface="Times New Roman" panose="02020603050405020304" pitchFamily="18" charset="0"/>
              </a:rPr>
              <a:t>(official definiton)</a:t>
            </a:r>
          </a:p>
          <a:p>
            <a:pPr marL="0" indent="0">
              <a:buClr>
                <a:srgbClr val="92D050"/>
              </a:buClr>
              <a:buSzPct val="115000"/>
              <a:buNone/>
            </a:pPr>
            <a:endParaRPr lang="tr-TR" u="sng" dirty="0">
              <a:solidFill>
                <a:schemeClr val="bg1"/>
              </a:solidFill>
              <a:latin typeface="Times New Roman" panose="02020603050405020304" pitchFamily="18" charset="0"/>
              <a:cs typeface="Times New Roman" panose="02020603050405020304" pitchFamily="18" charset="0"/>
            </a:endParaRPr>
          </a:p>
          <a:p>
            <a:pPr>
              <a:buClr>
                <a:srgbClr val="92D050"/>
              </a:buClr>
              <a:buSzPct val="115000"/>
              <a:buFont typeface="Century Gothic" panose="020B0502020202020204" pitchFamily="34" charset="0"/>
              <a:buChar char="►"/>
            </a:pPr>
            <a:r>
              <a:rPr lang="en-US" u="sng" dirty="0">
                <a:solidFill>
                  <a:schemeClr val="bg1"/>
                </a:solidFill>
                <a:latin typeface="Times New Roman" panose="02020603050405020304" pitchFamily="18" charset="0"/>
                <a:cs typeface="Times New Roman" panose="02020603050405020304" pitchFamily="18" charset="0"/>
              </a:rPr>
              <a:t>ALI: </a:t>
            </a:r>
            <a:r>
              <a:rPr lang="en-US" dirty="0">
                <a:solidFill>
                  <a:schemeClr val="bg1"/>
                </a:solidFill>
                <a:latin typeface="Times New Roman" panose="02020603050405020304" pitchFamily="18" charset="0"/>
                <a:cs typeface="Times New Roman" panose="02020603050405020304" pitchFamily="18" charset="0"/>
              </a:rPr>
              <a:t>Intake limit of radioactive materials to the body annually in Becquerel (Bq) units, (ALI is initials of “Annual Limits on Intake”) </a:t>
            </a:r>
            <a:r>
              <a:rPr lang="tr-TR" dirty="0" smtClean="0">
                <a:solidFill>
                  <a:schemeClr val="bg1"/>
                </a:solidFill>
                <a:latin typeface="Times New Roman" panose="02020603050405020304" pitchFamily="18" charset="0"/>
                <a:cs typeface="Times New Roman" panose="02020603050405020304" pitchFamily="18" charset="0"/>
              </a:rPr>
              <a:t>(SI unit system ,radioactivity units)</a:t>
            </a:r>
            <a:endParaRPr lang="tr-TR" dirty="0">
              <a:solidFill>
                <a:schemeClr val="bg1"/>
              </a:solidFill>
              <a:latin typeface="Times New Roman" panose="02020603050405020304" pitchFamily="18" charset="0"/>
              <a:cs typeface="Times New Roman" panose="02020603050405020304" pitchFamily="18" charset="0"/>
            </a:endParaRPr>
          </a:p>
          <a:p>
            <a:pPr marL="0" indent="0">
              <a:buClr>
                <a:srgbClr val="92D050"/>
              </a:buClr>
              <a:buSzPct val="115000"/>
              <a:buNone/>
            </a:pPr>
            <a:endParaRPr lang="tr-TR" u="sng" dirty="0">
              <a:solidFill>
                <a:schemeClr val="bg1"/>
              </a:solidFill>
              <a:latin typeface="Times New Roman" panose="02020603050405020304" pitchFamily="18" charset="0"/>
              <a:cs typeface="Times New Roman" panose="02020603050405020304" pitchFamily="18" charset="0"/>
            </a:endParaRPr>
          </a:p>
          <a:p>
            <a:pPr>
              <a:buClr>
                <a:srgbClr val="92D050"/>
              </a:buClr>
              <a:buSzPct val="115000"/>
              <a:buFont typeface="Century Gothic" panose="020B0502020202020204" pitchFamily="34" charset="0"/>
              <a:buChar char="►"/>
            </a:pPr>
            <a:r>
              <a:rPr lang="en-US" u="sng" dirty="0">
                <a:solidFill>
                  <a:schemeClr val="bg1"/>
                </a:solidFill>
                <a:latin typeface="Times New Roman" panose="02020603050405020304" pitchFamily="18" charset="0"/>
                <a:cs typeface="Times New Roman" panose="02020603050405020304" pitchFamily="18" charset="0"/>
              </a:rPr>
              <a:t>ALI min: </a:t>
            </a:r>
            <a:r>
              <a:rPr lang="en-US" dirty="0">
                <a:solidFill>
                  <a:schemeClr val="bg1"/>
                </a:solidFill>
                <a:latin typeface="Times New Roman" panose="02020603050405020304" pitchFamily="18" charset="0"/>
                <a:cs typeface="Times New Roman" panose="02020603050405020304" pitchFamily="18" charset="0"/>
              </a:rPr>
              <a:t>Two different ALI values are determined by accepting that radioactive material scan be taken into body from digestive and/or respiratory system. ALI min values given in this regulation are the lowest values of the said two values</a:t>
            </a:r>
            <a:r>
              <a:rPr lang="en-US" dirty="0" smtClean="0">
                <a:solidFill>
                  <a:schemeClr val="bg1"/>
                </a:solidFill>
                <a:latin typeface="Times New Roman" panose="02020603050405020304" pitchFamily="18" charset="0"/>
                <a:cs typeface="Times New Roman" panose="02020603050405020304" pitchFamily="18" charset="0"/>
              </a:rPr>
              <a:t>,</a:t>
            </a:r>
            <a:endParaRPr lang="tr-TR" dirty="0" smtClean="0">
              <a:solidFill>
                <a:schemeClr val="bg1"/>
              </a:solidFill>
              <a:latin typeface="Times New Roman" panose="02020603050405020304" pitchFamily="18" charset="0"/>
              <a:cs typeface="Times New Roman" panose="02020603050405020304" pitchFamily="18" charset="0"/>
            </a:endParaRPr>
          </a:p>
          <a:p>
            <a:pPr marL="0" indent="0">
              <a:buClr>
                <a:srgbClr val="92D050"/>
              </a:buClr>
              <a:buSzPct val="115000"/>
              <a:buNone/>
            </a:pPr>
            <a:r>
              <a:rPr lang="en-US" dirty="0" smtClean="0">
                <a:solidFill>
                  <a:schemeClr val="bg1"/>
                </a:solidFill>
                <a:latin typeface="Times New Roman" panose="02020603050405020304" pitchFamily="18" charset="0"/>
                <a:cs typeface="Times New Roman" panose="02020603050405020304" pitchFamily="18" charset="0"/>
              </a:rPr>
              <a:t> </a:t>
            </a:r>
            <a:endParaRPr lang="tr-TR" dirty="0" smtClean="0">
              <a:solidFill>
                <a:schemeClr val="bg1"/>
              </a:solidFill>
              <a:latin typeface="Times New Roman" panose="02020603050405020304" pitchFamily="18" charset="0"/>
              <a:cs typeface="Times New Roman" panose="02020603050405020304" pitchFamily="18" charset="0"/>
            </a:endParaRPr>
          </a:p>
          <a:p>
            <a:pPr>
              <a:buClr>
                <a:srgbClr val="92D050"/>
              </a:buClr>
              <a:buSzPct val="115000"/>
              <a:buFont typeface="Century Gothic" panose="020B0502020202020204" pitchFamily="34" charset="0"/>
              <a:buChar char="►"/>
            </a:pPr>
            <a:r>
              <a:rPr lang="en-US" u="sng" dirty="0" smtClean="0">
                <a:solidFill>
                  <a:schemeClr val="bg1"/>
                </a:solidFill>
                <a:latin typeface="Times New Roman" panose="02020603050405020304" pitchFamily="18" charset="0"/>
                <a:cs typeface="Times New Roman" panose="02020603050405020304" pitchFamily="18" charset="0"/>
              </a:rPr>
              <a:t>Half </a:t>
            </a:r>
            <a:r>
              <a:rPr lang="en-US" u="sng" dirty="0">
                <a:solidFill>
                  <a:schemeClr val="bg1"/>
                </a:solidFill>
                <a:latin typeface="Times New Roman" panose="02020603050405020304" pitchFamily="18" charset="0"/>
                <a:cs typeface="Times New Roman" panose="02020603050405020304" pitchFamily="18" charset="0"/>
              </a:rPr>
              <a:t>Life: </a:t>
            </a:r>
            <a:r>
              <a:rPr lang="en-US" dirty="0">
                <a:solidFill>
                  <a:schemeClr val="bg1"/>
                </a:solidFill>
                <a:latin typeface="Times New Roman" panose="02020603050405020304" pitchFamily="18" charset="0"/>
                <a:cs typeface="Times New Roman" panose="02020603050405020304" pitchFamily="18" charset="0"/>
              </a:rPr>
              <a:t>The time passed for the initial activity value of a radioactive material fall down at half value. </a:t>
            </a:r>
            <a:endParaRPr lang="tr-TR" dirty="0">
              <a:solidFill>
                <a:schemeClr val="bg1"/>
              </a:solidFill>
              <a:latin typeface="Times New Roman" panose="02020603050405020304" pitchFamily="18" charset="0"/>
              <a:cs typeface="Times New Roman" panose="02020603050405020304" pitchFamily="18" charset="0"/>
            </a:endParaRPr>
          </a:p>
          <a:p>
            <a:pPr>
              <a:buClr>
                <a:srgbClr val="92D050"/>
              </a:buClr>
              <a:buSzPct val="115000"/>
              <a:buFont typeface="Century Gothic" panose="020B0502020202020204" pitchFamily="34" charset="0"/>
              <a:buChar char="►"/>
            </a:pPr>
            <a:endParaRPr lang="tr-TR" u="sng" dirty="0">
              <a:solidFill>
                <a:schemeClr val="bg1"/>
              </a:solidFill>
              <a:latin typeface="Times New Roman" panose="02020603050405020304" pitchFamily="18" charset="0"/>
              <a:cs typeface="Times New Roman" panose="02020603050405020304" pitchFamily="18" charset="0"/>
            </a:endParaRPr>
          </a:p>
          <a:p>
            <a:pPr>
              <a:buClr>
                <a:srgbClr val="92D050"/>
              </a:buClr>
              <a:buSzPct val="115000"/>
              <a:buFont typeface="Century Gothic" panose="020B0502020202020204" pitchFamily="34" charset="0"/>
              <a:buChar char="►"/>
            </a:pPr>
            <a:r>
              <a:rPr lang="en-US" u="sng" dirty="0">
                <a:solidFill>
                  <a:schemeClr val="bg1"/>
                </a:solidFill>
                <a:latin typeface="Times New Roman" panose="02020603050405020304" pitchFamily="18" charset="0"/>
                <a:cs typeface="Times New Roman" panose="02020603050405020304" pitchFamily="18" charset="0"/>
              </a:rPr>
              <a:t>Discharge to the Environment: </a:t>
            </a:r>
            <a:r>
              <a:rPr lang="en-US" dirty="0">
                <a:solidFill>
                  <a:schemeClr val="bg1"/>
                </a:solidFill>
                <a:latin typeface="Times New Roman" panose="02020603050405020304" pitchFamily="18" charset="0"/>
                <a:cs typeface="Times New Roman" panose="02020603050405020304" pitchFamily="18" charset="0"/>
              </a:rPr>
              <a:t>Discharge of liquid wastes into the sewer system, solid wastes to the medical waste disposal facilities, wastes in gas form such as vapor, aerosol and dust particles to the atmosphere in the forms explained and in quantities not exceeding the limits indicated in this regulation.</a:t>
            </a:r>
            <a:endParaRPr lang="tr-TR" dirty="0">
              <a:solidFill>
                <a:schemeClr val="bg1"/>
              </a:solidFill>
              <a:latin typeface="Times New Roman" panose="02020603050405020304" pitchFamily="18" charset="0"/>
              <a:cs typeface="Times New Roman" panose="02020603050405020304" pitchFamily="18" charset="0"/>
            </a:endParaRPr>
          </a:p>
          <a:p>
            <a:endParaRPr lang="tr-TR" dirty="0">
              <a:solidFill>
                <a:schemeClr val="bg1"/>
              </a:solidFill>
              <a:latin typeface="Times New Roman" panose="02020603050405020304" pitchFamily="18" charset="0"/>
              <a:cs typeface="Times New Roman" panose="02020603050405020304" pitchFamily="18" charset="0"/>
            </a:endParaRPr>
          </a:p>
        </p:txBody>
      </p:sp>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643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6728" y="456919"/>
            <a:ext cx="11423177" cy="1923604"/>
          </a:xfrm>
          <a:prstGeom prst="rect">
            <a:avLst/>
          </a:prstGeom>
        </p:spPr>
        <p:txBody>
          <a:bodyPr wrap="square">
            <a:spAutoFit/>
          </a:bodyPr>
          <a:lstStyle/>
          <a:p>
            <a:r>
              <a:rPr lang="en-US" sz="3200" b="1" dirty="0">
                <a:solidFill>
                  <a:srgbClr val="002060"/>
                </a:solidFill>
                <a:latin typeface="Times New Roman" panose="02020603050405020304" pitchFamily="18" charset="0"/>
                <a:cs typeface="Times New Roman" panose="02020603050405020304" pitchFamily="18" charset="0"/>
              </a:rPr>
              <a:t>Limitations on Discharge of the Wastes Generated from the Use of Radioactive Material to the </a:t>
            </a:r>
            <a:r>
              <a:rPr lang="en-US" sz="3200" b="1" dirty="0" smtClean="0">
                <a:solidFill>
                  <a:srgbClr val="002060"/>
                </a:solidFill>
                <a:latin typeface="Times New Roman" panose="02020603050405020304" pitchFamily="18" charset="0"/>
                <a:cs typeface="Times New Roman" panose="02020603050405020304" pitchFamily="18" charset="0"/>
              </a:rPr>
              <a:t>Environment</a:t>
            </a:r>
            <a:endParaRPr lang="tr-TR" sz="3200" b="1" dirty="0" smtClean="0">
              <a:solidFill>
                <a:srgbClr val="002060"/>
              </a:solidFill>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
            </a:r>
            <a:br>
              <a:rPr lang="en-US" b="1" dirty="0">
                <a:solidFill>
                  <a:srgbClr val="002060"/>
                </a:solidFill>
                <a:latin typeface="Times New Roman" panose="02020603050405020304" pitchFamily="18" charset="0"/>
                <a:cs typeface="Times New Roman" panose="02020603050405020304" pitchFamily="18" charset="0"/>
              </a:rPr>
            </a:br>
            <a:r>
              <a:rPr lang="en-US" sz="1900" b="1" dirty="0">
                <a:solidFill>
                  <a:srgbClr val="002060"/>
                </a:solidFill>
                <a:latin typeface="Times New Roman" panose="02020603050405020304" pitchFamily="18" charset="0"/>
                <a:cs typeface="Times New Roman" panose="02020603050405020304" pitchFamily="18" charset="0"/>
              </a:rPr>
              <a:t>Limitations on Discharge of Liquid Wastes to the Sewer System</a:t>
            </a:r>
            <a:r>
              <a:rPr lang="en-US" dirty="0">
                <a:solidFill>
                  <a:srgbClr val="002060"/>
                </a:solidFill>
                <a:latin typeface="Times New Roman" panose="02020603050405020304" pitchFamily="18" charset="0"/>
                <a:cs typeface="Times New Roman" panose="02020603050405020304" pitchFamily="18" charset="0"/>
              </a:rPr>
              <a:t/>
            </a:r>
            <a:br>
              <a:rPr lang="en-US" dirty="0">
                <a:solidFill>
                  <a:srgbClr val="002060"/>
                </a:solidFill>
                <a:latin typeface="Times New Roman" panose="02020603050405020304" pitchFamily="18" charset="0"/>
                <a:cs typeface="Times New Roman" panose="02020603050405020304" pitchFamily="18" charset="0"/>
              </a:rPr>
            </a:br>
            <a:endParaRPr lang="tr-TR" dirty="0">
              <a:solidFill>
                <a:srgbClr val="00206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436730" y="2365134"/>
            <a:ext cx="9826388" cy="3139321"/>
          </a:xfrm>
          <a:prstGeom prst="rect">
            <a:avLst/>
          </a:prstGeom>
        </p:spPr>
        <p:txBody>
          <a:bodyPr wrap="square">
            <a:spAutoFit/>
          </a:bodyPr>
          <a:lstStyle/>
          <a:p>
            <a:r>
              <a:rPr lang="en-US" sz="2200" dirty="0">
                <a:solidFill>
                  <a:schemeClr val="bg1"/>
                </a:solidFill>
                <a:latin typeface="Times New Roman" panose="02020603050405020304" pitchFamily="18" charset="0"/>
                <a:cs typeface="Times New Roman" panose="02020603050405020304" pitchFamily="18" charset="0"/>
              </a:rPr>
              <a:t>Liquid wastes can only be given to the sewer system in the limitations given below, under the responsibility of the license holder, provided that fulfillment of the provisions designated in the Authority law and following the concentration values being found acceptable after Authority’s evaluation of the information relevant with the waste system of body provided by the organization</a:t>
            </a:r>
            <a:r>
              <a:rPr lang="en-US" sz="2200" dirty="0" smtClean="0">
                <a:solidFill>
                  <a:schemeClr val="bg1"/>
                </a:solidFill>
                <a:latin typeface="Times New Roman" panose="02020603050405020304" pitchFamily="18" charset="0"/>
                <a:cs typeface="Times New Roman" panose="02020603050405020304" pitchFamily="18" charset="0"/>
              </a:rPr>
              <a:t>.</a:t>
            </a:r>
            <a:endParaRPr lang="tr-TR" sz="2200" dirty="0" smtClean="0">
              <a:solidFill>
                <a:schemeClr val="bg1"/>
              </a:solidFill>
              <a:latin typeface="Times New Roman" panose="02020603050405020304" pitchFamily="18" charset="0"/>
              <a:cs typeface="Times New Roman" panose="02020603050405020304" pitchFamily="18" charset="0"/>
            </a:endParaRPr>
          </a:p>
          <a:p>
            <a:endParaRPr lang="en-US" sz="2200" dirty="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SzPct val="115000"/>
              <a:buFont typeface="Century Gothic" panose="020B0502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Total quantity of radioactivity in the waste which can be discharged to the sewer system by one organization at once cannot be more than 2.5 times of the ALI min value given in Table 13.1 and cannot exceed 100 MBq. </a:t>
            </a:r>
            <a:endParaRPr lang="tr-TR" sz="2200" dirty="0" smtClean="0">
              <a:solidFill>
                <a:schemeClr val="bg1"/>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762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6727" y="726070"/>
            <a:ext cx="10773465" cy="4154984"/>
          </a:xfrm>
          <a:prstGeom prst="rect">
            <a:avLst/>
          </a:prstGeom>
        </p:spPr>
        <p:txBody>
          <a:bodyPr wrap="square">
            <a:spAutoFit/>
          </a:bodyPr>
          <a:lstStyle/>
          <a:p>
            <a:pPr marL="342900" indent="-342900">
              <a:buClr>
                <a:srgbClr val="92D050"/>
              </a:buClr>
              <a:buSzPct val="115000"/>
              <a:buFont typeface="Century Gothic" panose="020B0502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Scintillation solvents for laboratories and liquid wastes with similar organic solvent contents cannot have alpha radioactivity. Concentration of solvents with beta and gamma radioactivity content do not exceed 3.7 Bq value in millimeter, radioactivity concentration ofsolvents with H-3 and C-14 contents do not exceed 37 Bq value in millimeter. For the wastes exceeding those values, the provisions in paragraph (a) of Article 7 of this Regulation are applied</a:t>
            </a:r>
            <a:r>
              <a:rPr lang="en-US" sz="2400" dirty="0" smtClean="0">
                <a:solidFill>
                  <a:schemeClr val="bg1"/>
                </a:solidFill>
                <a:latin typeface="Times New Roman" panose="02020603050405020304" pitchFamily="18" charset="0"/>
                <a:cs typeface="Times New Roman" panose="02020603050405020304" pitchFamily="18" charset="0"/>
              </a:rPr>
              <a:t>.</a:t>
            </a:r>
            <a:endParaRPr lang="tr-TR" sz="2400" dirty="0" smtClean="0">
              <a:solidFill>
                <a:schemeClr val="bg1"/>
              </a:solidFill>
              <a:latin typeface="Times New Roman" panose="02020603050405020304" pitchFamily="18" charset="0"/>
              <a:cs typeface="Times New Roman" panose="02020603050405020304" pitchFamily="18" charset="0"/>
            </a:endParaRPr>
          </a:p>
          <a:p>
            <a:pPr>
              <a:buClr>
                <a:srgbClr val="92D050"/>
              </a:buClr>
              <a:buSzPct val="115000"/>
            </a:pPr>
            <a:endParaRPr lang="tr-TR" sz="2400" dirty="0" smtClean="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SzPct val="115000"/>
              <a:buFont typeface="Century Gothic" panose="020B0502020202020204" pitchFamily="34" charset="0"/>
              <a:buChar char="►"/>
            </a:pP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Radioactivity </a:t>
            </a:r>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quantity that can be discharged to the sewer system in one month for one organization cannot be more than 25 times of the ALI min value given in Table 13.1. Wastes exceeding those values are subject to paragraph (a) of Article 7 of this Regulation. </a:t>
            </a:r>
            <a:endParaRPr lang="tr-TR"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917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3982" y="900754"/>
            <a:ext cx="10545170" cy="3416320"/>
          </a:xfrm>
          <a:prstGeom prst="rect">
            <a:avLst/>
          </a:prstGeom>
        </p:spPr>
        <p:txBody>
          <a:bodyPr wrap="square">
            <a:spAutoFit/>
          </a:bodyPr>
          <a:lstStyle/>
          <a:p>
            <a:pPr marL="285750" indent="-285750">
              <a:buClr>
                <a:srgbClr val="92D050"/>
              </a:buClr>
              <a:buSzPct val="115000"/>
              <a:buFont typeface="Century Gothic" panose="020B0502020202020204" pitchFamily="34" charset="0"/>
              <a:buChar char="►"/>
            </a:pPr>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If waste includes more than one radioisotope, ratio of each radioisotope activity to its own ALI min value calculated then the sum of those ratios is taken. In order to discharge those wastes to the sewer system, that sum cannot be greater than 2.5 for each discharge and cannot be greater than 25 for monthly total discharge</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a:t>
            </a:r>
            <a:endParaRPr lang="tr-TR"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endParaRPr>
          </a:p>
          <a:p>
            <a:pPr>
              <a:buClr>
                <a:srgbClr val="92D050"/>
              </a:buClr>
              <a:buSzPct val="115000"/>
            </a:pPr>
            <a:endParaRPr lang="en-US" sz="2400" dirty="0">
              <a:solidFill>
                <a:schemeClr val="bg1"/>
              </a:solidFill>
              <a:latin typeface="Times New Roman" panose="02020603050405020304" pitchFamily="18" charset="0"/>
              <a:cs typeface="Times New Roman" panose="02020603050405020304" pitchFamily="18" charset="0"/>
            </a:endParaRPr>
          </a:p>
          <a:p>
            <a:pPr marL="285750" indent="-285750">
              <a:buClr>
                <a:srgbClr val="92D050"/>
              </a:buClr>
              <a:buSzPct val="115000"/>
              <a:buFont typeface="Century Gothic" panose="020B0502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Liquid wastes with the urine and feces of patients who are under I-131 treatment, shall be connected to the sewer system out of the hospital at one point, a radiation warning sign shall be put up and regular measurements shall be made. At this point I-131 concentration value cannot exceed 10 Bq value.</a:t>
            </a:r>
          </a:p>
        </p:txBody>
      </p:sp>
      <p:sp>
        <p:nvSpPr>
          <p:cNvPr id="3" name="Metin kutusu 2"/>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261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2261" y="1714776"/>
            <a:ext cx="10112992" cy="3816429"/>
          </a:xfrm>
          <a:prstGeom prst="rect">
            <a:avLst/>
          </a:prstGeom>
        </p:spPr>
        <p:txBody>
          <a:bodyPr wrap="square">
            <a:spAutoFit/>
          </a:bodyPr>
          <a:lstStyle/>
          <a:p>
            <a:r>
              <a:rPr lang="en-US" sz="22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Equipment </a:t>
            </a:r>
            <a:r>
              <a:rPr lang="en-US" sz="2200" u="sng" dirty="0">
                <a:solidFill>
                  <a:schemeClr val="bg1"/>
                </a:solidFill>
                <a:uFill>
                  <a:solidFill>
                    <a:srgbClr val="002060"/>
                  </a:solidFill>
                </a:uFill>
                <a:latin typeface="Times New Roman" panose="02020603050405020304" pitchFamily="18" charset="0"/>
                <a:cs typeface="Times New Roman" panose="02020603050405020304" pitchFamily="18" charset="0"/>
              </a:rPr>
              <a:t>contaminated during the usage of radioactive materials and solid radioactive materials which cannot be used are classified as waste and can be discharged to the environment under the responsibility of the license holder within the limitations given below. </a:t>
            </a:r>
            <a:endParaRPr lang="tr-TR" sz="22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endParaRPr>
          </a:p>
          <a:p>
            <a:endParaRPr lang="tr-TR" sz="2200" dirty="0" smtClean="0">
              <a:solidFill>
                <a:schemeClr val="bg1"/>
              </a:solidFill>
              <a:latin typeface="Times New Roman" panose="02020603050405020304" pitchFamily="18" charset="0"/>
              <a:cs typeface="Times New Roman" panose="02020603050405020304" pitchFamily="18" charset="0"/>
            </a:endParaRPr>
          </a:p>
          <a:p>
            <a:pPr marL="342900" indent="-342900">
              <a:buClr>
                <a:srgbClr val="FFC000"/>
              </a:buClr>
              <a:buFont typeface="+mj-lt"/>
              <a:buAutoNum type="alphaLcParenR"/>
            </a:pPr>
            <a:r>
              <a:rPr lang="en-US" sz="2200" dirty="0" smtClean="0">
                <a:solidFill>
                  <a:schemeClr val="bg1"/>
                </a:solidFill>
                <a:latin typeface="Times New Roman" panose="02020603050405020304" pitchFamily="18" charset="0"/>
                <a:cs typeface="Times New Roman" panose="02020603050405020304" pitchFamily="18" charset="0"/>
              </a:rPr>
              <a:t>Radiation </a:t>
            </a:r>
            <a:r>
              <a:rPr lang="en-US" sz="2200" dirty="0">
                <a:solidFill>
                  <a:schemeClr val="bg1"/>
                </a:solidFill>
                <a:latin typeface="Times New Roman" panose="02020603050405020304" pitchFamily="18" charset="0"/>
                <a:cs typeface="Times New Roman" panose="02020603050405020304" pitchFamily="18" charset="0"/>
              </a:rPr>
              <a:t>dose rate on the surface of radioactive waste bags which will be sent to the medical waste disposal facilities shall not exceed 1 μSv/hour in anyway. Measurements shall be made by an appropriate detection device that can measure the emission of radiation of the radioactive material. </a:t>
            </a:r>
            <a:endParaRPr lang="tr-TR" sz="2200" dirty="0" smtClean="0">
              <a:solidFill>
                <a:schemeClr val="bg1"/>
              </a:solidFill>
              <a:latin typeface="Times New Roman" panose="02020603050405020304" pitchFamily="18" charset="0"/>
              <a:cs typeface="Times New Roman" panose="02020603050405020304" pitchFamily="18" charset="0"/>
            </a:endParaRPr>
          </a:p>
          <a:p>
            <a:pPr marL="342900" indent="-342900">
              <a:buClr>
                <a:srgbClr val="FFC000"/>
              </a:buClr>
              <a:buFont typeface="+mj-lt"/>
              <a:buAutoNum type="alphaLcParenR"/>
            </a:pPr>
            <a:r>
              <a:rPr lang="en-US" sz="2200" dirty="0" smtClean="0">
                <a:solidFill>
                  <a:schemeClr val="bg1"/>
                </a:solidFill>
                <a:latin typeface="Times New Roman" panose="02020603050405020304" pitchFamily="18" charset="0"/>
                <a:cs typeface="Times New Roman" panose="02020603050405020304" pitchFamily="18" charset="0"/>
              </a:rPr>
              <a:t>Alpha-releasing </a:t>
            </a:r>
            <a:r>
              <a:rPr lang="en-US" sz="2200" dirty="0">
                <a:solidFill>
                  <a:schemeClr val="bg1"/>
                </a:solidFill>
                <a:latin typeface="Times New Roman" panose="02020603050405020304" pitchFamily="18" charset="0"/>
                <a:cs typeface="Times New Roman" panose="02020603050405020304" pitchFamily="18" charset="0"/>
              </a:rPr>
              <a:t>solid wastes cannot be discharged to the environment. For those wastes application must be made to the Authority.</a:t>
            </a:r>
            <a:endParaRPr lang="tr-TR" sz="2200" dirty="0">
              <a:solidFill>
                <a:schemeClr val="bg1"/>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532263" y="417226"/>
            <a:ext cx="11352665" cy="1077218"/>
          </a:xfrm>
          <a:prstGeom prst="rect">
            <a:avLst/>
          </a:prstGeom>
        </p:spPr>
        <p:txBody>
          <a:bodyPr wrap="square">
            <a:spAutoFit/>
          </a:bodyPr>
          <a:lstStyle/>
          <a:p>
            <a:r>
              <a:rPr lang="en-US" sz="3200" b="1" dirty="0">
                <a:solidFill>
                  <a:srgbClr val="002060"/>
                </a:solidFill>
                <a:latin typeface="+mj-lt"/>
              </a:rPr>
              <a:t>Limitations on the Discharge of Solid Wastes to the Environment </a:t>
            </a:r>
          </a:p>
        </p:txBody>
      </p:sp>
      <p:sp>
        <p:nvSpPr>
          <p:cNvPr id="6" name="Metin kutusu 5"/>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320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205553" y="2158074"/>
            <a:ext cx="10215657" cy="1384995"/>
          </a:xfrm>
          <a:prstGeom prst="rect">
            <a:avLst/>
          </a:prstGeom>
        </p:spPr>
        <p:txBody>
          <a:bodyPr wrap="square">
            <a:spAutoFit/>
          </a:bodyPr>
          <a:lstStyle/>
          <a:p>
            <a:pPr algn="just"/>
            <a:r>
              <a:rPr lang="en-US" sz="2800" dirty="0" smtClean="0">
                <a:solidFill>
                  <a:schemeClr val="bg1"/>
                </a:solidFill>
                <a:latin typeface="Times New Roman" panose="02020603050405020304" pitchFamily="18" charset="0"/>
                <a:cs typeface="Times New Roman" panose="02020603050405020304" pitchFamily="18" charset="0"/>
              </a:rPr>
              <a:t>Wastes </a:t>
            </a:r>
            <a:r>
              <a:rPr lang="en-US" sz="2800" dirty="0">
                <a:solidFill>
                  <a:schemeClr val="bg1"/>
                </a:solidFill>
                <a:latin typeface="Times New Roman" panose="02020603050405020304" pitchFamily="18" charset="0"/>
                <a:cs typeface="Times New Roman" panose="02020603050405020304" pitchFamily="18" charset="0"/>
              </a:rPr>
              <a:t>in gas form are discharged to the atmosphere under responsibility of the license holder under the conditions determined in the licensing and facility projecting phase.</a:t>
            </a:r>
            <a:endParaRPr lang="tr-TR" sz="2800" dirty="0">
              <a:solidFill>
                <a:schemeClr val="bg1"/>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1205552" y="662886"/>
            <a:ext cx="10627058" cy="1200329"/>
          </a:xfrm>
          <a:prstGeom prst="rect">
            <a:avLst/>
          </a:prstGeom>
        </p:spPr>
        <p:txBody>
          <a:bodyPr wrap="square">
            <a:spAutoFit/>
          </a:bodyPr>
          <a:lstStyle/>
          <a:p>
            <a:r>
              <a:rPr lang="en-US" sz="3600" b="1" dirty="0" smtClean="0">
                <a:solidFill>
                  <a:srgbClr val="002060"/>
                </a:solidFill>
              </a:rPr>
              <a:t>Limitations On The Discharge Of Gas Wastes To The Atmosphere </a:t>
            </a:r>
            <a:endParaRPr lang="tr-TR" sz="3600" b="1" dirty="0">
              <a:solidFill>
                <a:srgbClr val="002060"/>
              </a:solidFill>
            </a:endParaRPr>
          </a:p>
        </p:txBody>
      </p:sp>
      <p:sp>
        <p:nvSpPr>
          <p:cNvPr id="4" name="Metin kutusu 3"/>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007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651462" y="952327"/>
            <a:ext cx="6889077" cy="5700452"/>
          </a:xfrm>
          <a:prstGeom prst="rect">
            <a:avLst/>
          </a:prstGeom>
        </p:spPr>
      </p:pic>
      <p:sp>
        <p:nvSpPr>
          <p:cNvPr id="5" name="Dikdörtgen 4"/>
          <p:cNvSpPr/>
          <p:nvPr/>
        </p:nvSpPr>
        <p:spPr>
          <a:xfrm>
            <a:off x="1647907" y="248781"/>
            <a:ext cx="8883842" cy="646331"/>
          </a:xfrm>
          <a:prstGeom prst="rect">
            <a:avLst/>
          </a:prstGeom>
        </p:spPr>
        <p:txBody>
          <a:bodyPr wrap="none">
            <a:spAutoFit/>
          </a:bodyPr>
          <a:lstStyle/>
          <a:p>
            <a:r>
              <a:rPr lang="en-US" sz="3600" b="1" dirty="0">
                <a:solidFill>
                  <a:srgbClr val="002060"/>
                </a:solidFill>
                <a:latin typeface="Times New Roman" panose="02020603050405020304" pitchFamily="18" charset="0"/>
                <a:cs typeface="Times New Roman" panose="02020603050405020304" pitchFamily="18" charset="0"/>
              </a:rPr>
              <a:t>Radioactive waste storage areas of </a:t>
            </a:r>
            <a:r>
              <a:rPr lang="en-US" sz="3600" b="1" dirty="0" smtClean="0">
                <a:solidFill>
                  <a:srgbClr val="002060"/>
                </a:solidFill>
                <a:latin typeface="Times New Roman" panose="02020603050405020304" pitchFamily="18" charset="0"/>
                <a:cs typeface="Times New Roman" panose="02020603050405020304" pitchFamily="18" charset="0"/>
              </a:rPr>
              <a:t>countries</a:t>
            </a:r>
            <a:endParaRPr lang="tr-TR" sz="3600" b="1" dirty="0">
              <a:solidFill>
                <a:srgbClr val="002060"/>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033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244362" y="2804745"/>
            <a:ext cx="5319346" cy="707886"/>
          </a:xfrm>
          <a:prstGeom prst="rect">
            <a:avLst/>
          </a:prstGeom>
          <a:noFill/>
        </p:spPr>
        <p:txBody>
          <a:bodyPr wrap="square" rtlCol="0">
            <a:spAutoFit/>
          </a:bodyPr>
          <a:lstStyle/>
          <a:p>
            <a:pPr algn="ctr"/>
            <a:r>
              <a:rPr lang="tr-TR" sz="4000" b="1" dirty="0" smtClean="0">
                <a:solidFill>
                  <a:schemeClr val="bg1"/>
                </a:solidFill>
              </a:rPr>
              <a:t>SON</a:t>
            </a:r>
            <a:endParaRPr lang="tr-TR" sz="4000" b="1" dirty="0">
              <a:solidFill>
                <a:schemeClr val="bg1"/>
              </a:solidFill>
            </a:endParaRPr>
          </a:p>
        </p:txBody>
      </p:sp>
    </p:spTree>
    <p:extLst>
      <p:ext uri="{BB962C8B-B14F-4D97-AF65-F5344CB8AC3E}">
        <p14:creationId xmlns:p14="http://schemas.microsoft.com/office/powerpoint/2010/main" val="1535381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0255" y="415710"/>
            <a:ext cx="11068201" cy="3785652"/>
          </a:xfrm>
          <a:prstGeom prst="rect">
            <a:avLst/>
          </a:prstGeom>
        </p:spPr>
        <p:txBody>
          <a:bodyPr wrap="square">
            <a:spAutoFit/>
          </a:bodyPr>
          <a:lstStyle/>
          <a:p>
            <a:r>
              <a:rPr lang="en-US" sz="2000" u="sng" dirty="0">
                <a:solidFill>
                  <a:schemeClr val="bg1"/>
                </a:solidFill>
                <a:uFill>
                  <a:solidFill>
                    <a:srgbClr val="002060"/>
                  </a:solidFill>
                </a:uFill>
                <a:latin typeface="Times New Roman" panose="02020603050405020304" pitchFamily="18" charset="0"/>
                <a:cs typeface="Times New Roman" panose="02020603050405020304" pitchFamily="18" charset="0"/>
              </a:rPr>
              <a:t>Nuclear power is characterised by the very large amount of energy produced from a very small amount of fuel, and the amount of waste produced during this process is also relatively small.However, much of the waste produced is radioactive and therefore must be carefully managed as hazardous material</a:t>
            </a:r>
            <a:r>
              <a:rPr lang="en-US" sz="20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a:t>
            </a:r>
            <a:endParaRPr lang="tr-TR" sz="20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All parts of the nuclear fuel cycle produce some radioactive waste and the cost of managing and disposing of this is part of the electricity cost (i.e. it is internalised and paid for by the electricity consumers).All toxic waste needs be dealt with safely – not just radioactive waste – and in countries with nuclear power, radioactive waste comprises a very small proportion of total industrial hazardous waste generated.Radioactive waste is not unique to the nuclear fuel cycle. Radioactive materials are used extensively in medicine, agriculture, research, manufacturing, non-destructive testing, and minerals exploration. Unlike other hazardous industrial materials, however, the level of hazard of all radioactive waste – its radioactivity – diminishes with time.</a:t>
            </a:r>
          </a:p>
        </p:txBody>
      </p:sp>
      <p:sp>
        <p:nvSpPr>
          <p:cNvPr id="3" name="Metin kutusu 2"/>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558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5758" y="592204"/>
            <a:ext cx="7325580" cy="806811"/>
          </a:xfrm>
        </p:spPr>
        <p:txBody>
          <a:bodyPr/>
          <a:lstStyle/>
          <a:p>
            <a:r>
              <a:rPr lang="en-US" b="1" cap="none" dirty="0" smtClean="0">
                <a:solidFill>
                  <a:srgbClr val="002060"/>
                </a:solidFill>
                <a:latin typeface="Times New Roman" panose="02020603050405020304" pitchFamily="18" charset="0"/>
                <a:cs typeface="Times New Roman" panose="02020603050405020304" pitchFamily="18" charset="0"/>
              </a:rPr>
              <a:t>Types </a:t>
            </a:r>
            <a:r>
              <a:rPr lang="tr-TR" b="1" cap="none" dirty="0" smtClean="0">
                <a:solidFill>
                  <a:srgbClr val="002060"/>
                </a:solidFill>
                <a:latin typeface="Times New Roman" panose="02020603050405020304" pitchFamily="18" charset="0"/>
                <a:cs typeface="Times New Roman" panose="02020603050405020304" pitchFamily="18" charset="0"/>
              </a:rPr>
              <a:t>o</a:t>
            </a:r>
            <a:r>
              <a:rPr lang="en-US" b="1" cap="none" dirty="0" smtClean="0">
                <a:solidFill>
                  <a:srgbClr val="002060"/>
                </a:solidFill>
                <a:latin typeface="Times New Roman" panose="02020603050405020304" pitchFamily="18" charset="0"/>
                <a:cs typeface="Times New Roman" panose="02020603050405020304" pitchFamily="18" charset="0"/>
              </a:rPr>
              <a:t>f Radioactive </a:t>
            </a:r>
            <a:r>
              <a:rPr lang="en-US" b="1" cap="none" dirty="0" smtClean="0">
                <a:solidFill>
                  <a:srgbClr val="002060"/>
                </a:solidFill>
                <a:latin typeface="Times New Roman" panose="02020603050405020304" pitchFamily="18" charset="0"/>
                <a:cs typeface="Times New Roman" panose="02020603050405020304" pitchFamily="18" charset="0"/>
              </a:rPr>
              <a:t>Waste</a:t>
            </a:r>
            <a:endParaRPr lang="tr-TR" b="1" cap="none" dirty="0">
              <a:solidFill>
                <a:srgbClr val="00206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38746" y="931459"/>
            <a:ext cx="9729029" cy="5196779"/>
          </a:xfrm>
        </p:spPr>
        <p:txBody>
          <a:bodyPr>
            <a:normAutofit/>
          </a:bodyPr>
          <a:lstStyle/>
          <a:p>
            <a:pPr>
              <a:buSzPct val="115000"/>
            </a:pPr>
            <a:r>
              <a:rPr lang="en-US" sz="21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Radioactive </a:t>
            </a:r>
            <a:r>
              <a:rPr lang="en-US" sz="2100" u="sng" dirty="0">
                <a:solidFill>
                  <a:schemeClr val="bg1"/>
                </a:solidFill>
                <a:uFill>
                  <a:solidFill>
                    <a:srgbClr val="002060"/>
                  </a:solidFill>
                </a:uFill>
                <a:latin typeface="Times New Roman" panose="02020603050405020304" pitchFamily="18" charset="0"/>
                <a:cs typeface="Times New Roman" panose="02020603050405020304" pitchFamily="18" charset="0"/>
              </a:rPr>
              <a:t>waste includes any material that is either intrinsically radioactive, or has been contaminated by radioactivity, and that is deemed to have no further use. Government policy dictates whether certain materials – such as used nuclear fuel and plutonium – are categorised as waste.</a:t>
            </a:r>
          </a:p>
          <a:p>
            <a:pPr>
              <a:buSzPct val="115000"/>
            </a:pPr>
            <a:r>
              <a:rPr lang="en-US" sz="2100" dirty="0">
                <a:solidFill>
                  <a:schemeClr val="bg1"/>
                </a:solidFill>
                <a:latin typeface="Times New Roman" panose="02020603050405020304" pitchFamily="18" charset="0"/>
                <a:cs typeface="Times New Roman" panose="02020603050405020304" pitchFamily="18" charset="0"/>
              </a:rPr>
              <a:t>Every radionuclide has a half-life – the time taken for half of its atoms to decay, and thus for it to lose half of its radioactivity. Radionuclides with long half-lives tend to be alpha and beta emitters – making their handling easier – while those with short half-lives tend to emit the more penetrating gamma rays. Eventually all radioactive waste decays into non-radioactive elements. The more radioactive an isotope is, the faster it decays. </a:t>
            </a:r>
            <a:endParaRPr lang="tr-TR" sz="2100" dirty="0" smtClean="0">
              <a:solidFill>
                <a:schemeClr val="bg1"/>
              </a:solidFill>
              <a:latin typeface="Times New Roman" panose="02020603050405020304" pitchFamily="18" charset="0"/>
              <a:cs typeface="Times New Roman" panose="02020603050405020304" pitchFamily="18" charset="0"/>
            </a:endParaRPr>
          </a:p>
          <a:p>
            <a:pPr>
              <a:buSzPct val="115000"/>
            </a:pPr>
            <a:r>
              <a:rPr lang="en-US" sz="21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Radioactive </a:t>
            </a:r>
            <a:r>
              <a:rPr lang="en-US" sz="2100" u="sng" dirty="0">
                <a:solidFill>
                  <a:schemeClr val="bg1"/>
                </a:solidFill>
                <a:uFill>
                  <a:solidFill>
                    <a:srgbClr val="002060"/>
                  </a:solidFill>
                </a:uFill>
                <a:latin typeface="Times New Roman" panose="02020603050405020304" pitchFamily="18" charset="0"/>
                <a:cs typeface="Times New Roman" panose="02020603050405020304" pitchFamily="18" charset="0"/>
              </a:rPr>
              <a:t>waste is typically classified as either low-level (LLW), intermediate-level (ILW), or high-level (HLW), dependent, primarily, on its level of radioactivity.</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2306" y="995610"/>
            <a:ext cx="2069694" cy="2069694"/>
          </a:xfrm>
          <a:prstGeom prst="rect">
            <a:avLst/>
          </a:prstGeom>
        </p:spPr>
      </p:pic>
      <p:sp>
        <p:nvSpPr>
          <p:cNvPr id="5" name="Metin kutusu 4"/>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111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78005" y="1284080"/>
            <a:ext cx="9863428" cy="1954381"/>
          </a:xfrm>
          <a:prstGeom prst="rect">
            <a:avLst/>
          </a:prstGeom>
        </p:spPr>
        <p:txBody>
          <a:bodyPr wrap="square">
            <a:spAutoFit/>
          </a:bodyPr>
          <a:lstStyle/>
          <a:p>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Low-level </a:t>
            </a:r>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waste (LLW) has a radioactive content not exceeding four </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giga-becquerels </a:t>
            </a:r>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per </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tonne </a:t>
            </a:r>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(GBq/t) of alpha activity or 12 GBq/t beta-gamma activity. </a:t>
            </a:r>
            <a:r>
              <a:rPr lang="en-US" sz="2400" dirty="0">
                <a:solidFill>
                  <a:schemeClr val="bg1"/>
                </a:solidFill>
                <a:latin typeface="Times New Roman" panose="02020603050405020304" pitchFamily="18" charset="0"/>
                <a:cs typeface="Times New Roman" panose="02020603050405020304" pitchFamily="18" charset="0"/>
              </a:rPr>
              <a:t>LLW does not require shielding during handling and transport, and is suitable for disposal in near surface facilities</a:t>
            </a:r>
            <a:r>
              <a:rPr lang="en-US" sz="2400" dirty="0" smtClean="0">
                <a:solidFill>
                  <a:schemeClr val="bg1"/>
                </a:solidFill>
                <a:latin typeface="Times New Roman" panose="02020603050405020304" pitchFamily="18" charset="0"/>
                <a:cs typeface="Times New Roman" panose="02020603050405020304" pitchFamily="18" charset="0"/>
              </a:rPr>
              <a:t>.</a:t>
            </a:r>
            <a:endParaRPr lang="tr-TR" sz="2400" dirty="0" smtClean="0">
              <a:solidFill>
                <a:schemeClr val="bg1"/>
              </a:solidFill>
              <a:latin typeface="Times New Roman" panose="02020603050405020304" pitchFamily="18" charset="0"/>
              <a:cs typeface="Times New Roman" panose="02020603050405020304" pitchFamily="18" charset="0"/>
            </a:endParaRPr>
          </a:p>
          <a:p>
            <a:endParaRPr lang="en-US" sz="2500" dirty="0">
              <a:solidFill>
                <a:schemeClr val="bg1"/>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965926" y="637738"/>
            <a:ext cx="2978701" cy="584775"/>
          </a:xfrm>
          <a:prstGeom prst="rect">
            <a:avLst/>
          </a:prstGeom>
        </p:spPr>
        <p:txBody>
          <a:bodyPr wrap="none">
            <a:spAutoFit/>
          </a:bodyPr>
          <a:lstStyle/>
          <a:p>
            <a:r>
              <a:rPr lang="tr-TR" sz="3200" b="1" dirty="0">
                <a:solidFill>
                  <a:srgbClr val="002060"/>
                </a:solidFill>
                <a:latin typeface="Times New Roman" panose="02020603050405020304" pitchFamily="18" charset="0"/>
                <a:cs typeface="Times New Roman" panose="02020603050405020304" pitchFamily="18" charset="0"/>
              </a:rPr>
              <a:t>Low-level waste</a:t>
            </a:r>
          </a:p>
        </p:txBody>
      </p:sp>
      <p:sp>
        <p:nvSpPr>
          <p:cNvPr id="6" name="Dikdörtgen 5"/>
          <p:cNvSpPr/>
          <p:nvPr/>
        </p:nvSpPr>
        <p:spPr>
          <a:xfrm>
            <a:off x="886799" y="3628578"/>
            <a:ext cx="4482317" cy="619272"/>
          </a:xfrm>
          <a:prstGeom prst="rect">
            <a:avLst/>
          </a:prstGeom>
        </p:spPr>
        <p:txBody>
          <a:bodyPr wrap="none">
            <a:spAutoFit/>
          </a:bodyPr>
          <a:lstStyle/>
          <a:p>
            <a:pPr>
              <a:lnSpc>
                <a:spcPct val="107000"/>
              </a:lnSpc>
              <a:spcBef>
                <a:spcPts val="1500"/>
              </a:spcBef>
              <a:spcAft>
                <a:spcPts val="750"/>
              </a:spcAft>
            </a:pPr>
            <a:r>
              <a:rPr lang="tr-TR"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Intermediate-level waste</a:t>
            </a:r>
            <a:endParaRPr lang="tr-TR"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Dikdörtgen 6"/>
          <p:cNvSpPr/>
          <p:nvPr/>
        </p:nvSpPr>
        <p:spPr>
          <a:xfrm>
            <a:off x="878005" y="4230006"/>
            <a:ext cx="9863428" cy="1969770"/>
          </a:xfrm>
          <a:prstGeom prst="rect">
            <a:avLst/>
          </a:prstGeom>
        </p:spPr>
        <p:txBody>
          <a:bodyPr wrap="square">
            <a:spAutoFit/>
          </a:bodyPr>
          <a:lstStyle/>
          <a:p>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Intermediate-level waste (ILW) is more radioactive than </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L</a:t>
            </a:r>
            <a:r>
              <a:rPr lang="tr-TR" sz="2400" u="sng" dirty="0" err="1" smtClean="0">
                <a:solidFill>
                  <a:schemeClr val="bg1"/>
                </a:solidFill>
                <a:uFill>
                  <a:solidFill>
                    <a:srgbClr val="002060"/>
                  </a:solidFill>
                </a:uFill>
                <a:latin typeface="Times New Roman" panose="02020603050405020304" pitchFamily="18" charset="0"/>
                <a:cs typeface="Times New Roman" panose="02020603050405020304" pitchFamily="18" charset="0"/>
              </a:rPr>
              <a:t>ow</a:t>
            </a:r>
            <a:r>
              <a:rPr lang="tr-TR"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-Level </a:t>
            </a:r>
            <a:r>
              <a:rPr lang="tr-TR" sz="2400" u="sng" dirty="0" err="1" smtClean="0">
                <a:solidFill>
                  <a:schemeClr val="bg1"/>
                </a:solidFill>
                <a:uFill>
                  <a:solidFill>
                    <a:srgbClr val="002060"/>
                  </a:solidFill>
                </a:uFill>
                <a:latin typeface="Times New Roman" panose="02020603050405020304" pitchFamily="18" charset="0"/>
                <a:cs typeface="Times New Roman" panose="02020603050405020304" pitchFamily="18" charset="0"/>
              </a:rPr>
              <a:t>Waste</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 </a:t>
            </a:r>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but the heat it generates </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a:t>
            </a:r>
            <a:r>
              <a:rPr lang="tr-TR"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less than </a:t>
            </a:r>
            <a:r>
              <a:rPr lang="en-US" sz="24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2 </a:t>
            </a:r>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kW/m</a:t>
            </a:r>
            <a:r>
              <a:rPr lang="en-US" sz="2400" u="sng" baseline="30000" dirty="0">
                <a:solidFill>
                  <a:schemeClr val="bg1"/>
                </a:solidFill>
                <a:uFill>
                  <a:solidFill>
                    <a:srgbClr val="002060"/>
                  </a:solidFill>
                </a:uFill>
                <a:latin typeface="Times New Roman" panose="02020603050405020304" pitchFamily="18" charset="0"/>
                <a:cs typeface="Times New Roman" panose="02020603050405020304" pitchFamily="18" charset="0"/>
              </a:rPr>
              <a:t>3</a:t>
            </a:r>
            <a:r>
              <a:rPr lang="en-US" sz="2400" u="sng" dirty="0">
                <a:solidFill>
                  <a:schemeClr val="bg1"/>
                </a:solidFill>
                <a:uFill>
                  <a:solidFill>
                    <a:srgbClr val="002060"/>
                  </a:solidFill>
                </a:uFill>
                <a:latin typeface="Times New Roman" panose="02020603050405020304" pitchFamily="18" charset="0"/>
                <a:cs typeface="Times New Roman" panose="02020603050405020304" pitchFamily="18" charset="0"/>
              </a:rPr>
              <a:t>) is not sufficient to be taken into account in the design or selection of storage and disposal facilities. </a:t>
            </a:r>
            <a:r>
              <a:rPr lang="en-US" sz="2400" dirty="0">
                <a:solidFill>
                  <a:schemeClr val="bg1"/>
                </a:solidFill>
                <a:latin typeface="Times New Roman" panose="02020603050405020304" pitchFamily="18" charset="0"/>
                <a:cs typeface="Times New Roman" panose="02020603050405020304" pitchFamily="18" charset="0"/>
              </a:rPr>
              <a:t>Due to its higher levels of radioactivity, ILW requires some shielding</a:t>
            </a:r>
            <a:r>
              <a:rPr lang="en-US" sz="2400" dirty="0" smtClean="0">
                <a:solidFill>
                  <a:schemeClr val="bg1"/>
                </a:solidFill>
                <a:latin typeface="Times New Roman" panose="02020603050405020304" pitchFamily="18" charset="0"/>
                <a:cs typeface="Times New Roman" panose="02020603050405020304" pitchFamily="18" charset="0"/>
              </a:rPr>
              <a:t>.</a:t>
            </a:r>
            <a:endParaRPr lang="tr-TR" sz="2400" dirty="0" smtClean="0">
              <a:solidFill>
                <a:schemeClr val="bg1"/>
              </a:solidFill>
              <a:latin typeface="Times New Roman" panose="02020603050405020304" pitchFamily="18" charset="0"/>
              <a:cs typeface="Times New Roman" panose="02020603050405020304" pitchFamily="18" charset="0"/>
            </a:endParaRPr>
          </a:p>
          <a:p>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34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95092" y="1578523"/>
            <a:ext cx="11203589" cy="1384995"/>
          </a:xfrm>
          <a:prstGeom prst="rect">
            <a:avLst/>
          </a:prstGeom>
        </p:spPr>
        <p:txBody>
          <a:bodyPr wrap="square">
            <a:spAutoFit/>
          </a:bodyPr>
          <a:lstStyle/>
          <a:p>
            <a:r>
              <a:rPr lang="en-US" sz="28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High-level </a:t>
            </a:r>
            <a:r>
              <a:rPr lang="en-US" sz="2800" u="sng" dirty="0">
                <a:solidFill>
                  <a:schemeClr val="bg1"/>
                </a:solidFill>
                <a:uFill>
                  <a:solidFill>
                    <a:srgbClr val="002060"/>
                  </a:solidFill>
                </a:uFill>
                <a:latin typeface="Times New Roman" panose="02020603050405020304" pitchFamily="18" charset="0"/>
                <a:cs typeface="Times New Roman" panose="02020603050405020304" pitchFamily="18" charset="0"/>
              </a:rPr>
              <a:t>waste (HLW) is sufficiently radioactive for its decay heat </a:t>
            </a:r>
            <a:r>
              <a:rPr lang="en-US" sz="28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a:t>
            </a:r>
            <a:r>
              <a:rPr lang="tr-TR" sz="28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less than </a:t>
            </a:r>
            <a:r>
              <a:rPr lang="en-US" sz="28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2kW/m</a:t>
            </a:r>
            <a:r>
              <a:rPr lang="en-US" sz="2800" u="sng" baseline="30000" dirty="0" smtClean="0">
                <a:solidFill>
                  <a:schemeClr val="bg1"/>
                </a:solidFill>
                <a:uFill>
                  <a:solidFill>
                    <a:srgbClr val="002060"/>
                  </a:solidFill>
                </a:uFill>
                <a:latin typeface="Times New Roman" panose="02020603050405020304" pitchFamily="18" charset="0"/>
                <a:cs typeface="Times New Roman" panose="02020603050405020304" pitchFamily="18" charset="0"/>
              </a:rPr>
              <a:t>3</a:t>
            </a:r>
            <a:r>
              <a:rPr lang="en-US" sz="2800" u="sng" dirty="0">
                <a:solidFill>
                  <a:schemeClr val="bg1"/>
                </a:solidFill>
                <a:uFill>
                  <a:solidFill>
                    <a:srgbClr val="002060"/>
                  </a:solidFill>
                </a:uFill>
                <a:latin typeface="Times New Roman" panose="02020603050405020304" pitchFamily="18" charset="0"/>
                <a:cs typeface="Times New Roman" panose="02020603050405020304" pitchFamily="18" charset="0"/>
              </a:rPr>
              <a:t>) to increase its temperature, and the temperature of its surroundings, significantly. </a:t>
            </a:r>
            <a:r>
              <a:rPr lang="en-US" sz="2800" dirty="0">
                <a:solidFill>
                  <a:schemeClr val="bg1"/>
                </a:solidFill>
                <a:latin typeface="Times New Roman" panose="02020603050405020304" pitchFamily="18" charset="0"/>
                <a:cs typeface="Times New Roman" panose="02020603050405020304" pitchFamily="18" charset="0"/>
              </a:rPr>
              <a:t>As a result, HLW requires cooling and shielding.</a:t>
            </a:r>
          </a:p>
        </p:txBody>
      </p:sp>
      <p:sp>
        <p:nvSpPr>
          <p:cNvPr id="5" name="Dikdörtgen 4"/>
          <p:cNvSpPr/>
          <p:nvPr/>
        </p:nvSpPr>
        <p:spPr>
          <a:xfrm>
            <a:off x="495091" y="844289"/>
            <a:ext cx="3068469" cy="584775"/>
          </a:xfrm>
          <a:prstGeom prst="rect">
            <a:avLst/>
          </a:prstGeom>
        </p:spPr>
        <p:txBody>
          <a:bodyPr wrap="none">
            <a:spAutoFit/>
          </a:bodyPr>
          <a:lstStyle/>
          <a:p>
            <a:r>
              <a:rPr lang="en-US" sz="3200" b="1" dirty="0">
                <a:solidFill>
                  <a:srgbClr val="002060"/>
                </a:solidFill>
                <a:latin typeface="Times New Roman" panose="02020603050405020304" pitchFamily="18" charset="0"/>
                <a:cs typeface="Times New Roman" panose="02020603050405020304" pitchFamily="18" charset="0"/>
              </a:rPr>
              <a:t>High-level waste</a:t>
            </a:r>
          </a:p>
        </p:txBody>
      </p:sp>
      <p:sp>
        <p:nvSpPr>
          <p:cNvPr id="6" name="Dikdörtgen 5"/>
          <p:cNvSpPr/>
          <p:nvPr/>
        </p:nvSpPr>
        <p:spPr>
          <a:xfrm>
            <a:off x="534399" y="3763525"/>
            <a:ext cx="11164283" cy="1384995"/>
          </a:xfrm>
          <a:prstGeom prst="rect">
            <a:avLst/>
          </a:prstGeom>
        </p:spPr>
        <p:txBody>
          <a:bodyPr wrap="square">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Exempt </a:t>
            </a:r>
            <a:r>
              <a:rPr lang="en-US" sz="2800" dirty="0">
                <a:solidFill>
                  <a:schemeClr val="bg1"/>
                </a:solidFill>
                <a:latin typeface="Times New Roman" panose="02020603050405020304" pitchFamily="18" charset="0"/>
                <a:cs typeface="Times New Roman" panose="02020603050405020304" pitchFamily="18" charset="0"/>
              </a:rPr>
              <a:t>waste and very low-level waste (VLLW) contains radioactive materials at a level which is not considered harmful to people or the surrounding environment. </a:t>
            </a:r>
          </a:p>
        </p:txBody>
      </p:sp>
      <p:sp>
        <p:nvSpPr>
          <p:cNvPr id="7" name="Dikdörtgen 6"/>
          <p:cNvSpPr/>
          <p:nvPr/>
        </p:nvSpPr>
        <p:spPr>
          <a:xfrm>
            <a:off x="604736" y="3143583"/>
            <a:ext cx="3750514" cy="584775"/>
          </a:xfrm>
          <a:prstGeom prst="rect">
            <a:avLst/>
          </a:prstGeom>
        </p:spPr>
        <p:txBody>
          <a:bodyPr wrap="none">
            <a:spAutoFit/>
          </a:bodyPr>
          <a:lstStyle/>
          <a:p>
            <a:r>
              <a:rPr lang="tr-TR" sz="3200" b="1" dirty="0">
                <a:solidFill>
                  <a:srgbClr val="002060"/>
                </a:solidFill>
                <a:latin typeface="Times New Roman" panose="02020603050405020304" pitchFamily="18" charset="0"/>
                <a:cs typeface="Times New Roman" panose="02020603050405020304" pitchFamily="18" charset="0"/>
              </a:rPr>
              <a:t>Very low-level waste</a:t>
            </a:r>
          </a:p>
        </p:txBody>
      </p:sp>
      <p:sp>
        <p:nvSpPr>
          <p:cNvPr id="8" name="Metin kutusu 7"/>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112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80453" y="1698628"/>
            <a:ext cx="10593508" cy="2554545"/>
          </a:xfrm>
          <a:prstGeom prst="rect">
            <a:avLst/>
          </a:prstGeom>
        </p:spPr>
        <p:txBody>
          <a:bodyPr wrap="square">
            <a:spAutoFit/>
          </a:bodyPr>
          <a:lstStyle/>
          <a:p>
            <a:r>
              <a:rPr lang="en-US" sz="2000" u="sng" dirty="0" smtClean="0">
                <a:solidFill>
                  <a:schemeClr val="bg1"/>
                </a:solidFill>
                <a:uFill>
                  <a:solidFill>
                    <a:srgbClr val="002060"/>
                  </a:solidFill>
                </a:uFill>
                <a:latin typeface="Times New Roman" panose="02020603050405020304" pitchFamily="18" charset="0"/>
                <a:cs typeface="Times New Roman" panose="02020603050405020304" pitchFamily="18" charset="0"/>
              </a:rPr>
              <a:t>Storage </a:t>
            </a:r>
            <a:r>
              <a:rPr lang="en-US" sz="2000" u="sng" dirty="0">
                <a:solidFill>
                  <a:schemeClr val="bg1"/>
                </a:solidFill>
                <a:uFill>
                  <a:solidFill>
                    <a:srgbClr val="002060"/>
                  </a:solidFill>
                </a:uFill>
                <a:latin typeface="Times New Roman" panose="02020603050405020304" pitchFamily="18" charset="0"/>
                <a:cs typeface="Times New Roman" panose="02020603050405020304" pitchFamily="18" charset="0"/>
              </a:rPr>
              <a:t>of waste may take place at any stage during the management process. Storage involves maintaining the waste in a manner such that it is retrievable, whilst ensuring it is isolated from the external environment. Waste may be stored to make the next stage of management easier </a:t>
            </a:r>
            <a:r>
              <a:rPr lang="en-US" sz="2000" dirty="0">
                <a:solidFill>
                  <a:schemeClr val="bg1"/>
                </a:solidFill>
                <a:latin typeface="Times New Roman" panose="02020603050405020304" pitchFamily="18" charset="0"/>
                <a:cs typeface="Times New Roman" panose="02020603050405020304" pitchFamily="18" charset="0"/>
              </a:rPr>
              <a:t>(for example, by allowing its natural radioactivity to decay). Storage facilities are commonly onsite at the power plant, but may be also be separate from the facility where it was produced</a:t>
            </a:r>
            <a:r>
              <a:rPr lang="en-US" sz="2000" dirty="0" smtClean="0">
                <a:solidFill>
                  <a:schemeClr val="bg1"/>
                </a:solidFill>
                <a:latin typeface="Times New Roman" panose="02020603050405020304" pitchFamily="18" charset="0"/>
                <a:cs typeface="Times New Roman" panose="02020603050405020304" pitchFamily="18" charset="0"/>
              </a:rPr>
              <a:t>.</a:t>
            </a:r>
            <a:endParaRPr lang="tr-TR" sz="2000" dirty="0" smtClean="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Disposal of waste takes place when there is no further foreseeable use for it, and in the case of HLW, when radioactivity has decayed to relatively low levels after about 40-50 years.</a:t>
            </a:r>
          </a:p>
        </p:txBody>
      </p:sp>
      <p:sp>
        <p:nvSpPr>
          <p:cNvPr id="5" name="Dikdörtgen 4"/>
          <p:cNvSpPr/>
          <p:nvPr/>
        </p:nvSpPr>
        <p:spPr>
          <a:xfrm>
            <a:off x="880455" y="726970"/>
            <a:ext cx="4719562" cy="707886"/>
          </a:xfrm>
          <a:prstGeom prst="rect">
            <a:avLst/>
          </a:prstGeom>
        </p:spPr>
        <p:txBody>
          <a:bodyPr wrap="none">
            <a:spAutoFit/>
          </a:bodyPr>
          <a:lstStyle/>
          <a:p>
            <a:r>
              <a:rPr lang="tr-TR" sz="4000" b="1" dirty="0">
                <a:solidFill>
                  <a:srgbClr val="002060"/>
                </a:solidFill>
                <a:latin typeface="Times New Roman" panose="02020603050405020304" pitchFamily="18" charset="0"/>
                <a:cs typeface="Times New Roman" panose="02020603050405020304" pitchFamily="18" charset="0"/>
              </a:rPr>
              <a:t>Storage and disposal</a:t>
            </a:r>
          </a:p>
        </p:txBody>
      </p:sp>
      <p:sp>
        <p:nvSpPr>
          <p:cNvPr id="6" name="Metin kutusu 5"/>
          <p:cNvSpPr txBox="1"/>
          <p:nvPr/>
        </p:nvSpPr>
        <p:spPr>
          <a:xfrm>
            <a:off x="0" y="0"/>
            <a:ext cx="12192000" cy="338554"/>
          </a:xfrm>
          <a:prstGeom prst="rect">
            <a:avLst/>
          </a:prstGeom>
          <a:solidFill>
            <a:srgbClr val="6466C6"/>
          </a:solidFill>
        </p:spPr>
        <p:txBody>
          <a:bodyPr wrap="square" rtlCol="0">
            <a:spAutoFit/>
          </a:bodyPr>
          <a:lstStyle/>
          <a:p>
            <a:r>
              <a:rPr lang="tr-TR" sz="1600" i="1" dirty="0" smtClean="0">
                <a:latin typeface="Times New Roman" panose="02020603050405020304" pitchFamily="18" charset="0"/>
                <a:cs typeface="Times New Roman" panose="02020603050405020304" pitchFamily="18" charset="0"/>
              </a:rPr>
              <a:t>ÇM344 </a:t>
            </a:r>
            <a:r>
              <a:rPr lang="en-US" sz="1600" i="1" dirty="0" smtClean="0">
                <a:latin typeface="Times New Roman" panose="02020603050405020304" pitchFamily="18" charset="0"/>
                <a:cs typeface="Times New Roman" panose="02020603050405020304" pitchFamily="18" charset="0"/>
              </a:rPr>
              <a:t>Hazardous Waste Management – </a:t>
            </a:r>
            <a:r>
              <a:rPr lang="tr-TR" sz="1600" i="1" dirty="0" err="1" smtClean="0">
                <a:latin typeface="Times New Roman" panose="02020603050405020304" pitchFamily="18" charset="0"/>
                <a:cs typeface="Times New Roman" panose="02020603050405020304" pitchFamily="18" charset="0"/>
              </a:rPr>
              <a:t>Radioactive</a:t>
            </a:r>
            <a:r>
              <a:rPr lang="tr-TR" sz="1600" i="1" dirty="0" smtClean="0">
                <a:latin typeface="Times New Roman" panose="02020603050405020304" pitchFamily="18" charset="0"/>
                <a:cs typeface="Times New Roman" panose="02020603050405020304" pitchFamily="18" charset="0"/>
              </a:rPr>
              <a:t> </a:t>
            </a:r>
            <a:r>
              <a:rPr lang="tr-TR" sz="1600" i="1" dirty="0" err="1" smtClean="0">
                <a:latin typeface="Times New Roman" panose="02020603050405020304" pitchFamily="18" charset="0"/>
                <a:cs typeface="Times New Roman" panose="02020603050405020304" pitchFamily="18" charset="0"/>
              </a:rPr>
              <a:t>Waste</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186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369" y="0"/>
            <a:ext cx="12192000" cy="6056142"/>
          </a:xfrm>
          <a:prstGeom prst="rect">
            <a:avLst/>
          </a:prstGeom>
        </p:spPr>
      </p:pic>
      <p:sp>
        <p:nvSpPr>
          <p:cNvPr id="5" name="Dikdörtgen 4"/>
          <p:cNvSpPr/>
          <p:nvPr/>
        </p:nvSpPr>
        <p:spPr>
          <a:xfrm>
            <a:off x="0" y="6130953"/>
            <a:ext cx="5120312" cy="461665"/>
          </a:xfrm>
          <a:prstGeom prst="rect">
            <a:avLst/>
          </a:prstGeom>
        </p:spPr>
        <p:txBody>
          <a:bodyPr wrap="non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Fig.</a:t>
            </a:r>
            <a:r>
              <a:rPr lang="en-US" sz="2400" dirty="0" smtClean="0">
                <a:solidFill>
                  <a:schemeClr val="bg1"/>
                </a:solidFill>
                <a:latin typeface="Times New Roman" panose="02020603050405020304" pitchFamily="18" charset="0"/>
                <a:cs typeface="Times New Roman" panose="02020603050405020304" pitchFamily="18" charset="0"/>
              </a:rPr>
              <a:t> Drums of radioactive waste storage</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14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272</TotalTime>
  <Words>3385</Words>
  <Application>Microsoft Office PowerPoint</Application>
  <PresentationFormat>Özel</PresentationFormat>
  <Paragraphs>136</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Dilim</vt:lpstr>
      <vt:lpstr>Radioactive wasteS</vt:lpstr>
      <vt:lpstr>WHAT IS RADIOACTIVE WASTE?</vt:lpstr>
      <vt:lpstr>RADIOACTIVE WASTE MANAGEMENT</vt:lpstr>
      <vt:lpstr>PowerPoint Sunusu</vt:lpstr>
      <vt:lpstr>Types of Radioactive Waste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Ömür GÖKKUŞ</dc:creator>
  <cp:lastModifiedBy>Omur GOKKUS</cp:lastModifiedBy>
  <cp:revision>78</cp:revision>
  <dcterms:created xsi:type="dcterms:W3CDTF">2019-03-03T14:20:43Z</dcterms:created>
  <dcterms:modified xsi:type="dcterms:W3CDTF">2021-05-05T21:13:23Z</dcterms:modified>
</cp:coreProperties>
</file>