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18"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5.10.2016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5.10.2016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5.10.2016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5.10.2016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5.10.2016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5.10.2016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frm=1&amp;source=images&amp;cd=&amp;cad=rja&amp;uact=8&amp;ved=0CAcQjRxqFQoTCJqNmquErMgCFQudcgodfdUN0Q&amp;url=http://www.muslimheritage.com/article/ecology-islamic-culture-selected-critical-bibliography&amp;bvm=bv.104317490,d.bGQ&amp;psig=AFQjCNHRH_r-M5q0LAzdy5ttQQLynGuj9w&amp;ust=144415864385718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url?sa=i&amp;rct=j&amp;q=&amp;esrc=s&amp;frm=1&amp;source=images&amp;cd=&amp;cad=rja&amp;uact=8&amp;ved=0CAcQjRxqFQoTCK-StaaHrMgCFUiWcgodyEgI1Q&amp;url=http://www.constantinealexander.net/2015/02/economic-models-provide-insights-into-global-sustainability-challenges.html&amp;bvm=bv.104317490,d.bGQ&amp;psig=AFQjCNF8eaOLgqXNTvxumFvY0VlN0aFbFw&amp;ust=144415941945182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tr/url?sa=i&amp;rct=j&amp;q=&amp;esrc=s&amp;frm=1&amp;source=images&amp;cd=&amp;cad=rja&amp;uact=8&amp;ved=0CAcQjRxqFQoTCNTO3MmHrMgCFQGXcgodBEsNCQ&amp;url=http://www.gilacountyaz.gov/government/health_and_emergency_services/health_services/environmental_health.php&amp;bvm=bv.104317490,d.bGQ&amp;psig=AFQjCNGt2eB8FHv6r_7IrYWB4vHa0K2pnA&amp;ust=144415951445740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tr/url?sa=i&amp;rct=j&amp;q=&amp;esrc=s&amp;frm=1&amp;source=images&amp;cd=&amp;cad=rja&amp;uact=8&amp;ved=0CAcQjRxqFQoTCPiS1OGHrMgCFeP8cgodT7UO6Q&amp;url=http://www.environment.ucla.edu/reportcard/article11963.html&amp;bvm=bv.104317490,d.bGQ&amp;psig=AFQjCNGt2eB8FHv6r_7IrYWB4vHa0K2pnA&amp;ust=144415951445740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tr/url?sa=i&amp;rct=j&amp;q=&amp;esrc=s&amp;frm=1&amp;source=images&amp;cd=&amp;cad=rja&amp;uact=8&amp;ved=0CAcQjRxqFQoTCIyop9WHrMgCFWfAcgodrKELnw&amp;url=http://deohs.washington.edu/ceeh/&amp;bvm=bv.104317490,d.bGQ&amp;psig=AFQjCNGt2eB8FHv6r_7IrYWB4vHa0K2pnA&amp;ust=144415951445740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google.com.tr/url?sa=i&amp;rct=j&amp;q=&amp;esrc=s&amp;frm=1&amp;source=images&amp;cd=&amp;cad=rja&amp;uact=8&amp;ved=0CAcQjRxqFQoTCMjEtPOHrMgCFaTzcgod1SMLGA&amp;url=https://briquettingplantsindia.wordpress.com/2014/08/03/biomass-briquette-press-prevents-environmental-health-hazards/&amp;bvm=bv.104317490,d.bGQ&amp;psig=AFQjCNGt2eB8FHv6r_7IrYWB4vHa0K2pnA&amp;ust=144415951445740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tr/url?sa=i&amp;rct=j&amp;q=&amp;esrc=s&amp;frm=1&amp;source=images&amp;cd=&amp;cad=rja&amp;uact=8&amp;ved=0CAcQjRxqFQoTCLms-IqIrMgCFSLPcgodmtwD2g&amp;url=https://www.yoyoevents.com/2015/09/five-important-principles-of-consumer-psychology/&amp;bvm=bv.104317490,d.bGQ&amp;psig=AFQjCNGvdprV8gucPXmHOe78hLi9JeTgNA&amp;ust=144415964542153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www.google.com.tr/url?sa=i&amp;rct=j&amp;q=&amp;esrc=s&amp;frm=1&amp;source=images&amp;cd=&amp;cad=rja&amp;uact=8&amp;ved=0CAcQjRxqFQoTCN6FwK-IrMgCFWJwcgodVVcNZw&amp;url=https://saferenvironment.wordpress.com/2009/04/21/degradation-of-global-environment-affects-human-health-to-a-large-extent/&amp;bvm=bv.104317490,d.bGQ&amp;psig=AFQjCNGAG426eCTQHdoyjWr5gKwBdVtGvQ&amp;ust=144415969754372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tr/url?sa=i&amp;rct=j&amp;q=&amp;esrc=s&amp;frm=1&amp;source=images&amp;cd=&amp;cad=rja&amp;uact=8&amp;ved=0CAcQjRxqFQoTCI7F6beDrMgCFUUQcgodt64Eeg&amp;url=http://www.haberler.com/2011-dunya-ekoloji-kongresi-manavgat-ta-yapilacak-2361775-haberi/&amp;psig=AFQjCNFoqXQZg7USgK8KdOn9bhs4BBAb_Q&amp;ust=1444158396185421"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tr/url?sa=i&amp;rct=j&amp;q=&amp;esrc=s&amp;frm=1&amp;source=images&amp;cd=&amp;cad=rja&amp;uact=8&amp;ved=0CAcQjRxqFQoTCI2RueeIrMgCFWLzcgodEeAAUg&amp;url=http://www.123rf.com/stock-photo/environmental_issues.html&amp;bvm=bv.104317490,d.bGQ&amp;psig=AFQjCNGU7MfdJTAG7RqfzT2iAW1YJLPqaA&amp;ust=144415977407635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tr/url?sa=i&amp;rct=j&amp;q=&amp;esrc=s&amp;frm=1&amp;source=images&amp;cd=&amp;cad=rja&amp;uact=8&amp;ved=0CAcQjRxqFQoTCNiKzMiIrMgCFWijcgodUs4GcQ&amp;url=http://www.slideshare.net/sahil2001/powerpoint-on-environmental-issues&amp;bvm=bv.104317490,d.bGQ&amp;psig=AFQjCNGU7MfdJTAG7RqfzT2iAW1YJLPqaA&amp;ust=144415977407635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sa=i&amp;rct=j&amp;q=&amp;esrc=s&amp;frm=1&amp;source=images&amp;cd=&amp;cad=rja&amp;uact=8&amp;ved=0CAcQjRxqFQoTCPHe_P-IrMgCFeXucgodENwEpw&amp;url=http://tr.stockfresh.com/image/3242539/industrial-waste-water-pollution&amp;bvm=bv.104317490,d.bGQ&amp;psig=AFQjCNEkwFonDJTbb71_IS0X5Pdvirjerg&amp;ust=144415988651826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tr/url?sa=i&amp;rct=j&amp;q=&amp;esrc=s&amp;frm=1&amp;source=images&amp;cd=&amp;cad=rja&amp;uact=8&amp;ved=0CAcQjRxqFQoTCODHurGJrMgCFaTwcgodpMUC2g&amp;url=http://capewest.ca/cartoons.html&amp;psig=AFQjCNEpVC68MRcS0WIZ45x5a-KcHSrYmQ&amp;ust=144415995411634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amp;esrc=s&amp;frm=1&amp;source=images&amp;cd=&amp;cad=rja&amp;uact=8&amp;ved=0CAcQjRxqFQoTCJqI7cSJrMgCFSKocgodu-IIYg&amp;url=http://www.wikihow.com/Prevent-Noise-Pollution&amp;psig=AFQjCNFjBdQS91Z2onLw7tJvCsM43-5dAg&amp;ust=144416003767814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url?sa=i&amp;rct=j&amp;q=&amp;esrc=s&amp;frm=1&amp;source=images&amp;cd=&amp;cad=rja&amp;uact=8&amp;ved=0CAcQjRxqFQoTCP-JtNf1sMgCFQu_cgodqEMMRA&amp;url=http://www.norlanbewley.com/tuba/fingering-tuba-1.htm&amp;psig=AFQjCNGcPiQDSkgD8BVtgYQXKBqGK8TUoQ&amp;ust=144432650610326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tr/url?sa=i&amp;rct=j&amp;q=&amp;esrc=s&amp;frm=1&amp;source=images&amp;cd=&amp;cad=rja&amp;uact=8&amp;ved=0CAcQjRxqFQoTCM6ozc6JrMgCFQGdcgodBPUCuA&amp;url=https://www.haikudeck.com/noise-pollution---uncategorized-presentation-v1iyvuLwU5&amp;psig=AFQjCNFjBdQS91Z2onLw7tJvCsM43-5dAg&amp;ust=144416003767814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tr/url?sa=i&amp;rct=j&amp;q=&amp;esrc=s&amp;frm=1&amp;source=images&amp;cd=&amp;cad=rja&amp;uact=8&amp;ved=0CAcQjRxqFQoTCKKgrtmJrMgCFQXPcgod6kQAAA&amp;url=http://www.delinetciler.org/bilgi-merkezi/161198-cevremizde-ses-kirliligini-azaltmak-icin-neler-yapmaliyiz.html&amp;psig=AFQjCNFjBdQS91Z2onLw7tJvCsM43-5dAg&amp;ust=1444160037678148"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tr/url?sa=i&amp;rct=j&amp;q=&amp;esrc=s&amp;frm=1&amp;source=images&amp;cd=&amp;cad=rja&amp;uact=8&amp;ved=0CAcQjRxqFQoTCI_b--WDrMgCFYq_cgodqEkAng&amp;url=https://nbain21.wordpress.com/2014/10/02/america-helps-isis/&amp;bvm=bv.104317490,d.bGQ&amp;psig=AFQjCNFhRPqOTme3y3yzbNRmL8fQrE8PRg&amp;ust=144415849547270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s://www.google.com.tr/url?sa=i&amp;rct=j&amp;q=&amp;esrc=s&amp;frm=1&amp;source=images&amp;cd=&amp;cad=rja&amp;uact=8&amp;ved=0CAcQjRxqFQoTCPu-u-mJrMgCFUXxcgodWKIK2w&amp;url=https://www.environment.fhwa.dot.gov/ecological/eco_es.asp&amp;psig=AFQjCNEC696VWNY2e2-y6rit6FSkz23wsw&amp;ust=144416011883526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tr/url?sa=i&amp;rct=j&amp;q=&amp;esrc=s&amp;frm=1&amp;source=images&amp;cd=&amp;cad=rja&amp;uact=8&amp;ved=0CAcQjRxqFQoTCJKB7oCKrMgCFecqcgodWbcBpQ&amp;url=https://plus.google.com/109425189703010450095&amp;psig=AFQjCNEC696VWNY2e2-y6rit6FSkz23wsw&amp;ust=1444160118835266"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r/url?sa=i&amp;rct=j&amp;q=&amp;esrc=s&amp;frm=1&amp;source=images&amp;cd=&amp;cad=rja&amp;uact=8&amp;ved=0CAcQjRxqFQoTCLjLyJSErMgCFSGOcgodO-4PTA&amp;url=http://www.isifacts.com/the-scope-of-ecology/&amp;bvm=bv.104317490,d.bGQ&amp;psig=AFQjCNGRz7bqrQa4OYznO1mdBHo4Ny35Tw&amp;ust=144415858177632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556792"/>
            <a:ext cx="7772400" cy="1470025"/>
          </a:xfrm>
        </p:spPr>
        <p:txBody>
          <a:bodyPr/>
          <a:lstStyle/>
          <a:p>
            <a:r>
              <a:rPr lang="tr-TR" dirty="0" smtClean="0">
                <a:latin typeface="Comic Sans MS" panose="030F0702030302020204" pitchFamily="66" charset="0"/>
              </a:rPr>
              <a:t>ÇEVRE SAĞLIĞI</a:t>
            </a:r>
            <a:endParaRPr lang="en-US" dirty="0">
              <a:latin typeface="Comic Sans MS" panose="030F0702030302020204" pitchFamily="66" charset="0"/>
            </a:endParaRPr>
          </a:p>
        </p:txBody>
      </p:sp>
      <p:sp>
        <p:nvSpPr>
          <p:cNvPr id="3" name="Alt Başlık 2"/>
          <p:cNvSpPr>
            <a:spLocks noGrp="1"/>
          </p:cNvSpPr>
          <p:nvPr>
            <p:ph type="subTitle" idx="1"/>
          </p:nvPr>
        </p:nvSpPr>
        <p:spPr>
          <a:xfrm>
            <a:off x="1331640" y="4725144"/>
            <a:ext cx="6400800" cy="1152128"/>
          </a:xfrm>
        </p:spPr>
        <p:txBody>
          <a:bodyPr>
            <a:normAutofit/>
          </a:bodyPr>
          <a:lstStyle/>
          <a:p>
            <a:r>
              <a:rPr lang="tr-TR" sz="2400" dirty="0" smtClean="0">
                <a:solidFill>
                  <a:schemeClr val="tx1"/>
                </a:solidFill>
              </a:rPr>
              <a:t>Yrd. Doç. Dr. Ömür GÖKKUŞ</a:t>
            </a:r>
          </a:p>
          <a:p>
            <a:r>
              <a:rPr lang="tr-TR" sz="2400" dirty="0" smtClean="0">
                <a:solidFill>
                  <a:schemeClr val="tx1"/>
                </a:solidFill>
              </a:rPr>
              <a:t>Eylül 2016</a:t>
            </a:r>
            <a:endParaRPr lang="en-US" sz="2400" dirty="0">
              <a:solidFill>
                <a:schemeClr val="tx1"/>
              </a:solidFill>
            </a:endParaRPr>
          </a:p>
        </p:txBody>
      </p:sp>
      <p:sp>
        <p:nvSpPr>
          <p:cNvPr id="4" name="Metin kutusu 3"/>
          <p:cNvSpPr txBox="1"/>
          <p:nvPr/>
        </p:nvSpPr>
        <p:spPr>
          <a:xfrm>
            <a:off x="509811" y="2996952"/>
            <a:ext cx="8352928" cy="954107"/>
          </a:xfrm>
          <a:prstGeom prst="rect">
            <a:avLst/>
          </a:prstGeom>
          <a:noFill/>
        </p:spPr>
        <p:txBody>
          <a:bodyPr wrap="square" rtlCol="0">
            <a:spAutoFit/>
          </a:bodyPr>
          <a:lstStyle/>
          <a:p>
            <a:pPr algn="ctr"/>
            <a:r>
              <a:rPr lang="tr-TR" sz="2800" dirty="0">
                <a:latin typeface="Comic Sans MS" panose="030F0702030302020204" pitchFamily="66" charset="0"/>
              </a:rPr>
              <a:t>Ekolojik Denge, Çevre Kirliliği ve İnsan Sağlığı, Kirlilik kontrolüne ekosistem yaklaşımı</a:t>
            </a:r>
            <a:endParaRPr lang="tr-TR" sz="2800" dirty="0"/>
          </a:p>
        </p:txBody>
      </p:sp>
    </p:spTree>
    <p:extLst>
      <p:ext uri="{BB962C8B-B14F-4D97-AF65-F5344CB8AC3E}">
        <p14:creationId xmlns:p14="http://schemas.microsoft.com/office/powerpoint/2010/main" val="3473874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692696"/>
            <a:ext cx="8352928" cy="2585323"/>
          </a:xfrm>
          <a:prstGeom prst="rect">
            <a:avLst/>
          </a:prstGeom>
          <a:noFill/>
        </p:spPr>
        <p:txBody>
          <a:bodyPr wrap="square" rtlCol="0">
            <a:spAutoFit/>
          </a:bodyPr>
          <a:lstStyle/>
          <a:p>
            <a:pPr algn="just"/>
            <a:r>
              <a:rPr lang="tr-TR" b="1" dirty="0" smtClean="0">
                <a:latin typeface="Comic Sans MS" panose="030F0702030302020204" pitchFamily="66" charset="0"/>
              </a:rPr>
              <a:t>Ekoloji - Ekonomi - İnsan</a:t>
            </a:r>
            <a:endParaRPr lang="tr-TR" dirty="0" smtClean="0">
              <a:latin typeface="Comic Sans MS" panose="030F0702030302020204" pitchFamily="66" charset="0"/>
            </a:endParaRPr>
          </a:p>
          <a:p>
            <a:pPr algn="just"/>
            <a:r>
              <a:rPr lang="tr-TR" dirty="0" smtClean="0">
                <a:latin typeface="Comic Sans MS" panose="030F0702030302020204" pitchFamily="66" charset="0"/>
              </a:rPr>
              <a:t> </a:t>
            </a:r>
          </a:p>
          <a:p>
            <a:pPr algn="just">
              <a:lnSpc>
                <a:spcPct val="150000"/>
              </a:lnSpc>
            </a:pPr>
            <a:r>
              <a:rPr lang="tr-TR" dirty="0" smtClean="0">
                <a:latin typeface="Comic Sans MS" panose="030F0702030302020204" pitchFamily="66" charset="0"/>
              </a:rPr>
              <a:t>Ekolojinin amacı ve hedefi insanlar hangi din ve ırktan olurlarsa olsunlar, hangi dili konuşurlarsa konuşsunlar, insanlar için ekosistem dengesini (ekolojik dengeyi) bozmadan; bozulanları da iyileştirerek) sağlamak ve kurmaktır. </a:t>
            </a:r>
          </a:p>
          <a:p>
            <a:pPr algn="just"/>
            <a:endParaRPr lang="tr-TR" dirty="0">
              <a:latin typeface="Comic Sans MS" panose="030F0702030302020204" pitchFamily="66" charset="0"/>
            </a:endParaRPr>
          </a:p>
        </p:txBody>
      </p:sp>
      <p:pic>
        <p:nvPicPr>
          <p:cNvPr id="4098" name="Picture 2" descr="http://www.muslimheritage.com/uploads/Ecology_Islamic_Culture_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996952"/>
            <a:ext cx="4776167" cy="314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692696"/>
            <a:ext cx="8136904" cy="2954848"/>
          </a:xfrm>
          <a:prstGeom prst="rect">
            <a:avLst/>
          </a:prstGeom>
          <a:noFill/>
        </p:spPr>
        <p:txBody>
          <a:bodyPr wrap="square" rtlCol="0">
            <a:spAutoFit/>
          </a:bodyPr>
          <a:lstStyle/>
          <a:p>
            <a:pPr algn="just">
              <a:lnSpc>
                <a:spcPct val="150000"/>
              </a:lnSpc>
            </a:pPr>
            <a:r>
              <a:rPr lang="tr-TR" b="1" dirty="0" smtClean="0">
                <a:latin typeface="Comic Sans MS" panose="030F0702030302020204" pitchFamily="66" charset="0"/>
              </a:rPr>
              <a:t>Ekonomiye Ekolojik Yaklaşım</a:t>
            </a:r>
            <a:endParaRPr lang="tr-TR" dirty="0" smtClean="0">
              <a:latin typeface="Comic Sans MS" panose="030F0702030302020204" pitchFamily="66" charset="0"/>
            </a:endParaRPr>
          </a:p>
          <a:p>
            <a:pPr algn="just">
              <a:lnSpc>
                <a:spcPct val="150000"/>
              </a:lnSpc>
            </a:pPr>
            <a:endParaRPr lang="tr-TR"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Ekonomiye ekolojik düşünceyi sokar ve yaygınlaştırırken savurganlığa neden olan teknik açıdan rizikolu, ekolojik olarak sakıncalı sosyal açıdan daha az tahammül edilebilir enerji üretim teknolojilerinden vazgeçmek gerekir. Çünkü bu tür teknolojilerin ekolojik zararlarının giderilmesi de çok pahalıdır. </a:t>
            </a:r>
            <a:endParaRPr lang="tr-TR" dirty="0">
              <a:latin typeface="Comic Sans MS" panose="030F0702030302020204" pitchFamily="66" charset="0"/>
            </a:endParaRPr>
          </a:p>
        </p:txBody>
      </p:sp>
      <p:pic>
        <p:nvPicPr>
          <p:cNvPr id="5122" name="Picture 2" descr="http://constantine.typepad.com/.a/6a0120a7fc3be9970b01bb07f9351e970d-pi">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09945"/>
            <a:ext cx="2832398" cy="250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476672"/>
            <a:ext cx="8064896" cy="2723823"/>
          </a:xfrm>
          <a:prstGeom prst="rect">
            <a:avLst/>
          </a:prstGeom>
          <a:noFill/>
        </p:spPr>
        <p:txBody>
          <a:bodyPr wrap="square" rtlCol="0">
            <a:spAutoFit/>
          </a:bodyPr>
          <a:lstStyle/>
          <a:p>
            <a:r>
              <a:rPr lang="tr-TR" b="1" dirty="0" smtClean="0">
                <a:latin typeface="Comic Sans MS" panose="030F0702030302020204" pitchFamily="66" charset="0"/>
              </a:rPr>
              <a:t>İnsan Sağlığı ve Çevre Etkileşimi</a:t>
            </a:r>
          </a:p>
          <a:p>
            <a:endParaRPr lang="tr-TR" b="1" dirty="0">
              <a:latin typeface="Comic Sans MS" panose="030F0702030302020204" pitchFamily="66" charset="0"/>
            </a:endParaRPr>
          </a:p>
          <a:p>
            <a:pPr algn="just">
              <a:lnSpc>
                <a:spcPct val="150000"/>
              </a:lnSpc>
            </a:pPr>
            <a:r>
              <a:rPr lang="tr-TR" dirty="0">
                <a:latin typeface="Comic Sans MS" panose="030F0702030302020204" pitchFamily="66" charset="0"/>
              </a:rPr>
              <a:t>Yeryüzünde yaşamın sürekliliği, yaşanılan çevrenin daima dengede olması </a:t>
            </a:r>
            <a:r>
              <a:rPr lang="tr-TR" dirty="0" smtClean="0">
                <a:latin typeface="Comic Sans MS" panose="030F0702030302020204" pitchFamily="66" charset="0"/>
              </a:rPr>
              <a:t>ve ölümsüz </a:t>
            </a:r>
            <a:r>
              <a:rPr lang="tr-TR" dirty="0">
                <a:latin typeface="Comic Sans MS" panose="030F0702030302020204" pitchFamily="66" charset="0"/>
              </a:rPr>
              <a:t>yenileyiciler olarak bilinen su, oksijen, karbondioksit, azot, </a:t>
            </a:r>
            <a:r>
              <a:rPr lang="tr-TR" dirty="0" smtClean="0">
                <a:latin typeface="Comic Sans MS" panose="030F0702030302020204" pitchFamily="66" charset="0"/>
              </a:rPr>
              <a:t>kükürt, magnezyum </a:t>
            </a:r>
            <a:r>
              <a:rPr lang="tr-TR" dirty="0">
                <a:latin typeface="Comic Sans MS" panose="030F0702030302020204" pitchFamily="66" charset="0"/>
              </a:rPr>
              <a:t>gibi madde döngülerinin (Ekolojik Döngüsü) bir düzen </a:t>
            </a:r>
            <a:r>
              <a:rPr lang="tr-TR" dirty="0" smtClean="0">
                <a:latin typeface="Comic Sans MS" panose="030F0702030302020204" pitchFamily="66" charset="0"/>
              </a:rPr>
              <a:t>içerisinde devam </a:t>
            </a:r>
            <a:r>
              <a:rPr lang="tr-TR" dirty="0">
                <a:latin typeface="Comic Sans MS" panose="030F0702030302020204" pitchFamily="66" charset="0"/>
              </a:rPr>
              <a:t>etmesine bağlıdır. Çünkü insan dâhil tüm canlılar, yeryüzünün </a:t>
            </a:r>
            <a:r>
              <a:rPr lang="tr-TR" dirty="0" smtClean="0">
                <a:latin typeface="Comic Sans MS" panose="030F0702030302020204" pitchFamily="66" charset="0"/>
              </a:rPr>
              <a:t>yaşam alanları </a:t>
            </a:r>
            <a:r>
              <a:rPr lang="tr-TR" dirty="0">
                <a:latin typeface="Comic Sans MS" panose="030F0702030302020204" pitchFamily="66" charset="0"/>
              </a:rPr>
              <a:t>olan ekosistemlerde yaşamaktadırlar.</a:t>
            </a:r>
          </a:p>
        </p:txBody>
      </p:sp>
      <p:pic>
        <p:nvPicPr>
          <p:cNvPr id="6146" name="Picture 2" descr="http://www.gilacountyaz.gov/government/health_and_emergency_services/health_services/images/enviroHealth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78904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052736"/>
            <a:ext cx="8496944" cy="2169825"/>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Yaşam alanı olan bir </a:t>
            </a:r>
            <a:r>
              <a:rPr lang="tr-TR" dirty="0" smtClean="0">
                <a:latin typeface="Comic Sans MS" panose="030F0702030302020204" pitchFamily="66" charset="0"/>
              </a:rPr>
              <a:t>ekosistemde hava</a:t>
            </a:r>
            <a:r>
              <a:rPr lang="tr-TR" dirty="0">
                <a:latin typeface="Comic Sans MS" panose="030F0702030302020204" pitchFamily="66" charset="0"/>
              </a:rPr>
              <a:t>, su, toprak gibi yaşam için gerekli olan maddelerin kirlenmesi ya da </a:t>
            </a:r>
            <a:r>
              <a:rPr lang="tr-TR" dirty="0" smtClean="0">
                <a:latin typeface="Comic Sans MS" panose="030F0702030302020204" pitchFamily="66" charset="0"/>
              </a:rPr>
              <a:t>oksijen, su</a:t>
            </a:r>
            <a:r>
              <a:rPr lang="tr-TR" dirty="0">
                <a:latin typeface="Comic Sans MS" panose="030F0702030302020204" pitchFamily="66" charset="0"/>
              </a:rPr>
              <a:t>, karbondioksit, azot döngülerinde meydana gelen bir aksama yaşamı ve </a:t>
            </a:r>
            <a:r>
              <a:rPr lang="tr-TR" dirty="0" smtClean="0">
                <a:latin typeface="Comic Sans MS" panose="030F0702030302020204" pitchFamily="66" charset="0"/>
              </a:rPr>
              <a:t>yaşam koşullarını </a:t>
            </a:r>
            <a:r>
              <a:rPr lang="tr-TR" dirty="0">
                <a:latin typeface="Comic Sans MS" panose="030F0702030302020204" pitchFamily="66" charset="0"/>
              </a:rPr>
              <a:t>güçleştirir. Ekosistemde meydana gelen bunun gibi </a:t>
            </a:r>
            <a:r>
              <a:rPr lang="tr-TR" dirty="0" smtClean="0">
                <a:latin typeface="Comic Sans MS" panose="030F0702030302020204" pitchFamily="66" charset="0"/>
              </a:rPr>
              <a:t>olumsuzluklar </a:t>
            </a:r>
            <a:r>
              <a:rPr lang="tr-TR" dirty="0">
                <a:latin typeface="Comic Sans MS" panose="030F0702030302020204" pitchFamily="66" charset="0"/>
              </a:rPr>
              <a:t>insanın bedensel, ruhsal, bilişsel ve sosyal yapısında </a:t>
            </a:r>
            <a:r>
              <a:rPr lang="tr-TR" dirty="0" smtClean="0">
                <a:latin typeface="Comic Sans MS" panose="030F0702030302020204" pitchFamily="66" charset="0"/>
              </a:rPr>
              <a:t>birçok değişikliğe </a:t>
            </a:r>
            <a:r>
              <a:rPr lang="tr-TR" dirty="0">
                <a:latin typeface="Comic Sans MS" panose="030F0702030302020204" pitchFamily="66" charset="0"/>
              </a:rPr>
              <a:t>neden olurlar.</a:t>
            </a:r>
          </a:p>
        </p:txBody>
      </p:sp>
      <p:pic>
        <p:nvPicPr>
          <p:cNvPr id="4" name="Picture 2" descr="http://www.environment.ucla.edu/media/images/UCLA-SPH-Magazine.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086"/>
          <a:stretch/>
        </p:blipFill>
        <p:spPr bwMode="auto">
          <a:xfrm>
            <a:off x="4499992" y="4224983"/>
            <a:ext cx="3865612" cy="151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836712"/>
            <a:ext cx="8352928" cy="3000821"/>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İnsan yaşamının sağlıklı ve başarılı bir şekilde devam edebilmesi, </a:t>
            </a:r>
            <a:r>
              <a:rPr lang="tr-TR" dirty="0" smtClean="0">
                <a:latin typeface="Comic Sans MS" panose="030F0702030302020204" pitchFamily="66" charset="0"/>
              </a:rPr>
              <a:t>insanın genetik </a:t>
            </a:r>
            <a:r>
              <a:rPr lang="tr-TR" dirty="0">
                <a:latin typeface="Comic Sans MS" panose="030F0702030302020204" pitchFamily="66" charset="0"/>
              </a:rPr>
              <a:t>yapısı ile çevre koşullarının etkisi ve etkileşimine bağlıdır. Soğuk, </a:t>
            </a:r>
            <a:r>
              <a:rPr lang="tr-TR" dirty="0" smtClean="0">
                <a:latin typeface="Comic Sans MS" panose="030F0702030302020204" pitchFamily="66" charset="0"/>
              </a:rPr>
              <a:t>sıcak, nem</a:t>
            </a:r>
            <a:r>
              <a:rPr lang="tr-TR" dirty="0">
                <a:latin typeface="Comic Sans MS" panose="030F0702030302020204" pitchFamily="66" charset="0"/>
              </a:rPr>
              <a:t>, rakım, beslenme, jeolojik ve </a:t>
            </a:r>
            <a:r>
              <a:rPr lang="tr-TR" dirty="0" err="1">
                <a:latin typeface="Comic Sans MS" panose="030F0702030302020204" pitchFamily="66" charset="0"/>
              </a:rPr>
              <a:t>topografik</a:t>
            </a:r>
            <a:r>
              <a:rPr lang="tr-TR" dirty="0">
                <a:latin typeface="Comic Sans MS" panose="030F0702030302020204" pitchFamily="66" charset="0"/>
              </a:rPr>
              <a:t> yapı, insanın sosyoekonomik ve </a:t>
            </a:r>
            <a:r>
              <a:rPr lang="tr-TR" dirty="0" smtClean="0">
                <a:latin typeface="Comic Sans MS" panose="030F0702030302020204" pitchFamily="66" charset="0"/>
              </a:rPr>
              <a:t>eğitim düzeyi </a:t>
            </a:r>
            <a:r>
              <a:rPr lang="tr-TR" dirty="0">
                <a:latin typeface="Comic Sans MS" panose="030F0702030302020204" pitchFamily="66" charset="0"/>
              </a:rPr>
              <a:t>gibi çevresel etmenler hem kaliteli ve sağlıklı yaşamı doğrudan </a:t>
            </a:r>
            <a:r>
              <a:rPr lang="tr-TR" dirty="0" smtClean="0">
                <a:latin typeface="Comic Sans MS" panose="030F0702030302020204" pitchFamily="66" charset="0"/>
              </a:rPr>
              <a:t>etkilerken hem </a:t>
            </a:r>
            <a:r>
              <a:rPr lang="tr-TR" dirty="0">
                <a:latin typeface="Comic Sans MS" panose="030F0702030302020204" pitchFamily="66" charset="0"/>
              </a:rPr>
              <a:t>de genetik yapının çalışıp çalışmaması üzerine, doğrudan veya dolaylı </a:t>
            </a:r>
            <a:r>
              <a:rPr lang="tr-TR" dirty="0" smtClean="0">
                <a:latin typeface="Comic Sans MS" panose="030F0702030302020204" pitchFamily="66" charset="0"/>
              </a:rPr>
              <a:t>etkilidir. Bu </a:t>
            </a:r>
            <a:r>
              <a:rPr lang="tr-TR" dirty="0">
                <a:latin typeface="Comic Sans MS" panose="030F0702030302020204" pitchFamily="66" charset="0"/>
              </a:rPr>
              <a:t>nedenle çevre, yaşamın vazgeçilemez öğesidir.</a:t>
            </a:r>
          </a:p>
        </p:txBody>
      </p:sp>
      <p:pic>
        <p:nvPicPr>
          <p:cNvPr id="4" name="Picture 2" descr="http://deohs.washington.edu/ceeh/sites/deohs.washington.edu.ceeh/themes/boundless_ceeh/images/EH_VENN_GRAPHIC_s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573016"/>
            <a:ext cx="2513856" cy="240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980728"/>
            <a:ext cx="8352928" cy="2585323"/>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Çevresel etmenler, insanın </a:t>
            </a:r>
            <a:r>
              <a:rPr lang="tr-TR" dirty="0">
                <a:latin typeface="Comic Sans MS" panose="030F0702030302020204" pitchFamily="66" charset="0"/>
              </a:rPr>
              <a:t>büyümesi, gelişmesi ve her türlü aktivitesi için olmazsa </a:t>
            </a:r>
            <a:r>
              <a:rPr lang="tr-TR" dirty="0" smtClean="0">
                <a:latin typeface="Comic Sans MS" panose="030F0702030302020204" pitchFamily="66" charset="0"/>
              </a:rPr>
              <a:t>olmazlarındandır. Hava</a:t>
            </a:r>
            <a:r>
              <a:rPr lang="tr-TR" dirty="0">
                <a:latin typeface="Comic Sans MS" panose="030F0702030302020204" pitchFamily="66" charset="0"/>
              </a:rPr>
              <a:t>, su, toprak kirlendiğinde insanın sağlıklı ve dinç kalması düşünülemez. </a:t>
            </a:r>
            <a:r>
              <a:rPr lang="tr-TR" dirty="0" smtClean="0">
                <a:latin typeface="Comic Sans MS" panose="030F0702030302020204" pitchFamily="66" charset="0"/>
              </a:rPr>
              <a:t>Aynı şekilde </a:t>
            </a:r>
            <a:r>
              <a:rPr lang="tr-TR" dirty="0">
                <a:latin typeface="Comic Sans MS" panose="030F0702030302020204" pitchFamily="66" charset="0"/>
              </a:rPr>
              <a:t>yeterli ve dengeli beslenemeyen insan sağlıklı ve dinçliğini </a:t>
            </a:r>
            <a:r>
              <a:rPr lang="tr-TR" dirty="0" smtClean="0">
                <a:latin typeface="Comic Sans MS" panose="030F0702030302020204" pitchFamily="66" charset="0"/>
              </a:rPr>
              <a:t>koruyamayacağı gibi </a:t>
            </a:r>
            <a:r>
              <a:rPr lang="tr-TR" dirty="0">
                <a:latin typeface="Comic Sans MS" panose="030F0702030302020204" pitchFamily="66" charset="0"/>
              </a:rPr>
              <a:t>kaliteli bir yaşam sürdürmesi de beklenemez. Çevresel etmenler </a:t>
            </a:r>
            <a:r>
              <a:rPr lang="tr-TR" dirty="0" smtClean="0">
                <a:latin typeface="Comic Sans MS" panose="030F0702030302020204" pitchFamily="66" charset="0"/>
              </a:rPr>
              <a:t>insanın bedensel</a:t>
            </a:r>
            <a:r>
              <a:rPr lang="tr-TR" dirty="0">
                <a:latin typeface="Comic Sans MS" panose="030F0702030302020204" pitchFamily="66" charset="0"/>
              </a:rPr>
              <a:t>, ruhsal, sosyal ve bilişsel yapıları üzerine doğrudan etkilidir.</a:t>
            </a:r>
          </a:p>
        </p:txBody>
      </p:sp>
      <p:pic>
        <p:nvPicPr>
          <p:cNvPr id="9218" name="Picture 2" descr="https://briquettingplantsindia.files.wordpress.com/2014/08/briquetting-presse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789040"/>
            <a:ext cx="3851548" cy="277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052736"/>
            <a:ext cx="8424936" cy="2954848"/>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İnsanın ailesi, yakınları, arkadaşları ve komşularıyla iletişim </a:t>
            </a:r>
            <a:r>
              <a:rPr lang="tr-TR" dirty="0" smtClean="0">
                <a:latin typeface="Comic Sans MS" panose="030F0702030302020204" pitchFamily="66" charset="0"/>
              </a:rPr>
              <a:t>güçlüğü çekmesinin </a:t>
            </a:r>
            <a:r>
              <a:rPr lang="tr-TR" dirty="0">
                <a:latin typeface="Comic Sans MS" panose="030F0702030302020204" pitchFamily="66" charset="0"/>
              </a:rPr>
              <a:t>bile birçok bedensel, ruhsal, sosyal sıkıntılara neden </a:t>
            </a:r>
            <a:r>
              <a:rPr lang="tr-TR" dirty="0" smtClean="0">
                <a:latin typeface="Comic Sans MS" panose="030F0702030302020204" pitchFamily="66" charset="0"/>
              </a:rPr>
              <a:t>olduğu bilinmektedir</a:t>
            </a:r>
            <a:r>
              <a:rPr lang="tr-TR" dirty="0">
                <a:latin typeface="Comic Sans MS" panose="030F0702030302020204" pitchFamily="66" charset="0"/>
              </a:rPr>
              <a:t>. Bu bağlamda gürültü kirliliğinin dahi stres ve çalışma </a:t>
            </a:r>
            <a:r>
              <a:rPr lang="tr-TR" dirty="0" smtClean="0">
                <a:latin typeface="Comic Sans MS" panose="030F0702030302020204" pitchFamily="66" charset="0"/>
              </a:rPr>
              <a:t>yaşamını olumsuz </a:t>
            </a:r>
            <a:r>
              <a:rPr lang="tr-TR" dirty="0">
                <a:latin typeface="Comic Sans MS" panose="030F0702030302020204" pitchFamily="66" charset="0"/>
              </a:rPr>
              <a:t>etkilediği gözlenmiştir. Çevre kirlenmesi, olumsuz beslenme, rakım, </a:t>
            </a:r>
            <a:r>
              <a:rPr lang="tr-TR" dirty="0" smtClean="0">
                <a:latin typeface="Comic Sans MS" panose="030F0702030302020204" pitchFamily="66" charset="0"/>
              </a:rPr>
              <a:t>iklim koşuları </a:t>
            </a:r>
            <a:r>
              <a:rPr lang="tr-TR" dirty="0">
                <a:latin typeface="Comic Sans MS" panose="030F0702030302020204" pitchFamily="66" charset="0"/>
              </a:rPr>
              <a:t>strese neden olarak ruhsal yapıyı bozmakta hatta sinir sistemine </a:t>
            </a:r>
            <a:r>
              <a:rPr lang="tr-TR" dirty="0" smtClean="0">
                <a:latin typeface="Comic Sans MS" panose="030F0702030302020204" pitchFamily="66" charset="0"/>
              </a:rPr>
              <a:t>etki ederek</a:t>
            </a:r>
            <a:r>
              <a:rPr lang="tr-TR" dirty="0">
                <a:latin typeface="Comic Sans MS" panose="030F0702030302020204" pitchFamily="66" charset="0"/>
              </a:rPr>
              <a:t>, şizofreni gibi hastalıkların bile tetikleyicisi olabilmektedir.</a:t>
            </a:r>
          </a:p>
        </p:txBody>
      </p:sp>
      <p:pic>
        <p:nvPicPr>
          <p:cNvPr id="10242" name="Picture 2" descr="https://www.yoyoevents.com/wp-content/uploads/2015/09/yoyo-blog-psychology-image-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717032"/>
            <a:ext cx="4105027" cy="272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268760"/>
            <a:ext cx="8496944" cy="2123851"/>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İnsanın yaşadığı çevredeki her türlü olumlu veya olumsuz </a:t>
            </a:r>
            <a:r>
              <a:rPr lang="tr-TR" dirty="0" smtClean="0">
                <a:latin typeface="Comic Sans MS" panose="030F0702030302020204" pitchFamily="66" charset="0"/>
              </a:rPr>
              <a:t>etmenler, insanın </a:t>
            </a:r>
            <a:r>
              <a:rPr lang="tr-TR" dirty="0">
                <a:latin typeface="Comic Sans MS" panose="030F0702030302020204" pitchFamily="66" charset="0"/>
              </a:rPr>
              <a:t>büyümesi, gelişmesi, sağlığı ve performansı başta olmak </a:t>
            </a:r>
            <a:r>
              <a:rPr lang="tr-TR" dirty="0" smtClean="0">
                <a:latin typeface="Comic Sans MS" panose="030F0702030302020204" pitchFamily="66" charset="0"/>
              </a:rPr>
              <a:t>üzere anatomik</a:t>
            </a:r>
            <a:r>
              <a:rPr lang="tr-TR" dirty="0">
                <a:latin typeface="Comic Sans MS" panose="030F0702030302020204" pitchFamily="66" charset="0"/>
              </a:rPr>
              <a:t>, fizyolojik, psikolojik, bilişsel ve sosyal yapısına etkili </a:t>
            </a:r>
            <a:r>
              <a:rPr lang="tr-TR" dirty="0" smtClean="0">
                <a:latin typeface="Comic Sans MS" panose="030F0702030302020204" pitchFamily="66" charset="0"/>
              </a:rPr>
              <a:t>olacaktır. Diğer </a:t>
            </a:r>
            <a:r>
              <a:rPr lang="tr-TR" dirty="0">
                <a:latin typeface="Comic Sans MS" panose="030F0702030302020204" pitchFamily="66" charset="0"/>
              </a:rPr>
              <a:t>bir anlamda çevresel koşullar insanın her yönden sağlıklı ve </a:t>
            </a:r>
            <a:r>
              <a:rPr lang="tr-TR" dirty="0" smtClean="0">
                <a:latin typeface="Comic Sans MS" panose="030F0702030302020204" pitchFamily="66" charset="0"/>
              </a:rPr>
              <a:t>dinç olarak</a:t>
            </a:r>
            <a:r>
              <a:rPr lang="tr-TR" dirty="0">
                <a:latin typeface="Comic Sans MS" panose="030F0702030302020204" pitchFamily="66" charset="0"/>
              </a:rPr>
              <a:t>, mutlu bir şekilde uzun bir ömür yaşayıp yaşamamasında </a:t>
            </a:r>
            <a:r>
              <a:rPr lang="tr-TR" dirty="0" smtClean="0">
                <a:latin typeface="Comic Sans MS" panose="030F0702030302020204" pitchFamily="66" charset="0"/>
              </a:rPr>
              <a:t>birinci derecede </a:t>
            </a:r>
            <a:r>
              <a:rPr lang="tr-TR" dirty="0">
                <a:latin typeface="Comic Sans MS" panose="030F0702030302020204" pitchFamily="66" charset="0"/>
              </a:rPr>
              <a:t>etkili olacaktır.</a:t>
            </a: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476672"/>
            <a:ext cx="8424936" cy="3416320"/>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İnsan Sağlığına Çevrenin </a:t>
            </a:r>
            <a:r>
              <a:rPr lang="tr-TR" b="1" dirty="0" smtClean="0">
                <a:latin typeface="Comic Sans MS" panose="030F0702030302020204" pitchFamily="66" charset="0"/>
              </a:rPr>
              <a:t>Etkisi</a:t>
            </a:r>
          </a:p>
          <a:p>
            <a:pPr algn="just">
              <a:lnSpc>
                <a:spcPct val="150000"/>
              </a:lnSpc>
            </a:pPr>
            <a:endParaRPr lang="tr-TR" b="1" dirty="0">
              <a:latin typeface="Comic Sans MS" panose="030F0702030302020204" pitchFamily="66" charset="0"/>
            </a:endParaRPr>
          </a:p>
          <a:p>
            <a:pPr algn="just">
              <a:lnSpc>
                <a:spcPct val="150000"/>
              </a:lnSpc>
            </a:pPr>
            <a:r>
              <a:rPr lang="tr-TR" dirty="0">
                <a:latin typeface="Comic Sans MS" panose="030F0702030302020204" pitchFamily="66" charset="0"/>
              </a:rPr>
              <a:t>İnsan bedensel yapısının yanı sıra hiçbir canlıyla </a:t>
            </a:r>
            <a:r>
              <a:rPr lang="tr-TR" dirty="0" smtClean="0">
                <a:latin typeface="Comic Sans MS" panose="030F0702030302020204" pitchFamily="66" charset="0"/>
              </a:rPr>
              <a:t>mukayese edilemeyecek</a:t>
            </a:r>
            <a:r>
              <a:rPr lang="tr-TR" dirty="0">
                <a:latin typeface="Comic Sans MS" panose="030F0702030302020204" pitchFamily="66" charset="0"/>
              </a:rPr>
              <a:t>, kendine özgü ruhsal, bilişsel ve sosyal yapıya </a:t>
            </a:r>
            <a:r>
              <a:rPr lang="tr-TR" dirty="0" smtClean="0">
                <a:latin typeface="Comic Sans MS" panose="030F0702030302020204" pitchFamily="66" charset="0"/>
              </a:rPr>
              <a:t>sahiptir. Bunların </a:t>
            </a:r>
            <a:r>
              <a:rPr lang="tr-TR" dirty="0">
                <a:latin typeface="Comic Sans MS" panose="030F0702030302020204" pitchFamily="66" charset="0"/>
              </a:rPr>
              <a:t>hepsi birlikte insanı insan yapar. Bunlardan birinin eksikliği, </a:t>
            </a:r>
            <a:r>
              <a:rPr lang="tr-TR" dirty="0" smtClean="0">
                <a:latin typeface="Comic Sans MS" panose="030F0702030302020204" pitchFamily="66" charset="0"/>
              </a:rPr>
              <a:t>deyim yerinde </a:t>
            </a:r>
            <a:r>
              <a:rPr lang="tr-TR" dirty="0">
                <a:latin typeface="Comic Sans MS" panose="030F0702030302020204" pitchFamily="66" charset="0"/>
              </a:rPr>
              <a:t>ise denizde dümenini </a:t>
            </a:r>
            <a:r>
              <a:rPr lang="tr-TR" dirty="0" smtClean="0">
                <a:latin typeface="Comic Sans MS" panose="030F0702030302020204" pitchFamily="66" charset="0"/>
              </a:rPr>
              <a:t>yitirmiş </a:t>
            </a:r>
            <a:r>
              <a:rPr lang="tr-TR" dirty="0">
                <a:latin typeface="Comic Sans MS" panose="030F0702030302020204" pitchFamily="66" charset="0"/>
              </a:rPr>
              <a:t>bir gemiye benzer. Böyle eksik </a:t>
            </a:r>
            <a:r>
              <a:rPr lang="tr-TR" dirty="0" smtClean="0">
                <a:latin typeface="Comic Sans MS" panose="030F0702030302020204" pitchFamily="66" charset="0"/>
              </a:rPr>
              <a:t>bir özelliği </a:t>
            </a:r>
            <a:r>
              <a:rPr lang="tr-TR" dirty="0">
                <a:latin typeface="Comic Sans MS" panose="030F0702030302020204" pitchFamily="66" charset="0"/>
              </a:rPr>
              <a:t>olan insan hem kendi varlığı için hem de içinde yaşadığı aile </a:t>
            </a:r>
            <a:r>
              <a:rPr lang="tr-TR" dirty="0" smtClean="0">
                <a:latin typeface="Comic Sans MS" panose="030F0702030302020204" pitchFamily="66" charset="0"/>
              </a:rPr>
              <a:t>ve toplum </a:t>
            </a:r>
            <a:r>
              <a:rPr lang="tr-TR" dirty="0">
                <a:latin typeface="Comic Sans MS" panose="030F0702030302020204" pitchFamily="66" charset="0"/>
              </a:rPr>
              <a:t>için potansiyel bir tehlikedir.</a:t>
            </a:r>
          </a:p>
        </p:txBody>
      </p:sp>
      <p:pic>
        <p:nvPicPr>
          <p:cNvPr id="11266" name="Picture 2" descr="https://saferenvironment.files.wordpress.com/2009/04/global_health.gif?w=300&amp;h=20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309" y="3847018"/>
            <a:ext cx="3295271" cy="227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836712"/>
            <a:ext cx="7992888" cy="3000821"/>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Her canlı </a:t>
            </a:r>
            <a:r>
              <a:rPr lang="tr-TR" dirty="0">
                <a:latin typeface="Comic Sans MS" panose="030F0702030302020204" pitchFamily="66" charset="0"/>
              </a:rPr>
              <a:t>gibi insan da belirli koşullarda </a:t>
            </a:r>
            <a:r>
              <a:rPr lang="tr-TR" dirty="0" smtClean="0">
                <a:latin typeface="Comic Sans MS" panose="030F0702030302020204" pitchFamily="66" charset="0"/>
              </a:rPr>
              <a:t>yaşamak durumundadır</a:t>
            </a:r>
            <a:r>
              <a:rPr lang="tr-TR" dirty="0">
                <a:latin typeface="Comic Sans MS" panose="030F0702030302020204" pitchFamily="66" charset="0"/>
              </a:rPr>
              <a:t>. Aksi halde her işte istediği gibi ve verimli çalışamaz. </a:t>
            </a:r>
            <a:r>
              <a:rPr lang="tr-TR" dirty="0" smtClean="0">
                <a:latin typeface="Comic Sans MS" panose="030F0702030302020204" pitchFamily="66" charset="0"/>
              </a:rPr>
              <a:t>Aynı şekilde </a:t>
            </a:r>
            <a:r>
              <a:rPr lang="tr-TR" dirty="0">
                <a:latin typeface="Comic Sans MS" panose="030F0702030302020204" pitchFamily="66" charset="0"/>
              </a:rPr>
              <a:t>sıkılgan, içine kapanık bir kişi de çevresindekilerle rahat ve </a:t>
            </a:r>
            <a:r>
              <a:rPr lang="tr-TR" dirty="0" smtClean="0">
                <a:latin typeface="Comic Sans MS" panose="030F0702030302020204" pitchFamily="66" charset="0"/>
              </a:rPr>
              <a:t>normal bir </a:t>
            </a:r>
            <a:r>
              <a:rPr lang="tr-TR" dirty="0">
                <a:latin typeface="Comic Sans MS" panose="030F0702030302020204" pitchFamily="66" charset="0"/>
              </a:rPr>
              <a:t>diyalog kuramaz. Bir noktada ruhsal sıkıntı içindedir. Zekâ düzeyi </a:t>
            </a:r>
            <a:r>
              <a:rPr lang="tr-TR" dirty="0" smtClean="0">
                <a:latin typeface="Comic Sans MS" panose="030F0702030302020204" pitchFamily="66" charset="0"/>
              </a:rPr>
              <a:t>düşük (IQ</a:t>
            </a:r>
            <a:r>
              <a:rPr lang="tr-TR" dirty="0">
                <a:latin typeface="Comic Sans MS" panose="030F0702030302020204" pitchFamily="66" charset="0"/>
              </a:rPr>
              <a:t>. 80’nin altında) ise bir işi planlayıp, uygulamada birçok sıkıntıya düşer</a:t>
            </a:r>
            <a:r>
              <a:rPr lang="tr-TR" dirty="0" smtClean="0">
                <a:latin typeface="Comic Sans MS" panose="030F0702030302020204" pitchFamily="66" charset="0"/>
              </a:rPr>
              <a:t>. </a:t>
            </a:r>
            <a:r>
              <a:rPr lang="tr-TR" dirty="0">
                <a:latin typeface="Comic Sans MS" panose="030F0702030302020204" pitchFamily="66" charset="0"/>
              </a:rPr>
              <a:t>Çevresindekilerle diyalog kurmada, anlaşmada çoğu zaman </a:t>
            </a:r>
            <a:r>
              <a:rPr lang="tr-TR" dirty="0" smtClean="0">
                <a:latin typeface="Comic Sans MS" panose="030F0702030302020204" pitchFamily="66" charset="0"/>
              </a:rPr>
              <a:t>başarılı olamazlar</a:t>
            </a:r>
            <a:r>
              <a:rPr lang="tr-TR" dirty="0">
                <a:latin typeface="Comic Sans MS" panose="030F0702030302020204" pitchFamily="66" charset="0"/>
              </a:rPr>
              <a:t>. Olayları analiz edip doğru olanı yapmakta yine güçlük çekerler.</a:t>
            </a:r>
            <a:endParaRPr lang="tr-TR" dirty="0" smtClean="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95536" y="620688"/>
            <a:ext cx="7920880" cy="369332"/>
          </a:xfrm>
          <a:prstGeom prst="rect">
            <a:avLst/>
          </a:prstGeom>
          <a:noFill/>
        </p:spPr>
        <p:txBody>
          <a:bodyPr wrap="square" rtlCol="0">
            <a:spAutoFit/>
          </a:bodyPr>
          <a:lstStyle/>
          <a:p>
            <a:r>
              <a:rPr lang="tr-TR" b="1" dirty="0" smtClean="0">
                <a:latin typeface="Comic Sans MS" panose="030F0702030302020204" pitchFamily="66" charset="0"/>
              </a:rPr>
              <a:t>Ekolojinin Tanımı ve Ekosistemler</a:t>
            </a:r>
            <a:endParaRPr lang="tr-TR" dirty="0">
              <a:latin typeface="Comic Sans MS" panose="030F0702030302020204" pitchFamily="66" charset="0"/>
            </a:endParaRPr>
          </a:p>
        </p:txBody>
      </p:sp>
      <p:sp>
        <p:nvSpPr>
          <p:cNvPr id="6" name="Metin kutusu 5"/>
          <p:cNvSpPr txBox="1"/>
          <p:nvPr/>
        </p:nvSpPr>
        <p:spPr>
          <a:xfrm>
            <a:off x="467544" y="1268760"/>
            <a:ext cx="8136904" cy="2539350"/>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Yaşam dünyada bir çok organizasyon kademesine </a:t>
            </a:r>
            <a:r>
              <a:rPr lang="tr-TR" dirty="0" err="1" smtClean="0">
                <a:latin typeface="Comic Sans MS" panose="030F0702030302020204" pitchFamily="66" charset="0"/>
              </a:rPr>
              <a:t>inşaa</a:t>
            </a:r>
            <a:r>
              <a:rPr lang="tr-TR" dirty="0" smtClean="0">
                <a:latin typeface="Comic Sans MS" panose="030F0702030302020204" pitchFamily="66" charset="0"/>
              </a:rPr>
              <a:t> edilmiştir. En basit kademesini (basamağını) hücreler oluşturmaktadır. Yaşamsal önemi olan olaylarda işte bu yapı taşında gerçekleşmektedir. Fotosentez protein sentezi, ve diğer maddelerin sentezi besi maddelerinin oksitlenerek parçalanması ve enerji temini; üreme, genetik özelliklerin iletilmesi </a:t>
            </a:r>
            <a:r>
              <a:rPr lang="tr-TR" dirty="0" err="1" smtClean="0">
                <a:latin typeface="Comic Sans MS" panose="030F0702030302020204" pitchFamily="66" charset="0"/>
              </a:rPr>
              <a:t>v.s</a:t>
            </a:r>
            <a:r>
              <a:rPr lang="tr-TR" dirty="0" smtClean="0">
                <a:latin typeface="Comic Sans MS" panose="030F0702030302020204" pitchFamily="66" charset="0"/>
              </a:rPr>
              <a:t>.</a:t>
            </a:r>
          </a:p>
          <a:p>
            <a:pPr algn="just">
              <a:lnSpc>
                <a:spcPct val="150000"/>
              </a:lnSpc>
            </a:pPr>
            <a:endParaRPr lang="tr-TR" dirty="0">
              <a:latin typeface="Comic Sans MS" panose="030F0702030302020204" pitchFamily="66" charset="0"/>
            </a:endParaRPr>
          </a:p>
        </p:txBody>
      </p:sp>
      <p:pic>
        <p:nvPicPr>
          <p:cNvPr id="1026" name="Picture 2" descr="http://img.haberler.com/haber/775/2011-dunya-ekoloji-kongresi-manavgat-ta-yapilacak-2361775_9163_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861048"/>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87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124744"/>
            <a:ext cx="8496944" cy="1754326"/>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Bütün bu örnekler insanın bedensel, ruhsal, bilişsel ve sosyal </a:t>
            </a:r>
            <a:r>
              <a:rPr lang="tr-TR" dirty="0" smtClean="0">
                <a:latin typeface="Comic Sans MS" panose="030F0702030302020204" pitchFamily="66" charset="0"/>
              </a:rPr>
              <a:t>yapısıyla sağlıklı </a:t>
            </a:r>
            <a:r>
              <a:rPr lang="tr-TR" dirty="0">
                <a:latin typeface="Comic Sans MS" panose="030F0702030302020204" pitchFamily="66" charset="0"/>
              </a:rPr>
              <a:t>ve uyumlu olması gerektiğini açıkça göstermektedir. Bunlardan </a:t>
            </a:r>
            <a:r>
              <a:rPr lang="tr-TR" dirty="0" smtClean="0">
                <a:latin typeface="Comic Sans MS" panose="030F0702030302020204" pitchFamily="66" charset="0"/>
              </a:rPr>
              <a:t>biri veya </a:t>
            </a:r>
            <a:r>
              <a:rPr lang="tr-TR" dirty="0">
                <a:latin typeface="Comic Sans MS" panose="030F0702030302020204" pitchFamily="66" charset="0"/>
              </a:rPr>
              <a:t>bir kaçının eksikliğinin yaşamda büyük sıkıntılar yaratmasının </a:t>
            </a:r>
            <a:r>
              <a:rPr lang="tr-TR" dirty="0" smtClean="0">
                <a:latin typeface="Comic Sans MS" panose="030F0702030302020204" pitchFamily="66" charset="0"/>
              </a:rPr>
              <a:t>yanında potansiyel </a:t>
            </a:r>
            <a:r>
              <a:rPr lang="tr-TR" dirty="0">
                <a:latin typeface="Comic Sans MS" panose="030F0702030302020204" pitchFamily="66" charset="0"/>
              </a:rPr>
              <a:t>bir tehlike bile oluşturabileceğini işaret etmektedir</a:t>
            </a: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620688"/>
            <a:ext cx="8136904" cy="1477328"/>
          </a:xfrm>
          <a:prstGeom prst="rect">
            <a:avLst/>
          </a:prstGeom>
          <a:noFill/>
        </p:spPr>
        <p:txBody>
          <a:bodyPr wrap="square" rtlCol="0">
            <a:spAutoFit/>
          </a:bodyPr>
          <a:lstStyle/>
          <a:p>
            <a:pPr algn="just"/>
            <a:r>
              <a:rPr lang="tr-TR" b="1" dirty="0">
                <a:latin typeface="Comic Sans MS" panose="030F0702030302020204" pitchFamily="66" charset="0"/>
              </a:rPr>
              <a:t>Çevre Kirliliği </a:t>
            </a:r>
            <a:endParaRPr lang="tr-TR" dirty="0">
              <a:latin typeface="Comic Sans MS" panose="030F0702030302020204" pitchFamily="66" charset="0"/>
            </a:endParaRPr>
          </a:p>
          <a:p>
            <a:pPr algn="just"/>
            <a:endParaRPr lang="tr-TR"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Çevrenin </a:t>
            </a:r>
            <a:r>
              <a:rPr lang="tr-TR" dirty="0">
                <a:latin typeface="Comic Sans MS" panose="030F0702030302020204" pitchFamily="66" charset="0"/>
              </a:rPr>
              <a:t>doğal yapısını ve bileşiminin bozulması, değişmesi ve böylece insanların olumsuz yönde etkilenmesi çevre kirlenmesi olarak tanımlanır.</a:t>
            </a:r>
          </a:p>
        </p:txBody>
      </p:sp>
      <p:pic>
        <p:nvPicPr>
          <p:cNvPr id="12292" name="Picture 4" descr="https://encrypted-tbn1.gstatic.com/images?q=tbn:ANd9GcQB6rzLjRHrbXL1rjNiJvYNac0Gta8Xdr7GEnVfC5dDNM5pPS3gy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492896"/>
            <a:ext cx="428625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620688"/>
            <a:ext cx="7992888" cy="4939814"/>
          </a:xfrm>
          <a:prstGeom prst="rect">
            <a:avLst/>
          </a:prstGeom>
          <a:noFill/>
        </p:spPr>
        <p:txBody>
          <a:bodyPr wrap="square" rtlCol="0">
            <a:spAutoFit/>
          </a:bodyPr>
          <a:lstStyle/>
          <a:p>
            <a:pPr algn="just"/>
            <a:r>
              <a:rPr lang="tr-TR" b="1" dirty="0" smtClean="0">
                <a:latin typeface="Comic Sans MS" panose="030F0702030302020204" pitchFamily="66" charset="0"/>
              </a:rPr>
              <a:t>ÇEVRE KİRLİLİĞİ VE İNSANLAR ÜZERİNDEKİ ETKİLERİ</a:t>
            </a:r>
          </a:p>
          <a:p>
            <a:pPr algn="just"/>
            <a:endParaRPr lang="tr-TR" b="1" dirty="0">
              <a:latin typeface="Comic Sans MS" panose="030F0702030302020204" pitchFamily="66" charset="0"/>
            </a:endParaRPr>
          </a:p>
          <a:p>
            <a:pPr algn="just">
              <a:lnSpc>
                <a:spcPct val="150000"/>
              </a:lnSpc>
            </a:pPr>
            <a:r>
              <a:rPr lang="tr-TR" dirty="0" smtClean="0">
                <a:latin typeface="Comic Sans MS" panose="030F0702030302020204" pitchFamily="66" charset="0"/>
              </a:rPr>
              <a:t>Çevre </a:t>
            </a:r>
            <a:r>
              <a:rPr lang="tr-TR" dirty="0">
                <a:latin typeface="Comic Sans MS" panose="030F0702030302020204" pitchFamily="66" charset="0"/>
              </a:rPr>
              <a:t>kirliliği, çevrenin doğal olmayan bir şekilde insan eliyle bozulmasıdır. Ekosistemi bozmaya yönelik bu eylemler “kirlenme” şeklinde tabir edilir. </a:t>
            </a:r>
            <a:endParaRPr lang="tr-TR" dirty="0" smtClean="0">
              <a:latin typeface="Comic Sans MS" panose="030F0702030302020204" pitchFamily="66" charset="0"/>
            </a:endParaRPr>
          </a:p>
          <a:p>
            <a:pPr algn="just">
              <a:lnSpc>
                <a:spcPct val="150000"/>
              </a:lnSpc>
            </a:pP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Çevre, dünya üzerinde yaşamını sürdüren canlılarının hayatları boyunca ilişkilerini sürdürdüğü dış ortamdır. Diğer bir deyişle çevre, ekosistem olarak tanımlanabilir. Hava, su ve toprak, bu çevrenin fiziksel unsurlarını; insan, hayvan, bitki ve diğer mikroorganizmalar ise biyolojik unsurlarını teşkil etmektedir.</a:t>
            </a:r>
            <a:endParaRPr lang="tr-TR" b="1" dirty="0" smtClean="0">
              <a:latin typeface="Comic Sans MS" panose="030F0702030302020204" pitchFamily="66" charset="0"/>
            </a:endParaRPr>
          </a:p>
          <a:p>
            <a:pPr algn="just"/>
            <a:endParaRPr lang="tr-TR" b="1" dirty="0">
              <a:latin typeface="Comic Sans MS" panose="030F0702030302020204" pitchFamily="66" charset="0"/>
            </a:endParaRPr>
          </a:p>
          <a:p>
            <a:pPr algn="just"/>
            <a:endParaRPr lang="tr-TR" b="1" dirty="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476672"/>
            <a:ext cx="7704856" cy="3416320"/>
          </a:xfrm>
          <a:prstGeom prst="rect">
            <a:avLst/>
          </a:prstGeom>
          <a:noFill/>
        </p:spPr>
        <p:txBody>
          <a:bodyPr wrap="square" rtlCol="0">
            <a:spAutoFit/>
          </a:bodyPr>
          <a:lstStyle/>
          <a:p>
            <a:pPr algn="just">
              <a:lnSpc>
                <a:spcPct val="150000"/>
              </a:lnSpc>
            </a:pPr>
            <a:r>
              <a:rPr lang="tr-TR" b="1" dirty="0" smtClean="0">
                <a:latin typeface="Comic Sans MS" panose="030F0702030302020204" pitchFamily="66" charset="0"/>
              </a:rPr>
              <a:t>Hava Kirliliği</a:t>
            </a:r>
          </a:p>
          <a:p>
            <a:pPr algn="just">
              <a:lnSpc>
                <a:spcPct val="150000"/>
              </a:lnSpc>
            </a:pP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Hava kirliliği genel anlamda sanayi kuruluşlarında meydana gelen emisyonların (dumanla çıkan gazlar) yeteri kadar önlem alınmadan atmosfere bırakılması, ulaşım araçlarından kaynaklanan egzoz gazlarının atmosfere verilmesi, çeşitli endüstri tesisleri ve konutlarda yakılan özellikle fosil yakıtlardan ortaya çıkan partikül (toz, zerrecik), duman, is, kükürt, azot oksitleri ve hidrokarbonlardan oluşmaktadır.</a:t>
            </a:r>
          </a:p>
        </p:txBody>
      </p:sp>
      <p:pic>
        <p:nvPicPr>
          <p:cNvPr id="3" name="Picture 2" descr="http://image.slidesharecdn.com/powerpointonenvironmentalissues-130422215919-phpapp02/95/powerpoint-on-environmental-issues-3-638.jpg?cb=136666804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035" y="4270078"/>
            <a:ext cx="3038475"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620688"/>
            <a:ext cx="8424936" cy="3554819"/>
          </a:xfrm>
          <a:prstGeom prst="rect">
            <a:avLst/>
          </a:prstGeom>
          <a:noFill/>
        </p:spPr>
        <p:txBody>
          <a:bodyPr wrap="square" rtlCol="0">
            <a:spAutoFit/>
          </a:bodyPr>
          <a:lstStyle/>
          <a:p>
            <a:r>
              <a:rPr lang="tr-TR" b="1" dirty="0" smtClean="0">
                <a:latin typeface="Comic Sans MS" panose="030F0702030302020204" pitchFamily="66" charset="0"/>
              </a:rPr>
              <a:t>Hava Kirliliğinin İnsan </a:t>
            </a:r>
            <a:r>
              <a:rPr lang="tr-TR" b="1" dirty="0">
                <a:latin typeface="Comic Sans MS" panose="030F0702030302020204" pitchFamily="66" charset="0"/>
              </a:rPr>
              <a:t>Sağlığına </a:t>
            </a:r>
            <a:r>
              <a:rPr lang="tr-TR" b="1" dirty="0" smtClean="0">
                <a:latin typeface="Comic Sans MS" panose="030F0702030302020204" pitchFamily="66" charset="0"/>
              </a:rPr>
              <a:t>Etkileri</a:t>
            </a:r>
          </a:p>
          <a:p>
            <a:endParaRPr lang="tr-TR" b="1" dirty="0"/>
          </a:p>
          <a:p>
            <a:pPr algn="just">
              <a:lnSpc>
                <a:spcPct val="150000"/>
              </a:lnSpc>
            </a:pPr>
            <a:r>
              <a:rPr lang="tr-TR" dirty="0">
                <a:latin typeface="Comic Sans MS" panose="030F0702030302020204" pitchFamily="66" charset="0"/>
              </a:rPr>
              <a:t>Hava kirliliğinin insan sağlığına etkisi, öksürük ve bronşitten tutun da kalp hastalığı ve akciğer kanserine kadar değişmektedir. Kirliliğin olumsuz etkileri sağlıklı kişilerde bile gözlenmekle birlikte bazı duyarlı gruplar daha kolay etkilenmekte ve daha ciddi sorunlar ortaya çıkmaktadır. Bu gruplardan biri yaşlılardır. Fizyolojik kapasitesi ve fizyolojik savunma mekanizması fonksiyonlarındaki azalma, kronik hastalıklardaki artma nedeniyle yaşlılar normal popülasyondan daha duyarlıdır. </a:t>
            </a: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052736"/>
            <a:ext cx="8496944" cy="3370346"/>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Küçük çocuklar savunma mekanizması gelişiminin tamamlanmaması, vücut kitle birimi başına daha yüksek </a:t>
            </a:r>
            <a:r>
              <a:rPr lang="tr-TR" dirty="0" err="1">
                <a:latin typeface="Comic Sans MS" panose="030F0702030302020204" pitchFamily="66" charset="0"/>
              </a:rPr>
              <a:t>ventilasyon</a:t>
            </a:r>
            <a:r>
              <a:rPr lang="tr-TR" dirty="0">
                <a:latin typeface="Comic Sans MS" panose="030F0702030302020204" pitchFamily="66" charset="0"/>
              </a:rPr>
              <a:t> hızları ve </a:t>
            </a:r>
            <a:r>
              <a:rPr lang="tr-TR" dirty="0" smtClean="0">
                <a:latin typeface="Comic Sans MS" panose="030F0702030302020204" pitchFamily="66" charset="0"/>
              </a:rPr>
              <a:t>dış </a:t>
            </a:r>
            <a:r>
              <a:rPr lang="tr-TR" dirty="0">
                <a:latin typeface="Comic Sans MS" panose="030F0702030302020204" pitchFamily="66" charset="0"/>
              </a:rPr>
              <a:t>ortamla çok sık temas nedeniyle daha fazla riske sahiptir. Hava yolunda daralmaya yol açan hastalıklar da kirleticilere duyarlılığı artırmaktadır. Kirlilik arttıkça astım ve kronik </a:t>
            </a:r>
            <a:r>
              <a:rPr lang="tr-TR" dirty="0" err="1">
                <a:latin typeface="Comic Sans MS" panose="030F0702030302020204" pitchFamily="66" charset="0"/>
              </a:rPr>
              <a:t>obstrüktif</a:t>
            </a:r>
            <a:r>
              <a:rPr lang="tr-TR" dirty="0">
                <a:latin typeface="Comic Sans MS" panose="030F0702030302020204" pitchFamily="66" charset="0"/>
              </a:rPr>
              <a:t> akciğer hastalıkları (KOAH) gibi hastalıkların alevlenmelerinde artış olduğu görülmüştür. Kalabalık yaşam, yetersiz sanitasyon, beslenme yetersizliği gibi düşük yaşam standartları da duyarlılığı etkileyen faktörlerdendir.</a:t>
            </a: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692696"/>
            <a:ext cx="8208912" cy="2539350"/>
          </a:xfrm>
          <a:prstGeom prst="rect">
            <a:avLst/>
          </a:prstGeom>
          <a:noFill/>
        </p:spPr>
        <p:txBody>
          <a:bodyPr wrap="square" rtlCol="0">
            <a:spAutoFit/>
          </a:bodyPr>
          <a:lstStyle/>
          <a:p>
            <a:pPr algn="just">
              <a:lnSpc>
                <a:spcPct val="150000"/>
              </a:lnSpc>
            </a:pPr>
            <a:r>
              <a:rPr lang="tr-TR" b="1" dirty="0" smtClean="0">
                <a:latin typeface="Comic Sans MS" panose="030F0702030302020204" pitchFamily="66" charset="0"/>
              </a:rPr>
              <a:t>Su Kirliliği</a:t>
            </a:r>
          </a:p>
          <a:p>
            <a:pPr algn="just">
              <a:lnSpc>
                <a:spcPct val="150000"/>
              </a:lnSpc>
            </a:pPr>
            <a:endParaRPr lang="tr-TR" b="1" dirty="0">
              <a:latin typeface="Comic Sans MS" panose="030F0702030302020204" pitchFamily="66" charset="0"/>
            </a:endParaRPr>
          </a:p>
          <a:p>
            <a:pPr algn="just">
              <a:lnSpc>
                <a:spcPct val="150000"/>
              </a:lnSpc>
            </a:pPr>
            <a:r>
              <a:rPr lang="tr-TR" dirty="0">
                <a:latin typeface="Comic Sans MS" panose="030F0702030302020204" pitchFamily="66" charset="0"/>
              </a:rPr>
              <a:t>Su kirlenmesi, su ortamının doğal dengesinin mineral oranı, tat, berraklık, asılı partiküllerin bozulması şeklinde tanımlanabilir. Suya karışan maddeler suların fiziksel, kimyasal ve biyolojik özelliklerini değiştirerek su kirliliği diye adlandırılan olayı ortaya çıkarır.</a:t>
            </a:r>
            <a:endParaRPr lang="tr-TR" b="1" dirty="0">
              <a:latin typeface="Comic Sans MS" panose="030F0702030302020204" pitchFamily="66" charset="0"/>
            </a:endParaRPr>
          </a:p>
        </p:txBody>
      </p:sp>
      <p:sp>
        <p:nvSpPr>
          <p:cNvPr id="3" name="AutoShape 2" descr="data:image/jpeg;base64,/9j/4AAQSkZJRgABAQAAAQABAAD/2wCEAAkGBxQSEhUUEhQVFhUXGBgXGBUXFxgZFxgYFRcYFxcYFxcYHSggGB0lHBgVIjEhJikrLi4uGB8zODMsNygtLisBCgoKDg0OGhAQGywkICQsLC8sLCwsLCwsLCwsLCwsNSwsLCwsLCwsLCwsLC8tLCwsLCwtLDQsLCwtLCwsLCwsLP/AABEIAMsA+AMBIgACEQEDEQH/xAAcAAABBQEBAQAAAAAAAAAAAAAFAAIDBAYBBwj/xABMEAACAQIEAgcDCQMJBwMFAAABAhEAAwQSITEFQRMiUWFxgZEGMqEUI0JSYnKxwdGCkqIVJDNDU7KzwuEHNFRzk9PwFoPxJTWjw9L/xAAZAQADAQEBAAAAAAAAAAAAAAAAAQIDBAX/xAAuEQACAgEDAgUBCAMAAAAAAAAAAQIRAxIhMQRBE1FhgaEFFSJxkbHB8PEy0eH/2gAMAwEAAhEDEQA/APcaVKlQAqVMu3AoljAFBMbxNm0Xqr8T+lABTE49E3MnsGp/0ode4yx91QPHU0MpUAWHx9w7ufLT8Kha6x3YnzNNpUAdBqP2RJOCw86nox6iRT13pnslpg7P3T/eatcXJll4DS2zTwvefWoK6DW7RjZYBP1m9a70j/W/Co7bTT6hopMd8pcdhpfLm5gfGm0qVLyHb8yUY/7Pxpwx47D8KrFBXOiFGiAa5FwY5e+ujGL3+lUeipdFR4cR+JIvfLE7fgaXyxO34GqPRd9Lou+l4cQ8SRe+WL2n0rny1e/0ql0XfS6Lvp+HEPEkXvlq9/pXRi07fgaodF31zoqXhxDxJBNb6nYipKEdEa6oYbfCk8S7MayvugtSqhbxhHvCfxq7buBhIrOUHE0jJMdSpUqkoVNuOFBJ0Ap1A+MYvM2QbDfvP+lAFbHYw3D2KNh/5zqtSpUAKlSpUAKlSpUAIVH7Jf7pa/b/AMR6kFR+yf8Auqfeu/4z1rh5MsvAaRJqQWxTbbVJWrbMkkIClSpUhjGuCkLopjpTKpJE2yyDSquDT1u9tDiOyWlXAwrtSMVKmNcqIsaaQmyxSqAOakS5Q4gmCX9qMN0bOr54KqEUddi85MqtEgwSG92ATMA0Q4bjVv2kupOV1DCd4PbBI9DFZziXszg/leHJsAl2unKXfIAqFyRaJyRmIkAAS1awCNqiN9y3XYVKlSqiRVxSVMjzFdpUAELbgiRSqngHglfMV2sJRp0bxlasi9oOLLhbJuMGMkKAqljJnkOwAnyrEj2osc+mHjYvf/zV/wBvMXN1LY2Vcx8W/wBAPWsvUlB0e0mG53QPvK6/itOHtFhP+Js+dxR+JoBUNmyt0Ndu6Ya3Jj+1K7nvQEQB9I924AbxntIoUtaUOg06V26OySdgrQTcP3VM7TVTD8ZxtwyLVlE5FzcDHvybjzg91UMZixbAv3x19rNj6g5abZojM30dh3hsRfuXtbrH/lgkIO6B73ifhQBsV4niRyw9z7IZ0Pket+FXcBxlLjdGwa1dOyPHWjfo2Gj+Wo5gV538lTkqjvAg+o1q3bxrKMl3Ndtabk9LbjZkfckevYeVAHpgqL2T/wB2H/Mvf49yhPs/xQvFq4wdsue3dG16326aZxpmA7QecAt7Kf7v/wC7f/x7la4v8jLLwGKVKlXSc5VTHDpmssCrBQ6GdLiaBiverEAj7SnnXeIcTt4dQ164EUmJMxMEnyABJOwAJNDva24LdjppCvZbOjExrBlD2hxKkd4O4FV7eMscSsgKt4LGcXcjKEcdUhXIh2EspAkEZgayc93FclpdzSrd86l0NYz2Z9mlTor5xL3yFlGKhZUrlAJJLZQv0JAnUia2FmnyrDvR1kFQ1O7RUFVEUjjMAJOgG5ND8f7Q4ezaW6zZ0aSDb+ckICzt1dMoA1PgNyBV3E2FuIyOJVgVYdoYQR6Vn8N7F2Evi8WuXI2RypSdIYgKMx6o1MzAJkgUpauwRrualcppG1UdSLc7aHaDZjChpBD2VPSo1D0gLh0HG4jpT86AotA/8OUQk2xzm5mzHeQoOgFHaB+1qr0SN/XC7bFgj3ukZ1ECNcpGbMNsuadBRw1CKYqjuP2V13qGrSIbHW96nJqJGAprvNDVsE6Q/Dt1we/8a7USHUUqjJC2XCVI8+9pOIF8VeIj3yo8E6v5UMOJb/wU3EXMzs3axPqZqOuc6B5Z7jLaUwbhgkbqg1dh4DbvIoxi1U3EsgAWrCq7DlmH9Ep7lALn9mq3sxZBu3bh+gBbB8QHf/J6UP4piiMIzfSxNwn9hpj/APEqjzoAE4nFnEXzcPu/QHYg28zufHuqzVPh43PhVygBUqVKgCbh11lYIphsxuWSfo3VBLJ911zCO89tb/2IxYu4bMNM1y82U+8M15yAR515veBiV0YQyn7SmR8RWl4BiAS4XQNlvp3LeEkeTq/rWeXO8MdaVkzjqVBnFcVFrEZHut0N4x7xD2WDBQynfo2MDuJHImp8dxK7hxcIYXxbgm2wC3SuklHQZWI16pWTG9Zz2hsBzaH1+ktT3NbZ/gyKan4bjDct23O5UE+Y1+M15kvqmTHFP1+He3x8UZOKTJcRxVMXiVMHLbtK6I8e+5bM4EkPChQGExmPaai9kceMJcu2XYLaL3IJMBHUdIo7g1ojzt/aoQ/DQ1woGKNbIuWXXdVcnMveocNp2MBTMOj3hiFuqq3T0bgDUZgkI0HbW2NKmPXvW81+Vr0e35b36Me2mjX+wPEGuW7lt1ClWFwATouIm7AB1ADFwB2CtCnEENw2lbM6+8FkhfvEaA90z3V5vYxjyXtkob62rYIOqhQ7XW05qGYCeYFGfZvia2LKMxRQ4LQSFkFiV1J1MESeZ1NduH6l92MZL8Xz8fHsLRe6NvSqpg+JW7olHB8x8DsakxmI6Nc2VmA3yiSBzOXdo7BJ7Aa9aOSMlcXZlTJ5oR7K8VOJw9u4TJZQxOg1aTEDs28qt2eIW7qnI6mQY10Om4PMVhvYvGmwttB7ty2rpO05QbievXH3m7K5M/WRxuDT2d3/AD59i4xu0b25jFF1LWudlZ9NgqFQSfNgB51Yrz9uNkY1sQ5K2yrYcASTFsq/V0mWcXRp2CpOI4+5jWNszbsiM6A6mdQjsN2I1KjRR2kghP6jiSbDw2aT+XBcJXDspAJDX2PzQI3CAEdM3gQo1lpEUaW4e2sxwe2iOogKqiFGwEbeFaN7qgSSAPGq6TqfGi5ypIJx07IHYnjFkXF6UZWUkBmUQhYROYTlBGk7USuXQBLEAd5rJ8VYOzNGhOx5jbWqmD4gYFh21t6JO7IwLL4kBWXwSvPh9Vac4tW1w/NX3Ho3o0HtLxI2rYRDFy4Qika5QxgvHOBJ/ZorYQKqhZgAATvAECe+sdfxAu42yX0UZ2jkMgVB/fY0Q9ruMBE6JG1ZczlTqtvYKCNmc9Ud2Y8hXVg65TU8sn93t5+Xy/1J07I0gI/XurNYP2wtTcW+OjuW2Pza57j5RMkqqSIgzpEQZ1FVOD8XNo28Oqies164W0DEZnyjukCPtIO2L3GL+C0u3bVpnaAGe2rNlWTmaRoAJOtbLrIOOrUltf8AO7oajTpmgt3AwDKZBAIPaDqDSqHh+INxA5Q251VW97LyLCOqT9Xlpz0CrsTtWQeXkRSqzxWzkvXV+q7j+IxVYVxnYEMAxTh11x7zC+w8SzInwC0I9req1i2NktnTxyqPgpoxb/8AttvvW1/FcWfxNA/a0/zn/wBtP7z0AU+H7Hyq3VHANqR2j8KvUAKlSpUAKiHs7chrfd01n91lup6BmofXLDhRJBIGJGgBJOfDEaBdTqorPNDXjcfQDSY24Hv21GothrjHsLDIg8YNw+VDeG4nLZtwRoGkTt1jAPZpXLNu9LdEgRH1JugBpgDQKZOgA1imD2e6Ry+IckiFXJCqVABEjUzJYb8hXjfZ+XLs9ltXntfb3/sykrYsXxNentta+cPRuCFj6yES2w5+FWOFs3S3jcy5y1tersALeYKCd4zDXmTUy8Fs6ShaNBmZm9JNP/kWz/ZKO8Aj4it39K+5pUu1cX3v+bC0lbB4cZru822uqo5fPBbkx4n8ar4LGXBatBI9xQWIBygKJ33PIDar44QgJKG4hO5W42vLUMSD6VVXhNy2It3AwknLcEHUyYZdtT9WtcXQzg3qp3X738uy4bchPh19BI2Y7sdcx7zHw2opm76yb3yhi6pt8gTqh8HGg84NXbOMZBodO/b/AErDL0ru0aVZbt3Bbv5VIyXCQVH0LuXPtyzLJI7YP0qpcMRWw9uTGSOtMFTbMTPl6E1Xu3SLIvHR3vW7oH3riBR/0wPjVa8SidAYJd9SNo1Zx4GAPOvPyfejSe6l+idv2swk7LWFOW30sEqoiyh3JYwGP23Y78gfGjOHyWFto7jM5iTu9xtWPmfyHZQzGXjNlUUNF3YmAejQmSeQDZT5Vm+MY833zFpVZCkDKIXrOyDcSQokknStOnh4it9/07fu/Xc1wQc3SPRaVZrhV5rVpFEe6J0GpjUmNz31fHFG5qPjW0ulmntuVRPxoxbBmPnLR9LqUO4upDI67iQO9l+cT4oy/tmoOJYgvlzH+stjuA6RSfgDVjil+GQfatn+OPwJrnzReKcPPcyybNFnOM9q6PdhpPYjrmzeqpVXMSEdhrcuByO5VZ7SeWW2PGaqPih8nZB9fogOxXYEDyRo8qMXguUZthB/d6wPwrn8RwSXq/y5/e/YjVRS4QmjOx1HVJPaOtdY9hNxmn7op9hOmuqWGhAcqeVsH5pI+0wzHtyRsBXOGoGw6h/6wEkdpeWb8TT8Bj1D3SQTL5QR9VFAj94v61tiueSVc/62/wC+xUN2aGxdaQAzDUcz20qr8MxiPdtgHUuuh+8KVeh0+KbTu0a0UfbbD5MZc7Gyv6qAfiDQMVpv9q9sresuDAZCp8Uaf8/wrDfKW7fwr2ANHab/AOmA/UT/AAbmv92gvtesYgHttj4M36ijPswOlwt6yfrXF8rwzfizelUsfhRiFwruWXMrISsSHygwZB5o4oAzlp4INFAajbgxfTDubvLMVAtjxuFgD+yDRPC+zd4KM12wO6HaPORTpk6kUaVFl9mbp/r7XlbY/wD7Kl/9JXuV+152z/3KNLDUgIam4GczqRt8oPomGb82FXMX7JYkjqvZbullJ/GucJwNzDsgv22QL0rF/eQs5QLqkxCqdSBRQWg/dGlNRJp9q6rqGUhlOxBBB8xT6ZI2AKrQ124UDm2qJndljOczZUVSwIEwxJg7VzimJ6NGeJyiYmNdhJ5DbWqfD8YbN4nEMmW4gtlwCqIwOa3Mk9WS4zd42oY0FPZzgQv3blm9iMQHUC4jKbQD2yYMg2zDKYB5HMprRf8AoO3/AMVi/wB6z/2qz2C41h8PjVuPckJYuKRbBuFmuvaKgdGDsLZOvaKv47/aE5noMPlH9piHVR3HIhJ8iRUlbAvH4I2L93DOxuBQjqzhZa3czCHAABIZHGw0igeN4MwEWWGQnW03ZOqo30Qewgjwq1jOJZ7rXr+JRrz2wgSykgBSxXKgLMSCzbnnTL2Lu27SXHyCAM6EQxkx1TMBo+jrrpNEoqSpk/gD+J3Lrlc9m4oDAwBnEDXdJnWKr9ITcDZLuimD0Vz3iR9nsHxrScQxQtIXIJ2AA3JYgAa6DUiormOZEm4kMWyqisGLEidzAGx9K4PsvD2v+/YjSgDjnuhMwtuFVbmrZVg3FyggEyTMaRQ6zhgctse9K2yfvkFvHTWjXHcfmVEIK653BiQE2Bgke9B8qEcEcC8jPOjFiJgCUJLHwzfw0o9PDHOOOHbf5/v8zuwLw8Upee389/0NQvBl+k91v28o9EinHg1n6pHeHcH1zVdtXAwBUgg7EU6vR0o47YExfB7mnR3MwBnLc3mCPfA7+YPjVfFpfZgWsvoQZVkYQu0dad45UafithSQXSRvrt947L51at4gMAVykHYgyPUVzZejxZZapLcTV8mTexdLf0NyJRthusg8+zL6VdxBv3AF6C5GWNWtruIJ9/srQ5h2U7IO2svs3A6u9vUWlAC3ZxAyxbQZQQJuds9imo8Pgr6COjRtSdLmvWJPNR21o+i766QANq1x9Fhx3pXyyltwDfZxm+V2Fe26TcXcBl0195CQNucUq0Hs0s4m3+0f4TSrZQUeC07LP+1jDZsNbf6l0A+Dqw/ELXlde2e3eHz4C/8AZXP/ANMhj8Aa8SVgdiD4VQwv7K4vo8RlO11cv7ayy+ozj0olisMfn7KjrKwxFnvls8f9QOD3OKyzA7gwQQQexgZB8jFa4Yr5RaTEWx87akOg3IMdLbHiAGXthaAGCwLwVw9wIyiEVsqj90Az58q5/JFj6VtW+9LH+Imqd/D2VfpDHQ3eslwMyhGbUqSCIDEkjvzDmKv2sO6a2bzR9W584h9et6NWi3MWqIcVw7CZjbt4fpLmXMQiWgUDSAxa5AGoPbttVzgnsyOjm4gQ5jGVsrZfol+iaA3bBipsNxhVYDEp0ZOguKZtGTtmIlPBoHeaPKUEwx2oCwc/CLyn5u66jkD84PMPJ+NX8CHCRdZCY+ipWTO8ZjFAbHF7x61trKrmYAEux6rFdYIHLlTMOjBcouMpLM2ZQAAWYseqZ6sk6UAd4ilm22ct0D/XVD0bHkLqiQ09pg9hp/CuJG6gZlUSSDExIJEqTup3GgqK1ijaaMUoe2RlN5QTb126RTOX4jvFOuYe3hpbpgLIiEaSUM7K3JO47dsaUmNMvtZBkESI25GaHjhqAFQltQdwF/Lb4Vds3Nydj5+BpO6j6Q8KQyBOFrlUDQDs0HwrtxBEKoy9hEz3kU57+0HUcv1rhujkdeamgBXljQAAEa6a6+FRJwu2jBltWwfrES3kTtVx7gbUGa5furEyIA1PIRvNACxWGzDLlUgiDmEg90TVK5whMmVgcsgxnYxGxUkysd1TYTH276B1YgSRrKzlJBMeVPdlGzT5kxQANx/A8457QHOrZT9EnmPKqScN6Im495QQNMwAWSCNhBOk6TR5HUbOB4HT0oTxLq3TdIJXJl2koQSSY7DImNeqKlwi3dblKckqvYz+D4xds3SsoUzTlCZVKtrKgyROvOo+Ocde4WVCUtAxA0cj7R7O4fGr1/haYgi9ZdSwEMJ0IGxBGx5a9nKgfEcDfViRafxAzA98rM1nNyXB6PTR6fJTlSaVc975329r8z0r/Zz7cW7kYO+tpDli2yKEtuI1Vl2Vo7ND3bEVYw6W3t9CAouLiLpUbdG2JPyNiBsTaza8wqztWO4Fw62s3sSC2UgJhsrzcfl0hywtofS5nYDt0Vq+7OXbMWclnuFcgmIVUU6wNFAiABvVY7rc5+sWKORrE7Xxfp6BUYqDDCO8VERfGqtaccgVZD+8CR8KHvcYXFEqQ09XXOoUSWOuqzA2GpG9EsAd+zStDkGYfiozBbgNpyYAaMrHsVhofAwe6iitOhqjjsKrqQwB01B2I7DVbgt4jNbYk5IKk6kowOWTzIIYT3CgDWeyafzkdysfwH50qseyC/Psey2fiy0qTLjwavGWQ9t0OzKy+oIr5+OGQ7qvoK+h68DxiRccdjsPRiKEKRS+RJyEeBI/A1Z4bebDvntEmYDIxMOByk7EawabSpk2w5av23Dmyue28m9hSB0iFvedE5g6kgb7rroaODwD2jnwTi7Zk5rLNBXtAJ2I74PbND3tgxI1Gx2I8CNRTHsy2fPczbZs7Zo+9ufOlRVp8mkbiS5QxU9GZVyY+bbYrcXlrpO3lrUd7BJbgsua0o5T0lkdttgZNvtSdBqNNKEYDEG3clmLJchbmY5t+qra+h7j3UcwYNm4LU9Rv6InkQJNonwEr3SOQm+TPjgInhnzYWy+QQMjKAQBuImQQfzqPBXodbV4BLs9Vh7l2NerOzRrlOvZNLh7dDcFo6W7hPR/YcdZ7XgRLL+0OQozi+Gpdt5X2Mc4g7gqRqpB1BFMQG4r7OpeYuoC3D7wbN0dwRGW6oInTSd/HapsLxQsxt3EyXAOtbJnTbMp2dD2+sbVZw2Oe23Q4iGdRmS7H9Kg0zaaBwSAwHaDsdJ+LYRMRbBBy3F1tuPeRvzB5jYikP8AEHYbCraGVCcskqp2UHXKv2RrHZMV29yqLAYkuCGGW4hyuvYw7O4ggjuIqe4sipKIKetumVZFAitjbZKFUc225MoBIjuYQRQTGWL/AERBzu4gk9Kpt3ApBKtbKArIB0B57mi2MxS2xmc6TAgSSTsABuaHY/HqbQZluKC22fozz3ZWjymk1ZSZd4XigR7ys1yb5A0jpmLaDkNYE9lXmM7Vl/ZrEDKwTIAuY5RLFiGhS77bQAJM71Zt8abKLhSUE5iCMy5TBKxo4358qa2QmGq7TysiRUdAirf4TauHMVGb6wJVvVdanw2EyCMzEfbYsR3AnWn11VmgZHiLWYZZYd6kg+oqkeDpza6fG435EUTdIqlicYLfvZR2EsB+NADLXD1UEIFQHeAST94nU1HiMclqBmUd7Hc9w51WucUz6W/nD9W3qP2mGijxNXuGYHoxLQbjas3+VexRsBQBUbihYQiO5P1UYfxNCj1qzwvCMmZnjO5EgahQvurPPckntNEMp7K6FjU0AaP2LHztw9igfH/SlXfYf3rvgv4tSpMuPBra8QxuGDO5BiWY+pJr2y8+VWPYCfQV5IcEORNCFIA3MOw5T4VDR65hSNdI9PxoLjcfYEy0n7GvqdvjTbolJvZEdKhj8XE6KI7z+g0+NSHiU+6vIkydojs3+E6VKnF8M0lhnFW0XbiZgQdiI9aNWbnTYe3nOphSw3W4hgMO8Os+dB1ByqWESJj/AOau8K1t307CHH7QB/FW9atGTNBZnFYcgnLeU5SR9G9aIKsO6YPeGoxgMeL1hHjKSNV+qw0ZfIgis5wfEReU8r65T/zbQJB8Smb9wUXxMoZXSeXKqJZDxcm6mUnLcQ5rbcg4ECe4gkHuJqrgMXnQMsrIII5qw0YHvBB9KmZpMmqFnqX3XlcXpB95YV/UFD60CGcHDTcN1y90MFckKPdHUICgaFSDO/LlVm3xBWIAz5WJCvlYW2IBJCvs2gPoaF+0lw2g1xZ+cRrRjfNBKGeRHXHmK7i8XcyoZzONLduQtm11SugGrwukmSZ5VDNFuG6ltvyNCLF3EBZKLc1+sFbLA2hcpM5uzSOdQ3+JtHS2zmQSHtMsOuX3oPaNZU9lAFrjODdijoA2Qk5SYkMuXQ9op6obgGZWQxtIMd2hqaxfDiR2T67eVMsYsMxTZgASO4kiQeeo/CgDtrChe+ocdgOlgFyEiCoAkg8s3IeFW+kE5ZGaJidY2mOyu2LiuCVYGCQY5Ebg99AiaztXbi866sCmu/IUDIq6DQPE+0EkrYQuQYLN1UBG/efhVN7+Jf3r2QdiKB8Tr8aLHpZrrbTUV3CqxkqpPeAfQmshcvXrI6RLzsRuHOZSvPQnz0pg41iblwRdCdU6Koy6RuGmd6VhpNkLZHKn20rOWePX7f8AS21uL9ZNG/dOh+FG+H8Tt3gTbaY3U6Mviu48dqYqLbNFQu01wma5QI0vsQ3XuD7IPoT+tKofYx4vkdqH4FaVJmkeDTceu5cPdP2SP3ur+debYi4VRmCliASFG7ECQB41u/bG5FgL9ZwPQFvyFYHieI6JJAkkqoBMDM5CiTyGtCJlyYv2nxVxypYHJlEEBghP0tDznTXXq99B8PhnuEBFZiewE/HlXpxtZky3IaRDRIB7Y1ketR4Xh1q2ZRAD26k+pk1nLCpO2zox9S8aqKRkLHss4AN1goP0V1bzOw+NGcLgUtiFUd5OpMbSTRfF2S0Ry5VRtOpfJqW5hQSF++w0X1mrjCMeDHJlnk/yZxrOcRBPhUPDLOS+6/Wtf3Wj/NVzGcSW2ciqWaJhVJidpjQeZqGwrZmvEEL0RGsTmZgSI8h61aM3wQWbhFhmG9p1ujwWCw81Djzo/wAZunPbBuNbtEMekW30nX6uVSIMAgsZ7txQjgtvMHU7MAD5yKv2sRfOFwxtKSxVQ5AViCqEbMyjVhBM6dlMQ3AYnOGGZHKEAshlWB1V11MTBBB2KkVPj8MStl1GqXOt9xgyt8Sp8qfw7Albhu3Qi3Xt5bip7jENKvJjrRI899KmxOJEEaBRz2ECmS+ShjrqqsMYzEKvex2AFCcBlvWXC2le5czK9+5taBJCLZEEllWCSMozTqeT+JY1LuQWszMrqwYKcgEw3XOhGUttPKrfCLGRcqjqgaes/mal7lrZE17G2rUKziQNEHWc+CDUnyocMBcuZyfm+lYkg6sqZQsdmcgT3TzqTiqC0wuoYuMyArJi4JAIy9oXWRtFGEE0hgzFXGVgtu1cOUBZAAWI0GZiJin4DCMGL3IBy5QqmQomTLQJJMdwiixAHKoSaAILmDz3EedEmBHNgQSW3iDt51MLGWSANTJjmYAk+QHpUqmFqnj8YtpC77DlzJOwHeaAI+JcQWystqToqD3mPd+tAmxmKMsLioTtbyqQO7MRM99MtKzsbt33zsOSDkopYrFBNNz2frSspID2nZGJEhx7yt9KddfHtol/KakSAT8IPZQ7EEuZY68j2eFMRYnXftpFF9+IEgjKIOm/bVLBXSjgkHqgj1gD4Uw3hXBf7qADtnFq3OD2HSq/Efm8txNLgYQRpOskGORANDVaalJzQpaADIMTGkelAGt4PxpMQxUAow2ViDIG+UjeDRbojWMuYXKqm2Ye3qrc5G89s6+prT4Dii3bauCASNROzDQj1qkyGqNB7KNGJXvDD+En8q5TfZtpxVr9r+41Kkxx4DPto/8ARDvY/AD86x3EsKLiwYIPI7edbD23t9W23IEr6iR+BrKh6aE+QMOH3Rot64B2Zlb4upPxqvcwtwHW9dnvyH/LWjCg0Px6bHy/SgRHwa87oxc5gGKq0QSF0JIGnvBh5VS4ZiRZm1c0bMx10zySc6k+9I9K7ZtFNEuOoknKMhAJMmMykjUnnVrEt0oylAR2EBvyoApXFa473LOkEIwOqsVE6RqCJianZ7j28rqE+6SQQNtwOdMt8PupPQt0YOpXKpWQIkCRGgFPIxS/TU9zWvzVqAJuFRbOp3I18Kv4DHJYw4NydHuBVAJZvnXy5VHaOe1CGxVz6Vm23erlT6Ffzpvyoc7N0eBtn/NTsVHWv37nWe6UJ+gipC/Zkgkx21FftIGAvNduNEhNX05EoOqviRTn4iE16JuwG4yKs+RYn0qXhlnpC1wsrFjJK+7oICrrsB+JpDHJim/q8Ox73YAfDMfhSdr7btkHZbTX995+CiiwFSBR20ABsJw4ZsxBnmzEsx7pbX8qMWt6cbVPVYoAbeqGrDMBTA47KAOqukVkfaDEG+xtIqlbbglixEsAQVAA5Tv3VouJ8SFq2781BIHfyHrFZnBW8lsSdfeY9pOpJpMcUC2uXLW5ZfvHOv6j4VEt2TrvvMzPfNT37uZifTwqEKBsAKRYnaKrO/bXbjSfgB+FGODcLDdZ2hRzHvMeYQ/RA2zbnlFAAlbLdgE/WMHyX3j6U98IwEmB4h1Hq6gfGtrZKWxFpAvfGp7ydz5mmXHLe8Z8dvSnROoxAJB7CNwasgzVnG8KuluogyyYhhop5QYjXUDlJrtjhF6NQi+LT8APzpUO0W+HXpWDuPw5Vzhl0rce2okFsxPJZUz5yF07zT7XCMoJZnf7KdWe7QyfWr+GwFwjKqCwnb1S/wCyqyAe8k+FOhNmj/2duz3VLQcrXBI0BygrIEmNaVGPYPBBXOUQqJlA+8f9D612hjiani2BF60yHc6g9hGxrzq9aKMVYQwMEV6jQvjPBUvifdcbMPwbtFCYmrMFbNcNvuqzxDh1yyYuLHYw1U+B/Kqwc0yRq4UfVFSraFRljXU3oESlQKjJHZTr1CuLZupPSdF1s/Rzn5ZZy9bLvOXXblNAy+yg7gedB3uPchrVsdFMZwMzkc2S2WUET2trvB0m1xRG6IKgYg5Q0Hr9H9LLmMkxpvOp51Pg8ZbcRbYaaZPdZY5FDBHpXV02GORvUzLJNx4QX9neDWWdb2CxYuYhAQbeItiAGifmgFe0Y0z66E7g1dx+HwjN/PsL8kunT5RbMW2PL+c2ojwuBfA1nsRhVeCw6y+6wJV1ParrDKfA0Qw/tPiMMsXf51a0XK0C/wBYwFDe7dkkCGAJn3qM3Rzhut0VDPGWz2O+0HBGwiLdS+L1tmRAjgdIS7ADLcTqtAk6rsCZqnUvHeAXMOLWIfKls3QDhbU9BY6VSquJMF8xykqFHX20kj7/ABBVzTmIRgrkDRMyhgx7VgjUTHka5UaSRfttUtQW96noEUMfiejUtEmQqr2sxCqJ5aka0C4lafMqu2d3JgSy2lAEnqA9bz1PdWhx2FDqVaYMGRoQQZBB5EEA+VDrmBdyBdyOBqLglXEbSuoJ7wRudOVAGe4jaVejthQGcjMyiFOUyREnnFTcSuQsdv4D/wAFF8dwzOIYExqGUwwPaOyg2L4ZeMdZXjbMCrecSD8KTRSYNqO82lWmwN4f1R8mQ/nUb8OvMf6MjxZB/mpDsrYVMzgTE6T2FjE+QzHyrV4a4J6MKVIHVXTVRpKx5d+tC+H+zzlgbkQCDlXWSJiW7NdqPYPCXOlDuoUKGAEgli0a6aAQNu/upolslt4RjvpVqzhF8fH9KmCzUwECmSVb+Cza7HuqJeH9s1dRyTUlAystjKNBFKn3HmtF7NcCLEXbohRqqn6XYSOz8fxAoNezeA6GyJEM3WbunYeQj40qK0qk0FSpUqAG3LYYEMAQdwRI9KBY72VtvrbJtns3X03HrR+lQFGDxXs1fTZQ47VP5GDQy9h3T3lZfEEV6fSp2TpPMBd7aaYr0m7gbTe9bQ+Kj9KrPwPDn+qXykfhRYtJ55UOJwdu576K0bEjUeB3FegXeA4f+z/ib9ah/kKx9T+Jv1p2Gk89/k2Pcu3k7s+celwNXUw14PbcXgTbbOoa0CMwBAJAImJkd4B5V6InArH9n/E361ZXgGH/ALIerfrVeLKqt0LQrswXEuIYvEW2tXr65HEMEsqp3nRmZoMxrQ5+GKUZAzgOT0jSC7giCCxGkiBpsBpFeprwXDj+qTzE/jUqcOtDa1bH7C/pUWVTPNkaKmDivSVsqNlUeQqQCiw0nmRfuPpUZcdleo1wqDuBRYaTy6RTSK9NuYK229tD4qD+VVbnBMOd7S+Wn4UWLSeddGOwegpyovZ+FariHCLKjqpH7TfrWexFoDYUxVRCI767K01BrRDB4VGIkfE0AUjd7BUZM1ssHwOwYlJ/ab9aJW+C2F2tJ5ifxosek8/tnkASe6iOF4Hfu/QyjtbT4b/Ct3asqvuqB4AD8KfSsekB8L9mrdqGf5xu8dUeA/WjlKlSKFSpUqAP/9k=">
            <a:hlinkClick r:id="rId2"/>
          </p:cNvPr>
          <p:cNvSpPr>
            <a:spLocks noChangeAspect="1" noChangeArrowheads="1"/>
          </p:cNvSpPr>
          <p:nvPr/>
        </p:nvSpPr>
        <p:spPr bwMode="auto">
          <a:xfrm>
            <a:off x="101600" y="-1493838"/>
            <a:ext cx="3810000" cy="3124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data:image/jpeg;base64,/9j/4AAQSkZJRgABAQAAAQABAAD/2wCEAAkGBxQSEhUUEhQVFhUXGBgXGBUXFxgZFxgYFRcYFxcYFxcYHSggGB0lHBgVIjEhJikrLi4uGB8zODMsNygtLisBCgoKDg0OGhAQGywkICQsLC8sLCwsLCwsLCwsLCwsNSwsLCwsLCwsLCwsLC8tLCwsLCwtLDQsLCwtLCwsLCwsLP/AABEIAMsA+AMBIgACEQEDEQH/xAAcAAABBQEBAQAAAAAAAAAAAAAFAAIDBAYBBwj/xABMEAACAQIEAgcDCQMJBwMFAAABAhEAAwQSITEFQRMiUWFxgZEGMqEUI0JSYnKxwdGCkqIVJDNDU7KzwuEHNFRzk9PwFoPxJTWjw9L/xAAZAQADAQEBAAAAAAAAAAAAAAAAAQIDBAX/xAAuEQACAgEDAgUBCAMAAAAAAAAAAQIRAxIhMQRBE1FhgaEFFSJxkbHB8PEy0eH/2gAMAwEAAhEDEQA/APcaVKlQAqVMu3AoljAFBMbxNm0Xqr8T+lABTE49E3MnsGp/0ode4yx91QPHU0MpUAWHx9w7ufLT8Kha6x3YnzNNpUAdBqP2RJOCw86nox6iRT13pnslpg7P3T/eatcXJll4DS2zTwvefWoK6DW7RjZYBP1m9a70j/W/Co7bTT6hopMd8pcdhpfLm5gfGm0qVLyHb8yUY/7Pxpwx47D8KrFBXOiFGiAa5FwY5e+ujGL3+lUeipdFR4cR+JIvfLE7fgaXyxO34GqPRd9Lou+l4cQ8SRe+WL2n0rny1e/0ql0XfS6Lvp+HEPEkXvlq9/pXRi07fgaodF31zoqXhxDxJBNb6nYipKEdEa6oYbfCk8S7MayvugtSqhbxhHvCfxq7buBhIrOUHE0jJMdSpUqkoVNuOFBJ0Ap1A+MYvM2QbDfvP+lAFbHYw3D2KNh/5zqtSpUAKlSpUAKlSpUAIVH7Jf7pa/b/AMR6kFR+yf8Auqfeu/4z1rh5MsvAaRJqQWxTbbVJWrbMkkIClSpUhjGuCkLopjpTKpJE2yyDSquDT1u9tDiOyWlXAwrtSMVKmNcqIsaaQmyxSqAOakS5Q4gmCX9qMN0bOr54KqEUddi85MqtEgwSG92ATMA0Q4bjVv2kupOV1DCd4PbBI9DFZziXszg/leHJsAl2unKXfIAqFyRaJyRmIkAAS1awCNqiN9y3XYVKlSqiRVxSVMjzFdpUAELbgiRSqngHglfMV2sJRp0bxlasi9oOLLhbJuMGMkKAqljJnkOwAnyrEj2osc+mHjYvf/zV/wBvMXN1LY2Vcx8W/wBAPWsvUlB0e0mG53QPvK6/itOHtFhP+Js+dxR+JoBUNmyt0Ndu6Ya3Jj+1K7nvQEQB9I924AbxntIoUtaUOg06V26OySdgrQTcP3VM7TVTD8ZxtwyLVlE5FzcDHvybjzg91UMZixbAv3x19rNj6g5abZojM30dh3hsRfuXtbrH/lgkIO6B73ifhQBsV4niRyw9z7IZ0Pket+FXcBxlLjdGwa1dOyPHWjfo2Gj+Wo5gV538lTkqjvAg+o1q3bxrKMl3Ndtabk9LbjZkfckevYeVAHpgqL2T/wB2H/Mvf49yhPs/xQvFq4wdsue3dG16326aZxpmA7QecAt7Kf7v/wC7f/x7la4v8jLLwGKVKlXSc5VTHDpmssCrBQ6GdLiaBiverEAj7SnnXeIcTt4dQ164EUmJMxMEnyABJOwAJNDva24LdjppCvZbOjExrBlD2hxKkd4O4FV7eMscSsgKt4LGcXcjKEcdUhXIh2EspAkEZgayc93FclpdzSrd86l0NYz2Z9mlTor5xL3yFlGKhZUrlAJJLZQv0JAnUia2FmnyrDvR1kFQ1O7RUFVEUjjMAJOgG5ND8f7Q4ezaW6zZ0aSDb+ckICzt1dMoA1PgNyBV3E2FuIyOJVgVYdoYQR6Vn8N7F2Evi8WuXI2RypSdIYgKMx6o1MzAJkgUpauwRrualcppG1UdSLc7aHaDZjChpBD2VPSo1D0gLh0HG4jpT86AotA/8OUQk2xzm5mzHeQoOgFHaB+1qr0SN/XC7bFgj3ukZ1ECNcpGbMNsuadBRw1CKYqjuP2V13qGrSIbHW96nJqJGAprvNDVsE6Q/Dt1we/8a7USHUUqjJC2XCVI8+9pOIF8VeIj3yo8E6v5UMOJb/wU3EXMzs3axPqZqOuc6B5Z7jLaUwbhgkbqg1dh4DbvIoxi1U3EsgAWrCq7DlmH9Ep7lALn9mq3sxZBu3bh+gBbB8QHf/J6UP4piiMIzfSxNwn9hpj/APEqjzoAE4nFnEXzcPu/QHYg28zufHuqzVPh43PhVygBUqVKgCbh11lYIphsxuWSfo3VBLJ911zCO89tb/2IxYu4bMNM1y82U+8M15yAR515veBiV0YQyn7SmR8RWl4BiAS4XQNlvp3LeEkeTq/rWeXO8MdaVkzjqVBnFcVFrEZHut0N4x7xD2WDBQynfo2MDuJHImp8dxK7hxcIYXxbgm2wC3SuklHQZWI16pWTG9Zz2hsBzaH1+ktT3NbZ/gyKan4bjDct23O5UE+Y1+M15kvqmTHFP1+He3x8UZOKTJcRxVMXiVMHLbtK6I8e+5bM4EkPChQGExmPaai9kceMJcu2XYLaL3IJMBHUdIo7g1ojzt/aoQ/DQ1woGKNbIuWXXdVcnMveocNp2MBTMOj3hiFuqq3T0bgDUZgkI0HbW2NKmPXvW81+Vr0e35b36Me2mjX+wPEGuW7lt1ClWFwATouIm7AB1ADFwB2CtCnEENw2lbM6+8FkhfvEaA90z3V5vYxjyXtkob62rYIOqhQ7XW05qGYCeYFGfZvia2LKMxRQ4LQSFkFiV1J1MESeZ1NduH6l92MZL8Xz8fHsLRe6NvSqpg+JW7olHB8x8DsakxmI6Nc2VmA3yiSBzOXdo7BJ7Aa9aOSMlcXZlTJ5oR7K8VOJw9u4TJZQxOg1aTEDs28qt2eIW7qnI6mQY10Om4PMVhvYvGmwttB7ty2rpO05QbievXH3m7K5M/WRxuDT2d3/AD59i4xu0b25jFF1LWudlZ9NgqFQSfNgB51Yrz9uNkY1sQ5K2yrYcASTFsq/V0mWcXRp2CpOI4+5jWNszbsiM6A6mdQjsN2I1KjRR2kghP6jiSbDw2aT+XBcJXDspAJDX2PzQI3CAEdM3gQo1lpEUaW4e2sxwe2iOogKqiFGwEbeFaN7qgSSAPGq6TqfGi5ypIJx07IHYnjFkXF6UZWUkBmUQhYROYTlBGk7USuXQBLEAd5rJ8VYOzNGhOx5jbWqmD4gYFh21t6JO7IwLL4kBWXwSvPh9Vac4tW1w/NX3Ho3o0HtLxI2rYRDFy4Qika5QxgvHOBJ/ZorYQKqhZgAATvAECe+sdfxAu42yX0UZ2jkMgVB/fY0Q9ruMBE6JG1ZczlTqtvYKCNmc9Ud2Y8hXVg65TU8sn93t5+Xy/1J07I0gI/XurNYP2wtTcW+OjuW2Pza57j5RMkqqSIgzpEQZ1FVOD8XNo28Oqies164W0DEZnyjukCPtIO2L3GL+C0u3bVpnaAGe2rNlWTmaRoAJOtbLrIOOrUltf8AO7oajTpmgt3AwDKZBAIPaDqDSqHh+INxA5Q251VW97LyLCOqT9Xlpz0CrsTtWQeXkRSqzxWzkvXV+q7j+IxVYVxnYEMAxTh11x7zC+w8SzInwC0I9req1i2NktnTxyqPgpoxb/8AttvvW1/FcWfxNA/a0/zn/wBtP7z0AU+H7Hyq3VHANqR2j8KvUAKlSpUAKiHs7chrfd01n91lup6BmofXLDhRJBIGJGgBJOfDEaBdTqorPNDXjcfQDSY24Hv21GothrjHsLDIg8YNw+VDeG4nLZtwRoGkTt1jAPZpXLNu9LdEgRH1JugBpgDQKZOgA1imD2e6Ry+IckiFXJCqVABEjUzJYb8hXjfZ+XLs9ltXntfb3/sykrYsXxNentta+cPRuCFj6yES2w5+FWOFs3S3jcy5y1tersALeYKCd4zDXmTUy8Fs6ShaNBmZm9JNP/kWz/ZKO8Aj4it39K+5pUu1cX3v+bC0lbB4cZru822uqo5fPBbkx4n8ar4LGXBatBI9xQWIBygKJ33PIDar44QgJKG4hO5W42vLUMSD6VVXhNy2It3AwknLcEHUyYZdtT9WtcXQzg3qp3X738uy4bchPh19BI2Y7sdcx7zHw2opm76yb3yhi6pt8gTqh8HGg84NXbOMZBodO/b/AErDL0ru0aVZbt3Bbv5VIyXCQVH0LuXPtyzLJI7YP0qpcMRWw9uTGSOtMFTbMTPl6E1Xu3SLIvHR3vW7oH3riBR/0wPjVa8SidAYJd9SNo1Zx4GAPOvPyfejSe6l+idv2swk7LWFOW30sEqoiyh3JYwGP23Y78gfGjOHyWFto7jM5iTu9xtWPmfyHZQzGXjNlUUNF3YmAejQmSeQDZT5Vm+MY833zFpVZCkDKIXrOyDcSQokknStOnh4it9/07fu/Xc1wQc3SPRaVZrhV5rVpFEe6J0GpjUmNz31fHFG5qPjW0ulmntuVRPxoxbBmPnLR9LqUO4upDI67iQO9l+cT4oy/tmoOJYgvlzH+stjuA6RSfgDVjil+GQfatn+OPwJrnzReKcPPcyybNFnOM9q6PdhpPYjrmzeqpVXMSEdhrcuByO5VZ7SeWW2PGaqPih8nZB9fogOxXYEDyRo8qMXguUZthB/d6wPwrn8RwSXq/y5/e/YjVRS4QmjOx1HVJPaOtdY9hNxmn7op9hOmuqWGhAcqeVsH5pI+0wzHtyRsBXOGoGw6h/6wEkdpeWb8TT8Bj1D3SQTL5QR9VFAj94v61tiueSVc/62/wC+xUN2aGxdaQAzDUcz20qr8MxiPdtgHUuuh+8KVeh0+KbTu0a0UfbbD5MZc7Gyv6qAfiDQMVpv9q9sresuDAZCp8Uaf8/wrDfKW7fwr2ANHab/AOmA/UT/AAbmv92gvtesYgHttj4M36ijPswOlwt6yfrXF8rwzfizelUsfhRiFwruWXMrISsSHygwZB5o4oAzlp4INFAajbgxfTDubvLMVAtjxuFgD+yDRPC+zd4KM12wO6HaPORTpk6kUaVFl9mbp/r7XlbY/wD7Kl/9JXuV+152z/3KNLDUgIam4GczqRt8oPomGb82FXMX7JYkjqvZbullJ/GucJwNzDsgv22QL0rF/eQs5QLqkxCqdSBRQWg/dGlNRJp9q6rqGUhlOxBBB8xT6ZI2AKrQ124UDm2qJndljOczZUVSwIEwxJg7VzimJ6NGeJyiYmNdhJ5DbWqfD8YbN4nEMmW4gtlwCqIwOa3Mk9WS4zd42oY0FPZzgQv3blm9iMQHUC4jKbQD2yYMg2zDKYB5HMprRf8AoO3/AMVi/wB6z/2qz2C41h8PjVuPckJYuKRbBuFmuvaKgdGDsLZOvaKv47/aE5noMPlH9piHVR3HIhJ8iRUlbAvH4I2L93DOxuBQjqzhZa3czCHAABIZHGw0igeN4MwEWWGQnW03ZOqo30Qewgjwq1jOJZ7rXr+JRrz2wgSykgBSxXKgLMSCzbnnTL2Lu27SXHyCAM6EQxkx1TMBo+jrrpNEoqSpk/gD+J3Lrlc9m4oDAwBnEDXdJnWKr9ITcDZLuimD0Vz3iR9nsHxrScQxQtIXIJ2AA3JYgAa6DUiormOZEm4kMWyqisGLEidzAGx9K4PsvD2v+/YjSgDjnuhMwtuFVbmrZVg3FyggEyTMaRQ6zhgctse9K2yfvkFvHTWjXHcfmVEIK653BiQE2Bgke9B8qEcEcC8jPOjFiJgCUJLHwzfw0o9PDHOOOHbf5/v8zuwLw8Upee389/0NQvBl+k91v28o9EinHg1n6pHeHcH1zVdtXAwBUgg7EU6vR0o47YExfB7mnR3MwBnLc3mCPfA7+YPjVfFpfZgWsvoQZVkYQu0dad45UafithSQXSRvrt947L51at4gMAVykHYgyPUVzZejxZZapLcTV8mTexdLf0NyJRthusg8+zL6VdxBv3AF6C5GWNWtruIJ9/srQ5h2U7IO2svs3A6u9vUWlAC3ZxAyxbQZQQJuds9imo8Pgr6COjRtSdLmvWJPNR21o+i766QANq1x9Fhx3pXyyltwDfZxm+V2Fe26TcXcBl0195CQNucUq0Hs0s4m3+0f4TSrZQUeC07LP+1jDZsNbf6l0A+Dqw/ELXlde2e3eHz4C/8AZXP/ANMhj8Aa8SVgdiD4VQwv7K4vo8RlO11cv7ayy+ozj0olisMfn7KjrKwxFnvls8f9QOD3OKyzA7gwQQQexgZB8jFa4Yr5RaTEWx87akOg3IMdLbHiAGXthaAGCwLwVw9wIyiEVsqj90Az58q5/JFj6VtW+9LH+Imqd/D2VfpDHQ3eslwMyhGbUqSCIDEkjvzDmKv2sO6a2bzR9W584h9et6NWi3MWqIcVw7CZjbt4fpLmXMQiWgUDSAxa5AGoPbttVzgnsyOjm4gQ5jGVsrZfol+iaA3bBipsNxhVYDEp0ZOguKZtGTtmIlPBoHeaPKUEwx2oCwc/CLyn5u66jkD84PMPJ+NX8CHCRdZCY+ipWTO8ZjFAbHF7x61trKrmYAEux6rFdYIHLlTMOjBcouMpLM2ZQAAWYseqZ6sk6UAd4ilm22ct0D/XVD0bHkLqiQ09pg9hp/CuJG6gZlUSSDExIJEqTup3GgqK1ijaaMUoe2RlN5QTb126RTOX4jvFOuYe3hpbpgLIiEaSUM7K3JO47dsaUmNMvtZBkESI25GaHjhqAFQltQdwF/Lb4Vds3Nydj5+BpO6j6Q8KQyBOFrlUDQDs0HwrtxBEKoy9hEz3kU57+0HUcv1rhujkdeamgBXljQAAEa6a6+FRJwu2jBltWwfrES3kTtVx7gbUGa5furEyIA1PIRvNACxWGzDLlUgiDmEg90TVK5whMmVgcsgxnYxGxUkysd1TYTH276B1YgSRrKzlJBMeVPdlGzT5kxQANx/A8457QHOrZT9EnmPKqScN6Im495QQNMwAWSCNhBOk6TR5HUbOB4HT0oTxLq3TdIJXJl2koQSSY7DImNeqKlwi3dblKckqvYz+D4xds3SsoUzTlCZVKtrKgyROvOo+Ocde4WVCUtAxA0cj7R7O4fGr1/haYgi9ZdSwEMJ0IGxBGx5a9nKgfEcDfViRafxAzA98rM1nNyXB6PTR6fJTlSaVc975329r8z0r/Zz7cW7kYO+tpDli2yKEtuI1Vl2Vo7ND3bEVYw6W3t9CAouLiLpUbdG2JPyNiBsTaza8wqztWO4Fw62s3sSC2UgJhsrzcfl0hywtofS5nYDt0Vq+7OXbMWclnuFcgmIVUU6wNFAiABvVY7rc5+sWKORrE7Xxfp6BUYqDDCO8VERfGqtaccgVZD+8CR8KHvcYXFEqQ09XXOoUSWOuqzA2GpG9EsAd+zStDkGYfiozBbgNpyYAaMrHsVhofAwe6iitOhqjjsKrqQwB01B2I7DVbgt4jNbYk5IKk6kowOWTzIIYT3CgDWeyafzkdysfwH50qseyC/Psey2fiy0qTLjwavGWQ9t0OzKy+oIr5+OGQ7qvoK+h68DxiRccdjsPRiKEKRS+RJyEeBI/A1Z4bebDvntEmYDIxMOByk7EawabSpk2w5av23Dmyue28m9hSB0iFvedE5g6kgb7rroaODwD2jnwTi7Zk5rLNBXtAJ2I74PbND3tgxI1Gx2I8CNRTHsy2fPczbZs7Zo+9ufOlRVp8mkbiS5QxU9GZVyY+bbYrcXlrpO3lrUd7BJbgsua0o5T0lkdttgZNvtSdBqNNKEYDEG3clmLJchbmY5t+qra+h7j3UcwYNm4LU9Rv6InkQJNonwEr3SOQm+TPjgInhnzYWy+QQMjKAQBuImQQfzqPBXodbV4BLs9Vh7l2NerOzRrlOvZNLh7dDcFo6W7hPR/YcdZ7XgRLL+0OQozi+Gpdt5X2Mc4g7gqRqpB1BFMQG4r7OpeYuoC3D7wbN0dwRGW6oInTSd/HapsLxQsxt3EyXAOtbJnTbMp2dD2+sbVZw2Oe23Q4iGdRmS7H9Kg0zaaBwSAwHaDsdJ+LYRMRbBBy3F1tuPeRvzB5jYikP8AEHYbCraGVCcskqp2UHXKv2RrHZMV29yqLAYkuCGGW4hyuvYw7O4ggjuIqe4sipKIKetumVZFAitjbZKFUc225MoBIjuYQRQTGWL/AERBzu4gk9Kpt3ApBKtbKArIB0B57mi2MxS2xmc6TAgSSTsABuaHY/HqbQZluKC22fozz3ZWjymk1ZSZd4XigR7ys1yb5A0jpmLaDkNYE9lXmM7Vl/ZrEDKwTIAuY5RLFiGhS77bQAJM71Zt8abKLhSUE5iCMy5TBKxo4358qa2QmGq7TysiRUdAirf4TauHMVGb6wJVvVdanw2EyCMzEfbYsR3AnWn11VmgZHiLWYZZYd6kg+oqkeDpza6fG435EUTdIqlicYLfvZR2EsB+NADLXD1UEIFQHeAST94nU1HiMclqBmUd7Hc9w51WucUz6W/nD9W3qP2mGijxNXuGYHoxLQbjas3+VexRsBQBUbihYQiO5P1UYfxNCj1qzwvCMmZnjO5EgahQvurPPckntNEMp7K6FjU0AaP2LHztw9igfH/SlXfYf3rvgv4tSpMuPBra8QxuGDO5BiWY+pJr2y8+VWPYCfQV5IcEORNCFIA3MOw5T4VDR65hSNdI9PxoLjcfYEy0n7GvqdvjTbolJvZEdKhj8XE6KI7z+g0+NSHiU+6vIkydojs3+E6VKnF8M0lhnFW0XbiZgQdiI9aNWbnTYe3nOphSw3W4hgMO8Os+dB1ByqWESJj/AOau8K1t307CHH7QB/FW9atGTNBZnFYcgnLeU5SR9G9aIKsO6YPeGoxgMeL1hHjKSNV+qw0ZfIgis5wfEReU8r65T/zbQJB8Smb9wUXxMoZXSeXKqJZDxcm6mUnLcQ5rbcg4ECe4gkHuJqrgMXnQMsrIII5qw0YHvBB9KmZpMmqFnqX3XlcXpB95YV/UFD60CGcHDTcN1y90MFckKPdHUICgaFSDO/LlVm3xBWIAz5WJCvlYW2IBJCvs2gPoaF+0lw2g1xZ+cRrRjfNBKGeRHXHmK7i8XcyoZzONLduQtm11SugGrwukmSZ5VDNFuG6ltvyNCLF3EBZKLc1+sFbLA2hcpM5uzSOdQ3+JtHS2zmQSHtMsOuX3oPaNZU9lAFrjODdijoA2Qk5SYkMuXQ9op6obgGZWQxtIMd2hqaxfDiR2T67eVMsYsMxTZgASO4kiQeeo/CgDtrChe+ocdgOlgFyEiCoAkg8s3IeFW+kE5ZGaJidY2mOyu2LiuCVYGCQY5Ebg99AiaztXbi866sCmu/IUDIq6DQPE+0EkrYQuQYLN1UBG/efhVN7+Jf3r2QdiKB8Tr8aLHpZrrbTUV3CqxkqpPeAfQmshcvXrI6RLzsRuHOZSvPQnz0pg41iblwRdCdU6Koy6RuGmd6VhpNkLZHKn20rOWePX7f8AS21uL9ZNG/dOh+FG+H8Tt3gTbaY3U6Mviu48dqYqLbNFQu01wma5QI0vsQ3XuD7IPoT+tKofYx4vkdqH4FaVJmkeDTceu5cPdP2SP3ur+debYi4VRmCliASFG7ECQB41u/bG5FgL9ZwPQFvyFYHieI6JJAkkqoBMDM5CiTyGtCJlyYv2nxVxypYHJlEEBghP0tDznTXXq99B8PhnuEBFZiewE/HlXpxtZky3IaRDRIB7Y1ketR4Xh1q2ZRAD26k+pk1nLCpO2zox9S8aqKRkLHss4AN1goP0V1bzOw+NGcLgUtiFUd5OpMbSTRfF2S0Ry5VRtOpfJqW5hQSF++w0X1mrjCMeDHJlnk/yZxrOcRBPhUPDLOS+6/Wtf3Wj/NVzGcSW2ciqWaJhVJidpjQeZqGwrZmvEEL0RGsTmZgSI8h61aM3wQWbhFhmG9p1ujwWCw81Djzo/wAZunPbBuNbtEMekW30nX6uVSIMAgsZ7txQjgtvMHU7MAD5yKv2sRfOFwxtKSxVQ5AViCqEbMyjVhBM6dlMQ3AYnOGGZHKEAshlWB1V11MTBBB2KkVPj8MStl1GqXOt9xgyt8Sp8qfw7Albhu3Qi3Xt5bip7jENKvJjrRI899KmxOJEEaBRz2ECmS+ShjrqqsMYzEKvex2AFCcBlvWXC2le5czK9+5taBJCLZEEllWCSMozTqeT+JY1LuQWszMrqwYKcgEw3XOhGUttPKrfCLGRcqjqgaes/mal7lrZE17G2rUKziQNEHWc+CDUnyocMBcuZyfm+lYkg6sqZQsdmcgT3TzqTiqC0wuoYuMyArJi4JAIy9oXWRtFGEE0hgzFXGVgtu1cOUBZAAWI0GZiJin4DCMGL3IBy5QqmQomTLQJJMdwiixAHKoSaAILmDz3EedEmBHNgQSW3iDt51MLGWSANTJjmYAk+QHpUqmFqnj8YtpC77DlzJOwHeaAI+JcQWystqToqD3mPd+tAmxmKMsLioTtbyqQO7MRM99MtKzsbt33zsOSDkopYrFBNNz2frSspID2nZGJEhx7yt9KddfHtol/KakSAT8IPZQ7EEuZY68j2eFMRYnXftpFF9+IEgjKIOm/bVLBXSjgkHqgj1gD4Uw3hXBf7qADtnFq3OD2HSq/Efm8txNLgYQRpOskGORANDVaalJzQpaADIMTGkelAGt4PxpMQxUAow2ViDIG+UjeDRbojWMuYXKqm2Ye3qrc5G89s6+prT4Dii3bauCASNROzDQj1qkyGqNB7KNGJXvDD+En8q5TfZtpxVr9r+41Kkxx4DPto/8ARDvY/AD86x3EsKLiwYIPI7edbD23t9W23IEr6iR+BrKh6aE+QMOH3Rot64B2Zlb4upPxqvcwtwHW9dnvyH/LWjCg0Px6bHy/SgRHwa87oxc5gGKq0QSF0JIGnvBh5VS4ZiRZm1c0bMx10zySc6k+9I9K7ZtFNEuOoknKMhAJMmMykjUnnVrEt0oylAR2EBvyoApXFa473LOkEIwOqsVE6RqCJianZ7j28rqE+6SQQNtwOdMt8PupPQt0YOpXKpWQIkCRGgFPIxS/TU9zWvzVqAJuFRbOp3I18Kv4DHJYw4NydHuBVAJZvnXy5VHaOe1CGxVz6Vm23erlT6Ffzpvyoc7N0eBtn/NTsVHWv37nWe6UJ+gipC/Zkgkx21FftIGAvNduNEhNX05EoOqviRTn4iE16JuwG4yKs+RYn0qXhlnpC1wsrFjJK+7oICrrsB+JpDHJim/q8Ox73YAfDMfhSdr7btkHZbTX995+CiiwFSBR20ABsJw4ZsxBnmzEsx7pbX8qMWt6cbVPVYoAbeqGrDMBTA47KAOqukVkfaDEG+xtIqlbbglixEsAQVAA5Tv3VouJ8SFq2781BIHfyHrFZnBW8lsSdfeY9pOpJpMcUC2uXLW5ZfvHOv6j4VEt2TrvvMzPfNT37uZifTwqEKBsAKRYnaKrO/bXbjSfgB+FGODcLDdZ2hRzHvMeYQ/RA2zbnlFAAlbLdgE/WMHyX3j6U98IwEmB4h1Hq6gfGtrZKWxFpAvfGp7ydz5mmXHLe8Z8dvSnROoxAJB7CNwasgzVnG8KuluogyyYhhop5QYjXUDlJrtjhF6NQi+LT8APzpUO0W+HXpWDuPw5Vzhl0rce2okFsxPJZUz5yF07zT7XCMoJZnf7KdWe7QyfWr+GwFwjKqCwnb1S/wCyqyAe8k+FOhNmj/2duz3VLQcrXBI0BygrIEmNaVGPYPBBXOUQqJlA+8f9D612hjiani2BF60yHc6g9hGxrzq9aKMVYQwMEV6jQvjPBUvifdcbMPwbtFCYmrMFbNcNvuqzxDh1yyYuLHYw1U+B/Kqwc0yRq4UfVFSraFRljXU3oESlQKjJHZTr1CuLZupPSdF1s/Rzn5ZZy9bLvOXXblNAy+yg7gedB3uPchrVsdFMZwMzkc2S2WUET2trvB0m1xRG6IKgYg5Q0Hr9H9LLmMkxpvOp51Pg8ZbcRbYaaZPdZY5FDBHpXV02GORvUzLJNx4QX9neDWWdb2CxYuYhAQbeItiAGifmgFe0Y0z66E7g1dx+HwjN/PsL8kunT5RbMW2PL+c2ojwuBfA1nsRhVeCw6y+6wJV1ParrDKfA0Qw/tPiMMsXf51a0XK0C/wBYwFDe7dkkCGAJn3qM3Rzhut0VDPGWz2O+0HBGwiLdS+L1tmRAjgdIS7ADLcTqtAk6rsCZqnUvHeAXMOLWIfKls3QDhbU9BY6VSquJMF8xykqFHX20kj7/ABBVzTmIRgrkDRMyhgx7VgjUTHka5UaSRfttUtQW96noEUMfiejUtEmQqr2sxCqJ5aka0C4lafMqu2d3JgSy2lAEnqA9bz1PdWhx2FDqVaYMGRoQQZBB5EEA+VDrmBdyBdyOBqLglXEbSuoJ7wRudOVAGe4jaVejthQGcjMyiFOUyREnnFTcSuQsdv4D/wAFF8dwzOIYExqGUwwPaOyg2L4ZeMdZXjbMCrecSD8KTRSYNqO82lWmwN4f1R8mQ/nUb8OvMf6MjxZB/mpDsrYVMzgTE6T2FjE+QzHyrV4a4J6MKVIHVXTVRpKx5d+tC+H+zzlgbkQCDlXWSJiW7NdqPYPCXOlDuoUKGAEgli0a6aAQNu/upolslt4RjvpVqzhF8fH9KmCzUwECmSVb+Cza7HuqJeH9s1dRyTUlAystjKNBFKn3HmtF7NcCLEXbohRqqn6XYSOz8fxAoNezeA6GyJEM3WbunYeQj40qK0qk0FSpUqAG3LYYEMAQdwRI9KBY72VtvrbJtns3X03HrR+lQFGDxXs1fTZQ47VP5GDQy9h3T3lZfEEV6fSp2TpPMBd7aaYr0m7gbTe9bQ+Kj9KrPwPDn+qXykfhRYtJ55UOJwdu576K0bEjUeB3FegXeA4f+z/ib9ah/kKx9T+Jv1p2Gk89/k2Pcu3k7s+celwNXUw14PbcXgTbbOoa0CMwBAJAImJkd4B5V6InArH9n/E361ZXgGH/ALIerfrVeLKqt0LQrswXEuIYvEW2tXr65HEMEsqp3nRmZoMxrQ5+GKUZAzgOT0jSC7giCCxGkiBpsBpFeprwXDj+qTzE/jUqcOtDa1bH7C/pUWVTPNkaKmDivSVsqNlUeQqQCiw0nmRfuPpUZcdleo1wqDuBRYaTy6RTSK9NuYK229tD4qD+VVbnBMOd7S+Wn4UWLSeddGOwegpyovZ+FariHCLKjqpH7TfrWexFoDYUxVRCI767K01BrRDB4VGIkfE0AUjd7BUZM1ssHwOwYlJ/ab9aJW+C2F2tJ5ifxosek8/tnkASe6iOF4Hfu/QyjtbT4b/Ct3asqvuqB4AD8KfSsekB8L9mrdqGf5xu8dUeA/WjlKlSKFSpUqAP/9k=">
            <a:hlinkClick r:id="rId2"/>
          </p:cNvPr>
          <p:cNvSpPr>
            <a:spLocks noChangeAspect="1" noChangeArrowheads="1"/>
          </p:cNvSpPr>
          <p:nvPr/>
        </p:nvSpPr>
        <p:spPr bwMode="auto">
          <a:xfrm>
            <a:off x="254000" y="-1341438"/>
            <a:ext cx="3810000" cy="3124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QSEhUUEhQVFhUXGBgXGBUXFxgZFxgYFRcYFxcYFxcYHSggGB0lHBgVIjEhJikrLi4uGB8zODMsNygtLisBCgoKDg0OGhAQGywkICQsLC8sLCwsLCwsLCwsLCwsNSwsLCwsLCwsLCwsLC8tLCwsLCwtLDQsLCwtLCwsLCwsLP/AABEIAMsA+AMBIgACEQEDEQH/xAAcAAABBQEBAQAAAAAAAAAAAAAFAAIDBAYBBwj/xABMEAACAQIEAgcDCQMJBwMFAAABAhEAAwQSITEFQRMiUWFxgZEGMqEUI0JSYnKxwdGCkqIVJDNDU7KzwuEHNFRzk9PwFoPxJTWjw9L/xAAZAQADAQEBAAAAAAAAAAAAAAAAAQIDBAX/xAAuEQACAgEDAgUBCAMAAAAAAAAAAQIRAxIhMQRBE1FhgaEFFSJxkbHB8PEy0eH/2gAMAwEAAhEDEQA/APcaVKlQAqVMu3AoljAFBMbxNm0Xqr8T+lABTE49E3MnsGp/0ode4yx91QPHU0MpUAWHx9w7ufLT8Kha6x3YnzNNpUAdBqP2RJOCw86nox6iRT13pnslpg7P3T/eatcXJll4DS2zTwvefWoK6DW7RjZYBP1m9a70j/W/Co7bTT6hopMd8pcdhpfLm5gfGm0qVLyHb8yUY/7Pxpwx47D8KrFBXOiFGiAa5FwY5e+ujGL3+lUeipdFR4cR+JIvfLE7fgaXyxO34GqPRd9Lou+l4cQ8SRe+WL2n0rny1e/0ql0XfS6Lvp+HEPEkXvlq9/pXRi07fgaodF31zoqXhxDxJBNb6nYipKEdEa6oYbfCk8S7MayvugtSqhbxhHvCfxq7buBhIrOUHE0jJMdSpUqkoVNuOFBJ0Ap1A+MYvM2QbDfvP+lAFbHYw3D2KNh/5zqtSpUAKlSpUAKlSpUAIVH7Jf7pa/b/AMR6kFR+yf8Auqfeu/4z1rh5MsvAaRJqQWxTbbVJWrbMkkIClSpUhjGuCkLopjpTKpJE2yyDSquDT1u9tDiOyWlXAwrtSMVKmNcqIsaaQmyxSqAOakS5Q4gmCX9qMN0bOr54KqEUddi85MqtEgwSG92ATMA0Q4bjVv2kupOV1DCd4PbBI9DFZziXszg/leHJsAl2unKXfIAqFyRaJyRmIkAAS1awCNqiN9y3XYVKlSqiRVxSVMjzFdpUAELbgiRSqngHglfMV2sJRp0bxlasi9oOLLhbJuMGMkKAqljJnkOwAnyrEj2osc+mHjYvf/zV/wBvMXN1LY2Vcx8W/wBAPWsvUlB0e0mG53QPvK6/itOHtFhP+Js+dxR+JoBUNmyt0Ndu6Ya3Jj+1K7nvQEQB9I924AbxntIoUtaUOg06V26OySdgrQTcP3VM7TVTD8ZxtwyLVlE5FzcDHvybjzg91UMZixbAv3x19rNj6g5abZojM30dh3hsRfuXtbrH/lgkIO6B73ifhQBsV4niRyw9z7IZ0Pket+FXcBxlLjdGwa1dOyPHWjfo2Gj+Wo5gV538lTkqjvAg+o1q3bxrKMl3Ndtabk9LbjZkfckevYeVAHpgqL2T/wB2H/Mvf49yhPs/xQvFq4wdsue3dG16326aZxpmA7QecAt7Kf7v/wC7f/x7la4v8jLLwGKVKlXSc5VTHDpmssCrBQ6GdLiaBiverEAj7SnnXeIcTt4dQ164EUmJMxMEnyABJOwAJNDva24LdjppCvZbOjExrBlD2hxKkd4O4FV7eMscSsgKt4LGcXcjKEcdUhXIh2EspAkEZgayc93FclpdzSrd86l0NYz2Z9mlTor5xL3yFlGKhZUrlAJJLZQv0JAnUia2FmnyrDvR1kFQ1O7RUFVEUjjMAJOgG5ND8f7Q4ezaW6zZ0aSDb+ckICzt1dMoA1PgNyBV3E2FuIyOJVgVYdoYQR6Vn8N7F2Evi8WuXI2RypSdIYgKMx6o1MzAJkgUpauwRrualcppG1UdSLc7aHaDZjChpBD2VPSo1D0gLh0HG4jpT86AotA/8OUQk2xzm5mzHeQoOgFHaB+1qr0SN/XC7bFgj3ukZ1ECNcpGbMNsuadBRw1CKYqjuP2V13qGrSIbHW96nJqJGAprvNDVsE6Q/Dt1we/8a7USHUUqjJC2XCVI8+9pOIF8VeIj3yo8E6v5UMOJb/wU3EXMzs3axPqZqOuc6B5Z7jLaUwbhgkbqg1dh4DbvIoxi1U3EsgAWrCq7DlmH9Ep7lALn9mq3sxZBu3bh+gBbB8QHf/J6UP4piiMIzfSxNwn9hpj/APEqjzoAE4nFnEXzcPu/QHYg28zufHuqzVPh43PhVygBUqVKgCbh11lYIphsxuWSfo3VBLJ911zCO89tb/2IxYu4bMNM1y82U+8M15yAR515veBiV0YQyn7SmR8RWl4BiAS4XQNlvp3LeEkeTq/rWeXO8MdaVkzjqVBnFcVFrEZHut0N4x7xD2WDBQynfo2MDuJHImp8dxK7hxcIYXxbgm2wC3SuklHQZWI16pWTG9Zz2hsBzaH1+ktT3NbZ/gyKan4bjDct23O5UE+Y1+M15kvqmTHFP1+He3x8UZOKTJcRxVMXiVMHLbtK6I8e+5bM4EkPChQGExmPaai9kceMJcu2XYLaL3IJMBHUdIo7g1ojzt/aoQ/DQ1woGKNbIuWXXdVcnMveocNp2MBTMOj3hiFuqq3T0bgDUZgkI0HbW2NKmPXvW81+Vr0e35b36Me2mjX+wPEGuW7lt1ClWFwATouIm7AB1ADFwB2CtCnEENw2lbM6+8FkhfvEaA90z3V5vYxjyXtkob62rYIOqhQ7XW05qGYCeYFGfZvia2LKMxRQ4LQSFkFiV1J1MESeZ1NduH6l92MZL8Xz8fHsLRe6NvSqpg+JW7olHB8x8DsakxmI6Nc2VmA3yiSBzOXdo7BJ7Aa9aOSMlcXZlTJ5oR7K8VOJw9u4TJZQxOg1aTEDs28qt2eIW7qnI6mQY10Om4PMVhvYvGmwttB7ty2rpO05QbievXH3m7K5M/WRxuDT2d3/AD59i4xu0b25jFF1LWudlZ9NgqFQSfNgB51Yrz9uNkY1sQ5K2yrYcASTFsq/V0mWcXRp2CpOI4+5jWNszbsiM6A6mdQjsN2I1KjRR2kghP6jiSbDw2aT+XBcJXDspAJDX2PzQI3CAEdM3gQo1lpEUaW4e2sxwe2iOogKqiFGwEbeFaN7qgSSAPGq6TqfGi5ypIJx07IHYnjFkXF6UZWUkBmUQhYROYTlBGk7USuXQBLEAd5rJ8VYOzNGhOx5jbWqmD4gYFh21t6JO7IwLL4kBWXwSvPh9Vac4tW1w/NX3Ho3o0HtLxI2rYRDFy4Qika5QxgvHOBJ/ZorYQKqhZgAATvAECe+sdfxAu42yX0UZ2jkMgVB/fY0Q9ruMBE6JG1ZczlTqtvYKCNmc9Ud2Y8hXVg65TU8sn93t5+Xy/1J07I0gI/XurNYP2wtTcW+OjuW2Pza57j5RMkqqSIgzpEQZ1FVOD8XNo28Oqies164W0DEZnyjukCPtIO2L3GL+C0u3bVpnaAGe2rNlWTmaRoAJOtbLrIOOrUltf8AO7oajTpmgt3AwDKZBAIPaDqDSqHh+INxA5Q251VW97LyLCOqT9Xlpz0CrsTtWQeXkRSqzxWzkvXV+q7j+IxVYVxnYEMAxTh11x7zC+w8SzInwC0I9req1i2NktnTxyqPgpoxb/8AttvvW1/FcWfxNA/a0/zn/wBtP7z0AU+H7Hyq3VHANqR2j8KvUAKlSpUAKiHs7chrfd01n91lup6BmofXLDhRJBIGJGgBJOfDEaBdTqorPNDXjcfQDSY24Hv21GothrjHsLDIg8YNw+VDeG4nLZtwRoGkTt1jAPZpXLNu9LdEgRH1JugBpgDQKZOgA1imD2e6Ry+IckiFXJCqVABEjUzJYb8hXjfZ+XLs9ltXntfb3/sykrYsXxNentta+cPRuCFj6yES2w5+FWOFs3S3jcy5y1tersALeYKCd4zDXmTUy8Fs6ShaNBmZm9JNP/kWz/ZKO8Aj4it39K+5pUu1cX3v+bC0lbB4cZru822uqo5fPBbkx4n8ar4LGXBatBI9xQWIBygKJ33PIDar44QgJKG4hO5W42vLUMSD6VVXhNy2It3AwknLcEHUyYZdtT9WtcXQzg3qp3X738uy4bchPh19BI2Y7sdcx7zHw2opm76yb3yhi6pt8gTqh8HGg84NXbOMZBodO/b/AErDL0ru0aVZbt3Bbv5VIyXCQVH0LuXPtyzLJI7YP0qpcMRWw9uTGSOtMFTbMTPl6E1Xu3SLIvHR3vW7oH3riBR/0wPjVa8SidAYJd9SNo1Zx4GAPOvPyfejSe6l+idv2swk7LWFOW30sEqoiyh3JYwGP23Y78gfGjOHyWFto7jM5iTu9xtWPmfyHZQzGXjNlUUNF3YmAejQmSeQDZT5Vm+MY833zFpVZCkDKIXrOyDcSQokknStOnh4it9/07fu/Xc1wQc3SPRaVZrhV5rVpFEe6J0GpjUmNz31fHFG5qPjW0ulmntuVRPxoxbBmPnLR9LqUO4upDI67iQO9l+cT4oy/tmoOJYgvlzH+stjuA6RSfgDVjil+GQfatn+OPwJrnzReKcPPcyybNFnOM9q6PdhpPYjrmzeqpVXMSEdhrcuByO5VZ7SeWW2PGaqPih8nZB9fogOxXYEDyRo8qMXguUZthB/d6wPwrn8RwSXq/y5/e/YjVRS4QmjOx1HVJPaOtdY9hNxmn7op9hOmuqWGhAcqeVsH5pI+0wzHtyRsBXOGoGw6h/6wEkdpeWb8TT8Bj1D3SQTL5QR9VFAj94v61tiueSVc/62/wC+xUN2aGxdaQAzDUcz20qr8MxiPdtgHUuuh+8KVeh0+KbTu0a0UfbbD5MZc7Gyv6qAfiDQMVpv9q9sresuDAZCp8Uaf8/wrDfKW7fwr2ANHab/AOmA/UT/AAbmv92gvtesYgHttj4M36ijPswOlwt6yfrXF8rwzfizelUsfhRiFwruWXMrISsSHygwZB5o4oAzlp4INFAajbgxfTDubvLMVAtjxuFgD+yDRPC+zd4KM12wO6HaPORTpk6kUaVFl9mbp/r7XlbY/wD7Kl/9JXuV+152z/3KNLDUgIam4GczqRt8oPomGb82FXMX7JYkjqvZbullJ/GucJwNzDsgv22QL0rF/eQs5QLqkxCqdSBRQWg/dGlNRJp9q6rqGUhlOxBBB8xT6ZI2AKrQ124UDm2qJndljOczZUVSwIEwxJg7VzimJ6NGeJyiYmNdhJ5DbWqfD8YbN4nEMmW4gtlwCqIwOa3Mk9WS4zd42oY0FPZzgQv3blm9iMQHUC4jKbQD2yYMg2zDKYB5HMprRf8AoO3/AMVi/wB6z/2qz2C41h8PjVuPckJYuKRbBuFmuvaKgdGDsLZOvaKv47/aE5noMPlH9piHVR3HIhJ8iRUlbAvH4I2L93DOxuBQjqzhZa3czCHAABIZHGw0igeN4MwEWWGQnW03ZOqo30Qewgjwq1jOJZ7rXr+JRrz2wgSykgBSxXKgLMSCzbnnTL2Lu27SXHyCAM6EQxkx1TMBo+jrrpNEoqSpk/gD+J3Lrlc9m4oDAwBnEDXdJnWKr9ITcDZLuimD0Vz3iR9nsHxrScQxQtIXIJ2AA3JYgAa6DUiormOZEm4kMWyqisGLEidzAGx9K4PsvD2v+/YjSgDjnuhMwtuFVbmrZVg3FyggEyTMaRQ6zhgctse9K2yfvkFvHTWjXHcfmVEIK653BiQE2Bgke9B8qEcEcC8jPOjFiJgCUJLHwzfw0o9PDHOOOHbf5/v8zuwLw8Upee389/0NQvBl+k91v28o9EinHg1n6pHeHcH1zVdtXAwBUgg7EU6vR0o47YExfB7mnR3MwBnLc3mCPfA7+YPjVfFpfZgWsvoQZVkYQu0dad45UafithSQXSRvrt947L51at4gMAVykHYgyPUVzZejxZZapLcTV8mTexdLf0NyJRthusg8+zL6VdxBv3AF6C5GWNWtruIJ9/srQ5h2U7IO2svs3A6u9vUWlAC3ZxAyxbQZQQJuds9imo8Pgr6COjRtSdLmvWJPNR21o+i766QANq1x9Fhx3pXyyltwDfZxm+V2Fe26TcXcBl0195CQNucUq0Hs0s4m3+0f4TSrZQUeC07LP+1jDZsNbf6l0A+Dqw/ELXlde2e3eHz4C/8AZXP/ANMhj8Aa8SVgdiD4VQwv7K4vo8RlO11cv7ayy+ozj0olisMfn7KjrKwxFnvls8f9QOD3OKyzA7gwQQQexgZB8jFa4Yr5RaTEWx87akOg3IMdLbHiAGXthaAGCwLwVw9wIyiEVsqj90Az58q5/JFj6VtW+9LH+Imqd/D2VfpDHQ3eslwMyhGbUqSCIDEkjvzDmKv2sO6a2bzR9W584h9et6NWi3MWqIcVw7CZjbt4fpLmXMQiWgUDSAxa5AGoPbttVzgnsyOjm4gQ5jGVsrZfol+iaA3bBipsNxhVYDEp0ZOguKZtGTtmIlPBoHeaPKUEwx2oCwc/CLyn5u66jkD84PMPJ+NX8CHCRdZCY+ipWTO8ZjFAbHF7x61trKrmYAEux6rFdYIHLlTMOjBcouMpLM2ZQAAWYseqZ6sk6UAd4ilm22ct0D/XVD0bHkLqiQ09pg9hp/CuJG6gZlUSSDExIJEqTup3GgqK1ijaaMUoe2RlN5QTb126RTOX4jvFOuYe3hpbpgLIiEaSUM7K3JO47dsaUmNMvtZBkESI25GaHjhqAFQltQdwF/Lb4Vds3Nydj5+BpO6j6Q8KQyBOFrlUDQDs0HwrtxBEKoy9hEz3kU57+0HUcv1rhujkdeamgBXljQAAEa6a6+FRJwu2jBltWwfrES3kTtVx7gbUGa5furEyIA1PIRvNACxWGzDLlUgiDmEg90TVK5whMmVgcsgxnYxGxUkysd1TYTH276B1YgSRrKzlJBMeVPdlGzT5kxQANx/A8457QHOrZT9EnmPKqScN6Im495QQNMwAWSCNhBOk6TR5HUbOB4HT0oTxLq3TdIJXJl2koQSSY7DImNeqKlwi3dblKckqvYz+D4xds3SsoUzTlCZVKtrKgyROvOo+Ocde4WVCUtAxA0cj7R7O4fGr1/haYgi9ZdSwEMJ0IGxBGx5a9nKgfEcDfViRafxAzA98rM1nNyXB6PTR6fJTlSaVc975329r8z0r/Zz7cW7kYO+tpDli2yKEtuI1Vl2Vo7ND3bEVYw6W3t9CAouLiLpUbdG2JPyNiBsTaza8wqztWO4Fw62s3sSC2UgJhsrzcfl0hywtofS5nYDt0Vq+7OXbMWclnuFcgmIVUU6wNFAiABvVY7rc5+sWKORrE7Xxfp6BUYqDDCO8VERfGqtaccgVZD+8CR8KHvcYXFEqQ09XXOoUSWOuqzA2GpG9EsAd+zStDkGYfiozBbgNpyYAaMrHsVhofAwe6iitOhqjjsKrqQwB01B2I7DVbgt4jNbYk5IKk6kowOWTzIIYT3CgDWeyafzkdysfwH50qseyC/Psey2fiy0qTLjwavGWQ9t0OzKy+oIr5+OGQ7qvoK+h68DxiRccdjsPRiKEKRS+RJyEeBI/A1Z4bebDvntEmYDIxMOByk7EawabSpk2w5av23Dmyue28m9hSB0iFvedE5g6kgb7rroaODwD2jnwTi7Zk5rLNBXtAJ2I74PbND3tgxI1Gx2I8CNRTHsy2fPczbZs7Zo+9ufOlRVp8mkbiS5QxU9GZVyY+bbYrcXlrpO3lrUd7BJbgsua0o5T0lkdttgZNvtSdBqNNKEYDEG3clmLJchbmY5t+qra+h7j3UcwYNm4LU9Rv6InkQJNonwEr3SOQm+TPjgInhnzYWy+QQMjKAQBuImQQfzqPBXodbV4BLs9Vh7l2NerOzRrlOvZNLh7dDcFo6W7hPR/YcdZ7XgRLL+0OQozi+Gpdt5X2Mc4g7gqRqpB1BFMQG4r7OpeYuoC3D7wbN0dwRGW6oInTSd/HapsLxQsxt3EyXAOtbJnTbMp2dD2+sbVZw2Oe23Q4iGdRmS7H9Kg0zaaBwSAwHaDsdJ+LYRMRbBBy3F1tuPeRvzB5jYikP8AEHYbCraGVCcskqp2UHXKv2RrHZMV29yqLAYkuCGGW4hyuvYw7O4ggjuIqe4sipKIKetumVZFAitjbZKFUc225MoBIjuYQRQTGWL/AERBzu4gk9Kpt3ApBKtbKArIB0B57mi2MxS2xmc6TAgSSTsABuaHY/HqbQZluKC22fozz3ZWjymk1ZSZd4XigR7ys1yb5A0jpmLaDkNYE9lXmM7Vl/ZrEDKwTIAuY5RLFiGhS77bQAJM71Zt8abKLhSUE5iCMy5TBKxo4358qa2QmGq7TysiRUdAirf4TauHMVGb6wJVvVdanw2EyCMzEfbYsR3AnWn11VmgZHiLWYZZYd6kg+oqkeDpza6fG435EUTdIqlicYLfvZR2EsB+NADLXD1UEIFQHeAST94nU1HiMclqBmUd7Hc9w51WucUz6W/nD9W3qP2mGijxNXuGYHoxLQbjas3+VexRsBQBUbihYQiO5P1UYfxNCj1qzwvCMmZnjO5EgahQvurPPckntNEMp7K6FjU0AaP2LHztw9igfH/SlXfYf3rvgv4tSpMuPBra8QxuGDO5BiWY+pJr2y8+VWPYCfQV5IcEORNCFIA3MOw5T4VDR65hSNdI9PxoLjcfYEy0n7GvqdvjTbolJvZEdKhj8XE6KI7z+g0+NSHiU+6vIkydojs3+E6VKnF8M0lhnFW0XbiZgQdiI9aNWbnTYe3nOphSw3W4hgMO8Os+dB1ByqWESJj/AOau8K1t307CHH7QB/FW9atGTNBZnFYcgnLeU5SR9G9aIKsO6YPeGoxgMeL1hHjKSNV+qw0ZfIgis5wfEReU8r65T/zbQJB8Smb9wUXxMoZXSeXKqJZDxcm6mUnLcQ5rbcg4ECe4gkHuJqrgMXnQMsrIII5qw0YHvBB9KmZpMmqFnqX3XlcXpB95YV/UFD60CGcHDTcN1y90MFckKPdHUICgaFSDO/LlVm3xBWIAz5WJCvlYW2IBJCvs2gPoaF+0lw2g1xZ+cRrRjfNBKGeRHXHmK7i8XcyoZzONLduQtm11SugGrwukmSZ5VDNFuG6ltvyNCLF3EBZKLc1+sFbLA2hcpM5uzSOdQ3+JtHS2zmQSHtMsOuX3oPaNZU9lAFrjODdijoA2Qk5SYkMuXQ9op6obgGZWQxtIMd2hqaxfDiR2T67eVMsYsMxTZgASO4kiQeeo/CgDtrChe+ocdgOlgFyEiCoAkg8s3IeFW+kE5ZGaJidY2mOyu2LiuCVYGCQY5Ebg99AiaztXbi866sCmu/IUDIq6DQPE+0EkrYQuQYLN1UBG/efhVN7+Jf3r2QdiKB8Tr8aLHpZrrbTUV3CqxkqpPeAfQmshcvXrI6RLzsRuHOZSvPQnz0pg41iblwRdCdU6Koy6RuGmd6VhpNkLZHKn20rOWePX7f8AS21uL9ZNG/dOh+FG+H8Tt3gTbaY3U6Mviu48dqYqLbNFQu01wma5QI0vsQ3XuD7IPoT+tKofYx4vkdqH4FaVJmkeDTceu5cPdP2SP3ur+debYi4VRmCliASFG7ECQB41u/bG5FgL9ZwPQFvyFYHieI6JJAkkqoBMDM5CiTyGtCJlyYv2nxVxypYHJlEEBghP0tDznTXXq99B8PhnuEBFZiewE/HlXpxtZky3IaRDRIB7Y1ketR4Xh1q2ZRAD26k+pk1nLCpO2zox9S8aqKRkLHss4AN1goP0V1bzOw+NGcLgUtiFUd5OpMbSTRfF2S0Ry5VRtOpfJqW5hQSF++w0X1mrjCMeDHJlnk/yZxrOcRBPhUPDLOS+6/Wtf3Wj/NVzGcSW2ciqWaJhVJidpjQeZqGwrZmvEEL0RGsTmZgSI8h61aM3wQWbhFhmG9p1ujwWCw81Djzo/wAZunPbBuNbtEMekW30nX6uVSIMAgsZ7txQjgtvMHU7MAD5yKv2sRfOFwxtKSxVQ5AViCqEbMyjVhBM6dlMQ3AYnOGGZHKEAshlWB1V11MTBBB2KkVPj8MStl1GqXOt9xgyt8Sp8qfw7Albhu3Qi3Xt5bip7jENKvJjrRI899KmxOJEEaBRz2ECmS+ShjrqqsMYzEKvex2AFCcBlvWXC2le5czK9+5taBJCLZEEllWCSMozTqeT+JY1LuQWszMrqwYKcgEw3XOhGUttPKrfCLGRcqjqgaes/mal7lrZE17G2rUKziQNEHWc+CDUnyocMBcuZyfm+lYkg6sqZQsdmcgT3TzqTiqC0wuoYuMyArJi4JAIy9oXWRtFGEE0hgzFXGVgtu1cOUBZAAWI0GZiJin4DCMGL3IBy5QqmQomTLQJJMdwiixAHKoSaAILmDz3EedEmBHNgQSW3iDt51MLGWSANTJjmYAk+QHpUqmFqnj8YtpC77DlzJOwHeaAI+JcQWystqToqD3mPd+tAmxmKMsLioTtbyqQO7MRM99MtKzsbt33zsOSDkopYrFBNNz2frSspID2nZGJEhx7yt9KddfHtol/KakSAT8IPZQ7EEuZY68j2eFMRYnXftpFF9+IEgjKIOm/bVLBXSjgkHqgj1gD4Uw3hXBf7qADtnFq3OD2HSq/Efm8txNLgYQRpOskGORANDVaalJzQpaADIMTGkelAGt4PxpMQxUAow2ViDIG+UjeDRbojWMuYXKqm2Ye3qrc5G89s6+prT4Dii3bauCASNROzDQj1qkyGqNB7KNGJXvDD+En8q5TfZtpxVr9r+41Kkxx4DPto/8ARDvY/AD86x3EsKLiwYIPI7edbD23t9W23IEr6iR+BrKh6aE+QMOH3Rot64B2Zlb4upPxqvcwtwHW9dnvyH/LWjCg0Px6bHy/SgRHwa87oxc5gGKq0QSF0JIGnvBh5VS4ZiRZm1c0bMx10zySc6k+9I9K7ZtFNEuOoknKMhAJMmMykjUnnVrEt0oylAR2EBvyoApXFa473LOkEIwOqsVE6RqCJianZ7j28rqE+6SQQNtwOdMt8PupPQt0YOpXKpWQIkCRGgFPIxS/TU9zWvzVqAJuFRbOp3I18Kv4DHJYw4NydHuBVAJZvnXy5VHaOe1CGxVz6Vm23erlT6Ffzpvyoc7N0eBtn/NTsVHWv37nWe6UJ+gipC/Zkgkx21FftIGAvNduNEhNX05EoOqviRTn4iE16JuwG4yKs+RYn0qXhlnpC1wsrFjJK+7oICrrsB+JpDHJim/q8Ox73YAfDMfhSdr7btkHZbTX995+CiiwFSBR20ABsJw4ZsxBnmzEsx7pbX8qMWt6cbVPVYoAbeqGrDMBTA47KAOqukVkfaDEG+xtIqlbbglixEsAQVAA5Tv3VouJ8SFq2781BIHfyHrFZnBW8lsSdfeY9pOpJpMcUC2uXLW5ZfvHOv6j4VEt2TrvvMzPfNT37uZifTwqEKBsAKRYnaKrO/bXbjSfgB+FGODcLDdZ2hRzHvMeYQ/RA2zbnlFAAlbLdgE/WMHyX3j6U98IwEmB4h1Hq6gfGtrZKWxFpAvfGp7ydz5mmXHLe8Z8dvSnROoxAJB7CNwasgzVnG8KuluogyyYhhop5QYjXUDlJrtjhF6NQi+LT8APzpUO0W+HXpWDuPw5Vzhl0rce2okFsxPJZUz5yF07zT7XCMoJZnf7KdWe7QyfWr+GwFwjKqCwnb1S/wCyqyAe8k+FOhNmj/2duz3VLQcrXBI0BygrIEmNaVGPYPBBXOUQqJlA+8f9D612hjiani2BF60yHc6g9hGxrzq9aKMVYQwMEV6jQvjPBUvifdcbMPwbtFCYmrMFbNcNvuqzxDh1yyYuLHYw1U+B/Kqwc0yRq4UfVFSraFRljXU3oESlQKjJHZTr1CuLZupPSdF1s/Rzn5ZZy9bLvOXXblNAy+yg7gedB3uPchrVsdFMZwMzkc2S2WUET2trvB0m1xRG6IKgYg5Q0Hr9H9LLmMkxpvOp51Pg8ZbcRbYaaZPdZY5FDBHpXV02GORvUzLJNx4QX9neDWWdb2CxYuYhAQbeItiAGifmgFe0Y0z66E7g1dx+HwjN/PsL8kunT5RbMW2PL+c2ojwuBfA1nsRhVeCw6y+6wJV1ParrDKfA0Qw/tPiMMsXf51a0XK0C/wBYwFDe7dkkCGAJn3qM3Rzhut0VDPGWz2O+0HBGwiLdS+L1tmRAjgdIS7ADLcTqtAk6rsCZqnUvHeAXMOLWIfKls3QDhbU9BY6VSquJMF8xykqFHX20kj7/ABBVzTmIRgrkDRMyhgx7VgjUTHka5UaSRfttUtQW96noEUMfiejUtEmQqr2sxCqJ5aka0C4lafMqu2d3JgSy2lAEnqA9bz1PdWhx2FDqVaYMGRoQQZBB5EEA+VDrmBdyBdyOBqLglXEbSuoJ7wRudOVAGe4jaVejthQGcjMyiFOUyREnnFTcSuQsdv4D/wAFF8dwzOIYExqGUwwPaOyg2L4ZeMdZXjbMCrecSD8KTRSYNqO82lWmwN4f1R8mQ/nUb8OvMf6MjxZB/mpDsrYVMzgTE6T2FjE+QzHyrV4a4J6MKVIHVXTVRpKx5d+tC+H+zzlgbkQCDlXWSJiW7NdqPYPCXOlDuoUKGAEgli0a6aAQNu/upolslt4RjvpVqzhF8fH9KmCzUwECmSVb+Cza7HuqJeH9s1dRyTUlAystjKNBFKn3HmtF7NcCLEXbohRqqn6XYSOz8fxAoNezeA6GyJEM3WbunYeQj40qK0qk0FSpUqAG3LYYEMAQdwRI9KBY72VtvrbJtns3X03HrR+lQFGDxXs1fTZQ47VP5GDQy9h3T3lZfEEV6fSp2TpPMBd7aaYr0m7gbTe9bQ+Kj9KrPwPDn+qXykfhRYtJ55UOJwdu576K0bEjUeB3FegXeA4f+z/ib9ah/kKx9T+Jv1p2Gk89/k2Pcu3k7s+celwNXUw14PbcXgTbbOoa0CMwBAJAImJkd4B5V6InArH9n/E361ZXgGH/ALIerfrVeLKqt0LQrswXEuIYvEW2tXr65HEMEsqp3nRmZoMxrQ5+GKUZAzgOT0jSC7giCCxGkiBpsBpFeprwXDj+qTzE/jUqcOtDa1bH7C/pUWVTPNkaKmDivSVsqNlUeQqQCiw0nmRfuPpUZcdleo1wqDuBRYaTy6RTSK9NuYK229tD4qD+VVbnBMOd7S+Wn4UWLSeddGOwegpyovZ+FariHCLKjqpH7TfrWexFoDYUxVRCI767K01BrRDB4VGIkfE0AUjd7BUZM1ssHwOwYlJ/ab9aJW+C2F2tJ5ifxosek8/tnkASe6iOF4Hfu/QyjtbT4b/Ct3asqvuqB4AD8KfSsekB8L9mrdqGf5xu8dUeA/WjlKlSKFSpUqAP/9k=">
            <a:hlinkClick r:id="rId2"/>
          </p:cNvPr>
          <p:cNvSpPr>
            <a:spLocks noChangeAspect="1" noChangeArrowheads="1"/>
          </p:cNvSpPr>
          <p:nvPr/>
        </p:nvSpPr>
        <p:spPr bwMode="auto">
          <a:xfrm>
            <a:off x="406400" y="-1189038"/>
            <a:ext cx="3810000" cy="3124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344" name="Picture 8" descr="http://tr.stockfresh.com/image/zoom/27c4de/stockfresh_32425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29000"/>
            <a:ext cx="3448018" cy="283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548680"/>
            <a:ext cx="8208912" cy="2308324"/>
          </a:xfrm>
          <a:prstGeom prst="rect">
            <a:avLst/>
          </a:prstGeom>
          <a:noFill/>
        </p:spPr>
        <p:txBody>
          <a:bodyPr wrap="square" rtlCol="0">
            <a:spAutoFit/>
          </a:bodyPr>
          <a:lstStyle/>
          <a:p>
            <a:pPr algn="just"/>
            <a:r>
              <a:rPr lang="tr-TR" b="1" dirty="0" smtClean="0">
                <a:latin typeface="Comic Sans MS" panose="030F0702030302020204" pitchFamily="66" charset="0"/>
              </a:rPr>
              <a:t>Su Kirliliğinin İnsan </a:t>
            </a:r>
            <a:r>
              <a:rPr lang="tr-TR" b="1" dirty="0">
                <a:latin typeface="Comic Sans MS" panose="030F0702030302020204" pitchFamily="66" charset="0"/>
              </a:rPr>
              <a:t>Sağlığına </a:t>
            </a:r>
            <a:r>
              <a:rPr lang="tr-TR" b="1" dirty="0" smtClean="0">
                <a:latin typeface="Comic Sans MS" panose="030F0702030302020204" pitchFamily="66" charset="0"/>
              </a:rPr>
              <a:t>Etkisi</a:t>
            </a:r>
          </a:p>
          <a:p>
            <a:pPr algn="just"/>
            <a:endParaRPr lang="tr-TR" b="1" dirty="0">
              <a:latin typeface="Comic Sans MS" panose="030F0702030302020204" pitchFamily="66" charset="0"/>
            </a:endParaRPr>
          </a:p>
          <a:p>
            <a:pPr algn="just">
              <a:lnSpc>
                <a:spcPct val="150000"/>
              </a:lnSpc>
            </a:pPr>
            <a:r>
              <a:rPr lang="tr-TR" dirty="0">
                <a:latin typeface="Comic Sans MS" panose="030F0702030302020204" pitchFamily="66" charset="0"/>
              </a:rPr>
              <a:t>Kolera, tifo, </a:t>
            </a:r>
            <a:r>
              <a:rPr lang="tr-TR" dirty="0" err="1">
                <a:latin typeface="Comic Sans MS" panose="030F0702030302020204" pitchFamily="66" charset="0"/>
              </a:rPr>
              <a:t>paratifo</a:t>
            </a:r>
            <a:r>
              <a:rPr lang="tr-TR" dirty="0">
                <a:latin typeface="Comic Sans MS" panose="030F0702030302020204" pitchFamily="66" charset="0"/>
              </a:rPr>
              <a:t>, dizanteri, hepatit, ishal, çocuk felci, sıtma gibi hastalıklar ne yazık ki sağlıksız sulardan kaynaklanmaktadır. Bütün dünyada ve ülkemizde su kaynaklarına olan ihtiyaca paralel olarak sınırlı bulunan bu kaynaklar üzerindeki kirlilik giderek artmaktadır. </a:t>
            </a:r>
            <a:endParaRPr lang="tr-TR" dirty="0" smtClean="0">
              <a:latin typeface="Comic Sans MS" panose="030F0702030302020204" pitchFamily="66" charset="0"/>
            </a:endParaRPr>
          </a:p>
        </p:txBody>
      </p:sp>
      <p:pic>
        <p:nvPicPr>
          <p:cNvPr id="15362" name="Picture 2" descr="http://capewest.ca/pollution_carto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212976"/>
            <a:ext cx="2915816" cy="291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764704"/>
            <a:ext cx="7776864" cy="3416320"/>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Dünya Sağlık Örgütü (WHO) verilerine göre dünyada her gün yaklaşık 25 bin kişi sağlıksız su kullanımından dolayı </a:t>
            </a:r>
            <a:r>
              <a:rPr lang="tr-TR" dirty="0" smtClean="0">
                <a:latin typeface="Comic Sans MS" panose="030F0702030302020204" pitchFamily="66" charset="0"/>
              </a:rPr>
              <a:t>ölmektedir. </a:t>
            </a:r>
            <a:r>
              <a:rPr lang="tr-TR" dirty="0">
                <a:latin typeface="Comic Sans MS" panose="030F0702030302020204" pitchFamily="66" charset="0"/>
              </a:rPr>
              <a:t>Tifo, kolera, dizanteri gibi ölümcül hastalıklar su ile insana geçtiği gibi gerek atık suların gerekse zirai gübrelerin kuyu sularına bulaşması sonucu amonyak ve </a:t>
            </a:r>
            <a:r>
              <a:rPr lang="tr-TR" dirty="0" err="1">
                <a:latin typeface="Comic Sans MS" panose="030F0702030302020204" pitchFamily="66" charset="0"/>
              </a:rPr>
              <a:t>nitrit</a:t>
            </a:r>
            <a:r>
              <a:rPr lang="tr-TR" dirty="0">
                <a:latin typeface="Comic Sans MS" panose="030F0702030302020204" pitchFamily="66" charset="0"/>
              </a:rPr>
              <a:t> gibi kimyevi maddelerden insan sağlığı bozuluyor. Ayrıca yer altı sularına ulaşan zirai ilaçlardan meydana gelen zehirlenmeler de insan ölümlerine yol açabiliyor.</a:t>
            </a:r>
          </a:p>
          <a:p>
            <a:pPr algn="just">
              <a:lnSpc>
                <a:spcPct val="150000"/>
              </a:lnSpc>
            </a:pPr>
            <a:endParaRPr lang="tr-TR" dirty="0"/>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692696"/>
            <a:ext cx="7992888" cy="5078313"/>
          </a:xfrm>
          <a:prstGeom prst="rect">
            <a:avLst/>
          </a:prstGeom>
          <a:noFill/>
        </p:spPr>
        <p:txBody>
          <a:bodyPr wrap="square" rtlCol="0">
            <a:spAutoFit/>
          </a:bodyPr>
          <a:lstStyle/>
          <a:p>
            <a:pPr algn="just">
              <a:lnSpc>
                <a:spcPct val="150000"/>
              </a:lnSpc>
            </a:pPr>
            <a:r>
              <a:rPr lang="tr-TR" b="1" dirty="0" smtClean="0">
                <a:latin typeface="Comic Sans MS" panose="030F0702030302020204" pitchFamily="66" charset="0"/>
              </a:rPr>
              <a:t>Toprak Kirliliği</a:t>
            </a:r>
          </a:p>
          <a:p>
            <a:pPr algn="just">
              <a:lnSpc>
                <a:spcPct val="150000"/>
              </a:lnSpc>
            </a:pPr>
            <a:endParaRPr lang="tr-TR" b="1" dirty="0">
              <a:latin typeface="Comic Sans MS" panose="030F0702030302020204" pitchFamily="66" charset="0"/>
            </a:endParaRPr>
          </a:p>
          <a:p>
            <a:pPr algn="just">
              <a:lnSpc>
                <a:spcPct val="150000"/>
              </a:lnSpc>
            </a:pPr>
            <a:r>
              <a:rPr lang="tr-TR" dirty="0">
                <a:latin typeface="Comic Sans MS" panose="030F0702030302020204" pitchFamily="66" charset="0"/>
              </a:rPr>
              <a:t>Ham maddesi toprak olan sanayi türlerinin toprağa olumsuz etkisi bulunmakta, toprak kaybına neden olmaktadır. Tuğla ve kiremit endüstri ham madde olarak arazi yüzeyindeki 40-50 cm’ </a:t>
            </a:r>
            <a:r>
              <a:rPr lang="tr-TR" dirty="0" err="1">
                <a:latin typeface="Comic Sans MS" panose="030F0702030302020204" pitchFamily="66" charset="0"/>
              </a:rPr>
              <a:t>lik</a:t>
            </a:r>
            <a:r>
              <a:rPr lang="tr-TR" dirty="0">
                <a:latin typeface="Comic Sans MS" panose="030F0702030302020204" pitchFamily="66" charset="0"/>
              </a:rPr>
              <a:t> en verimli toprakları kullanmaktadır. Geri kalan kısmın arazi yapısı bozulmakta, tarıma elverişli olma özelliğini kaybetmektedir</a:t>
            </a:r>
            <a:r>
              <a:rPr lang="tr-TR" dirty="0" smtClean="0">
                <a:latin typeface="Comic Sans MS" panose="030F0702030302020204" pitchFamily="66" charset="0"/>
              </a:rPr>
              <a:t>.</a:t>
            </a:r>
          </a:p>
          <a:p>
            <a:pPr algn="just">
              <a:lnSpc>
                <a:spcPct val="150000"/>
              </a:lnSpc>
            </a:pPr>
            <a:r>
              <a:rPr lang="tr-TR" dirty="0" smtClean="0">
                <a:latin typeface="Comic Sans MS" panose="030F0702030302020204" pitchFamily="66" charset="0"/>
              </a:rPr>
              <a:t> </a:t>
            </a: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Maden ocaklarının işletilmesi için ocak üstündeki örtü tabakası kaldırılmakta, bu da bitki örtüsünün bozulmasına neden olmaktadır. Bu durumda toprak kaybının önlenmesi amacıyla bitki örtüsü zenginleştirilmelidir. </a:t>
            </a:r>
            <a:endParaRPr lang="tr-TR" b="1" dirty="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9552" y="692696"/>
            <a:ext cx="7992888" cy="4247317"/>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Çok hücreli canlılarda ise hücreler aynı işlemleri yerine getirmek için, bir doku oluşturmuştur. Bu dokularda bir araya gelerek organları ve organ sistemlerini meydana getirir. Böylece de yeni ve değişik görevleri üstlenen ve yaşam fonksiyonu olan bir olgu ile karşılaşılmaktadır. Hücrede farklılaşma olmuştur; evrimleşmiştir; kan hücreleri sinir hücreleri, kas hücreleri vs. ister tek hücreli ister çok hücreli organizmalar olsun, hepsi bağımsız ve tek başlarına yaşayamazlar. Topluluk oluşturmak zorundadırlar. Fert dışı bir birlik, bir üreme ortak yaşamı, popülasyon oluştururlar. Genetik özellikler ise her birleşmede  yeni nesiller meydana getirmek üzere değişerek iletilir. </a:t>
            </a:r>
            <a:endParaRPr lang="tr-TR" dirty="0">
              <a:latin typeface="Comic Sans MS" panose="030F0702030302020204" pitchFamily="66" charset="0"/>
            </a:endParaRPr>
          </a:p>
        </p:txBody>
      </p:sp>
    </p:spTree>
    <p:extLst>
      <p:ext uri="{BB962C8B-B14F-4D97-AF65-F5344CB8AC3E}">
        <p14:creationId xmlns:p14="http://schemas.microsoft.com/office/powerpoint/2010/main" val="32265049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620688"/>
            <a:ext cx="8352928" cy="4616841"/>
          </a:xfrm>
          <a:prstGeom prst="rect">
            <a:avLst/>
          </a:prstGeom>
          <a:noFill/>
        </p:spPr>
        <p:txBody>
          <a:bodyPr wrap="square" rtlCol="0">
            <a:spAutoFit/>
          </a:bodyPr>
          <a:lstStyle/>
          <a:p>
            <a:pPr algn="just">
              <a:lnSpc>
                <a:spcPct val="150000"/>
              </a:lnSpc>
            </a:pPr>
            <a:r>
              <a:rPr lang="tr-TR" b="1" dirty="0" smtClean="0">
                <a:latin typeface="Comic Sans MS" panose="030F0702030302020204" pitchFamily="66" charset="0"/>
              </a:rPr>
              <a:t>Toprak Kirliliğinin İnsan Sağlığına Etkileri</a:t>
            </a:r>
          </a:p>
          <a:p>
            <a:pPr algn="just">
              <a:lnSpc>
                <a:spcPct val="150000"/>
              </a:lnSpc>
            </a:pPr>
            <a:endParaRPr lang="tr-TR" b="1" dirty="0">
              <a:latin typeface="Comic Sans MS" panose="030F0702030302020204" pitchFamily="66" charset="0"/>
            </a:endParaRPr>
          </a:p>
          <a:p>
            <a:pPr algn="just">
              <a:lnSpc>
                <a:spcPct val="150000"/>
              </a:lnSpc>
            </a:pPr>
            <a:r>
              <a:rPr lang="tr-TR" dirty="0">
                <a:latin typeface="Comic Sans MS" panose="030F0702030302020204" pitchFamily="66" charset="0"/>
              </a:rPr>
              <a:t>Meraların yok olması hayvancılığın gerilemesine neden olurken gelirin azalması ve iş olanağının daralması sonucunu doğurur. Bitki örtüsünün yok olması, erozyonun yanı sıra toprak kayması, taşkın ve çığ felaketlerini artırır. Erozyon sonucu taşınan verimli topraklar, baraj göllerini doldurarak ekonomik ömürlerini kısaltır. </a:t>
            </a:r>
            <a:endParaRPr lang="tr-TR" dirty="0" smtClean="0">
              <a:latin typeface="Comic Sans MS" panose="030F0702030302020204" pitchFamily="66" charset="0"/>
            </a:endParaRPr>
          </a:p>
          <a:p>
            <a:pPr algn="just">
              <a:lnSpc>
                <a:spcPct val="150000"/>
              </a:lnSpc>
            </a:pPr>
            <a:endParaRPr lang="tr-TR" b="1" dirty="0">
              <a:latin typeface="Comic Sans MS" panose="030F0702030302020204" pitchFamily="66" charset="0"/>
            </a:endParaRPr>
          </a:p>
          <a:p>
            <a:pPr algn="just">
              <a:lnSpc>
                <a:spcPct val="150000"/>
              </a:lnSpc>
            </a:pPr>
            <a:r>
              <a:rPr lang="tr-TR" dirty="0">
                <a:latin typeface="Comic Sans MS" panose="030F0702030302020204" pitchFamily="66" charset="0"/>
              </a:rPr>
              <a:t>Fosforlu gübre kullanımı, içme ve kullanma suyuna daha çok fosfat karışmasına yol açar. Fazla kullanılan azotlu gübreler toprakta yetişen bitkilerde azot türü kanserojen maddelerinin artmasına neden olur. </a:t>
            </a:r>
            <a:endParaRPr lang="tr-TR" b="1" dirty="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404664"/>
            <a:ext cx="8424936" cy="2954848"/>
          </a:xfrm>
          <a:prstGeom prst="rect">
            <a:avLst/>
          </a:prstGeom>
          <a:noFill/>
        </p:spPr>
        <p:txBody>
          <a:bodyPr wrap="square" rtlCol="0">
            <a:spAutoFit/>
          </a:bodyPr>
          <a:lstStyle/>
          <a:p>
            <a:pPr algn="just">
              <a:lnSpc>
                <a:spcPct val="150000"/>
              </a:lnSpc>
            </a:pPr>
            <a:r>
              <a:rPr lang="tr-TR" b="1" dirty="0" smtClean="0">
                <a:latin typeface="Comic Sans MS" panose="030F0702030302020204" pitchFamily="66" charset="0"/>
              </a:rPr>
              <a:t>Gürültü Kirliliği</a:t>
            </a:r>
          </a:p>
          <a:p>
            <a:pPr algn="just">
              <a:lnSpc>
                <a:spcPct val="150000"/>
              </a:lnSpc>
            </a:pPr>
            <a:endParaRPr lang="tr-TR" b="1" dirty="0">
              <a:latin typeface="Comic Sans MS" panose="030F0702030302020204" pitchFamily="66" charset="0"/>
            </a:endParaRPr>
          </a:p>
          <a:p>
            <a:pPr algn="just">
              <a:lnSpc>
                <a:spcPct val="150000"/>
              </a:lnSpc>
            </a:pPr>
            <a:r>
              <a:rPr lang="tr-TR" dirty="0">
                <a:latin typeface="Comic Sans MS" panose="030F0702030302020204" pitchFamily="66" charset="0"/>
              </a:rPr>
              <a:t>Gürültü, doğal gürültüler ayrı tutulursa modern toplumların tanıdığı önemli bir sorundur. Kentleşme ve sanayileşmeye koşut olarak artmakta, gürültü kaynakları çeşitlenmektedir. Gürültü kaynakları toplumların kültürlerine bağlı olarak da ülkeden ülkeye farklı olabilir ancak standart belirlenirken temel farklılık, sahip olunan teknolojiden ve kullanılan araçlardan kaynaklanır. </a:t>
            </a:r>
            <a:endParaRPr lang="tr-TR" b="1" dirty="0">
              <a:latin typeface="Comic Sans MS" panose="030F0702030302020204" pitchFamily="66" charset="0"/>
            </a:endParaRPr>
          </a:p>
        </p:txBody>
      </p:sp>
      <p:pic>
        <p:nvPicPr>
          <p:cNvPr id="16386" name="Picture 2" descr="http://pad2.whstatic.com/images/thumb/e/eb/Prevent-Noise-Pollution-Step-6.jpg/670px-Prevent-Noise-Pollution-Step-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17032"/>
            <a:ext cx="3753458" cy="281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764704"/>
            <a:ext cx="8496944" cy="3785845"/>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İnsanlar gürültüye duyarlılıkları açısından farklıdır. Genel olarak sesinizi duyurmak için bağırmak zorunda kaldığınız gürültülü ortam, kulağınızı ağrıtan sesler, kulağınızı çınlatan gürültü veya maruz kaldıktan sonra sağırlık yaşattıran sesler işitmenize zarar verebilir. </a:t>
            </a:r>
            <a:endParaRPr lang="tr-TR" dirty="0" smtClean="0">
              <a:latin typeface="Comic Sans MS" panose="030F0702030302020204" pitchFamily="66" charset="0"/>
            </a:endParaRPr>
          </a:p>
          <a:p>
            <a:pPr algn="just">
              <a:lnSpc>
                <a:spcPct val="150000"/>
              </a:lnSpc>
            </a:pP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Bilimsel olarak ses, şiddet veya sesin yüksekliği desibel (</a:t>
            </a:r>
            <a:r>
              <a:rPr lang="tr-TR" dirty="0" err="1">
                <a:latin typeface="Comic Sans MS" panose="030F0702030302020204" pitchFamily="66" charset="0"/>
              </a:rPr>
              <a:t>dB</a:t>
            </a:r>
            <a:r>
              <a:rPr lang="tr-TR" dirty="0">
                <a:latin typeface="Comic Sans MS" panose="030F0702030302020204" pitchFamily="66" charset="0"/>
              </a:rPr>
              <a:t>) olarak iki türlü ölçülür. Tizlik ise saniyedeki ses titreşim frekansı olarak ölçülür. Düşük tizlik (tuba gibi derin ses) daha az titreşim yaparken yüksek ses (</a:t>
            </a:r>
            <a:r>
              <a:rPr lang="tr-TR" dirty="0" err="1">
                <a:latin typeface="Comic Sans MS" panose="030F0702030302020204" pitchFamily="66" charset="0"/>
              </a:rPr>
              <a:t>violin</a:t>
            </a:r>
            <a:r>
              <a:rPr lang="tr-TR" dirty="0">
                <a:latin typeface="Comic Sans MS" panose="030F0702030302020204" pitchFamily="66" charset="0"/>
              </a:rPr>
              <a:t> gibi) daha fazla titreşim yapar. </a:t>
            </a:r>
          </a:p>
        </p:txBody>
      </p:sp>
      <p:pic>
        <p:nvPicPr>
          <p:cNvPr id="1026" name="Picture 2" descr="http://www.norlanbewley.com/images/Norlantuba-new.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236" y="4471567"/>
            <a:ext cx="1403648" cy="211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908720"/>
            <a:ext cx="8424936" cy="4201343"/>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Frekans saniyedeki devir veya Hertz (Hz) olarak ölçülür. Sesin tizliği ne kadar yüksekse frekansı o kadar fazladır. Genel olarak en iyi duyan çocuklar büyük kilise orgunun en düşük notası olan 20 </a:t>
            </a:r>
            <a:r>
              <a:rPr lang="tr-TR" dirty="0" err="1">
                <a:latin typeface="Comic Sans MS" panose="030F0702030302020204" pitchFamily="66" charset="0"/>
              </a:rPr>
              <a:t>Hertz’lik</a:t>
            </a:r>
            <a:r>
              <a:rPr lang="tr-TR" dirty="0">
                <a:latin typeface="Comic Sans MS" panose="030F0702030302020204" pitchFamily="66" charset="0"/>
              </a:rPr>
              <a:t> sesten köpek havlama sesinin en tizliği olan 20.000 </a:t>
            </a:r>
            <a:r>
              <a:rPr lang="tr-TR" dirty="0" err="1">
                <a:latin typeface="Comic Sans MS" panose="030F0702030302020204" pitchFamily="66" charset="0"/>
              </a:rPr>
              <a:t>Hertz’lik</a:t>
            </a:r>
            <a:r>
              <a:rPr lang="tr-TR" dirty="0">
                <a:latin typeface="Comic Sans MS" panose="030F0702030302020204" pitchFamily="66" charset="0"/>
              </a:rPr>
              <a:t> sese kadar sesleri ayırt edebilir. </a:t>
            </a:r>
            <a:endParaRPr lang="tr-TR" dirty="0" smtClean="0">
              <a:latin typeface="Comic Sans MS" panose="030F0702030302020204" pitchFamily="66" charset="0"/>
            </a:endParaRPr>
          </a:p>
          <a:p>
            <a:pPr algn="just">
              <a:lnSpc>
                <a:spcPct val="150000"/>
              </a:lnSpc>
            </a:pP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İnsan konuşması 500-2.000 Hz arasında değişir ve pek çok insana çok yüksek veya çok alçak frekanslı seslerden daha gürültülü gelir. Duyma kaybı başlayınca yüksek frekanslar daha önce kaybedilir. Bu da işitme kayıplı insanların bayan ve çocukların yüksek tizlik seslerini neden daha zor duyduklarını açıklar. </a:t>
            </a: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980728"/>
            <a:ext cx="8496944" cy="1708353"/>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Yüksek frekanslardaki duyma kaybı ses bozulmasına yol açar. Böylece ses duyulmasına rağmen anlaşılamaz. Ayrıca işitme kayıplı hastalar benzer duyulan kelimeler arasındaki farkı ayırt edemezler çünkü bu sessiz harfler diğer sessizlere ve sesli harflere nazaran daha yüksek frekans aralığına sahiptir. </a:t>
            </a:r>
          </a:p>
        </p:txBody>
      </p:sp>
      <p:pic>
        <p:nvPicPr>
          <p:cNvPr id="17410" name="Picture 2" descr="http://c14608526.r26.cf2.rackcdn.com/6A7F63F2-9861-4772-BE59-2A4D614D23FB.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212976"/>
            <a:ext cx="4124747" cy="309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620688"/>
            <a:ext cx="7848872" cy="3139321"/>
          </a:xfrm>
          <a:prstGeom prst="rect">
            <a:avLst/>
          </a:prstGeom>
          <a:noFill/>
        </p:spPr>
        <p:txBody>
          <a:bodyPr wrap="square" rtlCol="0">
            <a:spAutoFit/>
          </a:bodyPr>
          <a:lstStyle/>
          <a:p>
            <a:r>
              <a:rPr lang="tr-TR" b="1" dirty="0" smtClean="0">
                <a:latin typeface="Comic Sans MS" panose="030F0702030302020204" pitchFamily="66" charset="0"/>
              </a:rPr>
              <a:t>Gürültünün İnsan Sağlığına Etkileri</a:t>
            </a:r>
          </a:p>
          <a:p>
            <a:endParaRPr lang="tr-TR" b="1" dirty="0">
              <a:latin typeface="Comic Sans MS" panose="030F0702030302020204" pitchFamily="66" charset="0"/>
            </a:endParaRPr>
          </a:p>
          <a:p>
            <a:pPr>
              <a:lnSpc>
                <a:spcPct val="300000"/>
              </a:lnSpc>
            </a:pPr>
            <a:r>
              <a:rPr lang="tr-TR" dirty="0" smtClean="0">
                <a:latin typeface="Comic Sans MS" panose="030F0702030302020204" pitchFamily="66" charset="0"/>
              </a:rPr>
              <a:t>* İşitme Sistemine Etkisi</a:t>
            </a:r>
          </a:p>
          <a:p>
            <a:pPr>
              <a:lnSpc>
                <a:spcPct val="300000"/>
              </a:lnSpc>
            </a:pPr>
            <a:r>
              <a:rPr lang="tr-TR" dirty="0" smtClean="0">
                <a:latin typeface="Comic Sans MS" panose="030F0702030302020204" pitchFamily="66" charset="0"/>
              </a:rPr>
              <a:t>* Fizyolojik Etki</a:t>
            </a:r>
          </a:p>
          <a:p>
            <a:pPr>
              <a:lnSpc>
                <a:spcPct val="300000"/>
              </a:lnSpc>
            </a:pPr>
            <a:r>
              <a:rPr lang="tr-TR" dirty="0" smtClean="0">
                <a:latin typeface="Comic Sans MS" panose="030F0702030302020204" pitchFamily="66" charset="0"/>
              </a:rPr>
              <a:t>* Psikolojik Etki</a:t>
            </a:r>
            <a:endParaRPr lang="tr-TR" dirty="0">
              <a:latin typeface="Comic Sans MS" panose="030F0702030302020204" pitchFamily="66" charset="0"/>
            </a:endParaRPr>
          </a:p>
        </p:txBody>
      </p:sp>
      <p:pic>
        <p:nvPicPr>
          <p:cNvPr id="18434" name="Picture 2" descr="http://www.delinetciler.org/attachments/43581d1427045267-ses-kirlilig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708920"/>
            <a:ext cx="4229850" cy="271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692696"/>
            <a:ext cx="8424936" cy="2585323"/>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İşitme Sistemine Etkisi</a:t>
            </a:r>
          </a:p>
          <a:p>
            <a:pPr algn="just">
              <a:lnSpc>
                <a:spcPct val="150000"/>
              </a:lnSpc>
            </a:pPr>
            <a:endParaRPr lang="tr-TR" dirty="0" smtClean="0">
              <a:latin typeface="Comic Sans MS" panose="030F0702030302020204" pitchFamily="66" charset="0"/>
            </a:endParaRPr>
          </a:p>
          <a:p>
            <a:pPr algn="just">
              <a:lnSpc>
                <a:spcPct val="150000"/>
              </a:lnSpc>
            </a:pPr>
            <a:r>
              <a:rPr lang="tr-TR" dirty="0">
                <a:latin typeface="Comic Sans MS" panose="030F0702030302020204" pitchFamily="66" charset="0"/>
              </a:rPr>
              <a:t>Kulak çınlaması gürültüye maruz kalma sonrası görülür ve sıklıkla kalıcıdır. Bazı insanlar yüksek sese sinirlilik reaksiyonu gösterir. Kalp hızı ve kan basıncı veya mide asidinde artma görülebilir. Çok yüksek ses güç görevleri yerine getirmeyi dikkati dağıtmak suretiyle azaltır. </a:t>
            </a: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836712"/>
            <a:ext cx="8496944" cy="5078313"/>
          </a:xfrm>
          <a:prstGeom prst="rect">
            <a:avLst/>
          </a:prstGeom>
          <a:noFill/>
        </p:spPr>
        <p:txBody>
          <a:bodyPr wrap="square" rtlCol="0">
            <a:spAutoFit/>
          </a:bodyPr>
          <a:lstStyle/>
          <a:p>
            <a:pPr>
              <a:lnSpc>
                <a:spcPct val="150000"/>
              </a:lnSpc>
            </a:pPr>
            <a:r>
              <a:rPr lang="tr-TR" b="1" dirty="0" smtClean="0">
                <a:latin typeface="Comic Sans MS" panose="030F0702030302020204" pitchFamily="66" charset="0"/>
              </a:rPr>
              <a:t>Fizyolojik Etki</a:t>
            </a:r>
          </a:p>
          <a:p>
            <a:pPr>
              <a:lnSpc>
                <a:spcPct val="150000"/>
              </a:lnSpc>
            </a:pPr>
            <a:endParaRPr lang="tr-TR" b="1" dirty="0">
              <a:latin typeface="Comic Sans MS" panose="030F0702030302020204" pitchFamily="66" charset="0"/>
            </a:endParaRPr>
          </a:p>
          <a:p>
            <a:pPr>
              <a:lnSpc>
                <a:spcPct val="150000"/>
              </a:lnSpc>
            </a:pPr>
            <a:r>
              <a:rPr lang="tr-TR" dirty="0">
                <a:latin typeface="Comic Sans MS" panose="030F0702030302020204" pitchFamily="66" charset="0"/>
              </a:rPr>
              <a:t>Gürültü ile </a:t>
            </a:r>
            <a:r>
              <a:rPr lang="tr-TR" dirty="0" err="1">
                <a:latin typeface="Comic Sans MS" panose="030F0702030302020204" pitchFamily="66" charset="0"/>
              </a:rPr>
              <a:t>kardiovasküler</a:t>
            </a:r>
            <a:r>
              <a:rPr lang="tr-TR" dirty="0">
                <a:latin typeface="Comic Sans MS" panose="030F0702030302020204" pitchFamily="66" charset="0"/>
              </a:rPr>
              <a:t> hastalıklar arasında ilişkiler konusunda sürdürülen çalışmalar ve deneyler, gürültünün; </a:t>
            </a:r>
          </a:p>
          <a:p>
            <a:pPr>
              <a:lnSpc>
                <a:spcPct val="150000"/>
              </a:lnSpc>
            </a:pPr>
            <a:endParaRPr lang="tr-TR" dirty="0" smtClean="0">
              <a:latin typeface="Comic Sans MS" panose="030F0702030302020204" pitchFamily="66" charset="0"/>
            </a:endParaRPr>
          </a:p>
          <a:p>
            <a:pPr marL="285750" indent="-285750">
              <a:lnSpc>
                <a:spcPct val="150000"/>
              </a:lnSpc>
              <a:buFont typeface="Wingdings" panose="05000000000000000000" pitchFamily="2" charset="2"/>
              <a:buChar char="ü"/>
            </a:pPr>
            <a:r>
              <a:rPr lang="tr-TR" dirty="0" smtClean="0">
                <a:latin typeface="Comic Sans MS" panose="030F0702030302020204" pitchFamily="66" charset="0"/>
              </a:rPr>
              <a:t>Yüksek </a:t>
            </a:r>
            <a:r>
              <a:rPr lang="tr-TR" dirty="0">
                <a:latin typeface="Comic Sans MS" panose="030F0702030302020204" pitchFamily="66" charset="0"/>
              </a:rPr>
              <a:t>kan basıncına (hipertansiyon), </a:t>
            </a:r>
          </a:p>
          <a:p>
            <a:pPr marL="285750" indent="-285750">
              <a:lnSpc>
                <a:spcPct val="150000"/>
              </a:lnSpc>
              <a:buFont typeface="Wingdings" panose="05000000000000000000" pitchFamily="2" charset="2"/>
              <a:buChar char="ü"/>
            </a:pPr>
            <a:r>
              <a:rPr lang="tr-TR" dirty="0" smtClean="0">
                <a:latin typeface="Comic Sans MS" panose="030F0702030302020204" pitchFamily="66" charset="0"/>
              </a:rPr>
              <a:t>Hızlı </a:t>
            </a:r>
            <a:r>
              <a:rPr lang="tr-TR" dirty="0">
                <a:latin typeface="Comic Sans MS" panose="030F0702030302020204" pitchFamily="66" charset="0"/>
              </a:rPr>
              <a:t>kalp atışına, </a:t>
            </a:r>
          </a:p>
          <a:p>
            <a:pPr marL="285750" indent="-285750">
              <a:lnSpc>
                <a:spcPct val="150000"/>
              </a:lnSpc>
              <a:buFont typeface="Wingdings" panose="05000000000000000000" pitchFamily="2" charset="2"/>
              <a:buChar char="ü"/>
            </a:pPr>
            <a:r>
              <a:rPr lang="tr-TR" dirty="0" smtClean="0">
                <a:latin typeface="Comic Sans MS" panose="030F0702030302020204" pitchFamily="66" charset="0"/>
              </a:rPr>
              <a:t>Kolesterol </a:t>
            </a:r>
            <a:r>
              <a:rPr lang="tr-TR" dirty="0">
                <a:latin typeface="Comic Sans MS" panose="030F0702030302020204" pitchFamily="66" charset="0"/>
              </a:rPr>
              <a:t>artışına, </a:t>
            </a:r>
          </a:p>
          <a:p>
            <a:pPr marL="285750" indent="-285750">
              <a:lnSpc>
                <a:spcPct val="150000"/>
              </a:lnSpc>
              <a:buFont typeface="Wingdings" panose="05000000000000000000" pitchFamily="2" charset="2"/>
              <a:buChar char="ü"/>
            </a:pPr>
            <a:r>
              <a:rPr lang="tr-TR" dirty="0" smtClean="0">
                <a:latin typeface="Comic Sans MS" panose="030F0702030302020204" pitchFamily="66" charset="0"/>
              </a:rPr>
              <a:t>Adrenalin </a:t>
            </a:r>
            <a:r>
              <a:rPr lang="tr-TR" dirty="0">
                <a:latin typeface="Comic Sans MS" panose="030F0702030302020204" pitchFamily="66" charset="0"/>
              </a:rPr>
              <a:t>yükselmesine, </a:t>
            </a:r>
          </a:p>
          <a:p>
            <a:pPr marL="285750" indent="-285750">
              <a:lnSpc>
                <a:spcPct val="150000"/>
              </a:lnSpc>
              <a:buFont typeface="Wingdings" panose="05000000000000000000" pitchFamily="2" charset="2"/>
              <a:buChar char="ü"/>
            </a:pPr>
            <a:r>
              <a:rPr lang="tr-TR" dirty="0" smtClean="0">
                <a:latin typeface="Comic Sans MS" panose="030F0702030302020204" pitchFamily="66" charset="0"/>
              </a:rPr>
              <a:t>Solunumun </a:t>
            </a:r>
            <a:r>
              <a:rPr lang="tr-TR" dirty="0">
                <a:latin typeface="Comic Sans MS" panose="030F0702030302020204" pitchFamily="66" charset="0"/>
              </a:rPr>
              <a:t>hızlanmasına, </a:t>
            </a:r>
          </a:p>
          <a:p>
            <a:pPr marL="285750" indent="-285750">
              <a:lnSpc>
                <a:spcPct val="150000"/>
              </a:lnSpc>
              <a:buFont typeface="Wingdings" panose="05000000000000000000" pitchFamily="2" charset="2"/>
              <a:buChar char="ü"/>
            </a:pPr>
            <a:r>
              <a:rPr lang="tr-TR" dirty="0" smtClean="0">
                <a:latin typeface="Comic Sans MS" panose="030F0702030302020204" pitchFamily="66" charset="0"/>
              </a:rPr>
              <a:t>Adale </a:t>
            </a:r>
            <a:r>
              <a:rPr lang="tr-TR" dirty="0">
                <a:latin typeface="Comic Sans MS" panose="030F0702030302020204" pitchFamily="66" charset="0"/>
              </a:rPr>
              <a:t>gerilmesine, irkilmelere neden olabildiğini kanıtlamıştır. </a:t>
            </a:r>
          </a:p>
          <a:p>
            <a:pPr>
              <a:lnSpc>
                <a:spcPct val="150000"/>
              </a:lnSpc>
            </a:pPr>
            <a:endParaRPr lang="tr-TR" b="1" dirty="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692696"/>
            <a:ext cx="8496944" cy="3139321"/>
          </a:xfrm>
          <a:prstGeom prst="rect">
            <a:avLst/>
          </a:prstGeom>
          <a:noFill/>
        </p:spPr>
        <p:txBody>
          <a:bodyPr wrap="square" rtlCol="0">
            <a:spAutoFit/>
          </a:bodyPr>
          <a:lstStyle/>
          <a:p>
            <a:pPr algn="just"/>
            <a:r>
              <a:rPr lang="tr-TR" b="1" dirty="0">
                <a:latin typeface="Comic Sans MS" panose="030F0702030302020204" pitchFamily="66" charset="0"/>
              </a:rPr>
              <a:t>Psikolojik Etki </a:t>
            </a:r>
            <a:endParaRPr lang="tr-TR" b="1" dirty="0" smtClean="0">
              <a:latin typeface="Comic Sans MS" panose="030F0702030302020204" pitchFamily="66" charset="0"/>
            </a:endParaRPr>
          </a:p>
          <a:p>
            <a:pPr algn="just"/>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Bilimsel araştırmalarda gürültüye maruz kalmış kişilerin hemen hemen tümünde psikolojik rahatsızlıklar bulunmuştur. Gürültülü yerlerde yaşamanın en belirgin karşılığı “</a:t>
            </a:r>
            <a:r>
              <a:rPr lang="tr-TR" dirty="0" err="1">
                <a:latin typeface="Comic Sans MS" panose="030F0702030302020204" pitchFamily="66" charset="0"/>
              </a:rPr>
              <a:t>annoyance</a:t>
            </a:r>
            <a:r>
              <a:rPr lang="tr-TR" dirty="0">
                <a:latin typeface="Comic Sans MS" panose="030F0702030302020204" pitchFamily="66" charset="0"/>
              </a:rPr>
              <a:t>” olarak tanımlanan rahatsızlık, sıkıntı ve gerilim duygusudur. Gürültü yeteri kadar yüksekse ve kaynağı belirsiz ise veya neden olduğu gerilim yeteri kadar fazla ise aşağıdaki davranış bozuklukları görülmektedir: </a:t>
            </a: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692696"/>
            <a:ext cx="8424936" cy="5355312"/>
          </a:xfrm>
          <a:prstGeom prst="rect">
            <a:avLst/>
          </a:prstGeom>
          <a:noFill/>
        </p:spPr>
        <p:txBody>
          <a:bodyPr wrap="square" rtlCol="0">
            <a:spAutoFit/>
          </a:bodyPr>
          <a:lstStyle/>
          <a:p>
            <a:endParaRPr lang="tr-TR" dirty="0"/>
          </a:p>
          <a:p>
            <a:pPr marL="285750" indent="-285750">
              <a:buFont typeface="Wingdings" panose="05000000000000000000" pitchFamily="2" charset="2"/>
              <a:buChar char="ü"/>
            </a:pPr>
            <a:r>
              <a:rPr lang="tr-TR" dirty="0" smtClean="0">
                <a:latin typeface="Comic Sans MS" panose="030F0702030302020204" pitchFamily="66" charset="0"/>
              </a:rPr>
              <a:t>Ani </a:t>
            </a:r>
            <a:r>
              <a:rPr lang="tr-TR" dirty="0">
                <a:latin typeface="Comic Sans MS" panose="030F0702030302020204" pitchFamily="66" charset="0"/>
              </a:rPr>
              <a:t>parlamalar, öfkeye hâkim olamama ve kendini kaybetme: Rahatsızlık, aşırı tepkilere ve davranışlara dönüşebilir. Çeşitli ülkelerde olduğu gibi ülkemizde de gazetelerde ve polis kayıtlarında gürültü nedenli aşırı davranışların özellikle gürültü yapanlara karşı cinayetlere kadar vardığı görülmektedir. </a:t>
            </a:r>
          </a:p>
          <a:p>
            <a:pPr marL="285750" indent="-285750">
              <a:buFont typeface="Wingdings" panose="05000000000000000000" pitchFamily="2" charset="2"/>
              <a:buChar char="ü"/>
            </a:pPr>
            <a:r>
              <a:rPr lang="tr-TR" dirty="0" smtClean="0">
                <a:latin typeface="Comic Sans MS" panose="030F0702030302020204" pitchFamily="66" charset="0"/>
              </a:rPr>
              <a:t>Kızgınlık </a:t>
            </a:r>
            <a:r>
              <a:rPr lang="tr-TR" dirty="0">
                <a:latin typeface="Comic Sans MS" panose="030F0702030302020204" pitchFamily="66" charset="0"/>
              </a:rPr>
              <a:t>ve öfkenin içe yöneltilmesi: Kendini suçlama, aşırı sessizlik ve içe kapanma </a:t>
            </a:r>
          </a:p>
          <a:p>
            <a:pPr marL="285750" indent="-285750">
              <a:buFont typeface="Wingdings" panose="05000000000000000000" pitchFamily="2" charset="2"/>
              <a:buChar char="ü"/>
            </a:pPr>
            <a:r>
              <a:rPr lang="tr-TR" dirty="0" smtClean="0">
                <a:latin typeface="Comic Sans MS" panose="030F0702030302020204" pitchFamily="66" charset="0"/>
              </a:rPr>
              <a:t>Kızgınlık </a:t>
            </a:r>
            <a:r>
              <a:rPr lang="tr-TR" dirty="0">
                <a:latin typeface="Comic Sans MS" panose="030F0702030302020204" pitchFamily="66" charset="0"/>
              </a:rPr>
              <a:t>ve öfkenin dışa vurumu: Tartışmacı ve karamsar olma durumu </a:t>
            </a:r>
          </a:p>
          <a:p>
            <a:pPr marL="285750" indent="-285750">
              <a:buFont typeface="Wingdings" panose="05000000000000000000" pitchFamily="2" charset="2"/>
              <a:buChar char="ü"/>
            </a:pPr>
            <a:r>
              <a:rPr lang="tr-TR" dirty="0" smtClean="0">
                <a:latin typeface="Comic Sans MS" panose="030F0702030302020204" pitchFamily="66" charset="0"/>
              </a:rPr>
              <a:t>Sakinleştirici </a:t>
            </a:r>
            <a:r>
              <a:rPr lang="tr-TR" dirty="0">
                <a:latin typeface="Comic Sans MS" panose="030F0702030302020204" pitchFamily="66" charset="0"/>
              </a:rPr>
              <a:t>kullanımı: Uyku hapı tüketiminin artması </a:t>
            </a:r>
          </a:p>
          <a:p>
            <a:pPr marL="285750" indent="-285750">
              <a:buFont typeface="Wingdings" panose="05000000000000000000" pitchFamily="2" charset="2"/>
              <a:buChar char="ü"/>
            </a:pPr>
            <a:r>
              <a:rPr lang="tr-TR" dirty="0" smtClean="0">
                <a:latin typeface="Comic Sans MS" panose="030F0702030302020204" pitchFamily="66" charset="0"/>
              </a:rPr>
              <a:t>Hoşgörünün </a:t>
            </a:r>
            <a:r>
              <a:rPr lang="tr-TR" dirty="0">
                <a:latin typeface="Comic Sans MS" panose="030F0702030302020204" pitchFamily="66" charset="0"/>
              </a:rPr>
              <a:t>azalması </a:t>
            </a:r>
          </a:p>
          <a:p>
            <a:pPr marL="285750" indent="-285750">
              <a:buFont typeface="Wingdings" panose="05000000000000000000" pitchFamily="2" charset="2"/>
              <a:buChar char="ü"/>
            </a:pPr>
            <a:r>
              <a:rPr lang="tr-TR" dirty="0" smtClean="0">
                <a:latin typeface="Comic Sans MS" panose="030F0702030302020204" pitchFamily="66" charset="0"/>
              </a:rPr>
              <a:t>Yardım </a:t>
            </a:r>
            <a:r>
              <a:rPr lang="tr-TR" dirty="0">
                <a:latin typeface="Comic Sans MS" panose="030F0702030302020204" pitchFamily="66" charset="0"/>
              </a:rPr>
              <a:t>isteğinin azalması </a:t>
            </a:r>
          </a:p>
          <a:p>
            <a:pPr marL="285750" indent="-285750">
              <a:buFont typeface="Wingdings" panose="05000000000000000000" pitchFamily="2" charset="2"/>
              <a:buChar char="ü"/>
            </a:pPr>
            <a:r>
              <a:rPr lang="tr-TR" dirty="0" smtClean="0">
                <a:latin typeface="Comic Sans MS" panose="030F0702030302020204" pitchFamily="66" charset="0"/>
              </a:rPr>
              <a:t>Davranış </a:t>
            </a:r>
            <a:r>
              <a:rPr lang="tr-TR" dirty="0">
                <a:latin typeface="Comic Sans MS" panose="030F0702030302020204" pitchFamily="66" charset="0"/>
              </a:rPr>
              <a:t>bozuklukları </a:t>
            </a:r>
          </a:p>
          <a:p>
            <a:pPr marL="285750" indent="-285750">
              <a:buFont typeface="Wingdings" panose="05000000000000000000" pitchFamily="2" charset="2"/>
              <a:buChar char="ü"/>
            </a:pPr>
            <a:r>
              <a:rPr lang="tr-TR" dirty="0" smtClean="0">
                <a:latin typeface="Comic Sans MS" panose="030F0702030302020204" pitchFamily="66" charset="0"/>
              </a:rPr>
              <a:t>Öfkelenme </a:t>
            </a:r>
            <a:endParaRPr lang="tr-TR" dirty="0">
              <a:latin typeface="Comic Sans MS" panose="030F0702030302020204" pitchFamily="66" charset="0"/>
            </a:endParaRPr>
          </a:p>
          <a:p>
            <a:pPr marL="285750" indent="-285750">
              <a:buFont typeface="Wingdings" panose="05000000000000000000" pitchFamily="2" charset="2"/>
              <a:buChar char="ü"/>
            </a:pPr>
            <a:r>
              <a:rPr lang="tr-TR" dirty="0" smtClean="0">
                <a:latin typeface="Comic Sans MS" panose="030F0702030302020204" pitchFamily="66" charset="0"/>
              </a:rPr>
              <a:t>Rahatsızlık </a:t>
            </a:r>
            <a:r>
              <a:rPr lang="tr-TR" dirty="0">
                <a:latin typeface="Comic Sans MS" panose="030F0702030302020204" pitchFamily="66" charset="0"/>
              </a:rPr>
              <a:t>duygusu </a:t>
            </a:r>
          </a:p>
          <a:p>
            <a:pPr marL="285750" indent="-285750">
              <a:buFont typeface="Wingdings" panose="05000000000000000000" pitchFamily="2" charset="2"/>
              <a:buChar char="ü"/>
            </a:pPr>
            <a:r>
              <a:rPr lang="tr-TR" dirty="0" smtClean="0">
                <a:latin typeface="Comic Sans MS" panose="030F0702030302020204" pitchFamily="66" charset="0"/>
              </a:rPr>
              <a:t>Sıkılma </a:t>
            </a:r>
            <a:endParaRPr lang="tr-TR" dirty="0">
              <a:latin typeface="Comic Sans MS" panose="030F0702030302020204" pitchFamily="66" charset="0"/>
            </a:endParaRPr>
          </a:p>
          <a:p>
            <a:pPr marL="285750" indent="-285750">
              <a:buFont typeface="Wingdings" panose="05000000000000000000" pitchFamily="2" charset="2"/>
              <a:buChar char="ü"/>
            </a:pPr>
            <a:r>
              <a:rPr lang="tr-TR" dirty="0" smtClean="0">
                <a:latin typeface="Comic Sans MS" panose="030F0702030302020204" pitchFamily="66" charset="0"/>
              </a:rPr>
              <a:t>Diğer </a:t>
            </a:r>
            <a:r>
              <a:rPr lang="tr-TR" dirty="0">
                <a:latin typeface="Comic Sans MS" panose="030F0702030302020204" pitchFamily="66" charset="0"/>
              </a:rPr>
              <a:t>tepkiler: Doktorunu ziyaret etme, penceresini kapatma, dışarıda az zaman geçirme veya şikâyetini bildiren yazılar yazma </a:t>
            </a:r>
          </a:p>
          <a:p>
            <a:endParaRPr lang="tr-TR" dirty="0"/>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980728"/>
            <a:ext cx="8424936" cy="1711366"/>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Popülasyon düzeyindeki zaman içindeki bu değişimlere </a:t>
            </a:r>
            <a:r>
              <a:rPr lang="tr-TR" b="1" i="1" dirty="0" smtClean="0">
                <a:latin typeface="Comic Sans MS" panose="030F0702030302020204" pitchFamily="66" charset="0"/>
              </a:rPr>
              <a:t>evolüsyon (evrim)</a:t>
            </a:r>
            <a:r>
              <a:rPr lang="tr-TR" i="1" dirty="0" smtClean="0">
                <a:latin typeface="Comic Sans MS" panose="030F0702030302020204" pitchFamily="66" charset="0"/>
              </a:rPr>
              <a:t> </a:t>
            </a:r>
            <a:r>
              <a:rPr lang="tr-TR" dirty="0" smtClean="0">
                <a:latin typeface="Comic Sans MS" panose="030F0702030302020204" pitchFamily="66" charset="0"/>
              </a:rPr>
              <a:t>denilmektedir. Bu sayede her organizma türü değişen çevre koşullarına kendini uydurarak yaşamını neslini devam ettirebilmektedir. Popülasyonlarda tek başlarına yaşayabilecek birim veya yaşam üniteleri değildir.</a:t>
            </a:r>
            <a:endParaRPr lang="tr-TR" dirty="0">
              <a:latin typeface="Comic Sans MS" panose="030F0702030302020204" pitchFamily="66" charset="0"/>
            </a:endParaRPr>
          </a:p>
        </p:txBody>
      </p:sp>
      <p:pic>
        <p:nvPicPr>
          <p:cNvPr id="2050" name="Picture 2" descr="https://nbain21.files.wordpress.com/2014/10/gang.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996952"/>
            <a:ext cx="3217193" cy="321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476672"/>
            <a:ext cx="8568952" cy="3277820"/>
          </a:xfrm>
          <a:prstGeom prst="rect">
            <a:avLst/>
          </a:prstGeom>
          <a:noFill/>
        </p:spPr>
        <p:txBody>
          <a:bodyPr wrap="square" rtlCol="0">
            <a:spAutoFit/>
          </a:bodyPr>
          <a:lstStyle/>
          <a:p>
            <a:r>
              <a:rPr lang="tr-TR" b="1" dirty="0">
                <a:latin typeface="Comic Sans MS" panose="030F0702030302020204" pitchFamily="66" charset="0"/>
              </a:rPr>
              <a:t>Kirlilik kontrolüne ekosistem </a:t>
            </a:r>
            <a:r>
              <a:rPr lang="tr-TR" b="1" dirty="0" smtClean="0">
                <a:latin typeface="Comic Sans MS" panose="030F0702030302020204" pitchFamily="66" charset="0"/>
              </a:rPr>
              <a:t>yaklaşımı</a:t>
            </a:r>
          </a:p>
          <a:p>
            <a:endParaRPr lang="tr-TR" dirty="0">
              <a:latin typeface="Comic Sans MS" panose="030F0702030302020204" pitchFamily="66" charset="0"/>
            </a:endParaRPr>
          </a:p>
          <a:p>
            <a:pPr algn="just">
              <a:lnSpc>
                <a:spcPct val="150000"/>
              </a:lnSpc>
            </a:pPr>
            <a:r>
              <a:rPr lang="tr-TR" dirty="0" smtClean="0">
                <a:latin typeface="Comic Sans MS" panose="030F0702030302020204" pitchFamily="66" charset="0"/>
              </a:rPr>
              <a:t>Ekosistem yaklaşımı toprak, su ve diğer kaynakların bütüncül bir yöntemle ele alınmasını ön plana çıkarmaktadır. Ekolojik dengenin korunması, ekonomik açıdan bakıldığında tüm dünya tarafından benimsenmiş, atılan her adımda mutlak göz önünde bulundurulması gereken bir kavram olarak gündeme oturmuştur. </a:t>
            </a:r>
          </a:p>
          <a:p>
            <a:endParaRPr lang="tr-TR" dirty="0">
              <a:latin typeface="Comic Sans MS" panose="030F0702030302020204" pitchFamily="66" charset="0"/>
            </a:endParaRPr>
          </a:p>
          <a:p>
            <a:endParaRPr lang="tr-TR" dirty="0"/>
          </a:p>
        </p:txBody>
      </p:sp>
      <p:pic>
        <p:nvPicPr>
          <p:cNvPr id="19458" name="Picture 2" descr="https://www.environment.fhwa.dot.gov/ecological/images/eco_app.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356992"/>
            <a:ext cx="2753976" cy="223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836712"/>
            <a:ext cx="8712968" cy="3831818"/>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Ekosistem perspektifine </a:t>
            </a:r>
            <a:r>
              <a:rPr lang="tr-TR" dirty="0">
                <a:latin typeface="Comic Sans MS" panose="030F0702030302020204" pitchFamily="66" charset="0"/>
              </a:rPr>
              <a:t>ihtiyaç duyulmasının sebebi, insan nüfusunun sürekli </a:t>
            </a:r>
            <a:r>
              <a:rPr lang="tr-TR" dirty="0" smtClean="0">
                <a:latin typeface="Comic Sans MS" panose="030F0702030302020204" pitchFamily="66" charset="0"/>
              </a:rPr>
              <a:t>artışı sonucu ortaya </a:t>
            </a:r>
            <a:r>
              <a:rPr lang="tr-TR" dirty="0">
                <a:latin typeface="Comic Sans MS" panose="030F0702030302020204" pitchFamily="66" charset="0"/>
              </a:rPr>
              <a:t>çıkan yoğun </a:t>
            </a:r>
            <a:r>
              <a:rPr lang="tr-TR" dirty="0" smtClean="0">
                <a:latin typeface="Comic Sans MS" panose="030F0702030302020204" pitchFamily="66" charset="0"/>
              </a:rPr>
              <a:t>kullanım sonucunda</a:t>
            </a:r>
            <a:r>
              <a:rPr lang="tr-TR" dirty="0">
                <a:latin typeface="Comic Sans MS" panose="030F0702030302020204" pitchFamily="66" charset="0"/>
              </a:rPr>
              <a:t>, istenen çevre kalitesinin sürdürülebilmesinin </a:t>
            </a:r>
            <a:r>
              <a:rPr lang="tr-TR" dirty="0" smtClean="0">
                <a:latin typeface="Comic Sans MS" panose="030F0702030302020204" pitchFamily="66" charset="0"/>
              </a:rPr>
              <a:t>geleneksel </a:t>
            </a:r>
            <a:r>
              <a:rPr lang="tr-TR" dirty="0">
                <a:latin typeface="Comic Sans MS" panose="030F0702030302020204" pitchFamily="66" charset="0"/>
              </a:rPr>
              <a:t>kaynak yönetimi ile karşılanamayacak düzeye </a:t>
            </a:r>
            <a:r>
              <a:rPr lang="tr-TR" dirty="0" smtClean="0">
                <a:latin typeface="Comic Sans MS" panose="030F0702030302020204" pitchFamily="66" charset="0"/>
              </a:rPr>
              <a:t>ulaşmış olmasıdır.</a:t>
            </a:r>
          </a:p>
          <a:p>
            <a:pPr algn="just">
              <a:lnSpc>
                <a:spcPct val="150000"/>
              </a:lnSpc>
            </a:pP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Geleneksel doğal kaynak yönetimi yaklaşımlarının yetersizliğine cevap </a:t>
            </a:r>
            <a:r>
              <a:rPr lang="tr-TR" dirty="0" smtClean="0">
                <a:latin typeface="Comic Sans MS" panose="030F0702030302020204" pitchFamily="66" charset="0"/>
              </a:rPr>
              <a:t>olarak ekosistem yönetimi </a:t>
            </a:r>
            <a:r>
              <a:rPr lang="tr-TR" dirty="0">
                <a:latin typeface="Comic Sans MS" panose="030F0702030302020204" pitchFamily="66" charset="0"/>
              </a:rPr>
              <a:t>doğmuştur ve eğer geleneksel yöntemler </a:t>
            </a:r>
            <a:r>
              <a:rPr lang="tr-TR" dirty="0" smtClean="0">
                <a:latin typeface="Comic Sans MS" panose="030F0702030302020204" pitchFamily="66" charset="0"/>
              </a:rPr>
              <a:t>devam ettirilirse </a:t>
            </a:r>
            <a:r>
              <a:rPr lang="tr-TR" dirty="0">
                <a:latin typeface="Comic Sans MS" panose="030F0702030302020204" pitchFamily="66" charset="0"/>
              </a:rPr>
              <a:t>biyolojik </a:t>
            </a:r>
            <a:r>
              <a:rPr lang="tr-TR" dirty="0" smtClean="0">
                <a:latin typeface="Comic Sans MS" panose="030F0702030302020204" pitchFamily="66" charset="0"/>
              </a:rPr>
              <a:t>çeşitlilik ve ekosistemin </a:t>
            </a:r>
            <a:r>
              <a:rPr lang="tr-TR" dirty="0">
                <a:latin typeface="Comic Sans MS" panose="030F0702030302020204" pitchFamily="66" charset="0"/>
              </a:rPr>
              <a:t>sürdürülebilirliğinde kayıplar ortaya </a:t>
            </a:r>
            <a:r>
              <a:rPr lang="tr-TR" dirty="0" smtClean="0">
                <a:latin typeface="Comic Sans MS" panose="030F0702030302020204" pitchFamily="66" charset="0"/>
              </a:rPr>
              <a:t>çıkacaktır.</a:t>
            </a:r>
            <a:endParaRPr lang="tr-TR" dirty="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908720"/>
            <a:ext cx="8640960" cy="3785845"/>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ABD’de </a:t>
            </a:r>
            <a:r>
              <a:rPr lang="tr-TR" dirty="0" smtClean="0">
                <a:latin typeface="Comic Sans MS" panose="030F0702030302020204" pitchFamily="66" charset="0"/>
              </a:rPr>
              <a:t>ekosistem yönetimine </a:t>
            </a:r>
            <a:r>
              <a:rPr lang="tr-TR" dirty="0">
                <a:latin typeface="Comic Sans MS" panose="030F0702030302020204" pitchFamily="66" charset="0"/>
              </a:rPr>
              <a:t>ilişkin </a:t>
            </a:r>
            <a:r>
              <a:rPr lang="tr-TR" dirty="0" smtClean="0">
                <a:latin typeface="Comic Sans MS" panose="030F0702030302020204" pitchFamily="66" charset="0"/>
              </a:rPr>
              <a:t>kapsamlı bir çalışma yapılarak sağlıklı ekosistemler ve </a:t>
            </a:r>
            <a:r>
              <a:rPr lang="tr-TR" dirty="0">
                <a:latin typeface="Comic Sans MS" panose="030F0702030302020204" pitchFamily="66" charset="0"/>
              </a:rPr>
              <a:t>sürdürülebilir ekonomiler </a:t>
            </a:r>
            <a:r>
              <a:rPr lang="tr-TR" dirty="0" smtClean="0">
                <a:latin typeface="Comic Sans MS" panose="030F0702030302020204" pitchFamily="66" charset="0"/>
              </a:rPr>
              <a:t>adlı bir </a:t>
            </a:r>
            <a:r>
              <a:rPr lang="tr-TR" dirty="0">
                <a:latin typeface="Comic Sans MS" panose="030F0702030302020204" pitchFamily="66" charset="0"/>
              </a:rPr>
              <a:t>rapor yayınlanmıştır. Bu rapora göre </a:t>
            </a:r>
            <a:r>
              <a:rPr lang="tr-TR" dirty="0" smtClean="0">
                <a:latin typeface="Comic Sans MS" panose="030F0702030302020204" pitchFamily="66" charset="0"/>
              </a:rPr>
              <a:t>ekosistem, insanlar </a:t>
            </a:r>
            <a:r>
              <a:rPr lang="tr-TR" dirty="0">
                <a:latin typeface="Comic Sans MS" panose="030F0702030302020204" pitchFamily="66" charset="0"/>
              </a:rPr>
              <a:t>da dahil olmak üzere canlılar topluluğunun birbirleriyle ve fiziksel çevreleriyle </a:t>
            </a:r>
            <a:r>
              <a:rPr lang="tr-TR" dirty="0" smtClean="0">
                <a:latin typeface="Comic Sans MS" panose="030F0702030302020204" pitchFamily="66" charset="0"/>
              </a:rPr>
              <a:t>olan </a:t>
            </a:r>
            <a:r>
              <a:rPr lang="tr-TR" dirty="0">
                <a:latin typeface="Comic Sans MS" panose="030F0702030302020204" pitchFamily="66" charset="0"/>
              </a:rPr>
              <a:t>ilişkiler bütünü olarak tanımlanmıştır</a:t>
            </a:r>
            <a:r>
              <a:rPr lang="tr-TR" dirty="0" smtClean="0">
                <a:latin typeface="Comic Sans MS" panose="030F0702030302020204" pitchFamily="66" charset="0"/>
              </a:rPr>
              <a:t>. Ekosistem temelli </a:t>
            </a:r>
            <a:r>
              <a:rPr lang="tr-TR" dirty="0">
                <a:latin typeface="Comic Sans MS" panose="030F0702030302020204" pitchFamily="66" charset="0"/>
              </a:rPr>
              <a:t>yaklaşım</a:t>
            </a:r>
            <a:r>
              <a:rPr lang="tr-TR" dirty="0" smtClean="0">
                <a:latin typeface="Comic Sans MS" panose="030F0702030302020204" pitchFamily="66" charset="0"/>
              </a:rPr>
              <a:t>, doğal sistemlerin fonksiyonları ve </a:t>
            </a:r>
            <a:r>
              <a:rPr lang="tr-TR" dirty="0">
                <a:latin typeface="Comic Sans MS" panose="030F0702030302020204" pitchFamily="66" charset="0"/>
              </a:rPr>
              <a:t>değerlerinin restorasyon getirilmesi ve sürdürülebilirliğinin sağlanmasında kullanılacak bir yöntemdir. Öncelikle ekolojik </a:t>
            </a:r>
            <a:r>
              <a:rPr lang="tr-TR" dirty="0" smtClean="0">
                <a:latin typeface="Comic Sans MS" panose="030F0702030302020204" pitchFamily="66" charset="0"/>
              </a:rPr>
              <a:t>sınırları belirlenmiş bir </a:t>
            </a:r>
            <a:r>
              <a:rPr lang="tr-TR" dirty="0">
                <a:latin typeface="Comic Sans MS" panose="030F0702030302020204" pitchFamily="66" charset="0"/>
              </a:rPr>
              <a:t>coğrafya </a:t>
            </a:r>
            <a:r>
              <a:rPr lang="tr-TR" dirty="0" smtClean="0">
                <a:latin typeface="Comic Sans MS" panose="030F0702030302020204" pitchFamily="66" charset="0"/>
              </a:rPr>
              <a:t>çerçevesinde gelecekte </a:t>
            </a:r>
            <a:r>
              <a:rPr lang="tr-TR" dirty="0">
                <a:latin typeface="Comic Sans MS" panose="030F0702030302020204" pitchFamily="66" charset="0"/>
              </a:rPr>
              <a:t>ihtiyaç duyulacak ekolojik, ekonomik ve sosyal faktörlerin entegre </a:t>
            </a:r>
            <a:r>
              <a:rPr lang="tr-TR" dirty="0" smtClean="0">
                <a:latin typeface="Comic Sans MS" panose="030F0702030302020204" pitchFamily="66" charset="0"/>
              </a:rPr>
              <a:t>edildiği </a:t>
            </a:r>
            <a:r>
              <a:rPr lang="tr-TR" dirty="0">
                <a:latin typeface="Comic Sans MS" panose="030F0702030302020204" pitchFamily="66" charset="0"/>
              </a:rPr>
              <a:t>işbirliği ile geliştirilecek bir </a:t>
            </a:r>
            <a:r>
              <a:rPr lang="tr-TR" dirty="0" smtClean="0">
                <a:latin typeface="Comic Sans MS" panose="030F0702030302020204" pitchFamily="66" charset="0"/>
              </a:rPr>
              <a:t>bakış açısı temeline </a:t>
            </a:r>
            <a:r>
              <a:rPr lang="tr-TR" dirty="0">
                <a:latin typeface="Comic Sans MS" panose="030F0702030302020204" pitchFamily="66" charset="0"/>
              </a:rPr>
              <a:t>dayanmaktadır</a:t>
            </a: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836712"/>
            <a:ext cx="8280920" cy="2123851"/>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Ekosistem temelli </a:t>
            </a:r>
            <a:r>
              <a:rPr lang="tr-TR" dirty="0">
                <a:latin typeface="Comic Sans MS" panose="030F0702030302020204" pitchFamily="66" charset="0"/>
              </a:rPr>
              <a:t>yaklaşımın </a:t>
            </a:r>
            <a:r>
              <a:rPr lang="tr-TR" dirty="0" smtClean="0">
                <a:latin typeface="Comic Sans MS" panose="030F0702030302020204" pitchFamily="66" charset="0"/>
              </a:rPr>
              <a:t>amacı ekosistemlerin </a:t>
            </a:r>
            <a:r>
              <a:rPr lang="tr-TR" dirty="0">
                <a:latin typeface="Comic Sans MS" panose="030F0702030302020204" pitchFamily="66" charset="0"/>
              </a:rPr>
              <a:t>sağlığını, üretimini ve biyolojik </a:t>
            </a:r>
            <a:r>
              <a:rPr lang="tr-TR" dirty="0" smtClean="0">
                <a:latin typeface="Comic Sans MS" panose="030F0702030302020204" pitchFamily="66" charset="0"/>
              </a:rPr>
              <a:t>çeşitliliğini </a:t>
            </a:r>
            <a:r>
              <a:rPr lang="tr-TR" dirty="0">
                <a:latin typeface="Comic Sans MS" panose="030F0702030302020204" pitchFamily="66" charset="0"/>
              </a:rPr>
              <a:t>ve sosyal, ekonomik hedeflerle ilişkili olan doğal kaynak yönetimine </a:t>
            </a:r>
            <a:r>
              <a:rPr lang="tr-TR" dirty="0" smtClean="0">
                <a:latin typeface="Comic Sans MS" panose="030F0702030302020204" pitchFamily="66" charset="0"/>
              </a:rPr>
              <a:t>bağlı yaşam kalitesini </a:t>
            </a:r>
            <a:r>
              <a:rPr lang="tr-TR" dirty="0">
                <a:latin typeface="Comic Sans MS" panose="030F0702030302020204" pitchFamily="66" charset="0"/>
              </a:rPr>
              <a:t>sürdürebilmek ve onarmaktır. Bu </a:t>
            </a:r>
            <a:r>
              <a:rPr lang="tr-TR" dirty="0" smtClean="0">
                <a:latin typeface="Comic Sans MS" panose="030F0702030302020204" pitchFamily="66" charset="0"/>
              </a:rPr>
              <a:t>yaklaşım nefes </a:t>
            </a:r>
            <a:r>
              <a:rPr lang="tr-TR" dirty="0">
                <a:latin typeface="Comic Sans MS" panose="030F0702030302020204" pitchFamily="66" charset="0"/>
              </a:rPr>
              <a:t>aldığımız havanın, </a:t>
            </a:r>
            <a:r>
              <a:rPr lang="tr-TR" dirty="0" smtClean="0">
                <a:latin typeface="Comic Sans MS" panose="030F0702030302020204" pitchFamily="66" charset="0"/>
              </a:rPr>
              <a:t>içtiğimiz </a:t>
            </a:r>
            <a:r>
              <a:rPr lang="tr-TR" dirty="0">
                <a:latin typeface="Comic Sans MS" panose="030F0702030302020204" pitchFamily="66" charset="0"/>
              </a:rPr>
              <a:t>suyun, yediğimiz yiyeceğin ve doğal </a:t>
            </a:r>
            <a:r>
              <a:rPr lang="tr-TR" dirty="0" smtClean="0">
                <a:latin typeface="Comic Sans MS" panose="030F0702030302020204" pitchFamily="66" charset="0"/>
              </a:rPr>
              <a:t>kaynakların gelecek nesillere ulaştırılabilmesi </a:t>
            </a:r>
            <a:r>
              <a:rPr lang="tr-TR" dirty="0">
                <a:latin typeface="Comic Sans MS" panose="030F0702030302020204" pitchFamily="66" charset="0"/>
              </a:rPr>
              <a:t>için mutlak </a:t>
            </a:r>
            <a:r>
              <a:rPr lang="tr-TR" dirty="0" smtClean="0">
                <a:latin typeface="Comic Sans MS" panose="030F0702030302020204" pitchFamily="66" charset="0"/>
              </a:rPr>
              <a:t>gereklidir.</a:t>
            </a:r>
            <a:endParaRPr lang="tr-TR" dirty="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764704"/>
            <a:ext cx="8424936" cy="2954848"/>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Ekosistem yönetimi yaklaşımı insanları kültürel farklılıkları ile </a:t>
            </a:r>
            <a:r>
              <a:rPr lang="tr-TR" dirty="0">
                <a:latin typeface="Comic Sans MS" panose="030F0702030302020204" pitchFamily="66" charset="0"/>
              </a:rPr>
              <a:t>birçok ekosistemin </a:t>
            </a:r>
            <a:r>
              <a:rPr lang="tr-TR" dirty="0" smtClean="0">
                <a:latin typeface="Comic Sans MS" panose="030F0702030302020204" pitchFamily="66" charset="0"/>
              </a:rPr>
              <a:t>ayrılmaz parçası olarak </a:t>
            </a:r>
            <a:r>
              <a:rPr lang="tr-TR" dirty="0">
                <a:latin typeface="Comic Sans MS" panose="030F0702030302020204" pitchFamily="66" charset="0"/>
              </a:rPr>
              <a:t>kabul eder. </a:t>
            </a:r>
            <a:r>
              <a:rPr lang="tr-TR" dirty="0" smtClean="0">
                <a:latin typeface="Comic Sans MS" panose="030F0702030302020204" pitchFamily="66" charset="0"/>
              </a:rPr>
              <a:t>Ekosistem yaklaşımı toprak</a:t>
            </a:r>
            <a:r>
              <a:rPr lang="tr-TR" dirty="0">
                <a:latin typeface="Comic Sans MS" panose="030F0702030302020204" pitchFamily="66" charset="0"/>
              </a:rPr>
              <a:t>, su, yaşayan kaynakların </a:t>
            </a:r>
            <a:r>
              <a:rPr lang="tr-TR" dirty="0" smtClean="0">
                <a:latin typeface="Comic Sans MS" panose="030F0702030302020204" pitchFamily="66" charset="0"/>
              </a:rPr>
              <a:t>korunması ve </a:t>
            </a:r>
            <a:r>
              <a:rPr lang="tr-TR" dirty="0">
                <a:latin typeface="Comic Sans MS" panose="030F0702030302020204" pitchFamily="66" charset="0"/>
              </a:rPr>
              <a:t>sürdürülebilir </a:t>
            </a:r>
            <a:r>
              <a:rPr lang="tr-TR" dirty="0" smtClean="0">
                <a:latin typeface="Comic Sans MS" panose="030F0702030302020204" pitchFamily="66" charset="0"/>
              </a:rPr>
              <a:t>kullanılmasını teşvik </a:t>
            </a:r>
            <a:r>
              <a:rPr lang="tr-TR" dirty="0">
                <a:latin typeface="Comic Sans MS" panose="030F0702030302020204" pitchFamily="66" charset="0"/>
              </a:rPr>
              <a:t>eden bir stratejidir. </a:t>
            </a:r>
            <a:r>
              <a:rPr lang="tr-TR" dirty="0" smtClean="0">
                <a:latin typeface="Comic Sans MS" panose="030F0702030302020204" pitchFamily="66" charset="0"/>
              </a:rPr>
              <a:t>Ekosistem yönetimi yaklaşımı yerel </a:t>
            </a:r>
            <a:r>
              <a:rPr lang="tr-TR" dirty="0">
                <a:latin typeface="Comic Sans MS" panose="030F0702030302020204" pitchFamily="66" charset="0"/>
              </a:rPr>
              <a:t>halkın </a:t>
            </a:r>
            <a:r>
              <a:rPr lang="tr-TR" dirty="0" smtClean="0">
                <a:latin typeface="Comic Sans MS" panose="030F0702030302020204" pitchFamily="66" charset="0"/>
              </a:rPr>
              <a:t>haklarını göz </a:t>
            </a:r>
            <a:r>
              <a:rPr lang="tr-TR" dirty="0">
                <a:latin typeface="Comic Sans MS" panose="030F0702030302020204" pitchFamily="66" charset="0"/>
              </a:rPr>
              <a:t>önüne alır. Alanla ilgili </a:t>
            </a:r>
            <a:r>
              <a:rPr lang="tr-TR" dirty="0" smtClean="0">
                <a:latin typeface="Comic Sans MS" panose="030F0702030302020204" pitchFamily="66" charset="0"/>
              </a:rPr>
              <a:t>tüm tarafları cesaretlendirir </a:t>
            </a:r>
            <a:r>
              <a:rPr lang="tr-TR" dirty="0">
                <a:latin typeface="Comic Sans MS" panose="030F0702030302020204" pitchFamily="66" charset="0"/>
              </a:rPr>
              <a:t>ve </a:t>
            </a:r>
            <a:r>
              <a:rPr lang="tr-TR" dirty="0" smtClean="0">
                <a:latin typeface="Comic Sans MS" panose="030F0702030302020204" pitchFamily="66" charset="0"/>
              </a:rPr>
              <a:t>katılımlarına </a:t>
            </a:r>
            <a:r>
              <a:rPr lang="tr-TR" dirty="0">
                <a:latin typeface="Comic Sans MS" panose="030F0702030302020204" pitchFamily="66" charset="0"/>
              </a:rPr>
              <a:t>imkan sağlar. Küresel</a:t>
            </a:r>
            <a:r>
              <a:rPr lang="tr-TR" dirty="0" smtClean="0">
                <a:latin typeface="Comic Sans MS" panose="030F0702030302020204" pitchFamily="66" charset="0"/>
              </a:rPr>
              <a:t>, ulusal</a:t>
            </a:r>
            <a:r>
              <a:rPr lang="tr-TR" dirty="0">
                <a:latin typeface="Comic Sans MS" panose="030F0702030302020204" pitchFamily="66" charset="0"/>
              </a:rPr>
              <a:t>, bölgesel </a:t>
            </a:r>
            <a:r>
              <a:rPr lang="tr-TR" dirty="0" smtClean="0">
                <a:latin typeface="Comic Sans MS" panose="030F0702030302020204" pitchFamily="66" charset="0"/>
              </a:rPr>
              <a:t>olarak ilgili sektörleri entegre etme çalışmaları yapar.</a:t>
            </a:r>
            <a:endParaRPr lang="tr-TR" dirty="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836712"/>
            <a:ext cx="8640960" cy="2123851"/>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Böylece, </a:t>
            </a:r>
            <a:r>
              <a:rPr lang="tr-TR" dirty="0" smtClean="0">
                <a:latin typeface="Comic Sans MS" panose="030F0702030302020204" pitchFamily="66" charset="0"/>
              </a:rPr>
              <a:t>Ekosistem yönetimi demek </a:t>
            </a:r>
            <a:r>
              <a:rPr lang="tr-TR" dirty="0">
                <a:latin typeface="Comic Sans MS" panose="030F0702030302020204" pitchFamily="66" charset="0"/>
              </a:rPr>
              <a:t>bir </a:t>
            </a:r>
            <a:r>
              <a:rPr lang="tr-TR" dirty="0" smtClean="0">
                <a:latin typeface="Comic Sans MS" panose="030F0702030302020204" pitchFamily="66" charset="0"/>
              </a:rPr>
              <a:t>birim olarak  entegre olmuş organizmalar </a:t>
            </a:r>
            <a:r>
              <a:rPr lang="tr-TR" dirty="0">
                <a:latin typeface="Comic Sans MS" panose="030F0702030302020204" pitchFamily="66" charset="0"/>
              </a:rPr>
              <a:t>ve çevrelerini</a:t>
            </a:r>
            <a:r>
              <a:rPr lang="tr-TR" dirty="0" smtClean="0">
                <a:latin typeface="Comic Sans MS" panose="030F0702030302020204" pitchFamily="66" charset="0"/>
              </a:rPr>
              <a:t>, koruma </a:t>
            </a:r>
            <a:r>
              <a:rPr lang="tr-TR" dirty="0">
                <a:latin typeface="Comic Sans MS" panose="030F0702030302020204" pitchFamily="66" charset="0"/>
              </a:rPr>
              <a:t>ve kullanma becerisi </a:t>
            </a:r>
            <a:r>
              <a:rPr lang="tr-TR" dirty="0" smtClean="0">
                <a:latin typeface="Comic Sans MS" panose="030F0702030302020204" pitchFamily="66" charset="0"/>
              </a:rPr>
              <a:t>göstererek sürdürülebilirliğini </a:t>
            </a:r>
            <a:r>
              <a:rPr lang="tr-TR" dirty="0">
                <a:latin typeface="Comic Sans MS" panose="030F0702030302020204" pitchFamily="66" charset="0"/>
              </a:rPr>
              <a:t>sağlamaktır. Yönetimin içeriği ekosistemin içindeki bağımsız </a:t>
            </a:r>
            <a:r>
              <a:rPr lang="tr-TR" dirty="0" smtClean="0">
                <a:latin typeface="Comic Sans MS" panose="030F0702030302020204" pitchFamily="66" charset="0"/>
              </a:rPr>
              <a:t>parçalardan </a:t>
            </a:r>
            <a:r>
              <a:rPr lang="tr-TR" dirty="0">
                <a:latin typeface="Comic Sans MS" panose="030F0702030302020204" pitchFamily="66" charset="0"/>
              </a:rPr>
              <a:t>ziyade bütün </a:t>
            </a:r>
            <a:r>
              <a:rPr lang="tr-TR" dirty="0" smtClean="0">
                <a:latin typeface="Comic Sans MS" panose="030F0702030302020204" pitchFamily="66" charset="0"/>
              </a:rPr>
              <a:t>sistem veya </a:t>
            </a:r>
            <a:r>
              <a:rPr lang="tr-TR" dirty="0">
                <a:latin typeface="Comic Sans MS" panose="030F0702030302020204" pitchFamily="66" charset="0"/>
              </a:rPr>
              <a:t>diğer bir değişle entegre </a:t>
            </a:r>
            <a:r>
              <a:rPr lang="tr-TR" dirty="0" smtClean="0">
                <a:latin typeface="Comic Sans MS" panose="030F0702030302020204" pitchFamily="66" charset="0"/>
              </a:rPr>
              <a:t>olmuş ekolojik </a:t>
            </a:r>
            <a:r>
              <a:rPr lang="tr-TR" dirty="0">
                <a:latin typeface="Comic Sans MS" panose="030F0702030302020204" pitchFamily="66" charset="0"/>
              </a:rPr>
              <a:t>birimdir </a:t>
            </a:r>
            <a:r>
              <a:rPr lang="tr-TR" dirty="0" smtClean="0">
                <a:latin typeface="Comic Sans MS" panose="030F0702030302020204" pitchFamily="66" charset="0"/>
              </a:rPr>
              <a:t>.</a:t>
            </a:r>
            <a:endParaRPr lang="tr-TR" dirty="0">
              <a:latin typeface="Comic Sans MS" panose="030F0702030302020204" pitchFamily="66" charset="0"/>
            </a:endParaRPr>
          </a:p>
        </p:txBody>
      </p:sp>
      <p:pic>
        <p:nvPicPr>
          <p:cNvPr id="20482" name="Picture 2" descr="http://1.bp.blogspot.com/-d1u9Q1jCjos/VYHCsSv9unI/AAAAAAAAAK8/EVD1Ae4Go7c/s640/Ecosystem%2BApproa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980407"/>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2420888"/>
            <a:ext cx="7416824" cy="769441"/>
          </a:xfrm>
          <a:prstGeom prst="rect">
            <a:avLst/>
          </a:prstGeom>
          <a:noFill/>
        </p:spPr>
        <p:txBody>
          <a:bodyPr wrap="square" rtlCol="0">
            <a:spAutoFit/>
          </a:bodyPr>
          <a:lstStyle/>
          <a:p>
            <a:pPr algn="ctr"/>
            <a:r>
              <a:rPr lang="tr-TR" sz="4400" b="1" dirty="0" smtClean="0">
                <a:latin typeface="Comic Sans MS" panose="030F0702030302020204" pitchFamily="66" charset="0"/>
              </a:rPr>
              <a:t>TEŞEKKÜRLER</a:t>
            </a:r>
            <a:endParaRPr lang="tr-TR" b="1" dirty="0">
              <a:latin typeface="Comic Sans MS" panose="030F0702030302020204" pitchFamily="66" charset="0"/>
            </a:endParaRPr>
          </a:p>
        </p:txBody>
      </p:sp>
    </p:spTree>
    <p:extLst>
      <p:ext uri="{BB962C8B-B14F-4D97-AF65-F5344CB8AC3E}">
        <p14:creationId xmlns:p14="http://schemas.microsoft.com/office/powerpoint/2010/main" val="984651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1052736"/>
            <a:ext cx="7632848" cy="4062651"/>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Doğada bir bölgede çok sayıda bitki ve hayvan organizması veya türü birbirlerine bağlı olarak ve topluluk yani yaşam topluluğu </a:t>
            </a:r>
            <a:r>
              <a:rPr lang="tr-TR" i="1" dirty="0" smtClean="0">
                <a:latin typeface="Comic Sans MS" panose="030F0702030302020204" pitchFamily="66" charset="0"/>
              </a:rPr>
              <a:t>(</a:t>
            </a:r>
            <a:r>
              <a:rPr lang="tr-TR" i="1" dirty="0" err="1" smtClean="0">
                <a:latin typeface="Comic Sans MS" panose="030F0702030302020204" pitchFamily="66" charset="0"/>
              </a:rPr>
              <a:t>biozonos</a:t>
            </a:r>
            <a:r>
              <a:rPr lang="tr-TR" i="1" dirty="0" smtClean="0">
                <a:latin typeface="Comic Sans MS" panose="030F0702030302020204" pitchFamily="66" charset="0"/>
              </a:rPr>
              <a:t>)</a:t>
            </a:r>
            <a:r>
              <a:rPr lang="tr-TR" dirty="0" smtClean="0">
                <a:latin typeface="Comic Sans MS" panose="030F0702030302020204" pitchFamily="66" charset="0"/>
              </a:rPr>
              <a:t> oluşturarak yaşamaktadırlar. Ama her </a:t>
            </a:r>
            <a:r>
              <a:rPr lang="tr-TR" dirty="0" err="1" smtClean="0">
                <a:latin typeface="Comic Sans MS" panose="030F0702030302020204" pitchFamily="66" charset="0"/>
              </a:rPr>
              <a:t>biozonos'de</a:t>
            </a:r>
            <a:r>
              <a:rPr lang="tr-TR" dirty="0" smtClean="0">
                <a:latin typeface="Comic Sans MS" panose="030F0702030302020204" pitchFamily="66" charset="0"/>
              </a:rPr>
              <a:t> yaşam ortamının canlı </a:t>
            </a:r>
            <a:r>
              <a:rPr lang="tr-TR" dirty="0" err="1" smtClean="0">
                <a:latin typeface="Comic Sans MS" panose="030F0702030302020204" pitchFamily="66" charset="0"/>
              </a:rPr>
              <a:t>Biotop</a:t>
            </a:r>
            <a:r>
              <a:rPr lang="tr-TR" dirty="0" smtClean="0">
                <a:latin typeface="Comic Sans MS" panose="030F0702030302020204" pitchFamily="66" charset="0"/>
              </a:rPr>
              <a:t>, yani yaşam ortamı ve yaşam topluluğu yani </a:t>
            </a:r>
            <a:r>
              <a:rPr lang="tr-TR" dirty="0" err="1" smtClean="0">
                <a:latin typeface="Comic Sans MS" panose="030F0702030302020204" pitchFamily="66" charset="0"/>
              </a:rPr>
              <a:t>biozonos</a:t>
            </a:r>
            <a:r>
              <a:rPr lang="tr-TR" dirty="0" smtClean="0">
                <a:latin typeface="Comic Sans MS" panose="030F0702030302020204" pitchFamily="66" charset="0"/>
              </a:rPr>
              <a:t> bir bütündür. Birlikte ekosistemi meydana getirirler.</a:t>
            </a:r>
          </a:p>
          <a:p>
            <a:pPr algn="just">
              <a:lnSpc>
                <a:spcPct val="150000"/>
              </a:lnSpc>
            </a:pPr>
            <a:endParaRPr lang="tr-TR" dirty="0">
              <a:latin typeface="Comic Sans MS" panose="030F0702030302020204" pitchFamily="66" charset="0"/>
            </a:endParaRPr>
          </a:p>
          <a:p>
            <a:pPr algn="just">
              <a:lnSpc>
                <a:spcPct val="150000"/>
              </a:lnSpc>
            </a:pPr>
            <a:endParaRPr lang="tr-TR" dirty="0" smtClean="0">
              <a:latin typeface="Comic Sans MS" panose="030F0702030302020204" pitchFamily="66" charset="0"/>
            </a:endParaRPr>
          </a:p>
          <a:p>
            <a:pPr algn="ctr">
              <a:lnSpc>
                <a:spcPct val="150000"/>
              </a:lnSpc>
            </a:pPr>
            <a:r>
              <a:rPr lang="en-US" sz="2800" b="1" dirty="0" err="1">
                <a:latin typeface="Comic Sans MS" panose="030F0702030302020204" pitchFamily="66" charset="0"/>
              </a:rPr>
              <a:t>Biotop</a:t>
            </a:r>
            <a:r>
              <a:rPr lang="en-US" sz="2800" b="1" dirty="0">
                <a:latin typeface="Comic Sans MS" panose="030F0702030302020204" pitchFamily="66" charset="0"/>
              </a:rPr>
              <a:t>(B) + </a:t>
            </a:r>
            <a:r>
              <a:rPr lang="en-US" sz="2800" b="1" dirty="0" err="1">
                <a:latin typeface="Comic Sans MS" panose="030F0702030302020204" pitchFamily="66" charset="0"/>
              </a:rPr>
              <a:t>Biozonos</a:t>
            </a:r>
            <a:r>
              <a:rPr lang="en-US" sz="2800" b="1" dirty="0">
                <a:latin typeface="Comic Sans MS" panose="030F0702030302020204" pitchFamily="66" charset="0"/>
              </a:rPr>
              <a:t>(B) = </a:t>
            </a:r>
            <a:r>
              <a:rPr lang="en-US" sz="2800" b="1" dirty="0" err="1">
                <a:latin typeface="Comic Sans MS" panose="030F0702030302020204" pitchFamily="66" charset="0"/>
              </a:rPr>
              <a:t>Ekosistem</a:t>
            </a:r>
            <a:r>
              <a:rPr lang="en-US" sz="2800" b="1" dirty="0">
                <a:latin typeface="Comic Sans MS" panose="030F0702030302020204" pitchFamily="66" charset="0"/>
              </a:rPr>
              <a:t> </a:t>
            </a:r>
            <a:endParaRPr lang="tr-TR" sz="2800" dirty="0" smtClean="0">
              <a:latin typeface="Comic Sans MS" panose="030F0702030302020204" pitchFamily="66" charset="0"/>
            </a:endParaRPr>
          </a:p>
          <a:p>
            <a:pPr algn="just">
              <a:lnSpc>
                <a:spcPct val="15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908720"/>
            <a:ext cx="8496944" cy="3785845"/>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Ekoloji kısaca ortam bilimdir. İlk olarak hayvanlar üzerinde yapılan incelemelerden doğmuştur; ve bundan sonra gelişmiştir. Genel olarak ekoloji üç dala ayrılır: </a:t>
            </a:r>
          </a:p>
          <a:p>
            <a:pPr algn="just">
              <a:lnSpc>
                <a:spcPct val="150000"/>
              </a:lnSpc>
            </a:pPr>
            <a:endParaRPr lang="tr-TR"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1-Hayvan ekolojisi;  </a:t>
            </a:r>
          </a:p>
          <a:p>
            <a:pPr algn="just">
              <a:lnSpc>
                <a:spcPct val="150000"/>
              </a:lnSpc>
            </a:pPr>
            <a:endParaRPr lang="tr-TR"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2-Bitki ekolojisi ;</a:t>
            </a:r>
          </a:p>
          <a:p>
            <a:pPr algn="just">
              <a:lnSpc>
                <a:spcPct val="150000"/>
              </a:lnSpc>
            </a:pPr>
            <a:endParaRPr lang="tr-TR"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3-İnsan (Human) ekolojisi</a:t>
            </a:r>
            <a:endParaRPr lang="tr-TR" dirty="0">
              <a:latin typeface="Comic Sans MS" panose="030F0702030302020204" pitchFamily="66" charset="0"/>
            </a:endParaRPr>
          </a:p>
        </p:txBody>
      </p:sp>
      <p:pic>
        <p:nvPicPr>
          <p:cNvPr id="3074" name="Picture 2" descr="http://www.isifacts.com/wp-content/uploads/2015/04/Ecolog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199005"/>
            <a:ext cx="3799359" cy="180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548680"/>
            <a:ext cx="8280920" cy="5632311"/>
          </a:xfrm>
          <a:prstGeom prst="rect">
            <a:avLst/>
          </a:prstGeom>
          <a:noFill/>
        </p:spPr>
        <p:txBody>
          <a:bodyPr wrap="square" rtlCol="0">
            <a:spAutoFit/>
          </a:bodyPr>
          <a:lstStyle/>
          <a:p>
            <a:r>
              <a:rPr lang="tr-TR" u="sng" dirty="0" smtClean="0">
                <a:latin typeface="Comic Sans MS" panose="030F0702030302020204" pitchFamily="66" charset="0"/>
              </a:rPr>
              <a:t>Ekolojinin Unsurları</a:t>
            </a:r>
            <a:r>
              <a:rPr lang="tr-TR" dirty="0" smtClean="0">
                <a:latin typeface="Comic Sans MS" panose="030F0702030302020204" pitchFamily="66" charset="0"/>
              </a:rPr>
              <a:t>:</a:t>
            </a:r>
          </a:p>
          <a:p>
            <a:r>
              <a:rPr lang="tr-TR" dirty="0" smtClean="0">
                <a:latin typeface="Comic Sans MS" panose="030F0702030302020204" pitchFamily="66" charset="0"/>
              </a:rPr>
              <a:t> </a:t>
            </a:r>
          </a:p>
          <a:p>
            <a:pPr marL="342900" indent="-342900">
              <a:buAutoNum type="arabicParenR"/>
            </a:pPr>
            <a:r>
              <a:rPr lang="tr-TR" dirty="0" err="1" smtClean="0">
                <a:latin typeface="Comic Sans MS" panose="030F0702030302020204" pitchFamily="66" charset="0"/>
              </a:rPr>
              <a:t>Biyotik</a:t>
            </a:r>
            <a:r>
              <a:rPr lang="tr-TR" dirty="0" smtClean="0">
                <a:latin typeface="Comic Sans MS" panose="030F0702030302020204" pitchFamily="66" charset="0"/>
              </a:rPr>
              <a:t> (Canlı) Unsurlar: </a:t>
            </a:r>
          </a:p>
          <a:p>
            <a:endParaRPr lang="tr-TR" dirty="0" smtClean="0">
              <a:latin typeface="Comic Sans MS" panose="030F0702030302020204" pitchFamily="66" charset="0"/>
            </a:endParaRPr>
          </a:p>
          <a:p>
            <a:r>
              <a:rPr lang="tr-TR" dirty="0" smtClean="0">
                <a:latin typeface="Comic Sans MS" panose="030F0702030302020204" pitchFamily="66" charset="0"/>
              </a:rPr>
              <a:t>a. Yeşil bitkiler; </a:t>
            </a:r>
          </a:p>
          <a:p>
            <a:r>
              <a:rPr lang="tr-TR" dirty="0" smtClean="0">
                <a:latin typeface="Comic Sans MS" panose="030F0702030302020204" pitchFamily="66" charset="0"/>
              </a:rPr>
              <a:t>b. Yeşil olmayan bitkiler: Genellikle üç grupta toplanırlar; ve ekosistemde üç farklı yönde etkindirler. Bunlar: </a:t>
            </a:r>
            <a:r>
              <a:rPr lang="tr-TR" dirty="0" err="1" smtClean="0">
                <a:latin typeface="Comic Sans MS" panose="030F0702030302020204" pitchFamily="66" charset="0"/>
              </a:rPr>
              <a:t>Dekomposörler</a:t>
            </a:r>
            <a:r>
              <a:rPr lang="tr-TR" dirty="0" smtClean="0">
                <a:latin typeface="Comic Sans MS" panose="030F0702030302020204" pitchFamily="66" charset="0"/>
              </a:rPr>
              <a:t>, Parazitler, </a:t>
            </a:r>
            <a:r>
              <a:rPr lang="tr-TR" dirty="0" err="1" smtClean="0">
                <a:latin typeface="Comic Sans MS" panose="030F0702030302020204" pitchFamily="66" charset="0"/>
              </a:rPr>
              <a:t>Simbiontlar</a:t>
            </a:r>
            <a:r>
              <a:rPr lang="tr-TR" dirty="0" smtClean="0">
                <a:latin typeface="Comic Sans MS" panose="030F0702030302020204" pitchFamily="66" charset="0"/>
              </a:rPr>
              <a:t>' </a:t>
            </a:r>
            <a:r>
              <a:rPr lang="tr-TR" dirty="0" err="1" smtClean="0">
                <a:latin typeface="Comic Sans MS" panose="030F0702030302020204" pitchFamily="66" charset="0"/>
              </a:rPr>
              <a:t>dır</a:t>
            </a:r>
            <a:r>
              <a:rPr lang="tr-TR" dirty="0" smtClean="0">
                <a:latin typeface="Comic Sans MS" panose="030F0702030302020204" pitchFamily="66" charset="0"/>
              </a:rPr>
              <a:t>. c. Hayvanlar;  </a:t>
            </a:r>
          </a:p>
          <a:p>
            <a:r>
              <a:rPr lang="tr-TR" dirty="0" smtClean="0">
                <a:latin typeface="Comic Sans MS" panose="030F0702030302020204" pitchFamily="66" charset="0"/>
              </a:rPr>
              <a:t>d. İnsanlar</a:t>
            </a:r>
          </a:p>
          <a:p>
            <a:endParaRPr lang="tr-TR" dirty="0" smtClean="0">
              <a:latin typeface="Comic Sans MS" panose="030F0702030302020204" pitchFamily="66" charset="0"/>
            </a:endParaRPr>
          </a:p>
          <a:p>
            <a:r>
              <a:rPr lang="tr-TR" dirty="0" smtClean="0">
                <a:latin typeface="Comic Sans MS" panose="030F0702030302020204" pitchFamily="66" charset="0"/>
              </a:rPr>
              <a:t>2) </a:t>
            </a:r>
            <a:r>
              <a:rPr lang="tr-TR" dirty="0" err="1" smtClean="0">
                <a:latin typeface="Comic Sans MS" panose="030F0702030302020204" pitchFamily="66" charset="0"/>
              </a:rPr>
              <a:t>Abiyotik</a:t>
            </a:r>
            <a:r>
              <a:rPr lang="tr-TR" dirty="0" smtClean="0">
                <a:latin typeface="Comic Sans MS" panose="030F0702030302020204" pitchFamily="66" charset="0"/>
              </a:rPr>
              <a:t> (Cansız) Unsurlar: Ekolojinin </a:t>
            </a:r>
            <a:r>
              <a:rPr lang="tr-TR" dirty="0" err="1" smtClean="0">
                <a:latin typeface="Comic Sans MS" panose="030F0702030302020204" pitchFamily="66" charset="0"/>
              </a:rPr>
              <a:t>abiyotik</a:t>
            </a:r>
            <a:r>
              <a:rPr lang="tr-TR" dirty="0" smtClean="0">
                <a:latin typeface="Comic Sans MS" panose="030F0702030302020204" pitchFamily="66" charset="0"/>
              </a:rPr>
              <a:t> unsurları doğal ve yapay olarak iki farklı gruba ayrılırlar.</a:t>
            </a:r>
          </a:p>
          <a:p>
            <a:r>
              <a:rPr lang="tr-TR" dirty="0" smtClean="0">
                <a:latin typeface="Comic Sans MS" panose="030F0702030302020204" pitchFamily="66" charset="0"/>
              </a:rPr>
              <a:t> </a:t>
            </a:r>
          </a:p>
          <a:p>
            <a:pPr algn="just"/>
            <a:r>
              <a:rPr lang="tr-TR" dirty="0" smtClean="0">
                <a:latin typeface="Comic Sans MS" panose="030F0702030302020204" pitchFamily="66" charset="0"/>
              </a:rPr>
              <a:t>*Doğal Unsurlar: </a:t>
            </a:r>
            <a:r>
              <a:rPr lang="tr-TR" dirty="0" err="1" smtClean="0">
                <a:latin typeface="Comic Sans MS" panose="030F0702030302020204" pitchFamily="66" charset="0"/>
              </a:rPr>
              <a:t>a.Enerji</a:t>
            </a:r>
            <a:r>
              <a:rPr lang="tr-TR" dirty="0" smtClean="0">
                <a:latin typeface="Comic Sans MS" panose="030F0702030302020204" pitchFamily="66" charset="0"/>
              </a:rPr>
              <a:t>   </a:t>
            </a:r>
            <a:r>
              <a:rPr lang="tr-TR" dirty="0" err="1" smtClean="0">
                <a:latin typeface="Comic Sans MS" panose="030F0702030302020204" pitchFamily="66" charset="0"/>
              </a:rPr>
              <a:t>b.Sıcaklık</a:t>
            </a:r>
            <a:r>
              <a:rPr lang="tr-TR" dirty="0" smtClean="0">
                <a:latin typeface="Comic Sans MS" panose="030F0702030302020204" pitchFamily="66" charset="0"/>
              </a:rPr>
              <a:t> ve ısı akımı   </a:t>
            </a:r>
            <a:r>
              <a:rPr lang="tr-TR" dirty="0" err="1" smtClean="0">
                <a:latin typeface="Comic Sans MS" panose="030F0702030302020204" pitchFamily="66" charset="0"/>
              </a:rPr>
              <a:t>c.Su</a:t>
            </a:r>
            <a:r>
              <a:rPr lang="tr-TR" dirty="0" smtClean="0">
                <a:latin typeface="Comic Sans MS" panose="030F0702030302020204" pitchFamily="66" charset="0"/>
              </a:rPr>
              <a:t> ve nemlilik   </a:t>
            </a:r>
            <a:r>
              <a:rPr lang="tr-TR" dirty="0" err="1" smtClean="0">
                <a:latin typeface="Comic Sans MS" panose="030F0702030302020204" pitchFamily="66" charset="0"/>
              </a:rPr>
              <a:t>d.Atmosfer</a:t>
            </a:r>
            <a:r>
              <a:rPr lang="tr-TR" dirty="0" smtClean="0">
                <a:latin typeface="Comic Sans MS" panose="030F0702030302020204" pitchFamily="66" charset="0"/>
              </a:rPr>
              <a:t> ve rüzgar </a:t>
            </a:r>
            <a:r>
              <a:rPr lang="tr-TR" dirty="0" err="1" smtClean="0">
                <a:latin typeface="Comic Sans MS" panose="030F0702030302020204" pitchFamily="66" charset="0"/>
              </a:rPr>
              <a:t>e.Yangın</a:t>
            </a:r>
            <a:r>
              <a:rPr lang="tr-TR" dirty="0" smtClean="0">
                <a:latin typeface="Comic Sans MS" panose="030F0702030302020204" pitchFamily="66" charset="0"/>
              </a:rPr>
              <a:t> </a:t>
            </a:r>
            <a:r>
              <a:rPr lang="tr-TR" dirty="0" err="1" smtClean="0">
                <a:latin typeface="Comic Sans MS" panose="030F0702030302020204" pitchFamily="66" charset="0"/>
              </a:rPr>
              <a:t>f.Yerçekimi</a:t>
            </a:r>
            <a:r>
              <a:rPr lang="tr-TR" dirty="0" smtClean="0">
                <a:latin typeface="Comic Sans MS" panose="030F0702030302020204" pitchFamily="66" charset="0"/>
              </a:rPr>
              <a:t>   </a:t>
            </a:r>
            <a:r>
              <a:rPr lang="tr-TR" dirty="0" err="1" smtClean="0">
                <a:latin typeface="Comic Sans MS" panose="030F0702030302020204" pitchFamily="66" charset="0"/>
              </a:rPr>
              <a:t>g.Topoğrafya</a:t>
            </a:r>
            <a:r>
              <a:rPr lang="tr-TR" dirty="0" smtClean="0">
                <a:latin typeface="Comic Sans MS" panose="030F0702030302020204" pitchFamily="66" charset="0"/>
              </a:rPr>
              <a:t>   </a:t>
            </a:r>
            <a:r>
              <a:rPr lang="tr-TR" dirty="0" err="1" smtClean="0">
                <a:latin typeface="Comic Sans MS" panose="030F0702030302020204" pitchFamily="66" charset="0"/>
              </a:rPr>
              <a:t>h.Jeolojik</a:t>
            </a:r>
            <a:r>
              <a:rPr lang="tr-TR" dirty="0" smtClean="0">
                <a:latin typeface="Comic Sans MS" panose="030F0702030302020204" pitchFamily="66" charset="0"/>
              </a:rPr>
              <a:t>  </a:t>
            </a:r>
            <a:r>
              <a:rPr lang="tr-TR" dirty="0" err="1" smtClean="0">
                <a:latin typeface="Comic Sans MS" panose="030F0702030302020204" pitchFamily="66" charset="0"/>
              </a:rPr>
              <a:t>k.Substrat</a:t>
            </a:r>
            <a:endParaRPr lang="tr-TR" dirty="0" smtClean="0">
              <a:latin typeface="Comic Sans MS" panose="030F0702030302020204" pitchFamily="66" charset="0"/>
            </a:endParaRPr>
          </a:p>
          <a:p>
            <a:r>
              <a:rPr lang="tr-TR" dirty="0" smtClean="0">
                <a:latin typeface="Comic Sans MS" panose="030F0702030302020204" pitchFamily="66" charset="0"/>
              </a:rPr>
              <a:t> *Yapay Unsurlar: Bina vs..</a:t>
            </a:r>
          </a:p>
          <a:p>
            <a:endParaRPr lang="tr-TR" dirty="0" smtClean="0">
              <a:latin typeface="Comic Sans MS" panose="030F0702030302020204" pitchFamily="66" charset="0"/>
            </a:endParaRPr>
          </a:p>
          <a:p>
            <a:r>
              <a:rPr lang="tr-TR" dirty="0" smtClean="0">
                <a:latin typeface="Comic Sans MS" panose="030F0702030302020204" pitchFamily="66" charset="0"/>
              </a:rPr>
              <a:t>3) Sosyal unsurlar : (ekonomi, politika, kültür, sanat, </a:t>
            </a:r>
            <a:r>
              <a:rPr lang="tr-TR" dirty="0" err="1" smtClean="0">
                <a:latin typeface="Comic Sans MS" panose="030F0702030302020204" pitchFamily="66" charset="0"/>
              </a:rPr>
              <a:t>v.b</a:t>
            </a:r>
            <a:r>
              <a:rPr lang="tr-TR" dirty="0" smtClean="0">
                <a:latin typeface="Comic Sans MS" panose="030F0702030302020204" pitchFamily="66" charset="0"/>
              </a:rPr>
              <a:t>.)</a:t>
            </a:r>
          </a:p>
          <a:p>
            <a:endParaRPr lang="tr-TR" dirty="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980728"/>
            <a:ext cx="8640960" cy="3831818"/>
          </a:xfrm>
          <a:prstGeom prst="rect">
            <a:avLst/>
          </a:prstGeom>
          <a:noFill/>
        </p:spPr>
        <p:txBody>
          <a:bodyPr wrap="square" rtlCol="0">
            <a:spAutoFit/>
          </a:bodyPr>
          <a:lstStyle/>
          <a:p>
            <a:pPr algn="just">
              <a:lnSpc>
                <a:spcPct val="150000"/>
              </a:lnSpc>
            </a:pPr>
            <a:r>
              <a:rPr lang="en-US" b="1" dirty="0">
                <a:latin typeface="Comic Sans MS" panose="030F0702030302020204" pitchFamily="66" charset="0"/>
              </a:rPr>
              <a:t>*</a:t>
            </a:r>
            <a:r>
              <a:rPr lang="en-US" b="1" dirty="0" err="1">
                <a:latin typeface="Comic Sans MS" panose="030F0702030302020204" pitchFamily="66" charset="0"/>
              </a:rPr>
              <a:t>Ekolojik</a:t>
            </a:r>
            <a:r>
              <a:rPr lang="en-US" b="1" dirty="0">
                <a:latin typeface="Comic Sans MS" panose="030F0702030302020204" pitchFamily="66" charset="0"/>
              </a:rPr>
              <a:t> </a:t>
            </a:r>
            <a:r>
              <a:rPr lang="en-US" b="1" dirty="0" err="1">
                <a:latin typeface="Comic Sans MS" panose="030F0702030302020204" pitchFamily="66" charset="0"/>
              </a:rPr>
              <a:t>Denge</a:t>
            </a:r>
            <a:r>
              <a:rPr lang="en-US" b="1" dirty="0">
                <a:latin typeface="Comic Sans MS" panose="030F0702030302020204" pitchFamily="66" charset="0"/>
              </a:rPr>
              <a:t>:</a:t>
            </a:r>
            <a:endParaRPr lang="tr-TR" dirty="0">
              <a:latin typeface="Comic Sans MS" panose="030F0702030302020204" pitchFamily="66" charset="0"/>
            </a:endParaRPr>
          </a:p>
          <a:p>
            <a:pPr algn="just">
              <a:lnSpc>
                <a:spcPct val="150000"/>
              </a:lnSpc>
            </a:pPr>
            <a:endParaRPr lang="tr-TR" dirty="0" smtClean="0">
              <a:latin typeface="Comic Sans MS" panose="030F0702030302020204" pitchFamily="66" charset="0"/>
            </a:endParaRPr>
          </a:p>
          <a:p>
            <a:pPr algn="just">
              <a:lnSpc>
                <a:spcPct val="150000"/>
              </a:lnSpc>
            </a:pPr>
            <a:r>
              <a:rPr lang="en-US" dirty="0" err="1" smtClean="0">
                <a:latin typeface="Comic Sans MS" panose="030F0702030302020204" pitchFamily="66" charset="0"/>
              </a:rPr>
              <a:t>Doğanın</a:t>
            </a:r>
            <a:r>
              <a:rPr lang="en-US" dirty="0" smtClean="0">
                <a:latin typeface="Comic Sans MS" panose="030F0702030302020204" pitchFamily="66" charset="0"/>
              </a:rPr>
              <a:t> </a:t>
            </a:r>
            <a:r>
              <a:rPr lang="en-US" dirty="0">
                <a:latin typeface="Comic Sans MS" panose="030F0702030302020204" pitchFamily="66" charset="0"/>
              </a:rPr>
              <a:t>her </a:t>
            </a:r>
            <a:r>
              <a:rPr lang="en-US" dirty="0" err="1">
                <a:latin typeface="Comic Sans MS" panose="030F0702030302020204" pitchFamily="66" charset="0"/>
              </a:rPr>
              <a:t>ortamı</a:t>
            </a:r>
            <a:r>
              <a:rPr lang="en-US" dirty="0">
                <a:latin typeface="Comic Sans MS" panose="030F0702030302020204" pitchFamily="66" charset="0"/>
              </a:rPr>
              <a:t> </a:t>
            </a:r>
            <a:r>
              <a:rPr lang="en-US" dirty="0" err="1">
                <a:latin typeface="Comic Sans MS" panose="030F0702030302020204" pitchFamily="66" charset="0"/>
              </a:rPr>
              <a:t>için</a:t>
            </a:r>
            <a:r>
              <a:rPr lang="en-US" dirty="0">
                <a:latin typeface="Comic Sans MS" panose="030F0702030302020204" pitchFamily="66" charset="0"/>
              </a:rPr>
              <a:t> </a:t>
            </a:r>
            <a:r>
              <a:rPr lang="en-US" dirty="0" err="1">
                <a:latin typeface="Comic Sans MS" panose="030F0702030302020204" pitchFamily="66" charset="0"/>
              </a:rPr>
              <a:t>ortamın</a:t>
            </a:r>
            <a:r>
              <a:rPr lang="en-US" dirty="0">
                <a:latin typeface="Comic Sans MS" panose="030F0702030302020204" pitchFamily="66" charset="0"/>
              </a:rPr>
              <a:t> </a:t>
            </a:r>
            <a:r>
              <a:rPr lang="en-US" dirty="0" err="1">
                <a:latin typeface="Comic Sans MS" panose="030F0702030302020204" pitchFamily="66" charset="0"/>
              </a:rPr>
              <a:t>ekolojik</a:t>
            </a:r>
            <a:r>
              <a:rPr lang="en-US" dirty="0">
                <a:latin typeface="Comic Sans MS" panose="030F0702030302020204" pitchFamily="66" charset="0"/>
              </a:rPr>
              <a:t> </a:t>
            </a:r>
            <a:r>
              <a:rPr lang="en-US" dirty="0" err="1">
                <a:latin typeface="Comic Sans MS" panose="030F0702030302020204" pitchFamily="66" charset="0"/>
              </a:rPr>
              <a:t>özelliklerini</a:t>
            </a:r>
            <a:r>
              <a:rPr lang="en-US" dirty="0">
                <a:latin typeface="Comic Sans MS" panose="030F0702030302020204" pitchFamily="66" charset="0"/>
              </a:rPr>
              <a:t> </a:t>
            </a:r>
            <a:r>
              <a:rPr lang="en-US" dirty="0" err="1">
                <a:latin typeface="Comic Sans MS" panose="030F0702030302020204" pitchFamily="66" charset="0"/>
              </a:rPr>
              <a:t>ortaya</a:t>
            </a:r>
            <a:r>
              <a:rPr lang="en-US" dirty="0">
                <a:latin typeface="Comic Sans MS" panose="030F0702030302020204" pitchFamily="66" charset="0"/>
              </a:rPr>
              <a:t> </a:t>
            </a:r>
            <a:r>
              <a:rPr lang="en-US" dirty="0" err="1">
                <a:latin typeface="Comic Sans MS" panose="030F0702030302020204" pitchFamily="66" charset="0"/>
              </a:rPr>
              <a:t>koyan</a:t>
            </a:r>
            <a:r>
              <a:rPr lang="en-US" dirty="0">
                <a:latin typeface="Comic Sans MS" panose="030F0702030302020204" pitchFamily="66" charset="0"/>
              </a:rPr>
              <a:t> </a:t>
            </a:r>
            <a:r>
              <a:rPr lang="en-US" dirty="0" err="1">
                <a:latin typeface="Comic Sans MS" panose="030F0702030302020204" pitchFamily="66" charset="0"/>
              </a:rPr>
              <a:t>parametrelerin</a:t>
            </a:r>
            <a:r>
              <a:rPr lang="en-US" dirty="0">
                <a:latin typeface="Comic Sans MS" panose="030F0702030302020204" pitchFamily="66" charset="0"/>
              </a:rPr>
              <a:t> </a:t>
            </a:r>
            <a:r>
              <a:rPr lang="en-US" dirty="0" err="1">
                <a:latin typeface="Comic Sans MS" panose="030F0702030302020204" pitchFamily="66" charset="0"/>
              </a:rPr>
              <a:t>belirli</a:t>
            </a:r>
            <a:r>
              <a:rPr lang="en-US" dirty="0">
                <a:latin typeface="Comic Sans MS" panose="030F0702030302020204" pitchFamily="66" charset="0"/>
              </a:rPr>
              <a:t> </a:t>
            </a:r>
            <a:r>
              <a:rPr lang="en-US" dirty="0" err="1">
                <a:latin typeface="Comic Sans MS" panose="030F0702030302020204" pitchFamily="66" charset="0"/>
              </a:rPr>
              <a:t>değerlerde</a:t>
            </a:r>
            <a:r>
              <a:rPr lang="en-US" dirty="0">
                <a:latin typeface="Comic Sans MS" panose="030F0702030302020204" pitchFamily="66" charset="0"/>
              </a:rPr>
              <a:t> </a:t>
            </a:r>
            <a:r>
              <a:rPr lang="en-US" dirty="0" err="1">
                <a:latin typeface="Comic Sans MS" panose="030F0702030302020204" pitchFamily="66" charset="0"/>
              </a:rPr>
              <a:t>olması</a:t>
            </a:r>
            <a:r>
              <a:rPr lang="en-US" dirty="0">
                <a:latin typeface="Comic Sans MS" panose="030F0702030302020204" pitchFamily="66" charset="0"/>
              </a:rPr>
              <a:t> </a:t>
            </a:r>
            <a:r>
              <a:rPr lang="en-US" dirty="0" err="1">
                <a:latin typeface="Comic Sans MS" panose="030F0702030302020204" pitchFamily="66" charset="0"/>
              </a:rPr>
              <a:t>gerekir</a:t>
            </a:r>
            <a:r>
              <a:rPr lang="en-US" dirty="0">
                <a:latin typeface="Comic Sans MS" panose="030F0702030302020204" pitchFamily="66" charset="0"/>
              </a:rPr>
              <a:t>. </a:t>
            </a:r>
            <a:r>
              <a:rPr lang="en-US" dirty="0" err="1">
                <a:latin typeface="Comic Sans MS" panose="030F0702030302020204" pitchFamily="66" charset="0"/>
              </a:rPr>
              <a:t>Doğal</a:t>
            </a:r>
            <a:r>
              <a:rPr lang="en-US" dirty="0">
                <a:latin typeface="Comic Sans MS" panose="030F0702030302020204" pitchFamily="66" charset="0"/>
              </a:rPr>
              <a:t> </a:t>
            </a:r>
            <a:r>
              <a:rPr lang="en-US" dirty="0" err="1">
                <a:latin typeface="Comic Sans MS" panose="030F0702030302020204" pitchFamily="66" charset="0"/>
              </a:rPr>
              <a:t>ortama</a:t>
            </a:r>
            <a:r>
              <a:rPr lang="en-US" dirty="0">
                <a:latin typeface="Comic Sans MS" panose="030F0702030302020204" pitchFamily="66" charset="0"/>
              </a:rPr>
              <a:t> </a:t>
            </a:r>
            <a:r>
              <a:rPr lang="en-US" dirty="0" err="1">
                <a:latin typeface="Comic Sans MS" panose="030F0702030302020204" pitchFamily="66" charset="0"/>
              </a:rPr>
              <a:t>herhangi</a:t>
            </a:r>
            <a:r>
              <a:rPr lang="en-US" dirty="0">
                <a:latin typeface="Comic Sans MS" panose="030F0702030302020204" pitchFamily="66" charset="0"/>
              </a:rPr>
              <a:t> </a:t>
            </a:r>
            <a:r>
              <a:rPr lang="en-US" dirty="0" err="1">
                <a:latin typeface="Comic Sans MS" panose="030F0702030302020204" pitchFamily="66" charset="0"/>
              </a:rPr>
              <a:t>bir</a:t>
            </a:r>
            <a:r>
              <a:rPr lang="en-US" dirty="0">
                <a:latin typeface="Comic Sans MS" panose="030F0702030302020204" pitchFamily="66" charset="0"/>
              </a:rPr>
              <a:t> </a:t>
            </a:r>
            <a:r>
              <a:rPr lang="en-US" dirty="0" err="1">
                <a:latin typeface="Comic Sans MS" panose="030F0702030302020204" pitchFamily="66" charset="0"/>
              </a:rPr>
              <a:t>atık</a:t>
            </a:r>
            <a:r>
              <a:rPr lang="en-US" dirty="0">
                <a:latin typeface="Comic Sans MS" panose="030F0702030302020204" pitchFamily="66" charset="0"/>
              </a:rPr>
              <a:t> </a:t>
            </a:r>
            <a:r>
              <a:rPr lang="en-US" dirty="0" err="1">
                <a:latin typeface="Comic Sans MS" panose="030F0702030302020204" pitchFamily="66" charset="0"/>
              </a:rPr>
              <a:t>girerse</a:t>
            </a:r>
            <a:r>
              <a:rPr lang="en-US" dirty="0">
                <a:latin typeface="Comic Sans MS" panose="030F0702030302020204" pitchFamily="66" charset="0"/>
              </a:rPr>
              <a:t> </a:t>
            </a:r>
            <a:r>
              <a:rPr lang="en-US" dirty="0" err="1">
                <a:latin typeface="Comic Sans MS" panose="030F0702030302020204" pitchFamily="66" charset="0"/>
              </a:rPr>
              <a:t>parametre</a:t>
            </a:r>
            <a:r>
              <a:rPr lang="en-US" dirty="0">
                <a:latin typeface="Comic Sans MS" panose="030F0702030302020204" pitchFamily="66" charset="0"/>
              </a:rPr>
              <a:t> </a:t>
            </a:r>
            <a:r>
              <a:rPr lang="en-US" dirty="0" err="1">
                <a:latin typeface="Comic Sans MS" panose="030F0702030302020204" pitchFamily="66" charset="0"/>
              </a:rPr>
              <a:t>değerleri</a:t>
            </a:r>
            <a:r>
              <a:rPr lang="en-US" dirty="0">
                <a:latin typeface="Comic Sans MS" panose="030F0702030302020204" pitchFamily="66" charset="0"/>
              </a:rPr>
              <a:t> </a:t>
            </a:r>
            <a:r>
              <a:rPr lang="en-US" dirty="0" err="1">
                <a:latin typeface="Comic Sans MS" panose="030F0702030302020204" pitchFamily="66" charset="0"/>
              </a:rPr>
              <a:t>yükselir</a:t>
            </a:r>
            <a:r>
              <a:rPr lang="en-US" dirty="0">
                <a:latin typeface="Comic Sans MS" panose="030F0702030302020204" pitchFamily="66" charset="0"/>
              </a:rPr>
              <a:t> </a:t>
            </a:r>
            <a:r>
              <a:rPr lang="en-US" dirty="0" err="1">
                <a:latin typeface="Comic Sans MS" panose="030F0702030302020204" pitchFamily="66" charset="0"/>
              </a:rPr>
              <a:t>ve</a:t>
            </a:r>
            <a:r>
              <a:rPr lang="en-US" dirty="0">
                <a:latin typeface="Comic Sans MS" panose="030F0702030302020204" pitchFamily="66" charset="0"/>
              </a:rPr>
              <a:t> </a:t>
            </a:r>
            <a:r>
              <a:rPr lang="en-US" dirty="0" err="1">
                <a:latin typeface="Comic Sans MS" panose="030F0702030302020204" pitchFamily="66" charset="0"/>
              </a:rPr>
              <a:t>kalite</a:t>
            </a:r>
            <a:r>
              <a:rPr lang="en-US" dirty="0">
                <a:latin typeface="Comic Sans MS" panose="030F0702030302020204" pitchFamily="66" charset="0"/>
              </a:rPr>
              <a:t> </a:t>
            </a:r>
            <a:r>
              <a:rPr lang="en-US" dirty="0" err="1">
                <a:latin typeface="Comic Sans MS" panose="030F0702030302020204" pitchFamily="66" charset="0"/>
              </a:rPr>
              <a:t>düşer</a:t>
            </a:r>
            <a:r>
              <a:rPr lang="en-US" dirty="0">
                <a:latin typeface="Comic Sans MS" panose="030F0702030302020204" pitchFamily="66" charset="0"/>
              </a:rPr>
              <a:t>, </a:t>
            </a:r>
            <a:r>
              <a:rPr lang="en-US" dirty="0" err="1">
                <a:latin typeface="Comic Sans MS" panose="030F0702030302020204" pitchFamily="66" charset="0"/>
              </a:rPr>
              <a:t>ortam</a:t>
            </a:r>
            <a:r>
              <a:rPr lang="en-US" dirty="0">
                <a:latin typeface="Comic Sans MS" panose="030F0702030302020204" pitchFamily="66" charset="0"/>
              </a:rPr>
              <a:t> </a:t>
            </a:r>
            <a:r>
              <a:rPr lang="en-US" dirty="0" err="1">
                <a:latin typeface="Comic Sans MS" panose="030F0702030302020204" pitchFamily="66" charset="0"/>
              </a:rPr>
              <a:t>kirlenir</a:t>
            </a:r>
            <a:r>
              <a:rPr lang="en-US" dirty="0">
                <a:latin typeface="Comic Sans MS" panose="030F0702030302020204" pitchFamily="66" charset="0"/>
              </a:rPr>
              <a:t>. </a:t>
            </a:r>
            <a:r>
              <a:rPr lang="en-US" dirty="0" err="1">
                <a:latin typeface="Comic Sans MS" panose="030F0702030302020204" pitchFamily="66" charset="0"/>
              </a:rPr>
              <a:t>Ortam</a:t>
            </a:r>
            <a:r>
              <a:rPr lang="en-US" dirty="0">
                <a:latin typeface="Comic Sans MS" panose="030F0702030302020204" pitchFamily="66" charset="0"/>
              </a:rPr>
              <a:t> </a:t>
            </a:r>
            <a:r>
              <a:rPr lang="en-US" dirty="0" err="1">
                <a:latin typeface="Comic Sans MS" panose="030F0702030302020204" pitchFamily="66" charset="0"/>
              </a:rPr>
              <a:t>ise</a:t>
            </a:r>
            <a:r>
              <a:rPr lang="en-US" dirty="0">
                <a:latin typeface="Comic Sans MS" panose="030F0702030302020204" pitchFamily="66" charset="0"/>
              </a:rPr>
              <a:t> </a:t>
            </a:r>
            <a:r>
              <a:rPr lang="en-US" dirty="0" err="1">
                <a:latin typeface="Comic Sans MS" panose="030F0702030302020204" pitchFamily="66" charset="0"/>
              </a:rPr>
              <a:t>kendi</a:t>
            </a:r>
            <a:r>
              <a:rPr lang="en-US" dirty="0">
                <a:latin typeface="Comic Sans MS" panose="030F0702030302020204" pitchFamily="66" charset="0"/>
              </a:rPr>
              <a:t> </a:t>
            </a:r>
            <a:r>
              <a:rPr lang="en-US" dirty="0" err="1">
                <a:latin typeface="Comic Sans MS" panose="030F0702030302020204" pitchFamily="66" charset="0"/>
              </a:rPr>
              <a:t>kendini</a:t>
            </a:r>
            <a:r>
              <a:rPr lang="en-US" dirty="0">
                <a:latin typeface="Comic Sans MS" panose="030F0702030302020204" pitchFamily="66" charset="0"/>
              </a:rPr>
              <a:t> </a:t>
            </a:r>
            <a:r>
              <a:rPr lang="en-US" dirty="0" err="1">
                <a:latin typeface="Comic Sans MS" panose="030F0702030302020204" pitchFamily="66" charset="0"/>
              </a:rPr>
              <a:t>arıtma</a:t>
            </a:r>
            <a:r>
              <a:rPr lang="en-US" dirty="0">
                <a:latin typeface="Comic Sans MS" panose="030F0702030302020204" pitchFamily="66" charset="0"/>
              </a:rPr>
              <a:t> </a:t>
            </a:r>
            <a:r>
              <a:rPr lang="en-US" dirty="0" err="1">
                <a:latin typeface="Comic Sans MS" panose="030F0702030302020204" pitchFamily="66" charset="0"/>
              </a:rPr>
              <a:t>mekanizmasını</a:t>
            </a:r>
            <a:r>
              <a:rPr lang="en-US" dirty="0">
                <a:latin typeface="Comic Sans MS" panose="030F0702030302020204" pitchFamily="66" charset="0"/>
              </a:rPr>
              <a:t> </a:t>
            </a:r>
            <a:r>
              <a:rPr lang="en-US" dirty="0" err="1">
                <a:latin typeface="Comic Sans MS" panose="030F0702030302020204" pitchFamily="66" charset="0"/>
              </a:rPr>
              <a:t>işleterek</a:t>
            </a:r>
            <a:r>
              <a:rPr lang="en-US" dirty="0">
                <a:latin typeface="Comic Sans MS" panose="030F0702030302020204" pitchFamily="66" charset="0"/>
              </a:rPr>
              <a:t> </a:t>
            </a:r>
            <a:r>
              <a:rPr lang="en-US" dirty="0" err="1">
                <a:latin typeface="Comic Sans MS" panose="030F0702030302020204" pitchFamily="66" charset="0"/>
              </a:rPr>
              <a:t>kendiliğinden</a:t>
            </a:r>
            <a:r>
              <a:rPr lang="en-US" dirty="0">
                <a:latin typeface="Comic Sans MS" panose="030F0702030302020204" pitchFamily="66" charset="0"/>
              </a:rPr>
              <a:t> </a:t>
            </a:r>
            <a:r>
              <a:rPr lang="en-US" dirty="0" err="1">
                <a:latin typeface="Comic Sans MS" panose="030F0702030302020204" pitchFamily="66" charset="0"/>
              </a:rPr>
              <a:t>parametre</a:t>
            </a:r>
            <a:r>
              <a:rPr lang="en-US" dirty="0">
                <a:latin typeface="Comic Sans MS" panose="030F0702030302020204" pitchFamily="66" charset="0"/>
              </a:rPr>
              <a:t> </a:t>
            </a:r>
            <a:r>
              <a:rPr lang="en-US" dirty="0" err="1">
                <a:latin typeface="Comic Sans MS" panose="030F0702030302020204" pitchFamily="66" charset="0"/>
              </a:rPr>
              <a:t>değerlerini</a:t>
            </a:r>
            <a:r>
              <a:rPr lang="en-US" dirty="0">
                <a:latin typeface="Comic Sans MS" panose="030F0702030302020204" pitchFamily="66" charset="0"/>
              </a:rPr>
              <a:t> </a:t>
            </a:r>
            <a:r>
              <a:rPr lang="en-US" dirty="0" err="1">
                <a:latin typeface="Comic Sans MS" panose="030F0702030302020204" pitchFamily="66" charset="0"/>
              </a:rPr>
              <a:t>korur</a:t>
            </a:r>
            <a:r>
              <a:rPr lang="en-US" dirty="0">
                <a:latin typeface="Comic Sans MS" panose="030F0702030302020204" pitchFamily="66" charset="0"/>
              </a:rPr>
              <a:t> </a:t>
            </a:r>
            <a:r>
              <a:rPr lang="en-US" dirty="0" err="1">
                <a:latin typeface="Comic Sans MS" panose="030F0702030302020204" pitchFamily="66" charset="0"/>
              </a:rPr>
              <a:t>veya</a:t>
            </a:r>
            <a:r>
              <a:rPr lang="en-US" dirty="0">
                <a:latin typeface="Comic Sans MS" panose="030F0702030302020204" pitchFamily="66" charset="0"/>
              </a:rPr>
              <a:t> </a:t>
            </a:r>
            <a:r>
              <a:rPr lang="en-US" dirty="0" err="1">
                <a:latin typeface="Comic Sans MS" panose="030F0702030302020204" pitchFamily="66" charset="0"/>
              </a:rPr>
              <a:t>kaliteyi</a:t>
            </a:r>
            <a:r>
              <a:rPr lang="en-US" dirty="0">
                <a:latin typeface="Comic Sans MS" panose="030F0702030302020204" pitchFamily="66" charset="0"/>
              </a:rPr>
              <a:t> </a:t>
            </a:r>
            <a:r>
              <a:rPr lang="en-US" dirty="0" err="1">
                <a:latin typeface="Comic Sans MS" panose="030F0702030302020204" pitchFamily="66" charset="0"/>
              </a:rPr>
              <a:t>yükseltir</a:t>
            </a:r>
            <a:r>
              <a:rPr lang="en-US" dirty="0">
                <a:latin typeface="Comic Sans MS" panose="030F0702030302020204" pitchFamily="66" charset="0"/>
              </a:rPr>
              <a:t>. </a:t>
            </a:r>
            <a:r>
              <a:rPr lang="en-US" dirty="0" err="1">
                <a:latin typeface="Comic Sans MS" panose="030F0702030302020204" pitchFamily="66" charset="0"/>
              </a:rPr>
              <a:t>Böylece</a:t>
            </a:r>
            <a:r>
              <a:rPr lang="en-US" dirty="0">
                <a:latin typeface="Comic Sans MS" panose="030F0702030302020204" pitchFamily="66" charset="0"/>
              </a:rPr>
              <a:t> </a:t>
            </a:r>
            <a:r>
              <a:rPr lang="en-US" dirty="0" err="1">
                <a:latin typeface="Comic Sans MS" panose="030F0702030302020204" pitchFamily="66" charset="0"/>
              </a:rPr>
              <a:t>doğal</a:t>
            </a:r>
            <a:r>
              <a:rPr lang="en-US" dirty="0">
                <a:latin typeface="Comic Sans MS" panose="030F0702030302020204" pitchFamily="66" charset="0"/>
              </a:rPr>
              <a:t> </a:t>
            </a:r>
            <a:r>
              <a:rPr lang="en-US" dirty="0" err="1">
                <a:latin typeface="Comic Sans MS" panose="030F0702030302020204" pitchFamily="66" charset="0"/>
              </a:rPr>
              <a:t>olarak</a:t>
            </a:r>
            <a:r>
              <a:rPr lang="en-US" dirty="0">
                <a:latin typeface="Comic Sans MS" panose="030F0702030302020204" pitchFamily="66" charset="0"/>
              </a:rPr>
              <a:t> </a:t>
            </a:r>
            <a:r>
              <a:rPr lang="en-US" dirty="0" err="1">
                <a:latin typeface="Comic Sans MS" panose="030F0702030302020204" pitchFamily="66" charset="0"/>
              </a:rPr>
              <a:t>ekolojik</a:t>
            </a:r>
            <a:r>
              <a:rPr lang="en-US" dirty="0">
                <a:latin typeface="Comic Sans MS" panose="030F0702030302020204" pitchFamily="66" charset="0"/>
              </a:rPr>
              <a:t> </a:t>
            </a:r>
            <a:r>
              <a:rPr lang="en-US" dirty="0" err="1">
                <a:latin typeface="Comic Sans MS" panose="030F0702030302020204" pitchFamily="66" charset="0"/>
              </a:rPr>
              <a:t>denge</a:t>
            </a:r>
            <a:r>
              <a:rPr lang="en-US" dirty="0">
                <a:latin typeface="Comic Sans MS" panose="030F0702030302020204" pitchFamily="66" charset="0"/>
              </a:rPr>
              <a:t> </a:t>
            </a:r>
            <a:r>
              <a:rPr lang="en-US" dirty="0" err="1">
                <a:latin typeface="Comic Sans MS" panose="030F0702030302020204" pitchFamily="66" charset="0"/>
              </a:rPr>
              <a:t>korunur</a:t>
            </a:r>
            <a:r>
              <a:rPr lang="en-US" dirty="0">
                <a:latin typeface="Comic Sans MS" panose="030F0702030302020204" pitchFamily="66" charset="0"/>
              </a:rPr>
              <a:t> </a:t>
            </a:r>
            <a:r>
              <a:rPr lang="en-US" dirty="0" err="1">
                <a:latin typeface="Comic Sans MS" panose="030F0702030302020204" pitchFamily="66" charset="0"/>
              </a:rPr>
              <a:t>veya</a:t>
            </a:r>
            <a:r>
              <a:rPr lang="en-US" dirty="0">
                <a:latin typeface="Comic Sans MS" panose="030F0702030302020204" pitchFamily="66" charset="0"/>
              </a:rPr>
              <a:t> </a:t>
            </a:r>
            <a:r>
              <a:rPr lang="en-US" dirty="0" err="1">
                <a:latin typeface="Comic Sans MS" panose="030F0702030302020204" pitchFamily="66" charset="0"/>
              </a:rPr>
              <a:t>sağlanır</a:t>
            </a:r>
            <a:r>
              <a:rPr lang="en-US" dirty="0">
                <a:latin typeface="Comic Sans MS" panose="030F0702030302020204" pitchFamily="66" charset="0"/>
              </a:rPr>
              <a:t>. </a:t>
            </a:r>
            <a:endParaRPr lang="tr-TR" dirty="0">
              <a:latin typeface="Comic Sans MS" panose="030F0702030302020204" pitchFamily="66" charset="0"/>
            </a:endParaRPr>
          </a:p>
          <a:p>
            <a:pPr algn="just">
              <a:lnSpc>
                <a:spcPct val="15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764704"/>
            <a:ext cx="7920880" cy="5355312"/>
          </a:xfrm>
          <a:prstGeom prst="rect">
            <a:avLst/>
          </a:prstGeom>
          <a:noFill/>
        </p:spPr>
        <p:txBody>
          <a:bodyPr wrap="square" rtlCol="0">
            <a:spAutoFit/>
          </a:bodyPr>
          <a:lstStyle/>
          <a:p>
            <a:pPr algn="just"/>
            <a:r>
              <a:rPr lang="en-US" b="1" dirty="0">
                <a:latin typeface="Comic Sans MS" panose="030F0702030302020204" pitchFamily="66" charset="0"/>
              </a:rPr>
              <a:t>*</a:t>
            </a:r>
            <a:r>
              <a:rPr lang="en-US" b="1" dirty="0" err="1">
                <a:latin typeface="Comic Sans MS" panose="030F0702030302020204" pitchFamily="66" charset="0"/>
              </a:rPr>
              <a:t>Ekosistem</a:t>
            </a:r>
            <a:r>
              <a:rPr lang="en-US" b="1" dirty="0" smtClean="0">
                <a:latin typeface="Comic Sans MS" panose="030F0702030302020204" pitchFamily="66" charset="0"/>
              </a:rPr>
              <a:t>:</a:t>
            </a:r>
            <a:endParaRPr lang="tr-TR" b="1" dirty="0" smtClean="0">
              <a:latin typeface="Comic Sans MS" panose="030F0702030302020204" pitchFamily="66" charset="0"/>
            </a:endParaRPr>
          </a:p>
          <a:p>
            <a:pPr algn="just"/>
            <a:endParaRPr lang="tr-TR" dirty="0">
              <a:latin typeface="Comic Sans MS" panose="030F0702030302020204" pitchFamily="66" charset="0"/>
            </a:endParaRPr>
          </a:p>
          <a:p>
            <a:pPr algn="just"/>
            <a:r>
              <a:rPr lang="en-US" dirty="0" err="1">
                <a:latin typeface="Comic Sans MS" panose="030F0702030302020204" pitchFamily="66" charset="0"/>
              </a:rPr>
              <a:t>Ekosistemden</a:t>
            </a:r>
            <a:r>
              <a:rPr lang="en-US" dirty="0">
                <a:latin typeface="Comic Sans MS" panose="030F0702030302020204" pitchFamily="66" charset="0"/>
              </a:rPr>
              <a:t> </a:t>
            </a:r>
            <a:r>
              <a:rPr lang="en-US" dirty="0" err="1">
                <a:latin typeface="Comic Sans MS" panose="030F0702030302020204" pitchFamily="66" charset="0"/>
              </a:rPr>
              <a:t>söz</a:t>
            </a:r>
            <a:r>
              <a:rPr lang="en-US" dirty="0">
                <a:latin typeface="Comic Sans MS" panose="030F0702030302020204" pitchFamily="66" charset="0"/>
              </a:rPr>
              <a:t> </a:t>
            </a:r>
            <a:r>
              <a:rPr lang="en-US" dirty="0" err="1">
                <a:latin typeface="Comic Sans MS" panose="030F0702030302020204" pitchFamily="66" charset="0"/>
              </a:rPr>
              <a:t>edildiğinde</a:t>
            </a:r>
            <a:r>
              <a:rPr lang="en-US" dirty="0">
                <a:latin typeface="Comic Sans MS" panose="030F0702030302020204" pitchFamily="66" charset="0"/>
              </a:rPr>
              <a:t> </a:t>
            </a:r>
            <a:r>
              <a:rPr lang="en-US" dirty="0" err="1">
                <a:latin typeface="Comic Sans MS" panose="030F0702030302020204" pitchFamily="66" charset="0"/>
              </a:rPr>
              <a:t>öncelikle</a:t>
            </a:r>
            <a:r>
              <a:rPr lang="en-US" dirty="0">
                <a:latin typeface="Comic Sans MS" panose="030F0702030302020204" pitchFamily="66" charset="0"/>
              </a:rPr>
              <a:t> </a:t>
            </a:r>
            <a:r>
              <a:rPr lang="en-US" dirty="0" err="1">
                <a:latin typeface="Comic Sans MS" panose="030F0702030302020204" pitchFamily="66" charset="0"/>
              </a:rPr>
              <a:t>iki</a:t>
            </a:r>
            <a:r>
              <a:rPr lang="en-US" dirty="0">
                <a:latin typeface="Comic Sans MS" panose="030F0702030302020204" pitchFamily="66" charset="0"/>
              </a:rPr>
              <a:t> </a:t>
            </a:r>
            <a:r>
              <a:rPr lang="en-US" dirty="0" err="1">
                <a:latin typeface="Comic Sans MS" panose="030F0702030302020204" pitchFamily="66" charset="0"/>
              </a:rPr>
              <a:t>kavram</a:t>
            </a:r>
            <a:r>
              <a:rPr lang="en-US" dirty="0">
                <a:latin typeface="Comic Sans MS" panose="030F0702030302020204" pitchFamily="66" charset="0"/>
              </a:rPr>
              <a:t> </a:t>
            </a:r>
            <a:r>
              <a:rPr lang="en-US" dirty="0" err="1">
                <a:latin typeface="Comic Sans MS" panose="030F0702030302020204" pitchFamily="66" charset="0"/>
              </a:rPr>
              <a:t>akla</a:t>
            </a:r>
            <a:r>
              <a:rPr lang="en-US" dirty="0">
                <a:latin typeface="Comic Sans MS" panose="030F0702030302020204" pitchFamily="66" charset="0"/>
              </a:rPr>
              <a:t> </a:t>
            </a:r>
            <a:r>
              <a:rPr lang="en-US" dirty="0" err="1">
                <a:latin typeface="Comic Sans MS" panose="030F0702030302020204" pitchFamily="66" charset="0"/>
              </a:rPr>
              <a:t>gelir</a:t>
            </a:r>
            <a:r>
              <a:rPr lang="en-US" dirty="0">
                <a:latin typeface="Comic Sans MS" panose="030F0702030302020204" pitchFamily="66" charset="0"/>
              </a:rPr>
              <a:t>. </a:t>
            </a:r>
            <a:r>
              <a:rPr lang="en-US" dirty="0" err="1">
                <a:latin typeface="Comic Sans MS" panose="030F0702030302020204" pitchFamily="66" charset="0"/>
              </a:rPr>
              <a:t>Bunlar</a:t>
            </a:r>
            <a:r>
              <a:rPr lang="en-US" dirty="0">
                <a:latin typeface="Comic Sans MS" panose="030F0702030302020204" pitchFamily="66" charset="0"/>
              </a:rPr>
              <a:t> </a:t>
            </a:r>
            <a:r>
              <a:rPr lang="en-US" dirty="0" err="1">
                <a:latin typeface="Comic Sans MS" panose="030F0702030302020204" pitchFamily="66" charset="0"/>
              </a:rPr>
              <a:t>biyotop</a:t>
            </a:r>
            <a:r>
              <a:rPr lang="en-US" dirty="0">
                <a:latin typeface="Comic Sans MS" panose="030F0702030302020204" pitchFamily="66" charset="0"/>
              </a:rPr>
              <a:t> </a:t>
            </a:r>
            <a:r>
              <a:rPr lang="en-US" dirty="0" err="1">
                <a:latin typeface="Comic Sans MS" panose="030F0702030302020204" pitchFamily="66" charset="0"/>
              </a:rPr>
              <a:t>ve</a:t>
            </a:r>
            <a:r>
              <a:rPr lang="en-US" dirty="0">
                <a:latin typeface="Comic Sans MS" panose="030F0702030302020204" pitchFamily="66" charset="0"/>
              </a:rPr>
              <a:t> </a:t>
            </a:r>
            <a:r>
              <a:rPr lang="en-US" dirty="0" err="1">
                <a:latin typeface="Comic Sans MS" panose="030F0702030302020204" pitchFamily="66" charset="0"/>
              </a:rPr>
              <a:t>biyosenöz</a:t>
            </a:r>
            <a:r>
              <a:rPr lang="en-US" dirty="0">
                <a:latin typeface="Comic Sans MS" panose="030F0702030302020204" pitchFamily="66" charset="0"/>
              </a:rPr>
              <a:t>' </a:t>
            </a:r>
            <a:r>
              <a:rPr lang="en-US" dirty="0" err="1">
                <a:latin typeface="Comic Sans MS" panose="030F0702030302020204" pitchFamily="66" charset="0"/>
              </a:rPr>
              <a:t>dür</a:t>
            </a:r>
            <a:r>
              <a:rPr lang="en-US" dirty="0">
                <a:latin typeface="Comic Sans MS" panose="030F0702030302020204" pitchFamily="66" charset="0"/>
              </a:rPr>
              <a:t>. </a:t>
            </a:r>
            <a:r>
              <a:rPr lang="en-US" i="1" dirty="0" err="1">
                <a:latin typeface="Comic Sans MS" panose="030F0702030302020204" pitchFamily="66" charset="0"/>
              </a:rPr>
              <a:t>Biyotop</a:t>
            </a:r>
            <a:r>
              <a:rPr lang="en-US" dirty="0">
                <a:latin typeface="Comic Sans MS" panose="030F0702030302020204" pitchFamily="66" charset="0"/>
              </a:rPr>
              <a:t> </a:t>
            </a:r>
            <a:r>
              <a:rPr lang="en-US" dirty="0" err="1">
                <a:latin typeface="Comic Sans MS" panose="030F0702030302020204" pitchFamily="66" charset="0"/>
              </a:rPr>
              <a:t>yaşam</a:t>
            </a:r>
            <a:r>
              <a:rPr lang="en-US" dirty="0">
                <a:latin typeface="Comic Sans MS" panose="030F0702030302020204" pitchFamily="66" charset="0"/>
              </a:rPr>
              <a:t> </a:t>
            </a:r>
            <a:r>
              <a:rPr lang="en-US" dirty="0" err="1">
                <a:latin typeface="Comic Sans MS" panose="030F0702030302020204" pitchFamily="66" charset="0"/>
              </a:rPr>
              <a:t>ortamı</a:t>
            </a:r>
            <a:r>
              <a:rPr lang="en-US" dirty="0">
                <a:latin typeface="Comic Sans MS" panose="030F0702030302020204" pitchFamily="66" charset="0"/>
              </a:rPr>
              <a:t> </a:t>
            </a:r>
            <a:r>
              <a:rPr lang="en-US" i="1" dirty="0" err="1">
                <a:latin typeface="Comic Sans MS" panose="030F0702030302020204" pitchFamily="66" charset="0"/>
              </a:rPr>
              <a:t>biyosenöz</a:t>
            </a:r>
            <a:r>
              <a:rPr lang="en-US" dirty="0">
                <a:latin typeface="Comic Sans MS" panose="030F0702030302020204" pitchFamily="66" charset="0"/>
              </a:rPr>
              <a:t> </a:t>
            </a:r>
            <a:r>
              <a:rPr lang="en-US" dirty="0" err="1">
                <a:latin typeface="Comic Sans MS" panose="030F0702030302020204" pitchFamily="66" charset="0"/>
              </a:rPr>
              <a:t>ise</a:t>
            </a:r>
            <a:r>
              <a:rPr lang="en-US" dirty="0">
                <a:latin typeface="Comic Sans MS" panose="030F0702030302020204" pitchFamily="66" charset="0"/>
              </a:rPr>
              <a:t> </a:t>
            </a:r>
            <a:r>
              <a:rPr lang="en-US" dirty="0" err="1">
                <a:latin typeface="Comic Sans MS" panose="030F0702030302020204" pitchFamily="66" charset="0"/>
              </a:rPr>
              <a:t>yaşam</a:t>
            </a:r>
            <a:r>
              <a:rPr lang="en-US" dirty="0">
                <a:latin typeface="Comic Sans MS" panose="030F0702030302020204" pitchFamily="66" charset="0"/>
              </a:rPr>
              <a:t> </a:t>
            </a:r>
            <a:r>
              <a:rPr lang="en-US" dirty="0" err="1">
                <a:latin typeface="Comic Sans MS" panose="030F0702030302020204" pitchFamily="66" charset="0"/>
              </a:rPr>
              <a:t>topluluğu</a:t>
            </a:r>
            <a:r>
              <a:rPr lang="en-US" dirty="0">
                <a:latin typeface="Comic Sans MS" panose="030F0702030302020204" pitchFamily="66" charset="0"/>
              </a:rPr>
              <a:t>' </a:t>
            </a:r>
            <a:r>
              <a:rPr lang="en-US" dirty="0" err="1">
                <a:latin typeface="Comic Sans MS" panose="030F0702030302020204" pitchFamily="66" charset="0"/>
              </a:rPr>
              <a:t>dur</a:t>
            </a:r>
            <a:r>
              <a:rPr lang="en-US" dirty="0">
                <a:latin typeface="Comic Sans MS" panose="030F0702030302020204" pitchFamily="66" charset="0"/>
              </a:rPr>
              <a:t>. Buna </a:t>
            </a:r>
            <a:r>
              <a:rPr lang="en-US" dirty="0" err="1">
                <a:latin typeface="Comic Sans MS" panose="030F0702030302020204" pitchFamily="66" charset="0"/>
              </a:rPr>
              <a:t>göre</a:t>
            </a:r>
            <a:r>
              <a:rPr lang="en-US" dirty="0">
                <a:latin typeface="Comic Sans MS" panose="030F0702030302020204" pitchFamily="66" charset="0"/>
              </a:rPr>
              <a:t> </a:t>
            </a:r>
            <a:r>
              <a:rPr lang="en-US" dirty="0" err="1">
                <a:latin typeface="Comic Sans MS" panose="030F0702030302020204" pitchFamily="66" charset="0"/>
              </a:rPr>
              <a:t>ekosistem</a:t>
            </a:r>
            <a:r>
              <a:rPr lang="en-US" dirty="0">
                <a:latin typeface="Comic Sans MS" panose="030F0702030302020204" pitchFamily="66" charset="0"/>
              </a:rPr>
              <a:t> </a:t>
            </a:r>
            <a:r>
              <a:rPr lang="en-US" dirty="0" err="1">
                <a:latin typeface="Comic Sans MS" panose="030F0702030302020204" pitchFamily="66" charset="0"/>
              </a:rPr>
              <a:t>Biyotop</a:t>
            </a:r>
            <a:r>
              <a:rPr lang="en-US" dirty="0">
                <a:latin typeface="Comic Sans MS" panose="030F0702030302020204" pitchFamily="66" charset="0"/>
              </a:rPr>
              <a:t> + </a:t>
            </a:r>
            <a:r>
              <a:rPr lang="en-US" dirty="0" err="1">
                <a:latin typeface="Comic Sans MS" panose="030F0702030302020204" pitchFamily="66" charset="0"/>
              </a:rPr>
              <a:t>Biyosenöz</a:t>
            </a:r>
            <a:r>
              <a:rPr lang="en-US" dirty="0">
                <a:latin typeface="Comic Sans MS" panose="030F0702030302020204" pitchFamily="66" charset="0"/>
              </a:rPr>
              <a:t> </a:t>
            </a:r>
            <a:r>
              <a:rPr lang="en-US" dirty="0" err="1">
                <a:latin typeface="Comic Sans MS" panose="030F0702030302020204" pitchFamily="66" charset="0"/>
              </a:rPr>
              <a:t>olarak</a:t>
            </a:r>
            <a:r>
              <a:rPr lang="en-US" dirty="0">
                <a:latin typeface="Comic Sans MS" panose="030F0702030302020204" pitchFamily="66" charset="0"/>
              </a:rPr>
              <a:t> </a:t>
            </a:r>
            <a:r>
              <a:rPr lang="en-US" dirty="0" err="1">
                <a:latin typeface="Comic Sans MS" panose="030F0702030302020204" pitchFamily="66" charset="0"/>
              </a:rPr>
              <a:t>tanımlanır</a:t>
            </a:r>
            <a:r>
              <a:rPr lang="en-US" dirty="0" smtClean="0">
                <a:latin typeface="Comic Sans MS" panose="030F0702030302020204" pitchFamily="66" charset="0"/>
              </a:rPr>
              <a:t>.</a:t>
            </a:r>
            <a:endParaRPr lang="tr-TR" dirty="0" smtClean="0">
              <a:latin typeface="Comic Sans MS" panose="030F0702030302020204" pitchFamily="66" charset="0"/>
            </a:endParaRPr>
          </a:p>
          <a:p>
            <a:pPr algn="just"/>
            <a:endParaRPr lang="tr-TR" dirty="0">
              <a:latin typeface="Comic Sans MS" panose="030F0702030302020204" pitchFamily="66" charset="0"/>
            </a:endParaRPr>
          </a:p>
          <a:p>
            <a:pPr algn="just"/>
            <a:r>
              <a:rPr lang="en-US" dirty="0" err="1" smtClean="0">
                <a:latin typeface="Comic Sans MS" panose="030F0702030302020204" pitchFamily="66" charset="0"/>
              </a:rPr>
              <a:t>Ekosistemler</a:t>
            </a:r>
            <a:r>
              <a:rPr lang="en-US" dirty="0" smtClean="0">
                <a:latin typeface="Comic Sans MS" panose="030F0702030302020204" pitchFamily="66" charset="0"/>
              </a:rPr>
              <a:t> </a:t>
            </a:r>
            <a:r>
              <a:rPr lang="en-US" dirty="0">
                <a:latin typeface="Comic Sans MS" panose="030F0702030302020204" pitchFamily="66" charset="0"/>
              </a:rPr>
              <a:t>:</a:t>
            </a:r>
            <a:endParaRPr lang="tr-TR" dirty="0">
              <a:latin typeface="Comic Sans MS" panose="030F0702030302020204" pitchFamily="66" charset="0"/>
            </a:endParaRPr>
          </a:p>
          <a:p>
            <a:pPr algn="just"/>
            <a:endParaRPr lang="tr-TR" dirty="0" smtClean="0">
              <a:latin typeface="Comic Sans MS" panose="030F0702030302020204" pitchFamily="66" charset="0"/>
            </a:endParaRPr>
          </a:p>
          <a:p>
            <a:pPr algn="just"/>
            <a:endParaRPr lang="tr-TR" dirty="0" smtClean="0">
              <a:latin typeface="Comic Sans MS" panose="030F0702030302020204" pitchFamily="66" charset="0"/>
            </a:endParaRPr>
          </a:p>
          <a:p>
            <a:pPr algn="just"/>
            <a:r>
              <a:rPr lang="en-US" dirty="0" smtClean="0">
                <a:latin typeface="Comic Sans MS" panose="030F0702030302020204" pitchFamily="66" charset="0"/>
              </a:rPr>
              <a:t>1)</a:t>
            </a:r>
            <a:r>
              <a:rPr lang="en-US" dirty="0" err="1" smtClean="0">
                <a:latin typeface="Comic Sans MS" panose="030F0702030302020204" pitchFamily="66" charset="0"/>
              </a:rPr>
              <a:t>Doğal</a:t>
            </a:r>
            <a:r>
              <a:rPr lang="en-US" dirty="0" smtClean="0">
                <a:latin typeface="Comic Sans MS" panose="030F0702030302020204" pitchFamily="66" charset="0"/>
              </a:rPr>
              <a:t> </a:t>
            </a:r>
            <a:r>
              <a:rPr lang="en-US" dirty="0" err="1">
                <a:latin typeface="Comic Sans MS" panose="030F0702030302020204" pitchFamily="66" charset="0"/>
              </a:rPr>
              <a:t>ekosistemler:ΧKarasal</a:t>
            </a:r>
            <a:r>
              <a:rPr lang="en-US" dirty="0">
                <a:latin typeface="Comic Sans MS" panose="030F0702030302020204" pitchFamily="66" charset="0"/>
              </a:rPr>
              <a:t> </a:t>
            </a:r>
            <a:r>
              <a:rPr lang="en-US" dirty="0" err="1">
                <a:latin typeface="Comic Sans MS" panose="030F0702030302020204" pitchFamily="66" charset="0"/>
              </a:rPr>
              <a:t>ekosistem</a:t>
            </a:r>
            <a:endParaRPr lang="tr-TR" dirty="0">
              <a:latin typeface="Comic Sans MS" panose="030F0702030302020204" pitchFamily="66" charset="0"/>
            </a:endParaRPr>
          </a:p>
          <a:p>
            <a:pPr algn="just"/>
            <a:r>
              <a:rPr lang="en-US" dirty="0">
                <a:latin typeface="Comic Sans MS" panose="030F0702030302020204" pitchFamily="66" charset="0"/>
              </a:rPr>
              <a:t>                     </a:t>
            </a:r>
            <a:r>
              <a:rPr lang="en-US" dirty="0" err="1">
                <a:latin typeface="Comic Sans MS" panose="030F0702030302020204" pitchFamily="66" charset="0"/>
              </a:rPr>
              <a:t>ΧSucul</a:t>
            </a:r>
            <a:r>
              <a:rPr lang="en-US" dirty="0">
                <a:latin typeface="Comic Sans MS" panose="030F0702030302020204" pitchFamily="66" charset="0"/>
              </a:rPr>
              <a:t> </a:t>
            </a:r>
            <a:r>
              <a:rPr lang="en-US" dirty="0" err="1">
                <a:latin typeface="Comic Sans MS" panose="030F0702030302020204" pitchFamily="66" charset="0"/>
              </a:rPr>
              <a:t>ekosistem</a:t>
            </a:r>
            <a:endParaRPr lang="tr-TR" dirty="0">
              <a:latin typeface="Comic Sans MS" panose="030F0702030302020204" pitchFamily="66" charset="0"/>
            </a:endParaRPr>
          </a:p>
          <a:p>
            <a:pPr algn="just"/>
            <a:endParaRPr lang="tr-TR" dirty="0" smtClean="0">
              <a:latin typeface="Comic Sans MS" panose="030F0702030302020204" pitchFamily="66" charset="0"/>
            </a:endParaRPr>
          </a:p>
          <a:p>
            <a:pPr algn="just"/>
            <a:endParaRPr lang="tr-TR" dirty="0">
              <a:latin typeface="Comic Sans MS" panose="030F0702030302020204" pitchFamily="66" charset="0"/>
            </a:endParaRPr>
          </a:p>
          <a:p>
            <a:pPr algn="just"/>
            <a:r>
              <a:rPr lang="en-US" dirty="0" smtClean="0">
                <a:latin typeface="Comic Sans MS" panose="030F0702030302020204" pitchFamily="66" charset="0"/>
              </a:rPr>
              <a:t>2)</a:t>
            </a:r>
            <a:r>
              <a:rPr lang="en-US" dirty="0" err="1" smtClean="0">
                <a:latin typeface="Comic Sans MS" panose="030F0702030302020204" pitchFamily="66" charset="0"/>
              </a:rPr>
              <a:t>Yapay</a:t>
            </a:r>
            <a:r>
              <a:rPr lang="en-US" dirty="0" smtClean="0">
                <a:latin typeface="Comic Sans MS" panose="030F0702030302020204" pitchFamily="66" charset="0"/>
              </a:rPr>
              <a:t> </a:t>
            </a:r>
            <a:r>
              <a:rPr lang="en-US" dirty="0" err="1">
                <a:latin typeface="Comic Sans MS" panose="030F0702030302020204" pitchFamily="66" charset="0"/>
              </a:rPr>
              <a:t>ekosistemler:ΧKentsel</a:t>
            </a:r>
            <a:r>
              <a:rPr lang="en-US" dirty="0">
                <a:latin typeface="Comic Sans MS" panose="030F0702030302020204" pitchFamily="66" charset="0"/>
              </a:rPr>
              <a:t> </a:t>
            </a:r>
            <a:r>
              <a:rPr lang="en-US" dirty="0" err="1">
                <a:latin typeface="Comic Sans MS" panose="030F0702030302020204" pitchFamily="66" charset="0"/>
              </a:rPr>
              <a:t>ekosistem</a:t>
            </a:r>
            <a:r>
              <a:rPr lang="en-US" dirty="0">
                <a:latin typeface="Comic Sans MS" panose="030F0702030302020204" pitchFamily="66" charset="0"/>
              </a:rPr>
              <a:t>  </a:t>
            </a:r>
            <a:endParaRPr lang="tr-TR" dirty="0">
              <a:latin typeface="Comic Sans MS" panose="030F0702030302020204" pitchFamily="66" charset="0"/>
            </a:endParaRPr>
          </a:p>
          <a:p>
            <a:pPr algn="just"/>
            <a:r>
              <a:rPr lang="en-US" dirty="0">
                <a:latin typeface="Comic Sans MS" panose="030F0702030302020204" pitchFamily="66" charset="0"/>
              </a:rPr>
              <a:t>                     </a:t>
            </a:r>
            <a:r>
              <a:rPr lang="en-US" dirty="0" err="1">
                <a:latin typeface="Comic Sans MS" panose="030F0702030302020204" pitchFamily="66" charset="0"/>
              </a:rPr>
              <a:t>ΧTarımsal</a:t>
            </a:r>
            <a:r>
              <a:rPr lang="en-US" dirty="0">
                <a:latin typeface="Comic Sans MS" panose="030F0702030302020204" pitchFamily="66" charset="0"/>
              </a:rPr>
              <a:t> </a:t>
            </a:r>
            <a:r>
              <a:rPr lang="en-US" dirty="0" err="1">
                <a:latin typeface="Comic Sans MS" panose="030F0702030302020204" pitchFamily="66" charset="0"/>
              </a:rPr>
              <a:t>ekosistem</a:t>
            </a:r>
            <a:r>
              <a:rPr lang="en-US" dirty="0">
                <a:latin typeface="Comic Sans MS" panose="030F0702030302020204" pitchFamily="66" charset="0"/>
              </a:rPr>
              <a:t> (</a:t>
            </a:r>
            <a:r>
              <a:rPr lang="en-US" dirty="0" err="1">
                <a:latin typeface="Comic Sans MS" panose="030F0702030302020204" pitchFamily="66" charset="0"/>
              </a:rPr>
              <a:t>Agrosfer</a:t>
            </a:r>
            <a:r>
              <a:rPr lang="en-US" dirty="0">
                <a:latin typeface="Comic Sans MS" panose="030F0702030302020204" pitchFamily="66" charset="0"/>
              </a:rPr>
              <a:t>)</a:t>
            </a:r>
            <a:endParaRPr lang="tr-TR" dirty="0">
              <a:latin typeface="Comic Sans MS" panose="030F0702030302020204" pitchFamily="66" charset="0"/>
            </a:endParaRPr>
          </a:p>
          <a:p>
            <a:pPr algn="just"/>
            <a:r>
              <a:rPr lang="en-US" dirty="0">
                <a:latin typeface="Comic Sans MS" panose="030F0702030302020204" pitchFamily="66" charset="0"/>
              </a:rPr>
              <a:t>                     </a:t>
            </a:r>
            <a:r>
              <a:rPr lang="tr-TR" dirty="0" smtClean="0">
                <a:latin typeface="Comic Sans MS" panose="030F0702030302020204" pitchFamily="66" charset="0"/>
              </a:rPr>
              <a:t>X</a:t>
            </a:r>
            <a:r>
              <a:rPr lang="en-US" dirty="0" err="1" smtClean="0">
                <a:latin typeface="Comic Sans MS" panose="030F0702030302020204" pitchFamily="66" charset="0"/>
              </a:rPr>
              <a:t>Teknosfer</a:t>
            </a:r>
            <a:r>
              <a:rPr lang="en-US" dirty="0" smtClean="0">
                <a:latin typeface="Comic Sans MS" panose="030F0702030302020204" pitchFamily="66" charset="0"/>
              </a:rPr>
              <a:t> </a:t>
            </a:r>
            <a:r>
              <a:rPr lang="en-US" dirty="0">
                <a:latin typeface="Comic Sans MS" panose="030F0702030302020204" pitchFamily="66" charset="0"/>
              </a:rPr>
              <a:t>(</a:t>
            </a:r>
            <a:r>
              <a:rPr lang="en-US" dirty="0" err="1">
                <a:latin typeface="Comic Sans MS" panose="030F0702030302020204" pitchFamily="66" charset="0"/>
              </a:rPr>
              <a:t>Endüstri</a:t>
            </a:r>
            <a:r>
              <a:rPr lang="en-US" dirty="0">
                <a:latin typeface="Comic Sans MS" panose="030F0702030302020204" pitchFamily="66" charset="0"/>
              </a:rPr>
              <a:t> </a:t>
            </a:r>
            <a:r>
              <a:rPr lang="en-US" dirty="0" err="1">
                <a:latin typeface="Comic Sans MS" panose="030F0702030302020204" pitchFamily="66" charset="0"/>
              </a:rPr>
              <a:t>ekosistemi</a:t>
            </a:r>
            <a:r>
              <a:rPr lang="en-US" dirty="0">
                <a:latin typeface="Comic Sans MS" panose="030F0702030302020204" pitchFamily="66" charset="0"/>
              </a:rPr>
              <a:t>)</a:t>
            </a:r>
            <a:endParaRPr lang="tr-TR" dirty="0">
              <a:latin typeface="Comic Sans MS" panose="030F0702030302020204" pitchFamily="66" charset="0"/>
            </a:endParaRPr>
          </a:p>
          <a:p>
            <a:pPr algn="just"/>
            <a:r>
              <a:rPr lang="en-US" dirty="0">
                <a:latin typeface="Comic Sans MS" panose="030F0702030302020204" pitchFamily="66" charset="0"/>
              </a:rPr>
              <a:t>                      </a:t>
            </a:r>
            <a:r>
              <a:rPr lang="en-US" dirty="0" err="1">
                <a:latin typeface="Comic Sans MS" panose="030F0702030302020204" pitchFamily="66" charset="0"/>
              </a:rPr>
              <a:t>Çevre</a:t>
            </a:r>
            <a:r>
              <a:rPr lang="en-US" dirty="0">
                <a:latin typeface="Comic Sans MS" panose="030F0702030302020204" pitchFamily="66" charset="0"/>
              </a:rPr>
              <a:t> </a:t>
            </a:r>
            <a:r>
              <a:rPr lang="en-US" dirty="0" err="1">
                <a:latin typeface="Comic Sans MS" panose="030F0702030302020204" pitchFamily="66" charset="0"/>
              </a:rPr>
              <a:t>Mühendisliği</a:t>
            </a:r>
            <a:r>
              <a:rPr lang="en-US" dirty="0">
                <a:latin typeface="Comic Sans MS" panose="030F0702030302020204" pitchFamily="66" charset="0"/>
              </a:rPr>
              <a:t> </a:t>
            </a:r>
            <a:r>
              <a:rPr lang="en-US" dirty="0" err="1">
                <a:latin typeface="Comic Sans MS" panose="030F0702030302020204" pitchFamily="66" charset="0"/>
              </a:rPr>
              <a:t>uygulamalarındaki</a:t>
            </a:r>
            <a:r>
              <a:rPr lang="en-US" dirty="0">
                <a:latin typeface="Comic Sans MS" panose="030F0702030302020204" pitchFamily="66" charset="0"/>
              </a:rPr>
              <a:t> </a:t>
            </a:r>
            <a:r>
              <a:rPr lang="en-US" dirty="0" err="1">
                <a:latin typeface="Comic Sans MS" panose="030F0702030302020204" pitchFamily="66" charset="0"/>
              </a:rPr>
              <a:t>tesisler</a:t>
            </a:r>
            <a:r>
              <a:rPr lang="en-US" dirty="0">
                <a:latin typeface="Comic Sans MS" panose="030F0702030302020204" pitchFamily="66" charset="0"/>
              </a:rPr>
              <a:t>, </a:t>
            </a:r>
            <a:r>
              <a:rPr lang="en-US" dirty="0" err="1">
                <a:latin typeface="Comic Sans MS" panose="030F0702030302020204" pitchFamily="66" charset="0"/>
              </a:rPr>
              <a:t>yapılar</a:t>
            </a:r>
            <a:endParaRPr lang="tr-TR" dirty="0">
              <a:latin typeface="Comic Sans MS" panose="030F0702030302020204" pitchFamily="66" charset="0"/>
            </a:endParaRPr>
          </a:p>
          <a:p>
            <a:pPr algn="just"/>
            <a:r>
              <a:rPr lang="en-US" dirty="0">
                <a:latin typeface="Comic Sans MS" panose="030F0702030302020204" pitchFamily="66" charset="0"/>
              </a:rPr>
              <a:t>                      </a:t>
            </a:r>
            <a:r>
              <a:rPr lang="en-US" dirty="0" err="1">
                <a:latin typeface="Comic Sans MS" panose="030F0702030302020204" pitchFamily="66" charset="0"/>
              </a:rPr>
              <a:t>Diğer</a:t>
            </a:r>
            <a:r>
              <a:rPr lang="en-US" dirty="0">
                <a:latin typeface="Comic Sans MS" panose="030F0702030302020204" pitchFamily="66" charset="0"/>
              </a:rPr>
              <a:t> </a:t>
            </a:r>
            <a:r>
              <a:rPr lang="en-US" dirty="0" err="1">
                <a:latin typeface="Comic Sans MS" panose="030F0702030302020204" pitchFamily="66" charset="0"/>
              </a:rPr>
              <a:t>mühendislik</a:t>
            </a:r>
            <a:r>
              <a:rPr lang="en-US" dirty="0">
                <a:latin typeface="Comic Sans MS" panose="030F0702030302020204" pitchFamily="66" charset="0"/>
              </a:rPr>
              <a:t> </a:t>
            </a:r>
            <a:r>
              <a:rPr lang="en-US" dirty="0" err="1">
                <a:latin typeface="Comic Sans MS" panose="030F0702030302020204" pitchFamily="66" charset="0"/>
              </a:rPr>
              <a:t>alanlarındaki</a:t>
            </a:r>
            <a:r>
              <a:rPr lang="en-US" dirty="0">
                <a:latin typeface="Comic Sans MS" panose="030F0702030302020204" pitchFamily="66" charset="0"/>
              </a:rPr>
              <a:t> </a:t>
            </a:r>
            <a:r>
              <a:rPr lang="en-US" dirty="0" err="1">
                <a:latin typeface="Comic Sans MS" panose="030F0702030302020204" pitchFamily="66" charset="0"/>
              </a:rPr>
              <a:t>yapılar</a:t>
            </a:r>
            <a:r>
              <a:rPr lang="en-US" dirty="0">
                <a:latin typeface="Comic Sans MS" panose="030F0702030302020204" pitchFamily="66" charset="0"/>
              </a:rPr>
              <a:t>, </a:t>
            </a:r>
            <a:r>
              <a:rPr lang="en-US" dirty="0" err="1">
                <a:latin typeface="Comic Sans MS" panose="030F0702030302020204" pitchFamily="66" charset="0"/>
              </a:rPr>
              <a:t>tesisler</a:t>
            </a:r>
            <a:endParaRPr lang="tr-TR" dirty="0">
              <a:latin typeface="Comic Sans MS" panose="030F0702030302020204" pitchFamily="66" charset="0"/>
            </a:endParaRPr>
          </a:p>
        </p:txBody>
      </p:sp>
    </p:spTree>
    <p:extLst>
      <p:ext uri="{BB962C8B-B14F-4D97-AF65-F5344CB8AC3E}">
        <p14:creationId xmlns:p14="http://schemas.microsoft.com/office/powerpoint/2010/main" val="4215887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2554</Words>
  <Application>Microsoft Office PowerPoint</Application>
  <PresentationFormat>Ekran Gösterisi (4:3)</PresentationFormat>
  <Paragraphs>157</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Ofis Teması</vt:lpstr>
      <vt:lpstr>ÇEVRE SAĞLIĞI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 SAĞLIĞI</dc:title>
  <dc:creator>ASUS-PC</dc:creator>
  <cp:lastModifiedBy>Omur GOKKUS</cp:lastModifiedBy>
  <cp:revision>21</cp:revision>
  <dcterms:created xsi:type="dcterms:W3CDTF">2015-10-05T16:34:39Z</dcterms:created>
  <dcterms:modified xsi:type="dcterms:W3CDTF">2016-10-05T19:49:45Z</dcterms:modified>
</cp:coreProperties>
</file>