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04"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2" r:id="rId48"/>
    <p:sldId id="303" r:id="rId49"/>
    <p:sldId id="301"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17581-3671-4BAF-BEAA-B7A1F3A14CB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A2EC6833-5D98-4F36-8AAE-45F66B3C8931}">
      <dgm:prSet phldrT="[Metin]"/>
      <dgm:spPr/>
      <dgm:t>
        <a:bodyPr/>
        <a:lstStyle/>
        <a:p>
          <a:r>
            <a:rPr lang="tr-TR" dirty="0" smtClean="0"/>
            <a:t>ÇEVRE</a:t>
          </a:r>
          <a:endParaRPr lang="tr-TR" dirty="0"/>
        </a:p>
      </dgm:t>
    </dgm:pt>
    <dgm:pt modelId="{5A6A1765-65D1-411C-A105-A425BBE958B0}" type="parTrans" cxnId="{837BD977-0707-4DDF-B47A-BCFD1DCE2E79}">
      <dgm:prSet/>
      <dgm:spPr/>
      <dgm:t>
        <a:bodyPr/>
        <a:lstStyle/>
        <a:p>
          <a:endParaRPr lang="tr-TR"/>
        </a:p>
      </dgm:t>
    </dgm:pt>
    <dgm:pt modelId="{EA1B49B0-AABD-4E2E-84D0-8DB118A35B73}" type="sibTrans" cxnId="{837BD977-0707-4DDF-B47A-BCFD1DCE2E79}">
      <dgm:prSet/>
      <dgm:spPr/>
      <dgm:t>
        <a:bodyPr/>
        <a:lstStyle/>
        <a:p>
          <a:endParaRPr lang="tr-TR"/>
        </a:p>
      </dgm:t>
    </dgm:pt>
    <dgm:pt modelId="{3B219383-4F03-4A21-89D6-5E7EE559151C}">
      <dgm:prSet phldrT="[Metin]"/>
      <dgm:spPr/>
      <dgm:t>
        <a:bodyPr/>
        <a:lstStyle/>
        <a:p>
          <a:r>
            <a:rPr lang="tr-TR" dirty="0" smtClean="0"/>
            <a:t>1. TANIMLAMA</a:t>
          </a:r>
          <a:endParaRPr lang="tr-TR" dirty="0"/>
        </a:p>
      </dgm:t>
    </dgm:pt>
    <dgm:pt modelId="{4FD58459-F982-4905-B892-896CA31C29BA}" type="parTrans" cxnId="{9BA655C9-8B4C-4AA1-AA0D-EC8F068819AF}">
      <dgm:prSet/>
      <dgm:spPr/>
      <dgm:t>
        <a:bodyPr/>
        <a:lstStyle/>
        <a:p>
          <a:endParaRPr lang="tr-TR"/>
        </a:p>
      </dgm:t>
    </dgm:pt>
    <dgm:pt modelId="{A008E30B-C817-46B5-B211-EFD67032B351}" type="sibTrans" cxnId="{9BA655C9-8B4C-4AA1-AA0D-EC8F068819AF}">
      <dgm:prSet/>
      <dgm:spPr/>
      <dgm:t>
        <a:bodyPr/>
        <a:lstStyle/>
        <a:p>
          <a:endParaRPr lang="tr-TR"/>
        </a:p>
      </dgm:t>
    </dgm:pt>
    <dgm:pt modelId="{C3D64A25-B948-418D-974B-BDA6B6908667}">
      <dgm:prSet phldrT="[Metin]"/>
      <dgm:spPr/>
      <dgm:t>
        <a:bodyPr/>
        <a:lstStyle/>
        <a:p>
          <a:r>
            <a:rPr lang="tr-TR" dirty="0" smtClean="0"/>
            <a:t>2. TANIMLAMA</a:t>
          </a:r>
          <a:endParaRPr lang="tr-TR" dirty="0"/>
        </a:p>
      </dgm:t>
    </dgm:pt>
    <dgm:pt modelId="{FFBC7A9F-F501-4AFA-B995-1294BB8D0C5E}" type="parTrans" cxnId="{19BD0B33-C8B0-4F36-9C0F-F5A9708F5674}">
      <dgm:prSet/>
      <dgm:spPr/>
      <dgm:t>
        <a:bodyPr/>
        <a:lstStyle/>
        <a:p>
          <a:endParaRPr lang="tr-TR"/>
        </a:p>
      </dgm:t>
    </dgm:pt>
    <dgm:pt modelId="{EC57021A-B155-41F7-BFA9-FC23A457D601}" type="sibTrans" cxnId="{19BD0B33-C8B0-4F36-9C0F-F5A9708F5674}">
      <dgm:prSet/>
      <dgm:spPr/>
      <dgm:t>
        <a:bodyPr/>
        <a:lstStyle/>
        <a:p>
          <a:endParaRPr lang="tr-TR"/>
        </a:p>
      </dgm:t>
    </dgm:pt>
    <dgm:pt modelId="{0B090ACA-348B-4CE8-BE12-E6CC110D2982}">
      <dgm:prSet/>
      <dgm:spPr/>
      <dgm:t>
        <a:bodyPr/>
        <a:lstStyle/>
        <a:p>
          <a:r>
            <a:rPr lang="tr-TR" dirty="0" smtClean="0"/>
            <a:t>DOĞAL ÇEVRE</a:t>
          </a:r>
          <a:endParaRPr lang="tr-TR" dirty="0"/>
        </a:p>
      </dgm:t>
    </dgm:pt>
    <dgm:pt modelId="{0C8E15E2-29F4-4EDB-8943-9F44F9317883}" type="parTrans" cxnId="{66B315BA-5BDC-4E8F-8A8F-C700E3590A46}">
      <dgm:prSet/>
      <dgm:spPr/>
      <dgm:t>
        <a:bodyPr/>
        <a:lstStyle/>
        <a:p>
          <a:endParaRPr lang="tr-TR"/>
        </a:p>
      </dgm:t>
    </dgm:pt>
    <dgm:pt modelId="{E68468B3-7B92-49B5-83AC-3C92FCBCF8B0}" type="sibTrans" cxnId="{66B315BA-5BDC-4E8F-8A8F-C700E3590A46}">
      <dgm:prSet/>
      <dgm:spPr/>
      <dgm:t>
        <a:bodyPr/>
        <a:lstStyle/>
        <a:p>
          <a:endParaRPr lang="tr-TR"/>
        </a:p>
      </dgm:t>
    </dgm:pt>
    <dgm:pt modelId="{35C65774-21E6-434C-B502-FDCA87E41FD0}">
      <dgm:prSet/>
      <dgm:spPr/>
      <dgm:t>
        <a:bodyPr/>
        <a:lstStyle/>
        <a:p>
          <a:r>
            <a:rPr lang="tr-TR" dirty="0" smtClean="0"/>
            <a:t>YAPAY ÇEVRE</a:t>
          </a:r>
          <a:endParaRPr lang="tr-TR" dirty="0"/>
        </a:p>
      </dgm:t>
    </dgm:pt>
    <dgm:pt modelId="{763B2CB6-F1F6-4BA3-B7FC-34411C955807}" type="parTrans" cxnId="{1C9E3172-2E08-4C1A-AB0B-42E01BC64304}">
      <dgm:prSet/>
      <dgm:spPr/>
      <dgm:t>
        <a:bodyPr/>
        <a:lstStyle/>
        <a:p>
          <a:endParaRPr lang="tr-TR"/>
        </a:p>
      </dgm:t>
    </dgm:pt>
    <dgm:pt modelId="{C03628F9-4146-429B-BFD0-B670AE022435}" type="sibTrans" cxnId="{1C9E3172-2E08-4C1A-AB0B-42E01BC64304}">
      <dgm:prSet/>
      <dgm:spPr/>
      <dgm:t>
        <a:bodyPr/>
        <a:lstStyle/>
        <a:p>
          <a:endParaRPr lang="tr-TR"/>
        </a:p>
      </dgm:t>
    </dgm:pt>
    <dgm:pt modelId="{B49A0ABE-05FE-41AC-8186-854CBAFD8A9E}">
      <dgm:prSet/>
      <dgm:spPr/>
      <dgm:t>
        <a:bodyPr/>
        <a:lstStyle/>
        <a:p>
          <a:r>
            <a:rPr lang="tr-TR" smtClean="0"/>
            <a:t>FİZİKİ ÇEVRE</a:t>
          </a:r>
          <a:endParaRPr lang="tr-TR" dirty="0"/>
        </a:p>
      </dgm:t>
    </dgm:pt>
    <dgm:pt modelId="{7A5415C3-AC88-444E-8BF0-0876D2CB2B0C}" type="parTrans" cxnId="{847D31A8-347B-4988-90AD-7D4260637FAB}">
      <dgm:prSet/>
      <dgm:spPr/>
      <dgm:t>
        <a:bodyPr/>
        <a:lstStyle/>
        <a:p>
          <a:endParaRPr lang="tr-TR"/>
        </a:p>
      </dgm:t>
    </dgm:pt>
    <dgm:pt modelId="{4385EFAD-910A-49A2-B826-CDA2C62991D6}" type="sibTrans" cxnId="{847D31A8-347B-4988-90AD-7D4260637FAB}">
      <dgm:prSet/>
      <dgm:spPr/>
      <dgm:t>
        <a:bodyPr/>
        <a:lstStyle/>
        <a:p>
          <a:endParaRPr lang="tr-TR"/>
        </a:p>
      </dgm:t>
    </dgm:pt>
    <dgm:pt modelId="{70F5184E-A03D-4F09-B724-19DF6C4DD9D4}">
      <dgm:prSet/>
      <dgm:spPr/>
      <dgm:t>
        <a:bodyPr/>
        <a:lstStyle/>
        <a:p>
          <a:r>
            <a:rPr lang="tr-TR" dirty="0" smtClean="0"/>
            <a:t>BİYOLOJİK ÇEVRE</a:t>
          </a:r>
          <a:endParaRPr lang="tr-TR" dirty="0"/>
        </a:p>
      </dgm:t>
    </dgm:pt>
    <dgm:pt modelId="{0DD6AF98-45A6-491A-9C66-FE8CA3A34163}" type="parTrans" cxnId="{7D31D583-3480-4D8A-A31A-04092B19BAE1}">
      <dgm:prSet/>
      <dgm:spPr/>
      <dgm:t>
        <a:bodyPr/>
        <a:lstStyle/>
        <a:p>
          <a:endParaRPr lang="tr-TR"/>
        </a:p>
      </dgm:t>
    </dgm:pt>
    <dgm:pt modelId="{E7595C97-CDF9-4936-A0E8-AFF551FA5EF3}" type="sibTrans" cxnId="{7D31D583-3480-4D8A-A31A-04092B19BAE1}">
      <dgm:prSet/>
      <dgm:spPr/>
      <dgm:t>
        <a:bodyPr/>
        <a:lstStyle/>
        <a:p>
          <a:endParaRPr lang="tr-TR"/>
        </a:p>
      </dgm:t>
    </dgm:pt>
    <dgm:pt modelId="{E1AC8D73-8A09-4178-80F4-E9565E2300C1}">
      <dgm:prSet/>
      <dgm:spPr/>
      <dgm:t>
        <a:bodyPr/>
        <a:lstStyle/>
        <a:p>
          <a:r>
            <a:rPr lang="tr-TR" dirty="0" smtClean="0"/>
            <a:t>SOSYAL ÇEVRE (Aile, Dernek, vb.)</a:t>
          </a:r>
          <a:endParaRPr lang="tr-TR" dirty="0"/>
        </a:p>
      </dgm:t>
    </dgm:pt>
    <dgm:pt modelId="{19A1F4FC-5F2F-4ADE-AE3D-5B2C12221DA2}" type="parTrans" cxnId="{C4C47662-6004-4865-92CB-4DC2606F739A}">
      <dgm:prSet/>
      <dgm:spPr/>
      <dgm:t>
        <a:bodyPr/>
        <a:lstStyle/>
        <a:p>
          <a:endParaRPr lang="tr-TR"/>
        </a:p>
      </dgm:t>
    </dgm:pt>
    <dgm:pt modelId="{70202CC0-6996-48A8-87A8-15F78B9922DA}" type="sibTrans" cxnId="{C4C47662-6004-4865-92CB-4DC2606F739A}">
      <dgm:prSet/>
      <dgm:spPr/>
      <dgm:t>
        <a:bodyPr/>
        <a:lstStyle/>
        <a:p>
          <a:endParaRPr lang="tr-TR"/>
        </a:p>
      </dgm:t>
    </dgm:pt>
    <dgm:pt modelId="{952EBEF5-9323-4A37-B6C2-FF5FC3868151}">
      <dgm:prSet/>
      <dgm:spPr/>
      <dgm:t>
        <a:bodyPr/>
        <a:lstStyle/>
        <a:p>
          <a:r>
            <a:rPr lang="tr-TR" dirty="0" smtClean="0"/>
            <a:t>EKONOMİK ÇEVRE </a:t>
          </a:r>
        </a:p>
        <a:p>
          <a:r>
            <a:rPr lang="tr-TR" dirty="0" smtClean="0"/>
            <a:t>(banka, borsa vb.)</a:t>
          </a:r>
          <a:endParaRPr lang="tr-TR" dirty="0"/>
        </a:p>
      </dgm:t>
    </dgm:pt>
    <dgm:pt modelId="{70B5FEA1-B799-4641-AECA-04D380554FF8}" type="parTrans" cxnId="{E8FF90E2-8D4A-4603-AE47-8F41B90936A4}">
      <dgm:prSet/>
      <dgm:spPr/>
      <dgm:t>
        <a:bodyPr/>
        <a:lstStyle/>
        <a:p>
          <a:endParaRPr lang="tr-TR"/>
        </a:p>
      </dgm:t>
    </dgm:pt>
    <dgm:pt modelId="{69145FAB-4FD7-421E-81CF-63771B62A3A3}" type="sibTrans" cxnId="{E8FF90E2-8D4A-4603-AE47-8F41B90936A4}">
      <dgm:prSet/>
      <dgm:spPr/>
      <dgm:t>
        <a:bodyPr/>
        <a:lstStyle/>
        <a:p>
          <a:endParaRPr lang="tr-TR"/>
        </a:p>
      </dgm:t>
    </dgm:pt>
    <dgm:pt modelId="{C985497A-BC31-402E-B1B6-05295A0D0BF9}" type="pres">
      <dgm:prSet presAssocID="{CBF17581-3671-4BAF-BEAA-B7A1F3A14CBC}" presName="hierChild1" presStyleCnt="0">
        <dgm:presLayoutVars>
          <dgm:orgChart val="1"/>
          <dgm:chPref val="1"/>
          <dgm:dir/>
          <dgm:animOne val="branch"/>
          <dgm:animLvl val="lvl"/>
          <dgm:resizeHandles/>
        </dgm:presLayoutVars>
      </dgm:prSet>
      <dgm:spPr/>
      <dgm:t>
        <a:bodyPr/>
        <a:lstStyle/>
        <a:p>
          <a:endParaRPr lang="tr-TR"/>
        </a:p>
      </dgm:t>
    </dgm:pt>
    <dgm:pt modelId="{E236D5FD-2FEF-48AE-99B3-D8EBAC48CA5F}" type="pres">
      <dgm:prSet presAssocID="{A2EC6833-5D98-4F36-8AAE-45F66B3C8931}" presName="hierRoot1" presStyleCnt="0">
        <dgm:presLayoutVars>
          <dgm:hierBranch val="init"/>
        </dgm:presLayoutVars>
      </dgm:prSet>
      <dgm:spPr/>
    </dgm:pt>
    <dgm:pt modelId="{B639BABD-D619-4364-A460-FF152971B8D0}" type="pres">
      <dgm:prSet presAssocID="{A2EC6833-5D98-4F36-8AAE-45F66B3C8931}" presName="rootComposite1" presStyleCnt="0"/>
      <dgm:spPr/>
    </dgm:pt>
    <dgm:pt modelId="{612455FD-0140-437E-B3B4-F305C7FF4D81}" type="pres">
      <dgm:prSet presAssocID="{A2EC6833-5D98-4F36-8AAE-45F66B3C8931}" presName="rootText1" presStyleLbl="node0" presStyleIdx="0" presStyleCnt="1">
        <dgm:presLayoutVars>
          <dgm:chPref val="3"/>
        </dgm:presLayoutVars>
      </dgm:prSet>
      <dgm:spPr/>
      <dgm:t>
        <a:bodyPr/>
        <a:lstStyle/>
        <a:p>
          <a:endParaRPr lang="tr-TR"/>
        </a:p>
      </dgm:t>
    </dgm:pt>
    <dgm:pt modelId="{299774B5-1177-4404-A72C-B67178E26CC7}" type="pres">
      <dgm:prSet presAssocID="{A2EC6833-5D98-4F36-8AAE-45F66B3C8931}" presName="rootConnector1" presStyleLbl="node1" presStyleIdx="0" presStyleCnt="0"/>
      <dgm:spPr/>
      <dgm:t>
        <a:bodyPr/>
        <a:lstStyle/>
        <a:p>
          <a:endParaRPr lang="tr-TR"/>
        </a:p>
      </dgm:t>
    </dgm:pt>
    <dgm:pt modelId="{DDCF6D65-BD6F-4903-914C-9DB56097C0C3}" type="pres">
      <dgm:prSet presAssocID="{A2EC6833-5D98-4F36-8AAE-45F66B3C8931}" presName="hierChild2" presStyleCnt="0"/>
      <dgm:spPr/>
    </dgm:pt>
    <dgm:pt modelId="{475D07F2-0453-46F9-BF67-A0A6731B172C}" type="pres">
      <dgm:prSet presAssocID="{4FD58459-F982-4905-B892-896CA31C29BA}" presName="Name37" presStyleLbl="parChTrans1D2" presStyleIdx="0" presStyleCnt="2"/>
      <dgm:spPr/>
      <dgm:t>
        <a:bodyPr/>
        <a:lstStyle/>
        <a:p>
          <a:endParaRPr lang="tr-TR"/>
        </a:p>
      </dgm:t>
    </dgm:pt>
    <dgm:pt modelId="{0820AB24-BABF-4CC5-8A8F-24B4950CEE07}" type="pres">
      <dgm:prSet presAssocID="{3B219383-4F03-4A21-89D6-5E7EE559151C}" presName="hierRoot2" presStyleCnt="0">
        <dgm:presLayoutVars>
          <dgm:hierBranch val="init"/>
        </dgm:presLayoutVars>
      </dgm:prSet>
      <dgm:spPr/>
    </dgm:pt>
    <dgm:pt modelId="{88FE1DB1-0613-4EFC-98FF-55AC21351E06}" type="pres">
      <dgm:prSet presAssocID="{3B219383-4F03-4A21-89D6-5E7EE559151C}" presName="rootComposite" presStyleCnt="0"/>
      <dgm:spPr/>
    </dgm:pt>
    <dgm:pt modelId="{5BCD3CF5-91CF-48D7-B06F-01C7462A067B}" type="pres">
      <dgm:prSet presAssocID="{3B219383-4F03-4A21-89D6-5E7EE559151C}" presName="rootText" presStyleLbl="node2" presStyleIdx="0" presStyleCnt="2" custLinFactNeighborX="1291" custLinFactNeighborY="2523">
        <dgm:presLayoutVars>
          <dgm:chPref val="3"/>
        </dgm:presLayoutVars>
      </dgm:prSet>
      <dgm:spPr/>
      <dgm:t>
        <a:bodyPr/>
        <a:lstStyle/>
        <a:p>
          <a:endParaRPr lang="tr-TR"/>
        </a:p>
      </dgm:t>
    </dgm:pt>
    <dgm:pt modelId="{541A2F64-C08E-457C-B6F5-EAC827F67523}" type="pres">
      <dgm:prSet presAssocID="{3B219383-4F03-4A21-89D6-5E7EE559151C}" presName="rootConnector" presStyleLbl="node2" presStyleIdx="0" presStyleCnt="2"/>
      <dgm:spPr/>
      <dgm:t>
        <a:bodyPr/>
        <a:lstStyle/>
        <a:p>
          <a:endParaRPr lang="tr-TR"/>
        </a:p>
      </dgm:t>
    </dgm:pt>
    <dgm:pt modelId="{A3317942-D646-4E03-9DD8-FFEEAF9292A3}" type="pres">
      <dgm:prSet presAssocID="{3B219383-4F03-4A21-89D6-5E7EE559151C}" presName="hierChild4" presStyleCnt="0"/>
      <dgm:spPr/>
    </dgm:pt>
    <dgm:pt modelId="{5D6287EF-DB50-4E90-8363-95878981B463}" type="pres">
      <dgm:prSet presAssocID="{0C8E15E2-29F4-4EDB-8943-9F44F9317883}" presName="Name37" presStyleLbl="parChTrans1D3" presStyleIdx="0" presStyleCnt="6"/>
      <dgm:spPr/>
      <dgm:t>
        <a:bodyPr/>
        <a:lstStyle/>
        <a:p>
          <a:endParaRPr lang="tr-TR"/>
        </a:p>
      </dgm:t>
    </dgm:pt>
    <dgm:pt modelId="{FD6F08AE-9D60-45BF-B13F-8D8C68069A27}" type="pres">
      <dgm:prSet presAssocID="{0B090ACA-348B-4CE8-BE12-E6CC110D2982}" presName="hierRoot2" presStyleCnt="0">
        <dgm:presLayoutVars>
          <dgm:hierBranch val="init"/>
        </dgm:presLayoutVars>
      </dgm:prSet>
      <dgm:spPr/>
    </dgm:pt>
    <dgm:pt modelId="{780543EB-C40E-426C-AA0E-0B1D6F210300}" type="pres">
      <dgm:prSet presAssocID="{0B090ACA-348B-4CE8-BE12-E6CC110D2982}" presName="rootComposite" presStyleCnt="0"/>
      <dgm:spPr/>
    </dgm:pt>
    <dgm:pt modelId="{1E9CF8AC-0E57-43E2-831D-1C375661C857}" type="pres">
      <dgm:prSet presAssocID="{0B090ACA-348B-4CE8-BE12-E6CC110D2982}" presName="rootText" presStyleLbl="node3" presStyleIdx="0" presStyleCnt="6" custLinFactX="-78066" custLinFactNeighborX="-100000" custLinFactNeighborY="-4415">
        <dgm:presLayoutVars>
          <dgm:chPref val="3"/>
        </dgm:presLayoutVars>
      </dgm:prSet>
      <dgm:spPr/>
      <dgm:t>
        <a:bodyPr/>
        <a:lstStyle/>
        <a:p>
          <a:endParaRPr lang="tr-TR"/>
        </a:p>
      </dgm:t>
    </dgm:pt>
    <dgm:pt modelId="{A5D2DED0-6734-4199-B130-0ACC8709A4F7}" type="pres">
      <dgm:prSet presAssocID="{0B090ACA-348B-4CE8-BE12-E6CC110D2982}" presName="rootConnector" presStyleLbl="node3" presStyleIdx="0" presStyleCnt="6"/>
      <dgm:spPr/>
      <dgm:t>
        <a:bodyPr/>
        <a:lstStyle/>
        <a:p>
          <a:endParaRPr lang="tr-TR"/>
        </a:p>
      </dgm:t>
    </dgm:pt>
    <dgm:pt modelId="{77C45027-B2F0-4503-A3ED-11F9E58F8D57}" type="pres">
      <dgm:prSet presAssocID="{0B090ACA-348B-4CE8-BE12-E6CC110D2982}" presName="hierChild4" presStyleCnt="0"/>
      <dgm:spPr/>
    </dgm:pt>
    <dgm:pt modelId="{788821D9-19A7-416A-8FE8-9CB5186ECCA6}" type="pres">
      <dgm:prSet presAssocID="{0B090ACA-348B-4CE8-BE12-E6CC110D2982}" presName="hierChild5" presStyleCnt="0"/>
      <dgm:spPr/>
    </dgm:pt>
    <dgm:pt modelId="{9D8B3893-1EEC-488B-864C-0CA62FFA8329}" type="pres">
      <dgm:prSet presAssocID="{763B2CB6-F1F6-4BA3-B7FC-34411C955807}" presName="Name37" presStyleLbl="parChTrans1D3" presStyleIdx="1" presStyleCnt="6"/>
      <dgm:spPr/>
      <dgm:t>
        <a:bodyPr/>
        <a:lstStyle/>
        <a:p>
          <a:endParaRPr lang="tr-TR"/>
        </a:p>
      </dgm:t>
    </dgm:pt>
    <dgm:pt modelId="{9EE4AD3C-BB0D-41E1-984A-277676D71FCA}" type="pres">
      <dgm:prSet presAssocID="{35C65774-21E6-434C-B502-FDCA87E41FD0}" presName="hierRoot2" presStyleCnt="0">
        <dgm:presLayoutVars>
          <dgm:hierBranch val="init"/>
        </dgm:presLayoutVars>
      </dgm:prSet>
      <dgm:spPr/>
    </dgm:pt>
    <dgm:pt modelId="{0D950829-811B-4C05-B802-F9CE62166CEC}" type="pres">
      <dgm:prSet presAssocID="{35C65774-21E6-434C-B502-FDCA87E41FD0}" presName="rootComposite" presStyleCnt="0"/>
      <dgm:spPr/>
    </dgm:pt>
    <dgm:pt modelId="{841771FA-DABD-458E-9278-8750EFED9EA9}" type="pres">
      <dgm:prSet presAssocID="{35C65774-21E6-434C-B502-FDCA87E41FD0}" presName="rootText" presStyleLbl="node3" presStyleIdx="1" presStyleCnt="6" custLinFactX="-68419" custLinFactNeighborX="-100000" custLinFactNeighborY="-11353">
        <dgm:presLayoutVars>
          <dgm:chPref val="3"/>
        </dgm:presLayoutVars>
      </dgm:prSet>
      <dgm:spPr/>
      <dgm:t>
        <a:bodyPr/>
        <a:lstStyle/>
        <a:p>
          <a:endParaRPr lang="tr-TR"/>
        </a:p>
      </dgm:t>
    </dgm:pt>
    <dgm:pt modelId="{FFAEAD22-7636-4192-B738-937F3CE125FC}" type="pres">
      <dgm:prSet presAssocID="{35C65774-21E6-434C-B502-FDCA87E41FD0}" presName="rootConnector" presStyleLbl="node3" presStyleIdx="1" presStyleCnt="6"/>
      <dgm:spPr/>
      <dgm:t>
        <a:bodyPr/>
        <a:lstStyle/>
        <a:p>
          <a:endParaRPr lang="tr-TR"/>
        </a:p>
      </dgm:t>
    </dgm:pt>
    <dgm:pt modelId="{56487165-1B42-4289-A620-6CAEEB8A8779}" type="pres">
      <dgm:prSet presAssocID="{35C65774-21E6-434C-B502-FDCA87E41FD0}" presName="hierChild4" presStyleCnt="0"/>
      <dgm:spPr/>
    </dgm:pt>
    <dgm:pt modelId="{F122B949-D0D3-4F57-8228-7F6B609E442D}" type="pres">
      <dgm:prSet presAssocID="{35C65774-21E6-434C-B502-FDCA87E41FD0}" presName="hierChild5" presStyleCnt="0"/>
      <dgm:spPr/>
    </dgm:pt>
    <dgm:pt modelId="{29606EFC-F047-419F-ABD7-D00EA32A6879}" type="pres">
      <dgm:prSet presAssocID="{3B219383-4F03-4A21-89D6-5E7EE559151C}" presName="hierChild5" presStyleCnt="0"/>
      <dgm:spPr/>
    </dgm:pt>
    <dgm:pt modelId="{61D3275C-6667-4BBC-8657-7C0F1C642F3D}" type="pres">
      <dgm:prSet presAssocID="{FFBC7A9F-F501-4AFA-B995-1294BB8D0C5E}" presName="Name37" presStyleLbl="parChTrans1D2" presStyleIdx="1" presStyleCnt="2"/>
      <dgm:spPr/>
      <dgm:t>
        <a:bodyPr/>
        <a:lstStyle/>
        <a:p>
          <a:endParaRPr lang="tr-TR"/>
        </a:p>
      </dgm:t>
    </dgm:pt>
    <dgm:pt modelId="{62C36491-D181-4A27-93AA-0EA7089BF87A}" type="pres">
      <dgm:prSet presAssocID="{C3D64A25-B948-418D-974B-BDA6B6908667}" presName="hierRoot2" presStyleCnt="0">
        <dgm:presLayoutVars>
          <dgm:hierBranch val="init"/>
        </dgm:presLayoutVars>
      </dgm:prSet>
      <dgm:spPr/>
    </dgm:pt>
    <dgm:pt modelId="{D68C6B73-D708-490E-8970-B75739401FE0}" type="pres">
      <dgm:prSet presAssocID="{C3D64A25-B948-418D-974B-BDA6B6908667}" presName="rootComposite" presStyleCnt="0"/>
      <dgm:spPr/>
    </dgm:pt>
    <dgm:pt modelId="{6C4D8C10-4B34-4ECA-8E73-2591E6180DBF}" type="pres">
      <dgm:prSet presAssocID="{C3D64A25-B948-418D-974B-BDA6B6908667}" presName="rootText" presStyleLbl="node2" presStyleIdx="1" presStyleCnt="2" custLinFactNeighborX="58766" custLinFactNeighborY="2523">
        <dgm:presLayoutVars>
          <dgm:chPref val="3"/>
        </dgm:presLayoutVars>
      </dgm:prSet>
      <dgm:spPr/>
      <dgm:t>
        <a:bodyPr/>
        <a:lstStyle/>
        <a:p>
          <a:endParaRPr lang="tr-TR"/>
        </a:p>
      </dgm:t>
    </dgm:pt>
    <dgm:pt modelId="{19AA3D80-2298-44ED-9026-B7739A0B6C2B}" type="pres">
      <dgm:prSet presAssocID="{C3D64A25-B948-418D-974B-BDA6B6908667}" presName="rootConnector" presStyleLbl="node2" presStyleIdx="1" presStyleCnt="2"/>
      <dgm:spPr/>
      <dgm:t>
        <a:bodyPr/>
        <a:lstStyle/>
        <a:p>
          <a:endParaRPr lang="tr-TR"/>
        </a:p>
      </dgm:t>
    </dgm:pt>
    <dgm:pt modelId="{1ACB6C6F-C2CB-4921-9650-FE845044F9BB}" type="pres">
      <dgm:prSet presAssocID="{C3D64A25-B948-418D-974B-BDA6B6908667}" presName="hierChild4" presStyleCnt="0"/>
      <dgm:spPr/>
    </dgm:pt>
    <dgm:pt modelId="{5AD9E735-2F31-4B46-B30D-80E23E1F9E69}" type="pres">
      <dgm:prSet presAssocID="{7A5415C3-AC88-444E-8BF0-0876D2CB2B0C}" presName="Name37" presStyleLbl="parChTrans1D3" presStyleIdx="2" presStyleCnt="6"/>
      <dgm:spPr/>
      <dgm:t>
        <a:bodyPr/>
        <a:lstStyle/>
        <a:p>
          <a:endParaRPr lang="tr-TR"/>
        </a:p>
      </dgm:t>
    </dgm:pt>
    <dgm:pt modelId="{B5AC30C0-B368-4255-8189-4A983BE7A98D}" type="pres">
      <dgm:prSet presAssocID="{B49A0ABE-05FE-41AC-8186-854CBAFD8A9E}" presName="hierRoot2" presStyleCnt="0">
        <dgm:presLayoutVars>
          <dgm:hierBranch val="init"/>
        </dgm:presLayoutVars>
      </dgm:prSet>
      <dgm:spPr/>
    </dgm:pt>
    <dgm:pt modelId="{349F78D7-F88B-4E47-8519-AFA1A5AC88BA}" type="pres">
      <dgm:prSet presAssocID="{B49A0ABE-05FE-41AC-8186-854CBAFD8A9E}" presName="rootComposite" presStyleCnt="0"/>
      <dgm:spPr/>
    </dgm:pt>
    <dgm:pt modelId="{FA61F913-E523-43D6-9424-BCAF3F004C5C}" type="pres">
      <dgm:prSet presAssocID="{B49A0ABE-05FE-41AC-8186-854CBAFD8A9E}" presName="rootText" presStyleLbl="node3" presStyleIdx="2" presStyleCnt="6" custScaleX="102587" custLinFactX="15767" custLinFactNeighborX="100000" custLinFactNeighborY="-4415">
        <dgm:presLayoutVars>
          <dgm:chPref val="3"/>
        </dgm:presLayoutVars>
      </dgm:prSet>
      <dgm:spPr/>
      <dgm:t>
        <a:bodyPr/>
        <a:lstStyle/>
        <a:p>
          <a:endParaRPr lang="tr-TR"/>
        </a:p>
      </dgm:t>
    </dgm:pt>
    <dgm:pt modelId="{86ECDC30-03A2-46CE-A620-CED1C0F18DE7}" type="pres">
      <dgm:prSet presAssocID="{B49A0ABE-05FE-41AC-8186-854CBAFD8A9E}" presName="rootConnector" presStyleLbl="node3" presStyleIdx="2" presStyleCnt="6"/>
      <dgm:spPr/>
      <dgm:t>
        <a:bodyPr/>
        <a:lstStyle/>
        <a:p>
          <a:endParaRPr lang="tr-TR"/>
        </a:p>
      </dgm:t>
    </dgm:pt>
    <dgm:pt modelId="{E67C9039-B4DF-4C8A-A434-88D8D8FBF531}" type="pres">
      <dgm:prSet presAssocID="{B49A0ABE-05FE-41AC-8186-854CBAFD8A9E}" presName="hierChild4" presStyleCnt="0"/>
      <dgm:spPr/>
    </dgm:pt>
    <dgm:pt modelId="{3CA2AD00-FAD0-4DF9-AD63-E6CE16DB5ED3}" type="pres">
      <dgm:prSet presAssocID="{B49A0ABE-05FE-41AC-8186-854CBAFD8A9E}" presName="hierChild5" presStyleCnt="0"/>
      <dgm:spPr/>
    </dgm:pt>
    <dgm:pt modelId="{90C89B58-3D11-4204-9B05-40783D033084}" type="pres">
      <dgm:prSet presAssocID="{0DD6AF98-45A6-491A-9C66-FE8CA3A34163}" presName="Name37" presStyleLbl="parChTrans1D3" presStyleIdx="3" presStyleCnt="6"/>
      <dgm:spPr/>
      <dgm:t>
        <a:bodyPr/>
        <a:lstStyle/>
        <a:p>
          <a:endParaRPr lang="tr-TR"/>
        </a:p>
      </dgm:t>
    </dgm:pt>
    <dgm:pt modelId="{D2679E01-5EA0-4EF0-9302-0AFDA7B5859E}" type="pres">
      <dgm:prSet presAssocID="{70F5184E-A03D-4F09-B724-19DF6C4DD9D4}" presName="hierRoot2" presStyleCnt="0">
        <dgm:presLayoutVars>
          <dgm:hierBranch val="init"/>
        </dgm:presLayoutVars>
      </dgm:prSet>
      <dgm:spPr/>
    </dgm:pt>
    <dgm:pt modelId="{63507C31-3596-4892-AC20-492A8D544728}" type="pres">
      <dgm:prSet presAssocID="{70F5184E-A03D-4F09-B724-19DF6C4DD9D4}" presName="rootComposite" presStyleCnt="0"/>
      <dgm:spPr/>
    </dgm:pt>
    <dgm:pt modelId="{5BE03F45-D92F-480B-8E16-F6D7B96F8E02}" type="pres">
      <dgm:prSet presAssocID="{70F5184E-A03D-4F09-B724-19DF6C4DD9D4}" presName="rootText" presStyleLbl="node3" presStyleIdx="3" presStyleCnt="6" custLinFactX="15767" custLinFactNeighborX="100000" custLinFactNeighborY="-1705">
        <dgm:presLayoutVars>
          <dgm:chPref val="3"/>
        </dgm:presLayoutVars>
      </dgm:prSet>
      <dgm:spPr/>
      <dgm:t>
        <a:bodyPr/>
        <a:lstStyle/>
        <a:p>
          <a:endParaRPr lang="tr-TR"/>
        </a:p>
      </dgm:t>
    </dgm:pt>
    <dgm:pt modelId="{86C956A0-ABEE-40B8-AF14-C3EB279C85EB}" type="pres">
      <dgm:prSet presAssocID="{70F5184E-A03D-4F09-B724-19DF6C4DD9D4}" presName="rootConnector" presStyleLbl="node3" presStyleIdx="3" presStyleCnt="6"/>
      <dgm:spPr/>
      <dgm:t>
        <a:bodyPr/>
        <a:lstStyle/>
        <a:p>
          <a:endParaRPr lang="tr-TR"/>
        </a:p>
      </dgm:t>
    </dgm:pt>
    <dgm:pt modelId="{BEFCA477-1AE1-465E-AEAC-C870CD687E2A}" type="pres">
      <dgm:prSet presAssocID="{70F5184E-A03D-4F09-B724-19DF6C4DD9D4}" presName="hierChild4" presStyleCnt="0"/>
      <dgm:spPr/>
    </dgm:pt>
    <dgm:pt modelId="{16A6E90D-F3D2-4B51-B7BF-1A1614E40567}" type="pres">
      <dgm:prSet presAssocID="{70F5184E-A03D-4F09-B724-19DF6C4DD9D4}" presName="hierChild5" presStyleCnt="0"/>
      <dgm:spPr/>
    </dgm:pt>
    <dgm:pt modelId="{820CD1AC-2436-4677-A610-0BCA5CFD7A7B}" type="pres">
      <dgm:prSet presAssocID="{19A1F4FC-5F2F-4ADE-AE3D-5B2C12221DA2}" presName="Name37" presStyleLbl="parChTrans1D3" presStyleIdx="4" presStyleCnt="6"/>
      <dgm:spPr/>
      <dgm:t>
        <a:bodyPr/>
        <a:lstStyle/>
        <a:p>
          <a:endParaRPr lang="tr-TR"/>
        </a:p>
      </dgm:t>
    </dgm:pt>
    <dgm:pt modelId="{B3976553-CD54-4C8C-835C-DF35F7B2F9F1}" type="pres">
      <dgm:prSet presAssocID="{E1AC8D73-8A09-4178-80F4-E9565E2300C1}" presName="hierRoot2" presStyleCnt="0">
        <dgm:presLayoutVars>
          <dgm:hierBranch val="init"/>
        </dgm:presLayoutVars>
      </dgm:prSet>
      <dgm:spPr/>
    </dgm:pt>
    <dgm:pt modelId="{6BDE56AD-3A14-4627-9045-C39E0F119ED8}" type="pres">
      <dgm:prSet presAssocID="{E1AC8D73-8A09-4178-80F4-E9565E2300C1}" presName="rootComposite" presStyleCnt="0"/>
      <dgm:spPr/>
    </dgm:pt>
    <dgm:pt modelId="{2974CB03-A535-46B2-8253-2B92526C668F}" type="pres">
      <dgm:prSet presAssocID="{E1AC8D73-8A09-4178-80F4-E9565E2300C1}" presName="rootText" presStyleLbl="node3" presStyleIdx="4" presStyleCnt="6" custLinFactX="15767" custLinFactNeighborX="100000" custLinFactNeighborY="-8643">
        <dgm:presLayoutVars>
          <dgm:chPref val="3"/>
        </dgm:presLayoutVars>
      </dgm:prSet>
      <dgm:spPr/>
      <dgm:t>
        <a:bodyPr/>
        <a:lstStyle/>
        <a:p>
          <a:endParaRPr lang="tr-TR"/>
        </a:p>
      </dgm:t>
    </dgm:pt>
    <dgm:pt modelId="{56107DA1-470E-4D30-B1B8-5AF85AEFAB42}" type="pres">
      <dgm:prSet presAssocID="{E1AC8D73-8A09-4178-80F4-E9565E2300C1}" presName="rootConnector" presStyleLbl="node3" presStyleIdx="4" presStyleCnt="6"/>
      <dgm:spPr/>
      <dgm:t>
        <a:bodyPr/>
        <a:lstStyle/>
        <a:p>
          <a:endParaRPr lang="tr-TR"/>
        </a:p>
      </dgm:t>
    </dgm:pt>
    <dgm:pt modelId="{63DAFD52-ACAB-4BE8-958D-C26F0F901D11}" type="pres">
      <dgm:prSet presAssocID="{E1AC8D73-8A09-4178-80F4-E9565E2300C1}" presName="hierChild4" presStyleCnt="0"/>
      <dgm:spPr/>
    </dgm:pt>
    <dgm:pt modelId="{71CC596C-399D-4677-AF26-E5A2E6396706}" type="pres">
      <dgm:prSet presAssocID="{E1AC8D73-8A09-4178-80F4-E9565E2300C1}" presName="hierChild5" presStyleCnt="0"/>
      <dgm:spPr/>
    </dgm:pt>
    <dgm:pt modelId="{D4DC7AC1-D125-4D4D-B02D-A9685F0E4BA8}" type="pres">
      <dgm:prSet presAssocID="{70B5FEA1-B799-4641-AECA-04D380554FF8}" presName="Name37" presStyleLbl="parChTrans1D3" presStyleIdx="5" presStyleCnt="6"/>
      <dgm:spPr/>
      <dgm:t>
        <a:bodyPr/>
        <a:lstStyle/>
        <a:p>
          <a:endParaRPr lang="tr-TR"/>
        </a:p>
      </dgm:t>
    </dgm:pt>
    <dgm:pt modelId="{421AD292-2350-4CD1-91E1-3590505F8EF1}" type="pres">
      <dgm:prSet presAssocID="{952EBEF5-9323-4A37-B6C2-FF5FC3868151}" presName="hierRoot2" presStyleCnt="0">
        <dgm:presLayoutVars>
          <dgm:hierBranch val="init"/>
        </dgm:presLayoutVars>
      </dgm:prSet>
      <dgm:spPr/>
    </dgm:pt>
    <dgm:pt modelId="{10BC291A-C572-4F4F-8B64-368AC8DC3A7E}" type="pres">
      <dgm:prSet presAssocID="{952EBEF5-9323-4A37-B6C2-FF5FC3868151}" presName="rootComposite" presStyleCnt="0"/>
      <dgm:spPr/>
    </dgm:pt>
    <dgm:pt modelId="{32D8C80D-DC51-4C1E-9703-DC0F452E0469}" type="pres">
      <dgm:prSet presAssocID="{952EBEF5-9323-4A37-B6C2-FF5FC3868151}" presName="rootText" presStyleLbl="node3" presStyleIdx="5" presStyleCnt="6" custLinFactX="20591" custLinFactNeighborX="100000" custLinFactNeighborY="-5934">
        <dgm:presLayoutVars>
          <dgm:chPref val="3"/>
        </dgm:presLayoutVars>
      </dgm:prSet>
      <dgm:spPr/>
      <dgm:t>
        <a:bodyPr/>
        <a:lstStyle/>
        <a:p>
          <a:endParaRPr lang="tr-TR"/>
        </a:p>
      </dgm:t>
    </dgm:pt>
    <dgm:pt modelId="{E53E094E-423A-4410-A0B8-FAD08662ECE1}" type="pres">
      <dgm:prSet presAssocID="{952EBEF5-9323-4A37-B6C2-FF5FC3868151}" presName="rootConnector" presStyleLbl="node3" presStyleIdx="5" presStyleCnt="6"/>
      <dgm:spPr/>
      <dgm:t>
        <a:bodyPr/>
        <a:lstStyle/>
        <a:p>
          <a:endParaRPr lang="tr-TR"/>
        </a:p>
      </dgm:t>
    </dgm:pt>
    <dgm:pt modelId="{81DCF75C-2A12-4B86-92EA-D2D697BD6B29}" type="pres">
      <dgm:prSet presAssocID="{952EBEF5-9323-4A37-B6C2-FF5FC3868151}" presName="hierChild4" presStyleCnt="0"/>
      <dgm:spPr/>
    </dgm:pt>
    <dgm:pt modelId="{1F680F03-01BA-41E1-93C5-1F3486044E46}" type="pres">
      <dgm:prSet presAssocID="{952EBEF5-9323-4A37-B6C2-FF5FC3868151}" presName="hierChild5" presStyleCnt="0"/>
      <dgm:spPr/>
    </dgm:pt>
    <dgm:pt modelId="{C0FE30F2-2D8A-4C57-8F8B-6FED2B5FC2FA}" type="pres">
      <dgm:prSet presAssocID="{C3D64A25-B948-418D-974B-BDA6B6908667}" presName="hierChild5" presStyleCnt="0"/>
      <dgm:spPr/>
    </dgm:pt>
    <dgm:pt modelId="{9B0E20A8-6304-4E94-957D-8ECDA9083397}" type="pres">
      <dgm:prSet presAssocID="{A2EC6833-5D98-4F36-8AAE-45F66B3C8931}" presName="hierChild3" presStyleCnt="0"/>
      <dgm:spPr/>
    </dgm:pt>
  </dgm:ptLst>
  <dgm:cxnLst>
    <dgm:cxn modelId="{B7295582-5BEC-4A13-9A0D-EB7355CD474F}" type="presOf" srcId="{70B5FEA1-B799-4641-AECA-04D380554FF8}" destId="{D4DC7AC1-D125-4D4D-B02D-A9685F0E4BA8}" srcOrd="0" destOrd="0" presId="urn:microsoft.com/office/officeart/2005/8/layout/orgChart1"/>
    <dgm:cxn modelId="{41E58A61-9DCD-4C79-9738-A0ECFA1E7AEE}" type="presOf" srcId="{B49A0ABE-05FE-41AC-8186-854CBAFD8A9E}" destId="{FA61F913-E523-43D6-9424-BCAF3F004C5C}" srcOrd="0" destOrd="0" presId="urn:microsoft.com/office/officeart/2005/8/layout/orgChart1"/>
    <dgm:cxn modelId="{66B315BA-5BDC-4E8F-8A8F-C700E3590A46}" srcId="{3B219383-4F03-4A21-89D6-5E7EE559151C}" destId="{0B090ACA-348B-4CE8-BE12-E6CC110D2982}" srcOrd="0" destOrd="0" parTransId="{0C8E15E2-29F4-4EDB-8943-9F44F9317883}" sibTransId="{E68468B3-7B92-49B5-83AC-3C92FCBCF8B0}"/>
    <dgm:cxn modelId="{6CF666FF-1970-46B8-B63B-67510D8972BF}" type="presOf" srcId="{3B219383-4F03-4A21-89D6-5E7EE559151C}" destId="{5BCD3CF5-91CF-48D7-B06F-01C7462A067B}" srcOrd="0" destOrd="0" presId="urn:microsoft.com/office/officeart/2005/8/layout/orgChart1"/>
    <dgm:cxn modelId="{82BBADE5-5C98-4466-BEAD-E5980023DCA5}" type="presOf" srcId="{70F5184E-A03D-4F09-B724-19DF6C4DD9D4}" destId="{86C956A0-ABEE-40B8-AF14-C3EB279C85EB}" srcOrd="1" destOrd="0" presId="urn:microsoft.com/office/officeart/2005/8/layout/orgChart1"/>
    <dgm:cxn modelId="{650B7B91-27DA-4E76-A990-FC04862BA7A6}" type="presOf" srcId="{70F5184E-A03D-4F09-B724-19DF6C4DD9D4}" destId="{5BE03F45-D92F-480B-8E16-F6D7B96F8E02}" srcOrd="0" destOrd="0" presId="urn:microsoft.com/office/officeart/2005/8/layout/orgChart1"/>
    <dgm:cxn modelId="{B9EC7249-FF7D-4BF2-A78A-123DEE00E8B8}" type="presOf" srcId="{E1AC8D73-8A09-4178-80F4-E9565E2300C1}" destId="{2974CB03-A535-46B2-8253-2B92526C668F}" srcOrd="0" destOrd="0" presId="urn:microsoft.com/office/officeart/2005/8/layout/orgChart1"/>
    <dgm:cxn modelId="{FCF4F47A-AE9D-4A7B-9550-FBFD4C14271D}" type="presOf" srcId="{0C8E15E2-29F4-4EDB-8943-9F44F9317883}" destId="{5D6287EF-DB50-4E90-8363-95878981B463}" srcOrd="0" destOrd="0" presId="urn:microsoft.com/office/officeart/2005/8/layout/orgChart1"/>
    <dgm:cxn modelId="{9BA655C9-8B4C-4AA1-AA0D-EC8F068819AF}" srcId="{A2EC6833-5D98-4F36-8AAE-45F66B3C8931}" destId="{3B219383-4F03-4A21-89D6-5E7EE559151C}" srcOrd="0" destOrd="0" parTransId="{4FD58459-F982-4905-B892-896CA31C29BA}" sibTransId="{A008E30B-C817-46B5-B211-EFD67032B351}"/>
    <dgm:cxn modelId="{19BD0B33-C8B0-4F36-9C0F-F5A9708F5674}" srcId="{A2EC6833-5D98-4F36-8AAE-45F66B3C8931}" destId="{C3D64A25-B948-418D-974B-BDA6B6908667}" srcOrd="1" destOrd="0" parTransId="{FFBC7A9F-F501-4AFA-B995-1294BB8D0C5E}" sibTransId="{EC57021A-B155-41F7-BFA9-FC23A457D601}"/>
    <dgm:cxn modelId="{619FE7F7-6FFA-4088-B4AB-0CDE13E8B789}" type="presOf" srcId="{B49A0ABE-05FE-41AC-8186-854CBAFD8A9E}" destId="{86ECDC30-03A2-46CE-A620-CED1C0F18DE7}" srcOrd="1" destOrd="0" presId="urn:microsoft.com/office/officeart/2005/8/layout/orgChart1"/>
    <dgm:cxn modelId="{A36C2416-2D1D-4F44-B43D-F65EE5973488}" type="presOf" srcId="{3B219383-4F03-4A21-89D6-5E7EE559151C}" destId="{541A2F64-C08E-457C-B6F5-EAC827F67523}" srcOrd="1" destOrd="0" presId="urn:microsoft.com/office/officeart/2005/8/layout/orgChart1"/>
    <dgm:cxn modelId="{7869A8B8-D4F5-4621-AD97-707413305F9D}" type="presOf" srcId="{19A1F4FC-5F2F-4ADE-AE3D-5B2C12221DA2}" destId="{820CD1AC-2436-4677-A610-0BCA5CFD7A7B}" srcOrd="0" destOrd="0" presId="urn:microsoft.com/office/officeart/2005/8/layout/orgChart1"/>
    <dgm:cxn modelId="{4678C834-5721-4B81-A0E0-9BF1F11DCBCB}" type="presOf" srcId="{952EBEF5-9323-4A37-B6C2-FF5FC3868151}" destId="{E53E094E-423A-4410-A0B8-FAD08662ECE1}" srcOrd="1" destOrd="0" presId="urn:microsoft.com/office/officeart/2005/8/layout/orgChart1"/>
    <dgm:cxn modelId="{1D52A8AA-2BF6-427E-BF95-90536EA7DE65}" type="presOf" srcId="{0DD6AF98-45A6-491A-9C66-FE8CA3A34163}" destId="{90C89B58-3D11-4204-9B05-40783D033084}" srcOrd="0" destOrd="0" presId="urn:microsoft.com/office/officeart/2005/8/layout/orgChart1"/>
    <dgm:cxn modelId="{847D31A8-347B-4988-90AD-7D4260637FAB}" srcId="{C3D64A25-B948-418D-974B-BDA6B6908667}" destId="{B49A0ABE-05FE-41AC-8186-854CBAFD8A9E}" srcOrd="0" destOrd="0" parTransId="{7A5415C3-AC88-444E-8BF0-0876D2CB2B0C}" sibTransId="{4385EFAD-910A-49A2-B826-CDA2C62991D6}"/>
    <dgm:cxn modelId="{DB52AB82-2304-431C-9388-D2D952054961}" type="presOf" srcId="{35C65774-21E6-434C-B502-FDCA87E41FD0}" destId="{FFAEAD22-7636-4192-B738-937F3CE125FC}" srcOrd="1" destOrd="0" presId="urn:microsoft.com/office/officeart/2005/8/layout/orgChart1"/>
    <dgm:cxn modelId="{369D0574-49C1-44F7-94B1-B789D3742A0D}" type="presOf" srcId="{E1AC8D73-8A09-4178-80F4-E9565E2300C1}" destId="{56107DA1-470E-4D30-B1B8-5AF85AEFAB42}" srcOrd="1" destOrd="0" presId="urn:microsoft.com/office/officeart/2005/8/layout/orgChart1"/>
    <dgm:cxn modelId="{B0B9D514-13B0-42EB-84A4-BC724F9A8B3B}" type="presOf" srcId="{952EBEF5-9323-4A37-B6C2-FF5FC3868151}" destId="{32D8C80D-DC51-4C1E-9703-DC0F452E0469}" srcOrd="0" destOrd="0" presId="urn:microsoft.com/office/officeart/2005/8/layout/orgChart1"/>
    <dgm:cxn modelId="{7D31D583-3480-4D8A-A31A-04092B19BAE1}" srcId="{C3D64A25-B948-418D-974B-BDA6B6908667}" destId="{70F5184E-A03D-4F09-B724-19DF6C4DD9D4}" srcOrd="1" destOrd="0" parTransId="{0DD6AF98-45A6-491A-9C66-FE8CA3A34163}" sibTransId="{E7595C97-CDF9-4936-A0E8-AFF551FA5EF3}"/>
    <dgm:cxn modelId="{FAD7FB3D-10B9-4BE7-860A-868FFCDCC717}" type="presOf" srcId="{0B090ACA-348B-4CE8-BE12-E6CC110D2982}" destId="{1E9CF8AC-0E57-43E2-831D-1C375661C857}" srcOrd="0" destOrd="0" presId="urn:microsoft.com/office/officeart/2005/8/layout/orgChart1"/>
    <dgm:cxn modelId="{3D340BC6-6A7E-4CC5-B2C2-BB014C1BB7EB}" type="presOf" srcId="{A2EC6833-5D98-4F36-8AAE-45F66B3C8931}" destId="{612455FD-0140-437E-B3B4-F305C7FF4D81}" srcOrd="0" destOrd="0" presId="urn:microsoft.com/office/officeart/2005/8/layout/orgChart1"/>
    <dgm:cxn modelId="{837BD977-0707-4DDF-B47A-BCFD1DCE2E79}" srcId="{CBF17581-3671-4BAF-BEAA-B7A1F3A14CBC}" destId="{A2EC6833-5D98-4F36-8AAE-45F66B3C8931}" srcOrd="0" destOrd="0" parTransId="{5A6A1765-65D1-411C-A105-A425BBE958B0}" sibTransId="{EA1B49B0-AABD-4E2E-84D0-8DB118A35B73}"/>
    <dgm:cxn modelId="{9ED63065-29E0-47D6-B410-65D78A86D270}" type="presOf" srcId="{763B2CB6-F1F6-4BA3-B7FC-34411C955807}" destId="{9D8B3893-1EEC-488B-864C-0CA62FFA8329}" srcOrd="0" destOrd="0" presId="urn:microsoft.com/office/officeart/2005/8/layout/orgChart1"/>
    <dgm:cxn modelId="{886598DA-9093-4EBD-896F-F2E0F704BA70}" type="presOf" srcId="{7A5415C3-AC88-444E-8BF0-0876D2CB2B0C}" destId="{5AD9E735-2F31-4B46-B30D-80E23E1F9E69}" srcOrd="0" destOrd="0" presId="urn:microsoft.com/office/officeart/2005/8/layout/orgChart1"/>
    <dgm:cxn modelId="{4F51DECB-8B9D-4C7E-BC13-ECF434BB651C}" type="presOf" srcId="{A2EC6833-5D98-4F36-8AAE-45F66B3C8931}" destId="{299774B5-1177-4404-A72C-B67178E26CC7}" srcOrd="1" destOrd="0" presId="urn:microsoft.com/office/officeart/2005/8/layout/orgChart1"/>
    <dgm:cxn modelId="{E8FF90E2-8D4A-4603-AE47-8F41B90936A4}" srcId="{C3D64A25-B948-418D-974B-BDA6B6908667}" destId="{952EBEF5-9323-4A37-B6C2-FF5FC3868151}" srcOrd="3" destOrd="0" parTransId="{70B5FEA1-B799-4641-AECA-04D380554FF8}" sibTransId="{69145FAB-4FD7-421E-81CF-63771B62A3A3}"/>
    <dgm:cxn modelId="{596E85A4-404C-4BB3-8402-211536F32719}" type="presOf" srcId="{0B090ACA-348B-4CE8-BE12-E6CC110D2982}" destId="{A5D2DED0-6734-4199-B130-0ACC8709A4F7}" srcOrd="1" destOrd="0" presId="urn:microsoft.com/office/officeart/2005/8/layout/orgChart1"/>
    <dgm:cxn modelId="{5AE06A98-77A8-4EBE-8BE5-10470F5B6604}" type="presOf" srcId="{C3D64A25-B948-418D-974B-BDA6B6908667}" destId="{19AA3D80-2298-44ED-9026-B7739A0B6C2B}" srcOrd="1" destOrd="0" presId="urn:microsoft.com/office/officeart/2005/8/layout/orgChart1"/>
    <dgm:cxn modelId="{1C9E3172-2E08-4C1A-AB0B-42E01BC64304}" srcId="{3B219383-4F03-4A21-89D6-5E7EE559151C}" destId="{35C65774-21E6-434C-B502-FDCA87E41FD0}" srcOrd="1" destOrd="0" parTransId="{763B2CB6-F1F6-4BA3-B7FC-34411C955807}" sibTransId="{C03628F9-4146-429B-BFD0-B670AE022435}"/>
    <dgm:cxn modelId="{BDA2EC75-1732-4F4D-BBFF-BD6FC30A0524}" type="presOf" srcId="{35C65774-21E6-434C-B502-FDCA87E41FD0}" destId="{841771FA-DABD-458E-9278-8750EFED9EA9}" srcOrd="0" destOrd="0" presId="urn:microsoft.com/office/officeart/2005/8/layout/orgChart1"/>
    <dgm:cxn modelId="{45717B86-059B-4008-9BA7-09BDA4380C67}" type="presOf" srcId="{CBF17581-3671-4BAF-BEAA-B7A1F3A14CBC}" destId="{C985497A-BC31-402E-B1B6-05295A0D0BF9}" srcOrd="0" destOrd="0" presId="urn:microsoft.com/office/officeart/2005/8/layout/orgChart1"/>
    <dgm:cxn modelId="{C4C47662-6004-4865-92CB-4DC2606F739A}" srcId="{C3D64A25-B948-418D-974B-BDA6B6908667}" destId="{E1AC8D73-8A09-4178-80F4-E9565E2300C1}" srcOrd="2" destOrd="0" parTransId="{19A1F4FC-5F2F-4ADE-AE3D-5B2C12221DA2}" sibTransId="{70202CC0-6996-48A8-87A8-15F78B9922DA}"/>
    <dgm:cxn modelId="{D75FC5FA-7B71-4E34-9EBC-482F72F03D1F}" type="presOf" srcId="{C3D64A25-B948-418D-974B-BDA6B6908667}" destId="{6C4D8C10-4B34-4ECA-8E73-2591E6180DBF}" srcOrd="0" destOrd="0" presId="urn:microsoft.com/office/officeart/2005/8/layout/orgChart1"/>
    <dgm:cxn modelId="{688F1AD0-216C-4F18-BAAD-B57F130C94D2}" type="presOf" srcId="{FFBC7A9F-F501-4AFA-B995-1294BB8D0C5E}" destId="{61D3275C-6667-4BBC-8657-7C0F1C642F3D}" srcOrd="0" destOrd="0" presId="urn:microsoft.com/office/officeart/2005/8/layout/orgChart1"/>
    <dgm:cxn modelId="{3912C092-6C2E-42FC-BB97-50F2A88886BB}" type="presOf" srcId="{4FD58459-F982-4905-B892-896CA31C29BA}" destId="{475D07F2-0453-46F9-BF67-A0A6731B172C}" srcOrd="0" destOrd="0" presId="urn:microsoft.com/office/officeart/2005/8/layout/orgChart1"/>
    <dgm:cxn modelId="{38137EA7-E7BE-4BAF-9F5E-66AC4D4105F3}" type="presParOf" srcId="{C985497A-BC31-402E-B1B6-05295A0D0BF9}" destId="{E236D5FD-2FEF-48AE-99B3-D8EBAC48CA5F}" srcOrd="0" destOrd="0" presId="urn:microsoft.com/office/officeart/2005/8/layout/orgChart1"/>
    <dgm:cxn modelId="{7215CF10-DD25-458F-ABD9-E736EC15C38F}" type="presParOf" srcId="{E236D5FD-2FEF-48AE-99B3-D8EBAC48CA5F}" destId="{B639BABD-D619-4364-A460-FF152971B8D0}" srcOrd="0" destOrd="0" presId="urn:microsoft.com/office/officeart/2005/8/layout/orgChart1"/>
    <dgm:cxn modelId="{9E87EF54-FF77-4BAD-AFFE-723B64F7B80E}" type="presParOf" srcId="{B639BABD-D619-4364-A460-FF152971B8D0}" destId="{612455FD-0140-437E-B3B4-F305C7FF4D81}" srcOrd="0" destOrd="0" presId="urn:microsoft.com/office/officeart/2005/8/layout/orgChart1"/>
    <dgm:cxn modelId="{4288FEE8-DD56-4931-B98E-9848C0428EF3}" type="presParOf" srcId="{B639BABD-D619-4364-A460-FF152971B8D0}" destId="{299774B5-1177-4404-A72C-B67178E26CC7}" srcOrd="1" destOrd="0" presId="urn:microsoft.com/office/officeart/2005/8/layout/orgChart1"/>
    <dgm:cxn modelId="{E7DF64E9-C1D6-47E1-862E-36BFD9DCC31E}" type="presParOf" srcId="{E236D5FD-2FEF-48AE-99B3-D8EBAC48CA5F}" destId="{DDCF6D65-BD6F-4903-914C-9DB56097C0C3}" srcOrd="1" destOrd="0" presId="urn:microsoft.com/office/officeart/2005/8/layout/orgChart1"/>
    <dgm:cxn modelId="{4D4696C7-83DA-46DC-B558-8BA05EA6D92C}" type="presParOf" srcId="{DDCF6D65-BD6F-4903-914C-9DB56097C0C3}" destId="{475D07F2-0453-46F9-BF67-A0A6731B172C}" srcOrd="0" destOrd="0" presId="urn:microsoft.com/office/officeart/2005/8/layout/orgChart1"/>
    <dgm:cxn modelId="{CF36C6C0-7D0E-4AFD-B4C1-AD265EAE5DCB}" type="presParOf" srcId="{DDCF6D65-BD6F-4903-914C-9DB56097C0C3}" destId="{0820AB24-BABF-4CC5-8A8F-24B4950CEE07}" srcOrd="1" destOrd="0" presId="urn:microsoft.com/office/officeart/2005/8/layout/orgChart1"/>
    <dgm:cxn modelId="{13C4B6CD-9DC8-4ED4-9E0F-2C9C77DD92A1}" type="presParOf" srcId="{0820AB24-BABF-4CC5-8A8F-24B4950CEE07}" destId="{88FE1DB1-0613-4EFC-98FF-55AC21351E06}" srcOrd="0" destOrd="0" presId="urn:microsoft.com/office/officeart/2005/8/layout/orgChart1"/>
    <dgm:cxn modelId="{F7240931-4EF4-4B97-82C6-53C3C244B034}" type="presParOf" srcId="{88FE1DB1-0613-4EFC-98FF-55AC21351E06}" destId="{5BCD3CF5-91CF-48D7-B06F-01C7462A067B}" srcOrd="0" destOrd="0" presId="urn:microsoft.com/office/officeart/2005/8/layout/orgChart1"/>
    <dgm:cxn modelId="{E36C28FA-6075-4DCA-AADD-03D7537528C8}" type="presParOf" srcId="{88FE1DB1-0613-4EFC-98FF-55AC21351E06}" destId="{541A2F64-C08E-457C-B6F5-EAC827F67523}" srcOrd="1" destOrd="0" presId="urn:microsoft.com/office/officeart/2005/8/layout/orgChart1"/>
    <dgm:cxn modelId="{D90DD96C-1255-4CD5-9756-6CD3EDF9B1E8}" type="presParOf" srcId="{0820AB24-BABF-4CC5-8A8F-24B4950CEE07}" destId="{A3317942-D646-4E03-9DD8-FFEEAF9292A3}" srcOrd="1" destOrd="0" presId="urn:microsoft.com/office/officeart/2005/8/layout/orgChart1"/>
    <dgm:cxn modelId="{B85B7661-4988-4B63-8B67-C3B3A4A4928E}" type="presParOf" srcId="{A3317942-D646-4E03-9DD8-FFEEAF9292A3}" destId="{5D6287EF-DB50-4E90-8363-95878981B463}" srcOrd="0" destOrd="0" presId="urn:microsoft.com/office/officeart/2005/8/layout/orgChart1"/>
    <dgm:cxn modelId="{31F1933F-19BD-496C-918D-B7BD8B267D26}" type="presParOf" srcId="{A3317942-D646-4E03-9DD8-FFEEAF9292A3}" destId="{FD6F08AE-9D60-45BF-B13F-8D8C68069A27}" srcOrd="1" destOrd="0" presId="urn:microsoft.com/office/officeart/2005/8/layout/orgChart1"/>
    <dgm:cxn modelId="{56C9D94C-9C4E-4628-9B13-545A543D6E96}" type="presParOf" srcId="{FD6F08AE-9D60-45BF-B13F-8D8C68069A27}" destId="{780543EB-C40E-426C-AA0E-0B1D6F210300}" srcOrd="0" destOrd="0" presId="urn:microsoft.com/office/officeart/2005/8/layout/orgChart1"/>
    <dgm:cxn modelId="{94C153DD-919D-4D9C-AD4A-6A1F1A3B8982}" type="presParOf" srcId="{780543EB-C40E-426C-AA0E-0B1D6F210300}" destId="{1E9CF8AC-0E57-43E2-831D-1C375661C857}" srcOrd="0" destOrd="0" presId="urn:microsoft.com/office/officeart/2005/8/layout/orgChart1"/>
    <dgm:cxn modelId="{F2C6F8EA-98A1-4493-9E97-71B136868DE4}" type="presParOf" srcId="{780543EB-C40E-426C-AA0E-0B1D6F210300}" destId="{A5D2DED0-6734-4199-B130-0ACC8709A4F7}" srcOrd="1" destOrd="0" presId="urn:microsoft.com/office/officeart/2005/8/layout/orgChart1"/>
    <dgm:cxn modelId="{4C76FD75-D914-44A0-9CC8-82D449885D91}" type="presParOf" srcId="{FD6F08AE-9D60-45BF-B13F-8D8C68069A27}" destId="{77C45027-B2F0-4503-A3ED-11F9E58F8D57}" srcOrd="1" destOrd="0" presId="urn:microsoft.com/office/officeart/2005/8/layout/orgChart1"/>
    <dgm:cxn modelId="{43A02DE5-A271-4EDB-9365-4FE9D7078680}" type="presParOf" srcId="{FD6F08AE-9D60-45BF-B13F-8D8C68069A27}" destId="{788821D9-19A7-416A-8FE8-9CB5186ECCA6}" srcOrd="2" destOrd="0" presId="urn:microsoft.com/office/officeart/2005/8/layout/orgChart1"/>
    <dgm:cxn modelId="{1961E205-8E35-43B3-812A-7B963D9DFA3C}" type="presParOf" srcId="{A3317942-D646-4E03-9DD8-FFEEAF9292A3}" destId="{9D8B3893-1EEC-488B-864C-0CA62FFA8329}" srcOrd="2" destOrd="0" presId="urn:microsoft.com/office/officeart/2005/8/layout/orgChart1"/>
    <dgm:cxn modelId="{5B7999D0-5138-4EB5-B145-AE45E0EB8AB2}" type="presParOf" srcId="{A3317942-D646-4E03-9DD8-FFEEAF9292A3}" destId="{9EE4AD3C-BB0D-41E1-984A-277676D71FCA}" srcOrd="3" destOrd="0" presId="urn:microsoft.com/office/officeart/2005/8/layout/orgChart1"/>
    <dgm:cxn modelId="{AD21BBDE-C346-4458-A822-CEA4EE8CD096}" type="presParOf" srcId="{9EE4AD3C-BB0D-41E1-984A-277676D71FCA}" destId="{0D950829-811B-4C05-B802-F9CE62166CEC}" srcOrd="0" destOrd="0" presId="urn:microsoft.com/office/officeart/2005/8/layout/orgChart1"/>
    <dgm:cxn modelId="{8381A116-5291-4011-9DB6-240F8DB358DB}" type="presParOf" srcId="{0D950829-811B-4C05-B802-F9CE62166CEC}" destId="{841771FA-DABD-458E-9278-8750EFED9EA9}" srcOrd="0" destOrd="0" presId="urn:microsoft.com/office/officeart/2005/8/layout/orgChart1"/>
    <dgm:cxn modelId="{93E862B0-31FA-40CD-BA74-AA94E7A9BF2C}" type="presParOf" srcId="{0D950829-811B-4C05-B802-F9CE62166CEC}" destId="{FFAEAD22-7636-4192-B738-937F3CE125FC}" srcOrd="1" destOrd="0" presId="urn:microsoft.com/office/officeart/2005/8/layout/orgChart1"/>
    <dgm:cxn modelId="{B770E4B5-1ED9-4795-87A1-575E4FD3731F}" type="presParOf" srcId="{9EE4AD3C-BB0D-41E1-984A-277676D71FCA}" destId="{56487165-1B42-4289-A620-6CAEEB8A8779}" srcOrd="1" destOrd="0" presId="urn:microsoft.com/office/officeart/2005/8/layout/orgChart1"/>
    <dgm:cxn modelId="{15DC65A8-F0DA-49B9-B92A-A73596469C4E}" type="presParOf" srcId="{9EE4AD3C-BB0D-41E1-984A-277676D71FCA}" destId="{F122B949-D0D3-4F57-8228-7F6B609E442D}" srcOrd="2" destOrd="0" presId="urn:microsoft.com/office/officeart/2005/8/layout/orgChart1"/>
    <dgm:cxn modelId="{17ED1EC9-8380-4BCF-AD33-564A65694FBA}" type="presParOf" srcId="{0820AB24-BABF-4CC5-8A8F-24B4950CEE07}" destId="{29606EFC-F047-419F-ABD7-D00EA32A6879}" srcOrd="2" destOrd="0" presId="urn:microsoft.com/office/officeart/2005/8/layout/orgChart1"/>
    <dgm:cxn modelId="{EA7CFF42-99F0-4E2A-B866-D56C3A3BE02D}" type="presParOf" srcId="{DDCF6D65-BD6F-4903-914C-9DB56097C0C3}" destId="{61D3275C-6667-4BBC-8657-7C0F1C642F3D}" srcOrd="2" destOrd="0" presId="urn:microsoft.com/office/officeart/2005/8/layout/orgChart1"/>
    <dgm:cxn modelId="{D179BAD7-DCF3-402D-830D-7FDBBE2B087C}" type="presParOf" srcId="{DDCF6D65-BD6F-4903-914C-9DB56097C0C3}" destId="{62C36491-D181-4A27-93AA-0EA7089BF87A}" srcOrd="3" destOrd="0" presId="urn:microsoft.com/office/officeart/2005/8/layout/orgChart1"/>
    <dgm:cxn modelId="{189FA618-4D5A-4387-B921-A896613F1F16}" type="presParOf" srcId="{62C36491-D181-4A27-93AA-0EA7089BF87A}" destId="{D68C6B73-D708-490E-8970-B75739401FE0}" srcOrd="0" destOrd="0" presId="urn:microsoft.com/office/officeart/2005/8/layout/orgChart1"/>
    <dgm:cxn modelId="{D821C5B4-8375-4B14-8D3A-D90C6E981D0A}" type="presParOf" srcId="{D68C6B73-D708-490E-8970-B75739401FE0}" destId="{6C4D8C10-4B34-4ECA-8E73-2591E6180DBF}" srcOrd="0" destOrd="0" presId="urn:microsoft.com/office/officeart/2005/8/layout/orgChart1"/>
    <dgm:cxn modelId="{DDEA27A2-D1B2-41C4-B7D5-75A99D642652}" type="presParOf" srcId="{D68C6B73-D708-490E-8970-B75739401FE0}" destId="{19AA3D80-2298-44ED-9026-B7739A0B6C2B}" srcOrd="1" destOrd="0" presId="urn:microsoft.com/office/officeart/2005/8/layout/orgChart1"/>
    <dgm:cxn modelId="{41358F16-B0E7-42BC-B146-C7F770461810}" type="presParOf" srcId="{62C36491-D181-4A27-93AA-0EA7089BF87A}" destId="{1ACB6C6F-C2CB-4921-9650-FE845044F9BB}" srcOrd="1" destOrd="0" presId="urn:microsoft.com/office/officeart/2005/8/layout/orgChart1"/>
    <dgm:cxn modelId="{89ADF893-DA97-4BFD-ABB2-A85B562B9C9A}" type="presParOf" srcId="{1ACB6C6F-C2CB-4921-9650-FE845044F9BB}" destId="{5AD9E735-2F31-4B46-B30D-80E23E1F9E69}" srcOrd="0" destOrd="0" presId="urn:microsoft.com/office/officeart/2005/8/layout/orgChart1"/>
    <dgm:cxn modelId="{EAD42878-59CC-401E-B942-D2356C5923DF}" type="presParOf" srcId="{1ACB6C6F-C2CB-4921-9650-FE845044F9BB}" destId="{B5AC30C0-B368-4255-8189-4A983BE7A98D}" srcOrd="1" destOrd="0" presId="urn:microsoft.com/office/officeart/2005/8/layout/orgChart1"/>
    <dgm:cxn modelId="{627CA5D7-7EF3-4761-9154-7F604819B33A}" type="presParOf" srcId="{B5AC30C0-B368-4255-8189-4A983BE7A98D}" destId="{349F78D7-F88B-4E47-8519-AFA1A5AC88BA}" srcOrd="0" destOrd="0" presId="urn:microsoft.com/office/officeart/2005/8/layout/orgChart1"/>
    <dgm:cxn modelId="{B1AE454E-8C0A-4372-8D0E-72FC38EAC34B}" type="presParOf" srcId="{349F78D7-F88B-4E47-8519-AFA1A5AC88BA}" destId="{FA61F913-E523-43D6-9424-BCAF3F004C5C}" srcOrd="0" destOrd="0" presId="urn:microsoft.com/office/officeart/2005/8/layout/orgChart1"/>
    <dgm:cxn modelId="{4CA2627B-4D8A-4596-BD7A-9585880FBDFD}" type="presParOf" srcId="{349F78D7-F88B-4E47-8519-AFA1A5AC88BA}" destId="{86ECDC30-03A2-46CE-A620-CED1C0F18DE7}" srcOrd="1" destOrd="0" presId="urn:microsoft.com/office/officeart/2005/8/layout/orgChart1"/>
    <dgm:cxn modelId="{0616F768-CA24-4408-ACFE-214A7227261F}" type="presParOf" srcId="{B5AC30C0-B368-4255-8189-4A983BE7A98D}" destId="{E67C9039-B4DF-4C8A-A434-88D8D8FBF531}" srcOrd="1" destOrd="0" presId="urn:microsoft.com/office/officeart/2005/8/layout/orgChart1"/>
    <dgm:cxn modelId="{36EEFEFD-1470-4E5B-BC5D-9B9B08BCADF6}" type="presParOf" srcId="{B5AC30C0-B368-4255-8189-4A983BE7A98D}" destId="{3CA2AD00-FAD0-4DF9-AD63-E6CE16DB5ED3}" srcOrd="2" destOrd="0" presId="urn:microsoft.com/office/officeart/2005/8/layout/orgChart1"/>
    <dgm:cxn modelId="{9D242745-CBF1-4CEE-AFB1-FB868F7B9987}" type="presParOf" srcId="{1ACB6C6F-C2CB-4921-9650-FE845044F9BB}" destId="{90C89B58-3D11-4204-9B05-40783D033084}" srcOrd="2" destOrd="0" presId="urn:microsoft.com/office/officeart/2005/8/layout/orgChart1"/>
    <dgm:cxn modelId="{DC962AA2-8014-44B6-876F-35F4C04E47AD}" type="presParOf" srcId="{1ACB6C6F-C2CB-4921-9650-FE845044F9BB}" destId="{D2679E01-5EA0-4EF0-9302-0AFDA7B5859E}" srcOrd="3" destOrd="0" presId="urn:microsoft.com/office/officeart/2005/8/layout/orgChart1"/>
    <dgm:cxn modelId="{31BD841B-C805-46F3-ABA7-6405C9DD608A}" type="presParOf" srcId="{D2679E01-5EA0-4EF0-9302-0AFDA7B5859E}" destId="{63507C31-3596-4892-AC20-492A8D544728}" srcOrd="0" destOrd="0" presId="urn:microsoft.com/office/officeart/2005/8/layout/orgChart1"/>
    <dgm:cxn modelId="{099A1D83-8C85-477F-B3D3-59D0A418FBDB}" type="presParOf" srcId="{63507C31-3596-4892-AC20-492A8D544728}" destId="{5BE03F45-D92F-480B-8E16-F6D7B96F8E02}" srcOrd="0" destOrd="0" presId="urn:microsoft.com/office/officeart/2005/8/layout/orgChart1"/>
    <dgm:cxn modelId="{EE1A1BC8-7A43-4D35-B06C-02359810203E}" type="presParOf" srcId="{63507C31-3596-4892-AC20-492A8D544728}" destId="{86C956A0-ABEE-40B8-AF14-C3EB279C85EB}" srcOrd="1" destOrd="0" presId="urn:microsoft.com/office/officeart/2005/8/layout/orgChart1"/>
    <dgm:cxn modelId="{A9645EDF-1C18-4145-91CF-5E9DCABB5A2D}" type="presParOf" srcId="{D2679E01-5EA0-4EF0-9302-0AFDA7B5859E}" destId="{BEFCA477-1AE1-465E-AEAC-C870CD687E2A}" srcOrd="1" destOrd="0" presId="urn:microsoft.com/office/officeart/2005/8/layout/orgChart1"/>
    <dgm:cxn modelId="{B9068C4D-E470-4BA3-A662-9F6AE186BF4D}" type="presParOf" srcId="{D2679E01-5EA0-4EF0-9302-0AFDA7B5859E}" destId="{16A6E90D-F3D2-4B51-B7BF-1A1614E40567}" srcOrd="2" destOrd="0" presId="urn:microsoft.com/office/officeart/2005/8/layout/orgChart1"/>
    <dgm:cxn modelId="{B98FC584-92E0-4B83-87CC-D68FFCB0AF03}" type="presParOf" srcId="{1ACB6C6F-C2CB-4921-9650-FE845044F9BB}" destId="{820CD1AC-2436-4677-A610-0BCA5CFD7A7B}" srcOrd="4" destOrd="0" presId="urn:microsoft.com/office/officeart/2005/8/layout/orgChart1"/>
    <dgm:cxn modelId="{CFE9A6D1-A58E-4EF2-B878-A6ABDA1F2D44}" type="presParOf" srcId="{1ACB6C6F-C2CB-4921-9650-FE845044F9BB}" destId="{B3976553-CD54-4C8C-835C-DF35F7B2F9F1}" srcOrd="5" destOrd="0" presId="urn:microsoft.com/office/officeart/2005/8/layout/orgChart1"/>
    <dgm:cxn modelId="{3AF72B64-A3AE-4443-8843-C9C0881AE8CF}" type="presParOf" srcId="{B3976553-CD54-4C8C-835C-DF35F7B2F9F1}" destId="{6BDE56AD-3A14-4627-9045-C39E0F119ED8}" srcOrd="0" destOrd="0" presId="urn:microsoft.com/office/officeart/2005/8/layout/orgChart1"/>
    <dgm:cxn modelId="{47DDFCF3-811A-4DE2-9E3F-33CE4220A784}" type="presParOf" srcId="{6BDE56AD-3A14-4627-9045-C39E0F119ED8}" destId="{2974CB03-A535-46B2-8253-2B92526C668F}" srcOrd="0" destOrd="0" presId="urn:microsoft.com/office/officeart/2005/8/layout/orgChart1"/>
    <dgm:cxn modelId="{0C3D23C8-F035-458D-B4F5-341BFD924620}" type="presParOf" srcId="{6BDE56AD-3A14-4627-9045-C39E0F119ED8}" destId="{56107DA1-470E-4D30-B1B8-5AF85AEFAB42}" srcOrd="1" destOrd="0" presId="urn:microsoft.com/office/officeart/2005/8/layout/orgChart1"/>
    <dgm:cxn modelId="{C0525F32-1311-4EF7-AD46-C8C92B47DF03}" type="presParOf" srcId="{B3976553-CD54-4C8C-835C-DF35F7B2F9F1}" destId="{63DAFD52-ACAB-4BE8-958D-C26F0F901D11}" srcOrd="1" destOrd="0" presId="urn:microsoft.com/office/officeart/2005/8/layout/orgChart1"/>
    <dgm:cxn modelId="{99FA907F-802B-4056-B85C-385F27910FD9}" type="presParOf" srcId="{B3976553-CD54-4C8C-835C-DF35F7B2F9F1}" destId="{71CC596C-399D-4677-AF26-E5A2E6396706}" srcOrd="2" destOrd="0" presId="urn:microsoft.com/office/officeart/2005/8/layout/orgChart1"/>
    <dgm:cxn modelId="{B292A140-9228-4E04-874A-BDDD0AA4E698}" type="presParOf" srcId="{1ACB6C6F-C2CB-4921-9650-FE845044F9BB}" destId="{D4DC7AC1-D125-4D4D-B02D-A9685F0E4BA8}" srcOrd="6" destOrd="0" presId="urn:microsoft.com/office/officeart/2005/8/layout/orgChart1"/>
    <dgm:cxn modelId="{91552810-FB31-43C6-B0BA-A735CF072B78}" type="presParOf" srcId="{1ACB6C6F-C2CB-4921-9650-FE845044F9BB}" destId="{421AD292-2350-4CD1-91E1-3590505F8EF1}" srcOrd="7" destOrd="0" presId="urn:microsoft.com/office/officeart/2005/8/layout/orgChart1"/>
    <dgm:cxn modelId="{DAC0AF19-B47D-4FFC-BA67-1A14DD2887E2}" type="presParOf" srcId="{421AD292-2350-4CD1-91E1-3590505F8EF1}" destId="{10BC291A-C572-4F4F-8B64-368AC8DC3A7E}" srcOrd="0" destOrd="0" presId="urn:microsoft.com/office/officeart/2005/8/layout/orgChart1"/>
    <dgm:cxn modelId="{ECDF0D2B-2950-4272-A3B9-15998504176D}" type="presParOf" srcId="{10BC291A-C572-4F4F-8B64-368AC8DC3A7E}" destId="{32D8C80D-DC51-4C1E-9703-DC0F452E0469}" srcOrd="0" destOrd="0" presId="urn:microsoft.com/office/officeart/2005/8/layout/orgChart1"/>
    <dgm:cxn modelId="{C40916D9-E62D-4357-8E03-570AD5E0D2DD}" type="presParOf" srcId="{10BC291A-C572-4F4F-8B64-368AC8DC3A7E}" destId="{E53E094E-423A-4410-A0B8-FAD08662ECE1}" srcOrd="1" destOrd="0" presId="urn:microsoft.com/office/officeart/2005/8/layout/orgChart1"/>
    <dgm:cxn modelId="{F6785930-C5AB-4DD9-B92F-6C206DBA8872}" type="presParOf" srcId="{421AD292-2350-4CD1-91E1-3590505F8EF1}" destId="{81DCF75C-2A12-4B86-92EA-D2D697BD6B29}" srcOrd="1" destOrd="0" presId="urn:microsoft.com/office/officeart/2005/8/layout/orgChart1"/>
    <dgm:cxn modelId="{1DB5234F-8D55-4650-8A13-57745F474D3C}" type="presParOf" srcId="{421AD292-2350-4CD1-91E1-3590505F8EF1}" destId="{1F680F03-01BA-41E1-93C5-1F3486044E46}" srcOrd="2" destOrd="0" presId="urn:microsoft.com/office/officeart/2005/8/layout/orgChart1"/>
    <dgm:cxn modelId="{6F9FE1FD-01C0-4F9A-99E1-C6B34074BB3C}" type="presParOf" srcId="{62C36491-D181-4A27-93AA-0EA7089BF87A}" destId="{C0FE30F2-2D8A-4C57-8F8B-6FED2B5FC2FA}" srcOrd="2" destOrd="0" presId="urn:microsoft.com/office/officeart/2005/8/layout/orgChart1"/>
    <dgm:cxn modelId="{59CF0D26-69C9-43B9-8D77-D06527134357}" type="presParOf" srcId="{E236D5FD-2FEF-48AE-99B3-D8EBAC48CA5F}" destId="{9B0E20A8-6304-4E94-957D-8ECDA908339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C7AC1-D125-4D4D-B02D-A9685F0E4BA8}">
      <dsp:nvSpPr>
        <dsp:cNvPr id="0" name=""/>
        <dsp:cNvSpPr/>
      </dsp:nvSpPr>
      <dsp:spPr>
        <a:xfrm>
          <a:off x="4973825" y="1826525"/>
          <a:ext cx="1146853" cy="3803260"/>
        </a:xfrm>
        <a:custGeom>
          <a:avLst/>
          <a:gdLst/>
          <a:ahLst/>
          <a:cxnLst/>
          <a:rect l="0" t="0" r="0" b="0"/>
          <a:pathLst>
            <a:path>
              <a:moveTo>
                <a:pt x="0" y="0"/>
              </a:moveTo>
              <a:lnTo>
                <a:pt x="0" y="3803260"/>
              </a:lnTo>
              <a:lnTo>
                <a:pt x="1146853" y="38032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0CD1AC-2436-4677-A610-0BCA5CFD7A7B}">
      <dsp:nvSpPr>
        <dsp:cNvPr id="0" name=""/>
        <dsp:cNvSpPr/>
      </dsp:nvSpPr>
      <dsp:spPr>
        <a:xfrm>
          <a:off x="4973825" y="1826525"/>
          <a:ext cx="1074839" cy="2723143"/>
        </a:xfrm>
        <a:custGeom>
          <a:avLst/>
          <a:gdLst/>
          <a:ahLst/>
          <a:cxnLst/>
          <a:rect l="0" t="0" r="0" b="0"/>
          <a:pathLst>
            <a:path>
              <a:moveTo>
                <a:pt x="0" y="0"/>
              </a:moveTo>
              <a:lnTo>
                <a:pt x="0" y="2723143"/>
              </a:lnTo>
              <a:lnTo>
                <a:pt x="1074839" y="27231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C89B58-3D11-4204-9B05-40783D033084}">
      <dsp:nvSpPr>
        <dsp:cNvPr id="0" name=""/>
        <dsp:cNvSpPr/>
      </dsp:nvSpPr>
      <dsp:spPr>
        <a:xfrm>
          <a:off x="4973825" y="1826525"/>
          <a:ext cx="1074839" cy="1715032"/>
        </a:xfrm>
        <a:custGeom>
          <a:avLst/>
          <a:gdLst/>
          <a:ahLst/>
          <a:cxnLst/>
          <a:rect l="0" t="0" r="0" b="0"/>
          <a:pathLst>
            <a:path>
              <a:moveTo>
                <a:pt x="0" y="0"/>
              </a:moveTo>
              <a:lnTo>
                <a:pt x="0" y="1715032"/>
              </a:lnTo>
              <a:lnTo>
                <a:pt x="1074839" y="17150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D9E735-2F31-4B46-B30D-80E23E1F9E69}">
      <dsp:nvSpPr>
        <dsp:cNvPr id="0" name=""/>
        <dsp:cNvSpPr/>
      </dsp:nvSpPr>
      <dsp:spPr>
        <a:xfrm>
          <a:off x="4973825" y="1826525"/>
          <a:ext cx="1074839" cy="634908"/>
        </a:xfrm>
        <a:custGeom>
          <a:avLst/>
          <a:gdLst/>
          <a:ahLst/>
          <a:cxnLst/>
          <a:rect l="0" t="0" r="0" b="0"/>
          <a:pathLst>
            <a:path>
              <a:moveTo>
                <a:pt x="0" y="0"/>
              </a:moveTo>
              <a:lnTo>
                <a:pt x="0" y="634908"/>
              </a:lnTo>
              <a:lnTo>
                <a:pt x="1074839" y="6349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3275C-6667-4BBC-8657-7C0F1C642F3D}">
      <dsp:nvSpPr>
        <dsp:cNvPr id="0" name=""/>
        <dsp:cNvSpPr/>
      </dsp:nvSpPr>
      <dsp:spPr>
        <a:xfrm>
          <a:off x="3790532" y="747797"/>
          <a:ext cx="1780417" cy="332322"/>
        </a:xfrm>
        <a:custGeom>
          <a:avLst/>
          <a:gdLst/>
          <a:ahLst/>
          <a:cxnLst/>
          <a:rect l="0" t="0" r="0" b="0"/>
          <a:pathLst>
            <a:path>
              <a:moveTo>
                <a:pt x="0" y="0"/>
              </a:moveTo>
              <a:lnTo>
                <a:pt x="0" y="175577"/>
              </a:lnTo>
              <a:lnTo>
                <a:pt x="1780417" y="175577"/>
              </a:lnTo>
              <a:lnTo>
                <a:pt x="1780417" y="332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8B3893-1EEC-488B-864C-0CA62FFA8329}">
      <dsp:nvSpPr>
        <dsp:cNvPr id="0" name=""/>
        <dsp:cNvSpPr/>
      </dsp:nvSpPr>
      <dsp:spPr>
        <a:xfrm>
          <a:off x="1492812" y="1826525"/>
          <a:ext cx="816716" cy="1643019"/>
        </a:xfrm>
        <a:custGeom>
          <a:avLst/>
          <a:gdLst/>
          <a:ahLst/>
          <a:cxnLst/>
          <a:rect l="0" t="0" r="0" b="0"/>
          <a:pathLst>
            <a:path>
              <a:moveTo>
                <a:pt x="816716" y="0"/>
              </a:moveTo>
              <a:lnTo>
                <a:pt x="816716" y="1643019"/>
              </a:lnTo>
              <a:lnTo>
                <a:pt x="0" y="16430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287EF-DB50-4E90-8363-95878981B463}">
      <dsp:nvSpPr>
        <dsp:cNvPr id="0" name=""/>
        <dsp:cNvSpPr/>
      </dsp:nvSpPr>
      <dsp:spPr>
        <a:xfrm>
          <a:off x="1492812" y="1826525"/>
          <a:ext cx="816716" cy="634908"/>
        </a:xfrm>
        <a:custGeom>
          <a:avLst/>
          <a:gdLst/>
          <a:ahLst/>
          <a:cxnLst/>
          <a:rect l="0" t="0" r="0" b="0"/>
          <a:pathLst>
            <a:path>
              <a:moveTo>
                <a:pt x="816716" y="0"/>
              </a:moveTo>
              <a:lnTo>
                <a:pt x="816716" y="634908"/>
              </a:lnTo>
              <a:lnTo>
                <a:pt x="0" y="6349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D07F2-0453-46F9-BF67-A0A6731B172C}">
      <dsp:nvSpPr>
        <dsp:cNvPr id="0" name=""/>
        <dsp:cNvSpPr/>
      </dsp:nvSpPr>
      <dsp:spPr>
        <a:xfrm>
          <a:off x="2906653" y="747797"/>
          <a:ext cx="883879" cy="332322"/>
        </a:xfrm>
        <a:custGeom>
          <a:avLst/>
          <a:gdLst/>
          <a:ahLst/>
          <a:cxnLst/>
          <a:rect l="0" t="0" r="0" b="0"/>
          <a:pathLst>
            <a:path>
              <a:moveTo>
                <a:pt x="883879" y="0"/>
              </a:moveTo>
              <a:lnTo>
                <a:pt x="883879" y="175577"/>
              </a:lnTo>
              <a:lnTo>
                <a:pt x="0" y="175577"/>
              </a:lnTo>
              <a:lnTo>
                <a:pt x="0" y="332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2455FD-0140-437E-B3B4-F305C7FF4D81}">
      <dsp:nvSpPr>
        <dsp:cNvPr id="0" name=""/>
        <dsp:cNvSpPr/>
      </dsp:nvSpPr>
      <dsp:spPr>
        <a:xfrm>
          <a:off x="3044126" y="1391"/>
          <a:ext cx="1492812" cy="7464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ÇEVRE</a:t>
          </a:r>
          <a:endParaRPr lang="tr-TR" sz="1500" kern="1200" dirty="0"/>
        </a:p>
      </dsp:txBody>
      <dsp:txXfrm>
        <a:off x="3044126" y="1391"/>
        <a:ext cx="1492812" cy="746406"/>
      </dsp:txXfrm>
    </dsp:sp>
    <dsp:sp modelId="{5BCD3CF5-91CF-48D7-B06F-01C7462A067B}">
      <dsp:nvSpPr>
        <dsp:cNvPr id="0" name=""/>
        <dsp:cNvSpPr/>
      </dsp:nvSpPr>
      <dsp:spPr>
        <a:xfrm>
          <a:off x="2160247" y="1080119"/>
          <a:ext cx="1492812" cy="7464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1. TANIMLAMA</a:t>
          </a:r>
          <a:endParaRPr lang="tr-TR" sz="1500" kern="1200" dirty="0"/>
        </a:p>
      </dsp:txBody>
      <dsp:txXfrm>
        <a:off x="2160247" y="1080119"/>
        <a:ext cx="1492812" cy="746406"/>
      </dsp:txXfrm>
    </dsp:sp>
    <dsp:sp modelId="{1E9CF8AC-0E57-43E2-831D-1C375661C857}">
      <dsp:nvSpPr>
        <dsp:cNvPr id="0" name=""/>
        <dsp:cNvSpPr/>
      </dsp:nvSpPr>
      <dsp:spPr>
        <a:xfrm>
          <a:off x="0" y="2088230"/>
          <a:ext cx="1492812" cy="7464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DOĞAL ÇEVRE</a:t>
          </a:r>
          <a:endParaRPr lang="tr-TR" sz="1500" kern="1200" dirty="0"/>
        </a:p>
      </dsp:txBody>
      <dsp:txXfrm>
        <a:off x="0" y="2088230"/>
        <a:ext cx="1492812" cy="746406"/>
      </dsp:txXfrm>
    </dsp:sp>
    <dsp:sp modelId="{841771FA-DABD-458E-9278-8750EFED9EA9}">
      <dsp:nvSpPr>
        <dsp:cNvPr id="0" name=""/>
        <dsp:cNvSpPr/>
      </dsp:nvSpPr>
      <dsp:spPr>
        <a:xfrm>
          <a:off x="0" y="3096341"/>
          <a:ext cx="1492812" cy="7464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YAPAY ÇEVRE</a:t>
          </a:r>
          <a:endParaRPr lang="tr-TR" sz="1500" kern="1200" dirty="0"/>
        </a:p>
      </dsp:txBody>
      <dsp:txXfrm>
        <a:off x="0" y="3096341"/>
        <a:ext cx="1492812" cy="746406"/>
      </dsp:txXfrm>
    </dsp:sp>
    <dsp:sp modelId="{6C4D8C10-4B34-4ECA-8E73-2591E6180DBF}">
      <dsp:nvSpPr>
        <dsp:cNvPr id="0" name=""/>
        <dsp:cNvSpPr/>
      </dsp:nvSpPr>
      <dsp:spPr>
        <a:xfrm>
          <a:off x="4824544" y="1080119"/>
          <a:ext cx="1492812" cy="7464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2. TANIMLAMA</a:t>
          </a:r>
          <a:endParaRPr lang="tr-TR" sz="1500" kern="1200" dirty="0"/>
        </a:p>
      </dsp:txBody>
      <dsp:txXfrm>
        <a:off x="4824544" y="1080119"/>
        <a:ext cx="1492812" cy="746406"/>
      </dsp:txXfrm>
    </dsp:sp>
    <dsp:sp modelId="{FA61F913-E523-43D6-9424-BCAF3F004C5C}">
      <dsp:nvSpPr>
        <dsp:cNvPr id="0" name=""/>
        <dsp:cNvSpPr/>
      </dsp:nvSpPr>
      <dsp:spPr>
        <a:xfrm>
          <a:off x="6048665" y="2088230"/>
          <a:ext cx="1531431" cy="7464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smtClean="0"/>
            <a:t>FİZİKİ ÇEVRE</a:t>
          </a:r>
          <a:endParaRPr lang="tr-TR" sz="1500" kern="1200" dirty="0"/>
        </a:p>
      </dsp:txBody>
      <dsp:txXfrm>
        <a:off x="6048665" y="2088230"/>
        <a:ext cx="1531431" cy="746406"/>
      </dsp:txXfrm>
    </dsp:sp>
    <dsp:sp modelId="{5BE03F45-D92F-480B-8E16-F6D7B96F8E02}">
      <dsp:nvSpPr>
        <dsp:cNvPr id="0" name=""/>
        <dsp:cNvSpPr/>
      </dsp:nvSpPr>
      <dsp:spPr>
        <a:xfrm>
          <a:off x="6048665" y="3168355"/>
          <a:ext cx="1492812" cy="7464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BİYOLOJİK ÇEVRE</a:t>
          </a:r>
          <a:endParaRPr lang="tr-TR" sz="1500" kern="1200" dirty="0"/>
        </a:p>
      </dsp:txBody>
      <dsp:txXfrm>
        <a:off x="6048665" y="3168355"/>
        <a:ext cx="1492812" cy="746406"/>
      </dsp:txXfrm>
    </dsp:sp>
    <dsp:sp modelId="{2974CB03-A535-46B2-8253-2B92526C668F}">
      <dsp:nvSpPr>
        <dsp:cNvPr id="0" name=""/>
        <dsp:cNvSpPr/>
      </dsp:nvSpPr>
      <dsp:spPr>
        <a:xfrm>
          <a:off x="6048665" y="4176466"/>
          <a:ext cx="1492812" cy="7464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SOSYAL ÇEVRE (Aile, Dernek, vb.)</a:t>
          </a:r>
          <a:endParaRPr lang="tr-TR" sz="1500" kern="1200" dirty="0"/>
        </a:p>
      </dsp:txBody>
      <dsp:txXfrm>
        <a:off x="6048665" y="4176466"/>
        <a:ext cx="1492812" cy="746406"/>
      </dsp:txXfrm>
    </dsp:sp>
    <dsp:sp modelId="{32D8C80D-DC51-4C1E-9703-DC0F452E0469}">
      <dsp:nvSpPr>
        <dsp:cNvPr id="0" name=""/>
        <dsp:cNvSpPr/>
      </dsp:nvSpPr>
      <dsp:spPr>
        <a:xfrm>
          <a:off x="6120678" y="5256583"/>
          <a:ext cx="1492812" cy="7464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EKONOMİK ÇEVRE </a:t>
          </a:r>
        </a:p>
        <a:p>
          <a:pPr lvl="0" algn="ctr" defTabSz="666750">
            <a:lnSpc>
              <a:spcPct val="90000"/>
            </a:lnSpc>
            <a:spcBef>
              <a:spcPct val="0"/>
            </a:spcBef>
            <a:spcAft>
              <a:spcPct val="35000"/>
            </a:spcAft>
          </a:pPr>
          <a:r>
            <a:rPr lang="tr-TR" sz="1500" kern="1200" dirty="0" smtClean="0"/>
            <a:t>(banka, borsa vb.)</a:t>
          </a:r>
          <a:endParaRPr lang="tr-TR" sz="1500" kern="1200" dirty="0"/>
        </a:p>
      </dsp:txBody>
      <dsp:txXfrm>
        <a:off x="6120678" y="5256583"/>
        <a:ext cx="1492812" cy="7464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12.10.2016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12.10.2016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12.10.2016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12.10.2016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12.10.2016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12.10.2016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12.10.2016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12.10.2016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tr/url?sa=i&amp;rct=j&amp;q=&amp;esrc=s&amp;frm=1&amp;source=images&amp;cd=&amp;cad=rja&amp;uact=8&amp;ved=0CAcQjRxqFQoTCNmDlL3zvMgCFUXdLAod2DIFeQ&amp;url=http://www.shutterstock.com/s/epidemiology/search.html&amp;bvm=bv.104819420,d.bGg&amp;psig=AFQjCNG_w9_sq0qrs--rQPJONGm-s93Z9Q&amp;ust=144473822891027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tr/url?sa=i&amp;rct=j&amp;q=&amp;esrc=s&amp;frm=1&amp;source=images&amp;cd=&amp;cad=rja&amp;uact=8&amp;ved=0CAcQjRxqFQoTCNKfxsjzvMgCFYUKLAod1X8Giw&amp;url=http://www.masterspublichealth.net/faq/what-is-biostatistics/&amp;bvm=bv.104819420,d.bGg&amp;psig=AFQjCNFVGWr-YD0pbEsyKlq7YC8gx9dm8w&amp;ust=144473826007008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tr/url?sa=i&amp;rct=j&amp;q=&amp;esrc=s&amp;frm=1&amp;source=images&amp;cd=&amp;cad=rja&amp;uact=8&amp;ved=0CAcQjRxqFQoTCIa03NrzvMgCFcqHLAodf64Dhw&amp;url=http://library.ahima.org/xpedio/groups/public/documents/ahima/bok1_050281.hcsp&amp;bvm=bv.104819420,d.bGg&amp;psig=AFQjCNEN5fAsrXeOmNSoW8fPgci61O8MAQ&amp;ust=144473829050486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tr/url?sa=i&amp;rct=j&amp;q=&amp;esrc=s&amp;frm=1&amp;source=images&amp;cd=&amp;cad=rja&amp;uact=8&amp;ved=0CAcQjRxqFQoTCJbW2u7zvMgCFQfWLAodwnAMfA&amp;url=http://www.thesleuthjournal.com/what-is-the-world-health-organization/&amp;bvm=bv.104819420,d.bGg&amp;psig=AFQjCNFs_iCdnkl5VpNEvyDr0fhIL58-fg&amp;ust=144473833795151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tr/url?sa=i&amp;rct=j&amp;q=&amp;esrc=s&amp;frm=1&amp;source=images&amp;cd=&amp;cad=rja&amp;uact=8&amp;ved=0CAcQjRxqFQoTCJOXjf7zvMgCFcSILAodef4IiQ&amp;url=http://www.islam.com.kw/health-benefits-of-movement-washing-drinking-water/&amp;bvm=bv.104819420,d.bGg&amp;psig=AFQjCNGEJ9uA3SfUC-MkWJW8tcpLzSivXg&amp;ust=144473836977294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tr/url?sa=i&amp;rct=j&amp;q=&amp;esrc=s&amp;frm=1&amp;source=images&amp;cd=&amp;cad=rja&amp;uact=8&amp;ved=0CAcQjRxqFQoTCP3Ospv0vMgCFYuJLAodS2sNjw&amp;url=http://www.basisonline.org/2000/06/the-wager-vol-1.html&amp;bvm=bv.104819420,d.bGg&amp;psig=AFQjCNHpHWGCw7M_D-ADfP1d_ExN5OyJqA&amp;ust=144473842997617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tr/url?sa=i&amp;rct=j&amp;q=&amp;esrc=s&amp;frm=1&amp;source=images&amp;cd=&amp;cad=rja&amp;uact=8&amp;ved=0CAcQjRxqFQoTCJ3--av0vMgCFYuULAodfzMKjQ&amp;url=http://www.canstockphoto.com/illustration/communicable-diseases.html&amp;bvm=bv.104819420,d.bGg&amp;psig=AFQjCNFCLawdbUFl_PwhmzycFcnh4jQXMw&amp;ust=144473846542673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tr/url?sa=i&amp;rct=j&amp;q=&amp;esrc=s&amp;frm=1&amp;source=images&amp;cd=&amp;cad=rja&amp;uact=8&amp;ved=0CAcQjRxqFQoTCNL18tD0vMgCFYGTLAodUSgKdw&amp;url=https://lectrochi.com/articles/how_to_boost_the_immune_system.html&amp;bvm=bv.104819420,d.bGg&amp;psig=AFQjCNEs_wGJs-NL569NZ5FVxCjft3Zs_g&amp;ust=144473854205103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tr/url?sa=i&amp;rct=j&amp;q=&amp;esrc=s&amp;frm=1&amp;source=images&amp;cd=&amp;cad=rja&amp;uact=8&amp;ved=0CAcQjRxqFQoTCOq09Oz0vMgCFUvXLAod1rIAgw&amp;url=http://masterpublichealth.com/environmental-health-sciences/&amp;bvm=bv.104819420,d.bGg&amp;psig=AFQjCNF9KvF33GTi8ugtccRLH147gcZkug&amp;ust=144473859247904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m.tr/url?sa=i&amp;rct=j&amp;q=&amp;esrc=s&amp;frm=1&amp;source=images&amp;cd=&amp;cad=rja&amp;uact=8&amp;ved=0CAcQjRxqFQoTCM771YH1vMgCFUOTLAodfKILiQ&amp;url=https://www.goodasgold.com/coffee/our-coffee-services/office-coffee-service/point-of-use-water-filtration-systems&amp;bvm=bv.104819420,d.bGg&amp;psig=AFQjCNER9zpBdbo9VqnP4gQ0cd3DhS_2ZA&amp;ust=1444738645096399"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url?sa=i&amp;rct=j&amp;q=&amp;esrc=s&amp;frm=1&amp;source=images&amp;cd=&amp;cad=rja&amp;uact=8&amp;ved=0CAcQjRxqFQoTCL7Iq5b1vMgCFcYMLAodggABlw&amp;url=http://www.freedrinkingwater.com/water-education/quality-water-heavymeatal.htm&amp;bvm=bv.104819420,d.bGg&amp;psig=AFQjCNEyyM2T2EBL6XsI_tk6KIGFVta8Sg&amp;ust=144473868618506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tr/url?sa=i&amp;rct=j&amp;q=&amp;esrc=s&amp;frm=1&amp;source=images&amp;cd=&amp;cad=rja&amp;uact=8&amp;ved=0CAcQjRxqFQoTCPnngdTuusgCFcW8cgodlp8OSw&amp;url=http://www.lafsozluk.com/2010/06/kursun-elementi.html&amp;psig=AFQjCNGLMTWnH7mVr6fBy9vVWVErkodsxQ&amp;ust=1444668213707270"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tr/url?sa=i&amp;rct=j&amp;q=&amp;esrc=s&amp;frm=1&amp;source=images&amp;cd=&amp;cad=rja&amp;uact=8&amp;ved=0CAcQjRxqFQoTCIXNxsHuusgCFeHycgodnGoMNQ&amp;url=http://www.lafsozluk.com/2010/06/civa-elementi.html&amp;psig=AFQjCNG_Tfd828Xve3YDBTm6_xf9O3P4yA&amp;ust=144466818237067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tr/url?sa=i&amp;rct=j&amp;q=&amp;esrc=s&amp;frm=1&amp;source=images&amp;cd=&amp;cad=rja&amp;uact=8&amp;ved=0CAcQjRxqFQoTCIjKqJ7uusgCFUomcgodAqYNSg&amp;url=http://www.kimyakulubu.com/kadmiyum-cd/&amp;bvm=bv.104819420,d.bGQ&amp;psig=AFQjCNF-yMsmtTS8YNTaTbYmSh8-FPbvCQ&amp;ust=1444668108503649"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tr/url?sa=i&amp;rct=j&amp;q=&amp;esrc=s&amp;frm=1&amp;source=images&amp;cd=&amp;cad=rja&amp;uact=8&amp;ved=0CAcQjRxqFQoTCLvQtpTuusgCFWN1cgodPXYETA&amp;url=http://www.saglikfan.com/saglik-haberleri/bakanlik-o-maddeyi-artik-yasakladi.html&amp;bvm=bv.104819420,d.bGQ&amp;psig=AFQjCNEZHRax5uaK56-tEauQDjsgJjii_w&amp;ust=1444668086526290"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tr/url?sa=i&amp;rct=j&amp;q=&amp;esrc=s&amp;frm=1&amp;source=images&amp;cd=&amp;cad=rja&amp;uact=8&amp;ved=0CAcQjRxqFQoTCIKs6YjuusgCFcGocgodk2YBSw&amp;url=http://www.lafsozluk.com/2010/06/cinko-elementi.html&amp;bvm=bv.104819420,d.bGQ&amp;psig=AFQjCNG6lxMhaQ4exQgZN1iy3hJggtvQEA&amp;ust=1444668064354786"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tr/url?sa=i&amp;rct=j&amp;q=&amp;esrc=s&amp;frm=1&amp;source=images&amp;cd=&amp;cad=rja&amp;uact=8&amp;ved=0CAcQjRxqFQoTCPyD_PPtusgCFWv0cgodm_IP1w&amp;url=http://www.bilgiustam.com/bakir-nedir-bakirin-ozellikleri/&amp;bvm=bv.104819420,d.bGQ&amp;psig=AFQjCNENVrdEHPISN94taBzV-joL4zf1LQ&amp;ust=144466802054371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tr/url?sa=i&amp;rct=j&amp;q=&amp;esrc=s&amp;frm=1&amp;source=images&amp;cd=&amp;cad=rja&amp;uact=8&amp;ved=0CAcQjRxqFQoTCNnMpN7tusgCFcXzcgodQV0KSg&amp;url=http://www.kimyakulubu.com/berilyum-be/&amp;bvm=bv.104819420,d.bGQ&amp;psig=AFQjCNHz-t2pxX0ROzhJF_nkQIfU18tZjQ&amp;ust=1444667975561226"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tr/url?sa=i&amp;rct=j&amp;q=&amp;esrc=s&amp;frm=1&amp;source=images&amp;cd=&amp;cad=rja&amp;uact=8&amp;ved=0CAcQjRxqFQoTCLehpNPtusgCFSoBcwoda34FxA&amp;url=http://www.lafsozluk.com/2010/08/uranyum.html&amp;bvm=bv.104819420,d.bGQ&amp;psig=AFQjCNEqThE-E_IfzzgW34DE_Vz-WKKYgQ&amp;ust=1444667934732055"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tr/url?sa=i&amp;rct=j&amp;q=&amp;esrc=s&amp;frm=1&amp;source=images&amp;cd=&amp;cad=rja&amp;uact=8&amp;ved=0CAcQjRxqFQoTCNGrnL3tusgCFaG8cgodqT4MSw&amp;url=http://www.kimyakulubu.com/arsenik-as/&amp;psig=AFQjCNEGDxXp_f8XxMRYvTstbQYY1udIrA&amp;ust=1444667906029925"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tr/url?sa=i&amp;rct=j&amp;q=&amp;esrc=s&amp;frm=1&amp;source=images&amp;cd=&amp;cad=rja&amp;uact=8&amp;ved=0CAcQjRxqFQoTCPKvzortusgCFeV8cgod4OsLTA&amp;url=http://www.faydalibilgiler.com/makale/3851/elementler/antimon-elementi.html&amp;psig=AFQjCNFMx6I-4Mneg9tVwbGfHpu0jmbXfg&amp;ust=1444667795417192"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google.com.tr/url?sa=i&amp;rct=j&amp;q=&amp;esrc=s&amp;frm=1&amp;source=images&amp;cd=&amp;cad=rja&amp;uact=8&amp;ved=0CAcQjRxqFQoTCO6Nlqr1vMgCFcuGLAod-asCkA&amp;url=https://sanitationupdates.wordpress.com/tag/clarissa-brocklehurst/feed/&amp;bvm=bv.104819420,d.bGg&amp;psig=AFQjCNF2wTd9JEN1n62mS_bnKHOPedeTrg&amp;ust=144473872737350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google.com.tr/url?sa=i&amp;rct=j&amp;q=&amp;esrc=s&amp;frm=1&amp;source=images&amp;cd=&amp;cad=rja&amp;uact=8&amp;ved=0CAcQjRxqFQoTCOXN78X1vMgCFYaWLAodtgEFdw&amp;url=http://cat.wordpandit.com/endemic-epidemic-pandemic/&amp;bvm=bv.104819420,d.bGg&amp;psig=AFQjCNH-ntk-zVAUVG_0fHCG7LO4nRyAJQ&amp;ust=1444738786694208"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google.com.tr/url?sa=i&amp;rct=j&amp;q=&amp;esrc=s&amp;frm=1&amp;source=images&amp;cd=&amp;cad=rja&amp;uact=8&amp;ved=0CAcQjRxqFQoTCPzqxcr1vMgCFUleLAodjakFeg&amp;url=http://sphweb.bumc.bu.edu/otlt/MPH-Modules/PH/Sparta/Sparta5.html&amp;bvm=bv.104819420,d.bGg&amp;psig=AFQjCNH-ntk-zVAUVG_0fHCG7LO4nRyAJQ&amp;ust=144473878669420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556792"/>
            <a:ext cx="7772400" cy="1470025"/>
          </a:xfrm>
        </p:spPr>
        <p:txBody>
          <a:bodyPr>
            <a:normAutofit/>
          </a:bodyPr>
          <a:lstStyle/>
          <a:p>
            <a:r>
              <a:rPr lang="tr-TR" dirty="0" smtClean="0"/>
              <a:t>ÇEVRE SAĞLIĞI</a:t>
            </a:r>
            <a:br>
              <a:rPr lang="tr-TR" dirty="0" smtClean="0"/>
            </a:br>
            <a:r>
              <a:rPr lang="tr-TR" sz="2200" dirty="0">
                <a:latin typeface="Comic Sans MS" panose="030F0702030302020204" pitchFamily="66" charset="0"/>
              </a:rPr>
              <a:t>Sağlık açısından çevre, Çevre sağlık ilişkisi, Çevre sağlığı </a:t>
            </a:r>
            <a:r>
              <a:rPr lang="tr-TR" sz="2200" dirty="0" smtClean="0">
                <a:latin typeface="Comic Sans MS" panose="030F0702030302020204" pitchFamily="66" charset="0"/>
              </a:rPr>
              <a:t>tanımı</a:t>
            </a:r>
            <a:endParaRPr lang="en-US" dirty="0"/>
          </a:p>
        </p:txBody>
      </p:sp>
      <p:sp>
        <p:nvSpPr>
          <p:cNvPr id="3" name="Alt Başlık 2"/>
          <p:cNvSpPr>
            <a:spLocks noGrp="1"/>
          </p:cNvSpPr>
          <p:nvPr>
            <p:ph type="subTitle" idx="1"/>
          </p:nvPr>
        </p:nvSpPr>
        <p:spPr>
          <a:xfrm>
            <a:off x="1403648" y="3212976"/>
            <a:ext cx="6400800" cy="1152128"/>
          </a:xfrm>
        </p:spPr>
        <p:txBody>
          <a:bodyPr>
            <a:normAutofit/>
          </a:bodyPr>
          <a:lstStyle/>
          <a:p>
            <a:r>
              <a:rPr lang="tr-TR" sz="2400" dirty="0" smtClean="0">
                <a:solidFill>
                  <a:schemeClr val="tx1"/>
                </a:solidFill>
              </a:rPr>
              <a:t>Yrd. Doç. Dr. Ömür GÖKKUŞ</a:t>
            </a:r>
          </a:p>
          <a:p>
            <a:r>
              <a:rPr lang="tr-TR" sz="2400" dirty="0" smtClean="0">
                <a:solidFill>
                  <a:schemeClr val="tx1"/>
                </a:solidFill>
              </a:rPr>
              <a:t>Ekim </a:t>
            </a:r>
            <a:r>
              <a:rPr lang="tr-TR" sz="2400" dirty="0" smtClean="0">
                <a:solidFill>
                  <a:schemeClr val="tx1"/>
                </a:solidFill>
              </a:rPr>
              <a:t>2016</a:t>
            </a:r>
            <a:endParaRPr lang="en-US" sz="2400" dirty="0">
              <a:solidFill>
                <a:schemeClr val="tx1"/>
              </a:solidFill>
            </a:endParaRPr>
          </a:p>
        </p:txBody>
      </p:sp>
    </p:spTree>
    <p:extLst>
      <p:ext uri="{BB962C8B-B14F-4D97-AF65-F5344CB8AC3E}">
        <p14:creationId xmlns:p14="http://schemas.microsoft.com/office/powerpoint/2010/main" val="1511519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498814"/>
            <a:ext cx="8208912" cy="3370346"/>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1-Halk sağlığı hizmeti:</a:t>
            </a:r>
            <a:r>
              <a:rPr lang="tr-TR" dirty="0">
                <a:latin typeface="Comic Sans MS" panose="030F0702030302020204" pitchFamily="66" charset="0"/>
              </a:rPr>
              <a:t> Kişinin ve toplumun sağlığını korumak ve geliştirmek. Organize bir kamu hizmeti olarak ele alınıyorsa buna halk sağlığı hizmeti denir.</a:t>
            </a:r>
          </a:p>
          <a:p>
            <a:pPr algn="just">
              <a:lnSpc>
                <a:spcPct val="150000"/>
              </a:lnSpc>
            </a:pPr>
            <a:endParaRPr lang="tr-TR" b="1" dirty="0" smtClean="0">
              <a:latin typeface="Comic Sans MS" panose="030F0702030302020204" pitchFamily="66" charset="0"/>
            </a:endParaRPr>
          </a:p>
          <a:p>
            <a:pPr algn="just">
              <a:lnSpc>
                <a:spcPct val="150000"/>
              </a:lnSpc>
            </a:pPr>
            <a:r>
              <a:rPr lang="tr-TR" b="1" dirty="0" smtClean="0">
                <a:latin typeface="Comic Sans MS" panose="030F0702030302020204" pitchFamily="66" charset="0"/>
              </a:rPr>
              <a:t>2-Koruyucu </a:t>
            </a:r>
            <a:r>
              <a:rPr lang="tr-TR" b="1" dirty="0">
                <a:latin typeface="Comic Sans MS" panose="030F0702030302020204" pitchFamily="66" charset="0"/>
              </a:rPr>
              <a:t>hekimlik: </a:t>
            </a:r>
            <a:r>
              <a:rPr lang="tr-TR" dirty="0">
                <a:latin typeface="Comic Sans MS" panose="030F0702030302020204" pitchFamily="66" charset="0"/>
              </a:rPr>
              <a:t>Çevre sağlığı tedavi hizmetlerinin organizasyonu, rehabilitasyon gibi tıbbi uygulamaları sadece bireyi ele alarak kişinin sağlığını korumayı ve geliştirmeyi amaçlıyorsa buna koruyucu hekimlik denir. </a:t>
            </a:r>
          </a:p>
          <a:p>
            <a:pPr algn="just">
              <a:lnSpc>
                <a:spcPct val="150000"/>
              </a:lnSpc>
            </a:pPr>
            <a:endParaRPr lang="tr-TR"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l Ayraç 2"/>
          <p:cNvSpPr/>
          <p:nvPr/>
        </p:nvSpPr>
        <p:spPr>
          <a:xfrm rot="5400000">
            <a:off x="3815916" y="-451001"/>
            <a:ext cx="1224136" cy="6768752"/>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4" name="Metin kutusu 3"/>
          <p:cNvSpPr txBox="1"/>
          <p:nvPr/>
        </p:nvSpPr>
        <p:spPr>
          <a:xfrm>
            <a:off x="323528" y="3761467"/>
            <a:ext cx="1656184" cy="369332"/>
          </a:xfrm>
          <a:prstGeom prst="rect">
            <a:avLst/>
          </a:prstGeom>
          <a:noFill/>
        </p:spPr>
        <p:txBody>
          <a:bodyPr wrap="square" rtlCol="0">
            <a:spAutoFit/>
          </a:bodyPr>
          <a:lstStyle/>
          <a:p>
            <a:r>
              <a:rPr lang="tr-TR" b="1" dirty="0" smtClean="0">
                <a:solidFill>
                  <a:srgbClr val="00B0F0"/>
                </a:solidFill>
                <a:latin typeface="Comic Sans MS" panose="030F0702030302020204" pitchFamily="66" charset="0"/>
              </a:rPr>
              <a:t>Epidemiyoloji </a:t>
            </a:r>
            <a:endParaRPr lang="tr-TR" b="1" dirty="0">
              <a:solidFill>
                <a:srgbClr val="00B0F0"/>
              </a:solidFill>
              <a:latin typeface="Comic Sans MS" panose="030F0702030302020204" pitchFamily="66" charset="0"/>
            </a:endParaRPr>
          </a:p>
        </p:txBody>
      </p:sp>
      <p:sp>
        <p:nvSpPr>
          <p:cNvPr id="5" name="Metin kutusu 4"/>
          <p:cNvSpPr txBox="1"/>
          <p:nvPr/>
        </p:nvSpPr>
        <p:spPr>
          <a:xfrm>
            <a:off x="6732240" y="3779748"/>
            <a:ext cx="2160240" cy="369332"/>
          </a:xfrm>
          <a:prstGeom prst="rect">
            <a:avLst/>
          </a:prstGeom>
          <a:noFill/>
        </p:spPr>
        <p:txBody>
          <a:bodyPr wrap="square" rtlCol="0">
            <a:spAutoFit/>
          </a:bodyPr>
          <a:lstStyle/>
          <a:p>
            <a:r>
              <a:rPr lang="tr-TR" b="1" dirty="0" smtClean="0">
                <a:solidFill>
                  <a:srgbClr val="00B0F0"/>
                </a:solidFill>
                <a:latin typeface="Comic Sans MS" panose="030F0702030302020204" pitchFamily="66" charset="0"/>
              </a:rPr>
              <a:t>Sağlık Yönetimi</a:t>
            </a:r>
            <a:endParaRPr lang="tr-TR" b="1" dirty="0">
              <a:solidFill>
                <a:srgbClr val="00B0F0"/>
              </a:solidFill>
              <a:latin typeface="Comic Sans MS" panose="030F0702030302020204" pitchFamily="66" charset="0"/>
            </a:endParaRPr>
          </a:p>
        </p:txBody>
      </p:sp>
      <p:sp>
        <p:nvSpPr>
          <p:cNvPr id="6" name="Metin kutusu 5"/>
          <p:cNvSpPr txBox="1"/>
          <p:nvPr/>
        </p:nvSpPr>
        <p:spPr>
          <a:xfrm>
            <a:off x="1043608" y="1700808"/>
            <a:ext cx="6840760" cy="369332"/>
          </a:xfrm>
          <a:prstGeom prst="rect">
            <a:avLst/>
          </a:prstGeom>
          <a:noFill/>
        </p:spPr>
        <p:txBody>
          <a:bodyPr wrap="square" rtlCol="0">
            <a:spAutoFit/>
          </a:bodyPr>
          <a:lstStyle/>
          <a:p>
            <a:pPr algn="ctr"/>
            <a:r>
              <a:rPr lang="tr-TR" b="1" dirty="0" smtClean="0">
                <a:solidFill>
                  <a:srgbClr val="00B0F0"/>
                </a:solidFill>
                <a:latin typeface="Comic Sans MS" panose="030F0702030302020204" pitchFamily="66" charset="0"/>
              </a:rPr>
              <a:t>HALK SAĞLIĞI İLE İLGİLİ TEMEL TIP BİLİM DALLARI</a:t>
            </a:r>
            <a:endParaRPr lang="tr-TR" b="1" dirty="0">
              <a:solidFill>
                <a:srgbClr val="00B0F0"/>
              </a:solidFill>
              <a:latin typeface="Comic Sans MS" panose="030F0702030302020204" pitchFamily="66" charset="0"/>
            </a:endParaRPr>
          </a:p>
        </p:txBody>
      </p:sp>
      <p:cxnSp>
        <p:nvCxnSpPr>
          <p:cNvPr id="9" name="Düz Bağlayıcı 8"/>
          <p:cNvCxnSpPr/>
          <p:nvPr/>
        </p:nvCxnSpPr>
        <p:spPr>
          <a:xfrm>
            <a:off x="4427984" y="2321307"/>
            <a:ext cx="0" cy="122413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3635896" y="3761467"/>
            <a:ext cx="1656184" cy="369332"/>
          </a:xfrm>
          <a:prstGeom prst="rect">
            <a:avLst/>
          </a:prstGeom>
          <a:noFill/>
        </p:spPr>
        <p:txBody>
          <a:bodyPr wrap="square" rtlCol="0">
            <a:spAutoFit/>
          </a:bodyPr>
          <a:lstStyle/>
          <a:p>
            <a:r>
              <a:rPr lang="tr-TR" b="1" dirty="0" err="1" smtClean="0">
                <a:solidFill>
                  <a:srgbClr val="00B0F0"/>
                </a:solidFill>
                <a:latin typeface="Comic Sans MS" panose="030F0702030302020204" pitchFamily="66" charset="0"/>
              </a:rPr>
              <a:t>Biyoistatistik</a:t>
            </a:r>
            <a:endParaRPr lang="tr-TR" b="1"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340768"/>
            <a:ext cx="8496944" cy="1754326"/>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1-Epidemiyoloji:</a:t>
            </a:r>
            <a:r>
              <a:rPr lang="tr-TR" dirty="0">
                <a:latin typeface="Comic Sans MS" panose="030F0702030302020204" pitchFamily="66" charset="0"/>
              </a:rPr>
              <a:t> Bir toplumda sağlıkla ilgili olguların nedenlerini ve toplum içinde yayılmasını inceler. Diğer bir değişle toplumdaki sağlık sorunlarının incelenmesinde yöntem bilimidir.</a:t>
            </a:r>
          </a:p>
          <a:p>
            <a:pPr algn="just">
              <a:lnSpc>
                <a:spcPct val="150000"/>
              </a:lnSpc>
            </a:pPr>
            <a:endParaRPr lang="tr-TR" dirty="0">
              <a:latin typeface="Comic Sans MS" panose="030F0702030302020204" pitchFamily="66" charset="0"/>
            </a:endParaRPr>
          </a:p>
        </p:txBody>
      </p:sp>
      <p:pic>
        <p:nvPicPr>
          <p:cNvPr id="1026" name="Picture 2" descr="http://thumb1.shutterstock.com/display_pic_with_logo/495346/238829440/stock-photo-epidemiology-word-cloud-concept-with-medicine-disease-related-tags-23882944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708920"/>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556792"/>
            <a:ext cx="8496944" cy="1754326"/>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2-Biyoistatistik:</a:t>
            </a:r>
            <a:r>
              <a:rPr lang="tr-TR" dirty="0">
                <a:latin typeface="Comic Sans MS" panose="030F0702030302020204" pitchFamily="66" charset="0"/>
              </a:rPr>
              <a:t> Sağlık alanlarındaki gözlemleri sayısal olarak belirtme, gözlemler arasındaki farklı değerlendirme ve çeşitli etkenlerin oluşturduğu durumda her etkenin derecesini saptamayı sağlar.</a:t>
            </a:r>
          </a:p>
          <a:p>
            <a:pPr algn="just">
              <a:lnSpc>
                <a:spcPct val="150000"/>
              </a:lnSpc>
            </a:pPr>
            <a:endParaRPr lang="tr-TR" dirty="0">
              <a:latin typeface="Comic Sans MS" panose="030F0702030302020204" pitchFamily="66" charset="0"/>
            </a:endParaRPr>
          </a:p>
        </p:txBody>
      </p:sp>
      <p:pic>
        <p:nvPicPr>
          <p:cNvPr id="2050" name="Picture 2" descr="http://www.masterspublichealth.net/wp-content/uploads/2014/03/biostats.gif-300x222.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789040"/>
            <a:ext cx="28575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484784"/>
            <a:ext cx="8640960" cy="1338828"/>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3-Sağlık Yönetimi:</a:t>
            </a:r>
            <a:r>
              <a:rPr lang="tr-TR" dirty="0">
                <a:latin typeface="Comic Sans MS" panose="030F0702030302020204" pitchFamily="66" charset="0"/>
              </a:rPr>
              <a:t> Bir topluma sağlık hizmeti sunma amacıyla bir örgütte çalışan kişilerin yaptıkları eylemden oluşan bir süreci inceleyen bilimdir.</a:t>
            </a:r>
          </a:p>
          <a:p>
            <a:pPr>
              <a:lnSpc>
                <a:spcPct val="150000"/>
              </a:lnSpc>
            </a:pPr>
            <a:endParaRPr lang="tr-TR" dirty="0">
              <a:latin typeface="Comic Sans MS" panose="030F0702030302020204" pitchFamily="66" charset="0"/>
            </a:endParaRPr>
          </a:p>
        </p:txBody>
      </p:sp>
      <p:pic>
        <p:nvPicPr>
          <p:cNvPr id="3074" name="Picture 2" descr="http://library.ahima.org/xpedio/groups/public/documents/graphic/bok1_05026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996952"/>
            <a:ext cx="3078510" cy="307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916832"/>
            <a:ext cx="6264696" cy="461665"/>
          </a:xfrm>
          <a:prstGeom prst="rect">
            <a:avLst/>
          </a:prstGeom>
          <a:noFill/>
        </p:spPr>
        <p:txBody>
          <a:bodyPr wrap="square" rtlCol="0">
            <a:spAutoFit/>
          </a:bodyPr>
          <a:lstStyle/>
          <a:p>
            <a:r>
              <a:rPr lang="tr-TR" sz="2400" b="1" dirty="0" smtClean="0">
                <a:solidFill>
                  <a:srgbClr val="00B0F0"/>
                </a:solidFill>
                <a:latin typeface="Comic Sans MS" panose="030F0702030302020204" pitchFamily="66" charset="0"/>
              </a:rPr>
              <a:t>Halk </a:t>
            </a:r>
            <a:r>
              <a:rPr lang="tr-TR" sz="2400" b="1" dirty="0">
                <a:solidFill>
                  <a:srgbClr val="00B0F0"/>
                </a:solidFill>
                <a:latin typeface="Comic Sans MS" panose="030F0702030302020204" pitchFamily="66" charset="0"/>
              </a:rPr>
              <a:t>Sağlığı ile ilgili Uygulamalı </a:t>
            </a:r>
            <a:r>
              <a:rPr lang="tr-TR" sz="2400" b="1" dirty="0" smtClean="0">
                <a:solidFill>
                  <a:srgbClr val="00B0F0"/>
                </a:solidFill>
                <a:latin typeface="Comic Sans MS" panose="030F0702030302020204" pitchFamily="66" charset="0"/>
              </a:rPr>
              <a:t>Bilimler</a:t>
            </a:r>
            <a:endParaRPr lang="tr-TR" dirty="0">
              <a:latin typeface="Comic Sans MS" panose="030F0702030302020204" pitchFamily="66" charset="0"/>
            </a:endParaRPr>
          </a:p>
        </p:txBody>
      </p:sp>
      <p:sp>
        <p:nvSpPr>
          <p:cNvPr id="3" name="Metin kutusu 2"/>
          <p:cNvSpPr txBox="1"/>
          <p:nvPr/>
        </p:nvSpPr>
        <p:spPr>
          <a:xfrm>
            <a:off x="3995936" y="2636912"/>
            <a:ext cx="4464496" cy="3000821"/>
          </a:xfrm>
          <a:prstGeom prst="rect">
            <a:avLst/>
          </a:prstGeom>
          <a:noFill/>
        </p:spPr>
        <p:txBody>
          <a:bodyPr wrap="square" rtlCol="0">
            <a:spAutoFit/>
          </a:bodyPr>
          <a:lstStyle/>
          <a:p>
            <a:pPr>
              <a:lnSpc>
                <a:spcPct val="150000"/>
              </a:lnSpc>
            </a:pPr>
            <a:r>
              <a:rPr lang="tr-TR" b="1" dirty="0">
                <a:solidFill>
                  <a:srgbClr val="FF0000"/>
                </a:solidFill>
                <a:latin typeface="Comic Sans MS" panose="030F0702030302020204" pitchFamily="66" charset="0"/>
              </a:rPr>
              <a:t>2. Derece Dönemi</a:t>
            </a:r>
            <a:endParaRPr lang="tr-TR" dirty="0">
              <a:solidFill>
                <a:srgbClr val="FF0000"/>
              </a:solidFill>
              <a:latin typeface="Comic Sans MS" panose="030F0702030302020204" pitchFamily="66" charset="0"/>
            </a:endParaRPr>
          </a:p>
          <a:p>
            <a:pPr>
              <a:lnSpc>
                <a:spcPct val="150000"/>
              </a:lnSpc>
            </a:pPr>
            <a:r>
              <a:rPr lang="tr-TR" b="1" dirty="0" smtClean="0">
                <a:latin typeface="Comic Sans MS" panose="030F0702030302020204" pitchFamily="66" charset="0"/>
              </a:rPr>
              <a:t>a) </a:t>
            </a:r>
            <a:r>
              <a:rPr lang="tr-TR" dirty="0" smtClean="0">
                <a:latin typeface="Comic Sans MS" panose="030F0702030302020204" pitchFamily="66" charset="0"/>
              </a:rPr>
              <a:t>Sağlık </a:t>
            </a:r>
            <a:r>
              <a:rPr lang="tr-TR" dirty="0">
                <a:latin typeface="Comic Sans MS" panose="030F0702030302020204" pitchFamily="66" charset="0"/>
              </a:rPr>
              <a:t>Ekonomisi</a:t>
            </a:r>
          </a:p>
          <a:p>
            <a:pPr>
              <a:lnSpc>
                <a:spcPct val="150000"/>
              </a:lnSpc>
            </a:pPr>
            <a:r>
              <a:rPr lang="tr-TR" b="1" dirty="0">
                <a:latin typeface="Comic Sans MS" panose="030F0702030302020204" pitchFamily="66" charset="0"/>
              </a:rPr>
              <a:t>b</a:t>
            </a:r>
            <a:r>
              <a:rPr lang="tr-TR" b="1" dirty="0" smtClean="0">
                <a:latin typeface="Comic Sans MS" panose="030F0702030302020204" pitchFamily="66" charset="0"/>
              </a:rPr>
              <a:t>) </a:t>
            </a:r>
            <a:r>
              <a:rPr lang="tr-TR" dirty="0" smtClean="0">
                <a:latin typeface="Comic Sans MS" panose="030F0702030302020204" pitchFamily="66" charset="0"/>
              </a:rPr>
              <a:t>Tıbbı </a:t>
            </a:r>
            <a:r>
              <a:rPr lang="tr-TR" dirty="0">
                <a:latin typeface="Comic Sans MS" panose="030F0702030302020204" pitchFamily="66" charset="0"/>
              </a:rPr>
              <a:t>sosyoloji</a:t>
            </a:r>
          </a:p>
          <a:p>
            <a:pPr>
              <a:lnSpc>
                <a:spcPct val="150000"/>
              </a:lnSpc>
            </a:pPr>
            <a:r>
              <a:rPr lang="tr-TR" b="1" dirty="0" smtClean="0">
                <a:latin typeface="Comic Sans MS" panose="030F0702030302020204" pitchFamily="66" charset="0"/>
              </a:rPr>
              <a:t>c) </a:t>
            </a:r>
            <a:r>
              <a:rPr lang="tr-TR" dirty="0" smtClean="0">
                <a:latin typeface="Comic Sans MS" panose="030F0702030302020204" pitchFamily="66" charset="0"/>
              </a:rPr>
              <a:t>Tıbbı </a:t>
            </a:r>
            <a:r>
              <a:rPr lang="tr-TR" dirty="0">
                <a:latin typeface="Comic Sans MS" panose="030F0702030302020204" pitchFamily="66" charset="0"/>
              </a:rPr>
              <a:t>antropoloji</a:t>
            </a:r>
          </a:p>
          <a:p>
            <a:pPr>
              <a:lnSpc>
                <a:spcPct val="150000"/>
              </a:lnSpc>
            </a:pPr>
            <a:r>
              <a:rPr lang="tr-TR" b="1" dirty="0" smtClean="0">
                <a:latin typeface="Comic Sans MS" panose="030F0702030302020204" pitchFamily="66" charset="0"/>
              </a:rPr>
              <a:t>d) </a:t>
            </a:r>
            <a:r>
              <a:rPr lang="tr-TR" dirty="0" smtClean="0">
                <a:latin typeface="Comic Sans MS" panose="030F0702030302020204" pitchFamily="66" charset="0"/>
              </a:rPr>
              <a:t>Tıbbı </a:t>
            </a:r>
            <a:r>
              <a:rPr lang="tr-TR" dirty="0">
                <a:latin typeface="Comic Sans MS" panose="030F0702030302020204" pitchFamily="66" charset="0"/>
              </a:rPr>
              <a:t>coğrafya</a:t>
            </a:r>
          </a:p>
          <a:p>
            <a:pPr>
              <a:lnSpc>
                <a:spcPct val="150000"/>
              </a:lnSpc>
            </a:pPr>
            <a:r>
              <a:rPr lang="tr-TR" b="1" dirty="0" smtClean="0">
                <a:latin typeface="Comic Sans MS" panose="030F0702030302020204" pitchFamily="66" charset="0"/>
              </a:rPr>
              <a:t>e) </a:t>
            </a:r>
            <a:r>
              <a:rPr lang="tr-TR" dirty="0" smtClean="0">
                <a:latin typeface="Comic Sans MS" panose="030F0702030302020204" pitchFamily="66" charset="0"/>
              </a:rPr>
              <a:t>Sosyal </a:t>
            </a:r>
            <a:r>
              <a:rPr lang="tr-TR" dirty="0">
                <a:latin typeface="Comic Sans MS" panose="030F0702030302020204" pitchFamily="66" charset="0"/>
              </a:rPr>
              <a:t>hizmet</a:t>
            </a:r>
          </a:p>
          <a:p>
            <a:pPr>
              <a:lnSpc>
                <a:spcPct val="150000"/>
              </a:lnSpc>
            </a:pPr>
            <a:endParaRPr lang="tr-TR" dirty="0">
              <a:latin typeface="Comic Sans MS" panose="030F0702030302020204" pitchFamily="66" charset="0"/>
            </a:endParaRPr>
          </a:p>
        </p:txBody>
      </p:sp>
      <p:sp>
        <p:nvSpPr>
          <p:cNvPr id="4" name="Metin kutusu 3"/>
          <p:cNvSpPr txBox="1"/>
          <p:nvPr/>
        </p:nvSpPr>
        <p:spPr>
          <a:xfrm>
            <a:off x="251520" y="2636912"/>
            <a:ext cx="3888432" cy="2446824"/>
          </a:xfrm>
          <a:prstGeom prst="rect">
            <a:avLst/>
          </a:prstGeom>
          <a:noFill/>
        </p:spPr>
        <p:txBody>
          <a:bodyPr wrap="square" rtlCol="0">
            <a:spAutoFit/>
          </a:bodyPr>
          <a:lstStyle/>
          <a:p>
            <a:pPr>
              <a:lnSpc>
                <a:spcPct val="150000"/>
              </a:lnSpc>
            </a:pPr>
            <a:r>
              <a:rPr lang="tr-TR" b="1" dirty="0">
                <a:solidFill>
                  <a:srgbClr val="FF0000"/>
                </a:solidFill>
                <a:latin typeface="Comic Sans MS" panose="030F0702030302020204" pitchFamily="66" charset="0"/>
              </a:rPr>
              <a:t>1. Derece Dönemi</a:t>
            </a:r>
            <a:endParaRPr lang="tr-TR" dirty="0">
              <a:solidFill>
                <a:srgbClr val="FF0000"/>
              </a:solidFill>
              <a:latin typeface="Comic Sans MS" panose="030F0702030302020204" pitchFamily="66" charset="0"/>
            </a:endParaRPr>
          </a:p>
          <a:p>
            <a:pPr>
              <a:lnSpc>
                <a:spcPct val="150000"/>
              </a:lnSpc>
            </a:pPr>
            <a:r>
              <a:rPr lang="tr-TR" b="1" dirty="0">
                <a:latin typeface="Comic Sans MS" panose="030F0702030302020204" pitchFamily="66" charset="0"/>
              </a:rPr>
              <a:t>a</a:t>
            </a:r>
            <a:r>
              <a:rPr lang="tr-TR" b="1" dirty="0" smtClean="0">
                <a:latin typeface="Comic Sans MS" panose="030F0702030302020204" pitchFamily="66" charset="0"/>
              </a:rPr>
              <a:t>) </a:t>
            </a:r>
            <a:r>
              <a:rPr lang="tr-TR" dirty="0" smtClean="0">
                <a:latin typeface="Comic Sans MS" panose="030F0702030302020204" pitchFamily="66" charset="0"/>
              </a:rPr>
              <a:t>Ana-çocuk </a:t>
            </a:r>
            <a:r>
              <a:rPr lang="tr-TR" dirty="0">
                <a:latin typeface="Comic Sans MS" panose="030F0702030302020204" pitchFamily="66" charset="0"/>
              </a:rPr>
              <a:t>sağlığı</a:t>
            </a:r>
          </a:p>
          <a:p>
            <a:pPr>
              <a:lnSpc>
                <a:spcPct val="150000"/>
              </a:lnSpc>
            </a:pPr>
            <a:r>
              <a:rPr lang="tr-TR" b="1" dirty="0">
                <a:latin typeface="Comic Sans MS" panose="030F0702030302020204" pitchFamily="66" charset="0"/>
              </a:rPr>
              <a:t>b</a:t>
            </a:r>
            <a:r>
              <a:rPr lang="tr-TR" b="1" dirty="0" smtClean="0">
                <a:latin typeface="Comic Sans MS" panose="030F0702030302020204" pitchFamily="66" charset="0"/>
              </a:rPr>
              <a:t>) </a:t>
            </a:r>
            <a:r>
              <a:rPr lang="tr-TR" dirty="0" smtClean="0">
                <a:latin typeface="Comic Sans MS" panose="030F0702030302020204" pitchFamily="66" charset="0"/>
              </a:rPr>
              <a:t>Çevre </a:t>
            </a:r>
            <a:r>
              <a:rPr lang="tr-TR" dirty="0">
                <a:latin typeface="Comic Sans MS" panose="030F0702030302020204" pitchFamily="66" charset="0"/>
              </a:rPr>
              <a:t>sağlığı</a:t>
            </a:r>
          </a:p>
          <a:p>
            <a:pPr>
              <a:lnSpc>
                <a:spcPct val="150000"/>
              </a:lnSpc>
            </a:pPr>
            <a:r>
              <a:rPr lang="tr-TR" b="1" dirty="0">
                <a:latin typeface="Comic Sans MS" panose="030F0702030302020204" pitchFamily="66" charset="0"/>
              </a:rPr>
              <a:t>c</a:t>
            </a:r>
            <a:r>
              <a:rPr lang="tr-TR" b="1" dirty="0" smtClean="0">
                <a:latin typeface="Comic Sans MS" panose="030F0702030302020204" pitchFamily="66" charset="0"/>
              </a:rPr>
              <a:t>) </a:t>
            </a:r>
            <a:r>
              <a:rPr lang="tr-TR" dirty="0" smtClean="0">
                <a:latin typeface="Comic Sans MS" panose="030F0702030302020204" pitchFamily="66" charset="0"/>
              </a:rPr>
              <a:t>İş </a:t>
            </a:r>
            <a:r>
              <a:rPr lang="tr-TR" dirty="0">
                <a:latin typeface="Comic Sans MS" panose="030F0702030302020204" pitchFamily="66" charset="0"/>
              </a:rPr>
              <a:t>Sağlığı</a:t>
            </a:r>
          </a:p>
          <a:p>
            <a:pPr>
              <a:lnSpc>
                <a:spcPct val="150000"/>
              </a:lnSpc>
            </a:pPr>
            <a:r>
              <a:rPr lang="tr-TR" b="1" dirty="0">
                <a:latin typeface="Comic Sans MS" panose="030F0702030302020204" pitchFamily="66" charset="0"/>
              </a:rPr>
              <a:t>d</a:t>
            </a:r>
            <a:r>
              <a:rPr lang="tr-TR" b="1" dirty="0" smtClean="0">
                <a:latin typeface="Comic Sans MS" panose="030F0702030302020204" pitchFamily="66" charset="0"/>
              </a:rPr>
              <a:t>) </a:t>
            </a:r>
            <a:r>
              <a:rPr lang="tr-TR" dirty="0" smtClean="0">
                <a:latin typeface="Comic Sans MS" panose="030F0702030302020204" pitchFamily="66" charset="0"/>
              </a:rPr>
              <a:t>Sağlık </a:t>
            </a:r>
            <a:r>
              <a:rPr lang="tr-TR" dirty="0">
                <a:latin typeface="Comic Sans MS" panose="030F0702030302020204" pitchFamily="66" charset="0"/>
              </a:rPr>
              <a:t>eğitimi</a:t>
            </a:r>
          </a:p>
          <a:p>
            <a:endParaRPr lang="tr-TR" dirty="0"/>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412776"/>
            <a:ext cx="8424936" cy="2077492"/>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WHO'nun Çevre Sağlığı Tanımı:</a:t>
            </a:r>
            <a:endParaRPr lang="tr-TR" dirty="0">
              <a:latin typeface="Comic Sans MS" panose="030F0702030302020204" pitchFamily="66" charset="0"/>
            </a:endParaRPr>
          </a:p>
          <a:p>
            <a:pPr algn="just">
              <a:lnSpc>
                <a:spcPct val="150000"/>
              </a:lnSpc>
            </a:pPr>
            <a:endParaRPr lang="tr-TR" sz="1100" dirty="0" smtClean="0">
              <a:latin typeface="Comic Sans MS" panose="030F0702030302020204" pitchFamily="66" charset="0"/>
            </a:endParaRPr>
          </a:p>
          <a:p>
            <a:pPr algn="just">
              <a:lnSpc>
                <a:spcPct val="150000"/>
              </a:lnSpc>
            </a:pPr>
            <a:r>
              <a:rPr lang="tr-TR" dirty="0" smtClean="0">
                <a:latin typeface="Comic Sans MS" panose="030F0702030302020204" pitchFamily="66" charset="0"/>
              </a:rPr>
              <a:t>İnsanın </a:t>
            </a:r>
            <a:r>
              <a:rPr lang="tr-TR" dirty="0">
                <a:latin typeface="Comic Sans MS" panose="030F0702030302020204" pitchFamily="66" charset="0"/>
              </a:rPr>
              <a:t>çevresinde bulunan ve sağlığına zararlı etkiler yapan ya da yapabilme durumunda olan tüm koşulların düzeltilmesidir.</a:t>
            </a:r>
          </a:p>
          <a:p>
            <a:pPr algn="just">
              <a:lnSpc>
                <a:spcPct val="150000"/>
              </a:lnSpc>
            </a:pPr>
            <a:endParaRPr lang="tr-TR" dirty="0">
              <a:latin typeface="Comic Sans MS" panose="030F0702030302020204" pitchFamily="66" charset="0"/>
            </a:endParaRPr>
          </a:p>
        </p:txBody>
      </p:sp>
      <p:pic>
        <p:nvPicPr>
          <p:cNvPr id="4098" name="Picture 2" descr="http://www.thesleuthjournal.com/wp-content/uploads/2012/12/WH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490268"/>
            <a:ext cx="19050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412776"/>
            <a:ext cx="8496944" cy="1415772"/>
          </a:xfrm>
          <a:prstGeom prst="rect">
            <a:avLst/>
          </a:prstGeom>
          <a:noFill/>
        </p:spPr>
        <p:txBody>
          <a:bodyPr wrap="square" rtlCol="0">
            <a:spAutoFit/>
          </a:bodyPr>
          <a:lstStyle/>
          <a:p>
            <a:pPr algn="just"/>
            <a:r>
              <a:rPr lang="tr-TR" b="1" dirty="0">
                <a:latin typeface="Comic Sans MS" panose="030F0702030302020204" pitchFamily="66" charset="0"/>
              </a:rPr>
              <a:t>WHO'ya göre sağlığın Tanımı:</a:t>
            </a:r>
            <a:endParaRPr lang="tr-TR" dirty="0">
              <a:latin typeface="Comic Sans MS" panose="030F0702030302020204" pitchFamily="66" charset="0"/>
            </a:endParaRPr>
          </a:p>
          <a:p>
            <a:pPr algn="just"/>
            <a:endParaRPr lang="tr-TR" sz="1200" dirty="0" smtClean="0">
              <a:latin typeface="Comic Sans MS" panose="030F0702030302020204" pitchFamily="66" charset="0"/>
            </a:endParaRPr>
          </a:p>
          <a:p>
            <a:pPr algn="just"/>
            <a:r>
              <a:rPr lang="tr-TR" dirty="0" smtClean="0">
                <a:latin typeface="Comic Sans MS" panose="030F0702030302020204" pitchFamily="66" charset="0"/>
              </a:rPr>
              <a:t>Yalnız </a:t>
            </a:r>
            <a:r>
              <a:rPr lang="tr-TR" dirty="0">
                <a:latin typeface="Comic Sans MS" panose="030F0702030302020204" pitchFamily="66" charset="0"/>
              </a:rPr>
              <a:t>bir hastalığın veya sakatlığın olmaması değil fiziksel, ruhsal ve sosyal tam bir iyilik halidir.</a:t>
            </a:r>
          </a:p>
          <a:p>
            <a:pPr algn="just"/>
            <a:endParaRPr lang="tr-TR" dirty="0">
              <a:latin typeface="Comic Sans MS" panose="030F0702030302020204" pitchFamily="66" charset="0"/>
            </a:endParaRPr>
          </a:p>
        </p:txBody>
      </p:sp>
      <p:pic>
        <p:nvPicPr>
          <p:cNvPr id="5122" name="Picture 2" descr="http://www.islam.com.kw/wp-content/uploads/2015/08/Health-Benefits-of-Movement-Washing-Drinking-Water.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68" t="18635" b="20144"/>
          <a:stretch/>
        </p:blipFill>
        <p:spPr bwMode="auto">
          <a:xfrm>
            <a:off x="3419872" y="3861048"/>
            <a:ext cx="5070847" cy="200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619672" y="1700808"/>
            <a:ext cx="2232248" cy="216024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val 21"/>
          <p:cNvSpPr/>
          <p:nvPr/>
        </p:nvSpPr>
        <p:spPr>
          <a:xfrm>
            <a:off x="3347864" y="1772816"/>
            <a:ext cx="2232248" cy="216024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2411760" y="2845693"/>
            <a:ext cx="2232248" cy="216024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6" name="Düz Ok Bağlayıcısı 25"/>
          <p:cNvCxnSpPr/>
          <p:nvPr/>
        </p:nvCxnSpPr>
        <p:spPr>
          <a:xfrm>
            <a:off x="3743908" y="3140968"/>
            <a:ext cx="29883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5022050" y="1556792"/>
            <a:ext cx="774086" cy="648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a:off x="4067944" y="4653136"/>
            <a:ext cx="1008112" cy="864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p:nvPr/>
        </p:nvCxnSpPr>
        <p:spPr>
          <a:xfrm>
            <a:off x="539552" y="2492896"/>
            <a:ext cx="108012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Düz Ok Bağlayıcısı 33"/>
          <p:cNvCxnSpPr/>
          <p:nvPr/>
        </p:nvCxnSpPr>
        <p:spPr>
          <a:xfrm flipH="1">
            <a:off x="467544" y="2636912"/>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Metin kutusu 34"/>
          <p:cNvSpPr txBox="1"/>
          <p:nvPr/>
        </p:nvSpPr>
        <p:spPr>
          <a:xfrm>
            <a:off x="6084168" y="1196752"/>
            <a:ext cx="1224136" cy="369332"/>
          </a:xfrm>
          <a:prstGeom prst="rect">
            <a:avLst/>
          </a:prstGeom>
          <a:noFill/>
        </p:spPr>
        <p:txBody>
          <a:bodyPr wrap="square" rtlCol="0">
            <a:spAutoFit/>
          </a:bodyPr>
          <a:lstStyle/>
          <a:p>
            <a:r>
              <a:rPr lang="tr-TR" b="1" dirty="0" smtClean="0">
                <a:solidFill>
                  <a:srgbClr val="00B050"/>
                </a:solidFill>
                <a:latin typeface="Comic Sans MS" panose="030F0702030302020204" pitchFamily="66" charset="0"/>
              </a:rPr>
              <a:t>ÇEVRE</a:t>
            </a:r>
            <a:endParaRPr lang="tr-TR" b="1" dirty="0">
              <a:solidFill>
                <a:srgbClr val="00B050"/>
              </a:solidFill>
              <a:latin typeface="Comic Sans MS" panose="030F0702030302020204" pitchFamily="66" charset="0"/>
            </a:endParaRPr>
          </a:p>
        </p:txBody>
      </p:sp>
      <p:sp>
        <p:nvSpPr>
          <p:cNvPr id="36" name="Metin kutusu 35"/>
          <p:cNvSpPr txBox="1"/>
          <p:nvPr/>
        </p:nvSpPr>
        <p:spPr>
          <a:xfrm>
            <a:off x="6690108" y="2956302"/>
            <a:ext cx="1914340" cy="461665"/>
          </a:xfrm>
          <a:prstGeom prst="rect">
            <a:avLst/>
          </a:prstGeom>
          <a:noFill/>
        </p:spPr>
        <p:txBody>
          <a:bodyPr wrap="square" rtlCol="0">
            <a:spAutoFit/>
          </a:bodyPr>
          <a:lstStyle/>
          <a:p>
            <a:r>
              <a:rPr lang="tr-TR" sz="2400" b="1" dirty="0" smtClean="0">
                <a:solidFill>
                  <a:srgbClr val="FF0000"/>
                </a:solidFill>
                <a:latin typeface="Comic Sans MS" panose="030F0702030302020204" pitchFamily="66" charset="0"/>
              </a:rPr>
              <a:t>HASTALIK</a:t>
            </a:r>
            <a:endParaRPr lang="tr-TR" b="1" dirty="0">
              <a:solidFill>
                <a:srgbClr val="FF0000"/>
              </a:solidFill>
              <a:latin typeface="Comic Sans MS" panose="030F0702030302020204" pitchFamily="66" charset="0"/>
            </a:endParaRPr>
          </a:p>
        </p:txBody>
      </p:sp>
      <p:sp>
        <p:nvSpPr>
          <p:cNvPr id="37" name="Metin kutusu 36"/>
          <p:cNvSpPr txBox="1"/>
          <p:nvPr/>
        </p:nvSpPr>
        <p:spPr>
          <a:xfrm>
            <a:off x="5292080" y="5445224"/>
            <a:ext cx="1728192" cy="369332"/>
          </a:xfrm>
          <a:prstGeom prst="rect">
            <a:avLst/>
          </a:prstGeom>
          <a:noFill/>
        </p:spPr>
        <p:txBody>
          <a:bodyPr wrap="square" rtlCol="0">
            <a:spAutoFit/>
          </a:bodyPr>
          <a:lstStyle/>
          <a:p>
            <a:r>
              <a:rPr lang="tr-TR" b="1" dirty="0" smtClean="0">
                <a:solidFill>
                  <a:srgbClr val="C00000"/>
                </a:solidFill>
                <a:latin typeface="Comic Sans MS" panose="030F0702030302020204" pitchFamily="66" charset="0"/>
              </a:rPr>
              <a:t>KONAKÇI</a:t>
            </a:r>
            <a:endParaRPr lang="tr-TR" b="1" dirty="0">
              <a:solidFill>
                <a:srgbClr val="C00000"/>
              </a:solidFill>
              <a:latin typeface="Comic Sans MS" panose="030F0702030302020204" pitchFamily="66" charset="0"/>
            </a:endParaRPr>
          </a:p>
        </p:txBody>
      </p:sp>
      <p:sp>
        <p:nvSpPr>
          <p:cNvPr id="38" name="Metin kutusu 37"/>
          <p:cNvSpPr txBox="1"/>
          <p:nvPr/>
        </p:nvSpPr>
        <p:spPr>
          <a:xfrm>
            <a:off x="107504" y="1835532"/>
            <a:ext cx="1224136" cy="369332"/>
          </a:xfrm>
          <a:prstGeom prst="rect">
            <a:avLst/>
          </a:prstGeom>
          <a:noFill/>
        </p:spPr>
        <p:txBody>
          <a:bodyPr wrap="square" rtlCol="0">
            <a:spAutoFit/>
          </a:bodyPr>
          <a:lstStyle/>
          <a:p>
            <a:r>
              <a:rPr lang="tr-TR" b="1" dirty="0" smtClean="0">
                <a:solidFill>
                  <a:srgbClr val="00B0F0"/>
                </a:solidFill>
                <a:latin typeface="Comic Sans MS" panose="030F0702030302020204" pitchFamily="66" charset="0"/>
              </a:rPr>
              <a:t>ETKEN</a:t>
            </a:r>
            <a:endParaRPr lang="tr-TR" b="1"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052736"/>
            <a:ext cx="8208912" cy="1708353"/>
          </a:xfrm>
          <a:prstGeom prst="rect">
            <a:avLst/>
          </a:prstGeom>
          <a:noFill/>
        </p:spPr>
        <p:txBody>
          <a:bodyPr wrap="square" rtlCol="0">
            <a:spAutoFit/>
          </a:bodyPr>
          <a:lstStyle/>
          <a:p>
            <a:pPr>
              <a:lnSpc>
                <a:spcPct val="150000"/>
              </a:lnSpc>
            </a:pPr>
            <a:r>
              <a:rPr lang="tr-TR" b="1" dirty="0">
                <a:latin typeface="Comic Sans MS" panose="030F0702030302020204" pitchFamily="66" charset="0"/>
              </a:rPr>
              <a:t>1-Etken:</a:t>
            </a:r>
            <a:r>
              <a:rPr lang="tr-TR" dirty="0">
                <a:latin typeface="Comic Sans MS" panose="030F0702030302020204" pitchFamily="66" charset="0"/>
              </a:rPr>
              <a:t> Canlı veya cansız hastalık organizmalarıdır.</a:t>
            </a:r>
          </a:p>
          <a:p>
            <a:pPr>
              <a:lnSpc>
                <a:spcPct val="150000"/>
              </a:lnSpc>
            </a:pPr>
            <a:r>
              <a:rPr lang="tr-TR" b="1" dirty="0">
                <a:latin typeface="Comic Sans MS" panose="030F0702030302020204" pitchFamily="66" charset="0"/>
              </a:rPr>
              <a:t>2-Konakçı: </a:t>
            </a:r>
            <a:r>
              <a:rPr lang="tr-TR" dirty="0">
                <a:latin typeface="Comic Sans MS" panose="030F0702030302020204" pitchFamily="66" charset="0"/>
              </a:rPr>
              <a:t>İnsanın kazanılmış veya kalıtsal özellikleridir.</a:t>
            </a:r>
          </a:p>
          <a:p>
            <a:pPr>
              <a:lnSpc>
                <a:spcPct val="150000"/>
              </a:lnSpc>
            </a:pPr>
            <a:r>
              <a:rPr lang="tr-TR" b="1" dirty="0">
                <a:latin typeface="Comic Sans MS" panose="030F0702030302020204" pitchFamily="66" charset="0"/>
              </a:rPr>
              <a:t>3-Çevre:</a:t>
            </a:r>
            <a:r>
              <a:rPr lang="tr-TR" dirty="0">
                <a:latin typeface="Comic Sans MS" panose="030F0702030302020204" pitchFamily="66" charset="0"/>
              </a:rPr>
              <a:t> İnsanın yaşadığı ortamın değişik faktörleri</a:t>
            </a:r>
          </a:p>
          <a:p>
            <a:pPr>
              <a:lnSpc>
                <a:spcPct val="150000"/>
              </a:lnSpc>
            </a:pPr>
            <a:endParaRPr lang="tr-TR" dirty="0">
              <a:latin typeface="Comic Sans MS" panose="030F0702030302020204" pitchFamily="66" charset="0"/>
            </a:endParaRPr>
          </a:p>
        </p:txBody>
      </p:sp>
      <p:pic>
        <p:nvPicPr>
          <p:cNvPr id="6146" name="Picture 2" descr="http://www.basisonline.org/images/2008/02/06/w52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523" y="3068960"/>
            <a:ext cx="435292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2298196232"/>
              </p:ext>
            </p:extLst>
          </p:nvPr>
        </p:nvGraphicFramePr>
        <p:xfrm>
          <a:off x="611560" y="332656"/>
          <a:ext cx="799288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5612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l Ayraç 2"/>
          <p:cNvSpPr/>
          <p:nvPr/>
        </p:nvSpPr>
        <p:spPr>
          <a:xfrm rot="5400000">
            <a:off x="3779912" y="305083"/>
            <a:ext cx="1224136" cy="3384376"/>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4" name="Metin kutusu 3"/>
          <p:cNvSpPr txBox="1"/>
          <p:nvPr/>
        </p:nvSpPr>
        <p:spPr>
          <a:xfrm>
            <a:off x="1187624" y="2825363"/>
            <a:ext cx="3024336" cy="646331"/>
          </a:xfrm>
          <a:prstGeom prst="rect">
            <a:avLst/>
          </a:prstGeom>
          <a:noFill/>
        </p:spPr>
        <p:txBody>
          <a:bodyPr wrap="square" rtlCol="0">
            <a:spAutoFit/>
          </a:bodyPr>
          <a:lstStyle/>
          <a:p>
            <a:pPr algn="just"/>
            <a:r>
              <a:rPr lang="tr-TR" b="1" dirty="0" smtClean="0">
                <a:solidFill>
                  <a:srgbClr val="00B0F0"/>
                </a:solidFill>
                <a:latin typeface="Comic Sans MS" panose="030F0702030302020204" pitchFamily="66" charset="0"/>
              </a:rPr>
              <a:t>     Klinik Öncesi </a:t>
            </a:r>
          </a:p>
          <a:p>
            <a:pPr algn="just"/>
            <a:r>
              <a:rPr lang="tr-TR" b="1" dirty="0" smtClean="0">
                <a:solidFill>
                  <a:srgbClr val="00B0F0"/>
                </a:solidFill>
                <a:latin typeface="Comic Sans MS" panose="030F0702030302020204" pitchFamily="66" charset="0"/>
              </a:rPr>
              <a:t>(</a:t>
            </a:r>
            <a:r>
              <a:rPr lang="tr-TR" b="1" dirty="0" err="1" smtClean="0">
                <a:solidFill>
                  <a:srgbClr val="00B0F0"/>
                </a:solidFill>
                <a:latin typeface="Comic Sans MS" panose="030F0702030302020204" pitchFamily="66" charset="0"/>
              </a:rPr>
              <a:t>Pre</a:t>
            </a:r>
            <a:r>
              <a:rPr lang="tr-TR" b="1" dirty="0" smtClean="0">
                <a:solidFill>
                  <a:srgbClr val="00B0F0"/>
                </a:solidFill>
                <a:latin typeface="Comic Sans MS" panose="030F0702030302020204" pitchFamily="66" charset="0"/>
              </a:rPr>
              <a:t>-patojen devre)</a:t>
            </a:r>
            <a:endParaRPr lang="tr-TR" b="1" dirty="0">
              <a:solidFill>
                <a:srgbClr val="00B0F0"/>
              </a:solidFill>
              <a:latin typeface="Comic Sans MS" panose="030F0702030302020204" pitchFamily="66" charset="0"/>
            </a:endParaRPr>
          </a:p>
        </p:txBody>
      </p:sp>
      <p:sp>
        <p:nvSpPr>
          <p:cNvPr id="5" name="Metin kutusu 4"/>
          <p:cNvSpPr txBox="1"/>
          <p:nvPr/>
        </p:nvSpPr>
        <p:spPr>
          <a:xfrm>
            <a:off x="4932040" y="2843644"/>
            <a:ext cx="3024336" cy="646331"/>
          </a:xfrm>
          <a:prstGeom prst="rect">
            <a:avLst/>
          </a:prstGeom>
          <a:noFill/>
        </p:spPr>
        <p:txBody>
          <a:bodyPr wrap="square" rtlCol="0">
            <a:spAutoFit/>
          </a:bodyPr>
          <a:lstStyle/>
          <a:p>
            <a:r>
              <a:rPr lang="tr-TR" b="1" dirty="0" smtClean="0">
                <a:solidFill>
                  <a:srgbClr val="00B0F0"/>
                </a:solidFill>
                <a:latin typeface="Comic Sans MS" panose="030F0702030302020204" pitchFamily="66" charset="0"/>
              </a:rPr>
              <a:t>     Klinik Sonrası </a:t>
            </a:r>
          </a:p>
          <a:p>
            <a:r>
              <a:rPr lang="tr-TR" b="1" dirty="0" smtClean="0">
                <a:solidFill>
                  <a:srgbClr val="00B0F0"/>
                </a:solidFill>
                <a:latin typeface="Comic Sans MS" panose="030F0702030302020204" pitchFamily="66" charset="0"/>
              </a:rPr>
              <a:t>    (Patojen devre)</a:t>
            </a:r>
            <a:endParaRPr lang="tr-TR" b="1" dirty="0">
              <a:solidFill>
                <a:srgbClr val="00B0F0"/>
              </a:solidFill>
              <a:latin typeface="Comic Sans MS" panose="030F0702030302020204" pitchFamily="66" charset="0"/>
            </a:endParaRPr>
          </a:p>
        </p:txBody>
      </p:sp>
      <p:sp>
        <p:nvSpPr>
          <p:cNvPr id="6" name="Metin kutusu 5"/>
          <p:cNvSpPr txBox="1"/>
          <p:nvPr/>
        </p:nvSpPr>
        <p:spPr>
          <a:xfrm>
            <a:off x="2483768" y="764704"/>
            <a:ext cx="3960440" cy="369332"/>
          </a:xfrm>
          <a:prstGeom prst="rect">
            <a:avLst/>
          </a:prstGeom>
          <a:noFill/>
        </p:spPr>
        <p:txBody>
          <a:bodyPr wrap="square" rtlCol="0">
            <a:spAutoFit/>
          </a:bodyPr>
          <a:lstStyle/>
          <a:p>
            <a:pPr algn="ctr"/>
            <a:r>
              <a:rPr lang="tr-TR" b="1" dirty="0" smtClean="0">
                <a:solidFill>
                  <a:srgbClr val="00B0F0"/>
                </a:solidFill>
                <a:latin typeface="Comic Sans MS" panose="030F0702030302020204" pitchFamily="66" charset="0"/>
              </a:rPr>
              <a:t>HASTALIKLARIN GELİŞİMİ</a:t>
            </a:r>
            <a:endParaRPr lang="tr-TR" b="1" dirty="0">
              <a:solidFill>
                <a:srgbClr val="00B0F0"/>
              </a:solidFill>
              <a:latin typeface="Comic Sans MS" panose="030F0702030302020204" pitchFamily="66" charset="0"/>
            </a:endParaRPr>
          </a:p>
        </p:txBody>
      </p:sp>
      <p:cxnSp>
        <p:nvCxnSpPr>
          <p:cNvPr id="8" name="Düz Ok Bağlayıcısı 7"/>
          <p:cNvCxnSpPr/>
          <p:nvPr/>
        </p:nvCxnSpPr>
        <p:spPr>
          <a:xfrm>
            <a:off x="6084168" y="3489975"/>
            <a:ext cx="0" cy="129788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5940152" y="4861609"/>
            <a:ext cx="2016224" cy="1338828"/>
          </a:xfrm>
          <a:prstGeom prst="rect">
            <a:avLst/>
          </a:prstGeom>
          <a:noFill/>
        </p:spPr>
        <p:txBody>
          <a:bodyPr wrap="square" rtlCol="0">
            <a:spAutoFit/>
          </a:bodyPr>
          <a:lstStyle/>
          <a:p>
            <a:pPr>
              <a:lnSpc>
                <a:spcPct val="150000"/>
              </a:lnSpc>
            </a:pPr>
            <a:r>
              <a:rPr lang="tr-TR" b="1" dirty="0" smtClean="0">
                <a:solidFill>
                  <a:srgbClr val="00B0F0"/>
                </a:solidFill>
                <a:latin typeface="Comic Sans MS" panose="030F0702030302020204" pitchFamily="66" charset="0"/>
              </a:rPr>
              <a:t>* Kronikleşme</a:t>
            </a:r>
          </a:p>
          <a:p>
            <a:pPr>
              <a:lnSpc>
                <a:spcPct val="150000"/>
              </a:lnSpc>
            </a:pPr>
            <a:r>
              <a:rPr lang="tr-TR" b="1" dirty="0" smtClean="0">
                <a:solidFill>
                  <a:srgbClr val="00B0F0"/>
                </a:solidFill>
                <a:latin typeface="Comic Sans MS" panose="030F0702030302020204" pitchFamily="66" charset="0"/>
              </a:rPr>
              <a:t>* İyileşme</a:t>
            </a:r>
          </a:p>
          <a:p>
            <a:pPr>
              <a:lnSpc>
                <a:spcPct val="150000"/>
              </a:lnSpc>
            </a:pPr>
            <a:r>
              <a:rPr lang="tr-TR" b="1" dirty="0" smtClean="0">
                <a:solidFill>
                  <a:srgbClr val="00B0F0"/>
                </a:solidFill>
                <a:latin typeface="Comic Sans MS" panose="030F0702030302020204" pitchFamily="66" charset="0"/>
              </a:rPr>
              <a:t>* Ölüm</a:t>
            </a:r>
            <a:endParaRPr lang="tr-TR" b="1" dirty="0">
              <a:solidFill>
                <a:srgbClr val="00B0F0"/>
              </a:solidFill>
              <a:latin typeface="Comic Sans MS" panose="030F0702030302020204" pitchFamily="66" charset="0"/>
            </a:endParaRPr>
          </a:p>
        </p:txBody>
      </p:sp>
      <p:pic>
        <p:nvPicPr>
          <p:cNvPr id="7170" name="Picture 2" descr="http://comps.canstockphoto.com/can-stock-photo_csp11370124.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651"/>
          <a:stretch/>
        </p:blipFill>
        <p:spPr bwMode="auto">
          <a:xfrm>
            <a:off x="16260" y="4446603"/>
            <a:ext cx="2630066" cy="2411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225783"/>
            <a:ext cx="7920880" cy="3139321"/>
          </a:xfrm>
          <a:prstGeom prst="rect">
            <a:avLst/>
          </a:prstGeom>
          <a:noFill/>
        </p:spPr>
        <p:txBody>
          <a:bodyPr wrap="square" rtlCol="0">
            <a:spAutoFit/>
          </a:bodyPr>
          <a:lstStyle/>
          <a:p>
            <a:pPr algn="just"/>
            <a:r>
              <a:rPr lang="tr-TR" b="1" dirty="0" err="1">
                <a:latin typeface="Comic Sans MS" panose="030F0702030302020204" pitchFamily="66" charset="0"/>
              </a:rPr>
              <a:t>Pre</a:t>
            </a:r>
            <a:r>
              <a:rPr lang="tr-TR" b="1" dirty="0">
                <a:latin typeface="Comic Sans MS" panose="030F0702030302020204" pitchFamily="66" charset="0"/>
              </a:rPr>
              <a:t> Patojen Devre: </a:t>
            </a:r>
            <a:r>
              <a:rPr lang="tr-TR" dirty="0">
                <a:latin typeface="Comic Sans MS" panose="030F0702030302020204" pitchFamily="66" charset="0"/>
              </a:rPr>
              <a:t>Hastalık arazları ortaya çıkmadan önceki devreye verilen addır. İnsan (konakçı) hastalık ortaya çıkmadan çok önce hastalık etkeniyle karşılaşmış olabilir. Örneğin tüberküloz basili direncin kırılmasıyla birlikte etkili olmaya başlayabilir. Kişinin direnci, çevre koşulları, beslenme diğer hastalıklara bağlı olarak değişebilir. Kurşun zehirlenmesinde sürekli olarak maruz kalmanın başlangıcından hastalık belirtilerinin ortaya çıkışı arasında geçen süreye klinik öncesi devre denir. Hastalık etmenine karşı organizmada yapısal ve fonksiyonel değişiklikler olana veya denge kurulana veya şifa ya da ölüme kadar geçen gelişme süresine verilen addır.</a:t>
            </a:r>
          </a:p>
          <a:p>
            <a:pPr algn="just"/>
            <a:endParaRPr lang="tr-TR"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196752"/>
            <a:ext cx="8568952" cy="2031325"/>
          </a:xfrm>
          <a:prstGeom prst="rect">
            <a:avLst/>
          </a:prstGeom>
          <a:noFill/>
        </p:spPr>
        <p:txBody>
          <a:bodyPr wrap="square" rtlCol="0">
            <a:spAutoFit/>
          </a:bodyPr>
          <a:lstStyle/>
          <a:p>
            <a:pPr algn="just"/>
            <a:r>
              <a:rPr lang="tr-TR" b="1" dirty="0" smtClean="0">
                <a:latin typeface="Comic Sans MS" panose="030F0702030302020204" pitchFamily="66" charset="0"/>
              </a:rPr>
              <a:t>Patojen Devre:</a:t>
            </a:r>
            <a:r>
              <a:rPr lang="tr-TR" dirty="0" smtClean="0">
                <a:latin typeface="Comic Sans MS" panose="030F0702030302020204" pitchFamily="66" charset="0"/>
              </a:rPr>
              <a:t> Hastalık </a:t>
            </a:r>
            <a:r>
              <a:rPr lang="tr-TR" dirty="0">
                <a:latin typeface="Comic Sans MS" panose="030F0702030302020204" pitchFamily="66" charset="0"/>
              </a:rPr>
              <a:t>oluşumuna yol açan uyaranlarla ilk karşılaştığı andan itibaren </a:t>
            </a:r>
            <a:r>
              <a:rPr lang="tr-TR" dirty="0" smtClean="0">
                <a:latin typeface="Comic Sans MS" panose="030F0702030302020204" pitchFamily="66" charset="0"/>
              </a:rPr>
              <a:t>kişinin dokularında </a:t>
            </a:r>
            <a:r>
              <a:rPr lang="tr-TR" dirty="0">
                <a:latin typeface="Comic Sans MS" panose="030F0702030302020204" pitchFamily="66" charset="0"/>
              </a:rPr>
              <a:t>ve işlevlerinde değişiklikler ortaya </a:t>
            </a:r>
            <a:r>
              <a:rPr lang="tr-TR" dirty="0" smtClean="0">
                <a:latin typeface="Comic Sans MS" panose="030F0702030302020204" pitchFamily="66" charset="0"/>
              </a:rPr>
              <a:t>çıkana kadarki döneme verilen addır. </a:t>
            </a:r>
            <a:r>
              <a:rPr lang="tr-TR" dirty="0">
                <a:latin typeface="Comic Sans MS" panose="030F0702030302020204" pitchFamily="66" charset="0"/>
              </a:rPr>
              <a:t>Bu değişiklikler ya kişide </a:t>
            </a:r>
            <a:r>
              <a:rPr lang="tr-TR" dirty="0" smtClean="0">
                <a:latin typeface="Comic Sans MS" panose="030F0702030302020204" pitchFamily="66" charset="0"/>
              </a:rPr>
              <a:t>hastalık belirtileri </a:t>
            </a:r>
            <a:r>
              <a:rPr lang="tr-TR" dirty="0">
                <a:latin typeface="Comic Sans MS" panose="030F0702030302020204" pitchFamily="66" charset="0"/>
              </a:rPr>
              <a:t>görülmeden dengenin yeniden sağlanmasıyla düzelir ya da hastalanır ve </a:t>
            </a:r>
            <a:r>
              <a:rPr lang="tr-TR" dirty="0" smtClean="0">
                <a:latin typeface="Comic Sans MS" panose="030F0702030302020204" pitchFamily="66" charset="0"/>
              </a:rPr>
              <a:t>bunun </a:t>
            </a:r>
            <a:r>
              <a:rPr lang="tr-TR" dirty="0" smtClean="0">
                <a:latin typeface="Comic Sans MS" panose="030F0702030302020204" pitchFamily="66" charset="0"/>
              </a:rPr>
              <a:t>sonucu olarak kişi </a:t>
            </a:r>
            <a:r>
              <a:rPr lang="tr-TR" dirty="0">
                <a:latin typeface="Comic Sans MS" panose="030F0702030302020204" pitchFamily="66" charset="0"/>
              </a:rPr>
              <a:t>iyileşir, ya da sakat kalır veya ölür. Bu döneme "patojen dönem" denir. </a:t>
            </a:r>
            <a:r>
              <a:rPr lang="tr-TR" dirty="0" smtClean="0">
                <a:latin typeface="Comic Sans MS" panose="030F0702030302020204" pitchFamily="66" charset="0"/>
              </a:rPr>
              <a:t>Kişi, karşılıklı </a:t>
            </a:r>
            <a:r>
              <a:rPr lang="tr-TR" dirty="0">
                <a:latin typeface="Comic Sans MS" panose="030F0702030302020204" pitchFamily="66" charset="0"/>
              </a:rPr>
              <a:t>etkileşimde bulunduğu uyarana, doku değişiklikleriyle, doku </a:t>
            </a:r>
            <a:r>
              <a:rPr lang="tr-TR" dirty="0" smtClean="0">
                <a:latin typeface="Comic Sans MS" panose="030F0702030302020204" pitchFamily="66" charset="0"/>
              </a:rPr>
              <a:t>değişikliklerinin gösterilemediği </a:t>
            </a:r>
            <a:r>
              <a:rPr lang="tr-TR" dirty="0">
                <a:latin typeface="Comic Sans MS" panose="030F0702030302020204" pitchFamily="66" charset="0"/>
              </a:rPr>
              <a:t>durumlarda da değişik tepkilerle yanıt verir.</a:t>
            </a:r>
          </a:p>
        </p:txBody>
      </p:sp>
      <p:pic>
        <p:nvPicPr>
          <p:cNvPr id="1026" name="Picture 2" descr="pathogen period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356992"/>
            <a:ext cx="4015011" cy="300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620688"/>
            <a:ext cx="8280920" cy="5909310"/>
          </a:xfrm>
          <a:prstGeom prst="rect">
            <a:avLst/>
          </a:prstGeom>
          <a:noFill/>
        </p:spPr>
        <p:txBody>
          <a:bodyPr wrap="square" rtlCol="0">
            <a:spAutoFit/>
          </a:bodyPr>
          <a:lstStyle/>
          <a:p>
            <a:pPr>
              <a:lnSpc>
                <a:spcPct val="200000"/>
              </a:lnSpc>
            </a:pPr>
            <a:r>
              <a:rPr lang="tr-TR" b="1" dirty="0">
                <a:latin typeface="Comic Sans MS" panose="030F0702030302020204" pitchFamily="66" charset="0"/>
              </a:rPr>
              <a:t>Hastalıklardan Korunma</a:t>
            </a:r>
            <a:endParaRPr lang="tr-TR" dirty="0">
              <a:latin typeface="Comic Sans MS" panose="030F0702030302020204" pitchFamily="66" charset="0"/>
            </a:endParaRPr>
          </a:p>
          <a:p>
            <a:pPr>
              <a:lnSpc>
                <a:spcPct val="200000"/>
              </a:lnSpc>
            </a:pPr>
            <a:r>
              <a:rPr lang="tr-TR" b="1" dirty="0">
                <a:latin typeface="Comic Sans MS" panose="030F0702030302020204" pitchFamily="66" charset="0"/>
              </a:rPr>
              <a:t>1-Primer Korunma (Klinik Öncesi)</a:t>
            </a:r>
            <a:endParaRPr lang="tr-TR" dirty="0">
              <a:latin typeface="Comic Sans MS" panose="030F0702030302020204" pitchFamily="66" charset="0"/>
            </a:endParaRPr>
          </a:p>
          <a:p>
            <a:pPr>
              <a:lnSpc>
                <a:spcPct val="200000"/>
              </a:lnSpc>
            </a:pPr>
            <a:r>
              <a:rPr lang="tr-TR" dirty="0">
                <a:latin typeface="Comic Sans MS" panose="030F0702030302020204" pitchFamily="66" charset="0"/>
              </a:rPr>
              <a:t>	</a:t>
            </a:r>
            <a:r>
              <a:rPr lang="tr-TR" b="1" dirty="0">
                <a:latin typeface="Comic Sans MS" panose="030F0702030302020204" pitchFamily="66" charset="0"/>
              </a:rPr>
              <a:t>-</a:t>
            </a:r>
            <a:r>
              <a:rPr lang="tr-TR" dirty="0">
                <a:latin typeface="Comic Sans MS" panose="030F0702030302020204" pitchFamily="66" charset="0"/>
              </a:rPr>
              <a:t>Sağlığın Takviyesi</a:t>
            </a:r>
          </a:p>
          <a:p>
            <a:pPr>
              <a:lnSpc>
                <a:spcPct val="200000"/>
              </a:lnSpc>
            </a:pPr>
            <a:r>
              <a:rPr lang="tr-TR" dirty="0">
                <a:latin typeface="Comic Sans MS" panose="030F0702030302020204" pitchFamily="66" charset="0"/>
              </a:rPr>
              <a:t>	</a:t>
            </a:r>
            <a:r>
              <a:rPr lang="tr-TR" b="1" dirty="0">
                <a:latin typeface="Comic Sans MS" panose="030F0702030302020204" pitchFamily="66" charset="0"/>
              </a:rPr>
              <a:t>-</a:t>
            </a:r>
            <a:r>
              <a:rPr lang="tr-TR" dirty="0">
                <a:latin typeface="Comic Sans MS" panose="030F0702030302020204" pitchFamily="66" charset="0"/>
              </a:rPr>
              <a:t>Spesifik korunma</a:t>
            </a:r>
          </a:p>
          <a:p>
            <a:pPr>
              <a:lnSpc>
                <a:spcPct val="200000"/>
              </a:lnSpc>
            </a:pPr>
            <a:r>
              <a:rPr lang="tr-TR" b="1" dirty="0">
                <a:latin typeface="Comic Sans MS" panose="030F0702030302020204" pitchFamily="66" charset="0"/>
              </a:rPr>
              <a:t>2-Sekonder Korunma (Klinik sonrası)</a:t>
            </a:r>
            <a:endParaRPr lang="tr-TR" dirty="0">
              <a:latin typeface="Comic Sans MS" panose="030F0702030302020204" pitchFamily="66" charset="0"/>
            </a:endParaRPr>
          </a:p>
          <a:p>
            <a:pPr>
              <a:lnSpc>
                <a:spcPct val="200000"/>
              </a:lnSpc>
            </a:pPr>
            <a:r>
              <a:rPr lang="tr-TR" dirty="0">
                <a:latin typeface="Comic Sans MS" panose="030F0702030302020204" pitchFamily="66" charset="0"/>
              </a:rPr>
              <a:t>	-Erken Tanı</a:t>
            </a:r>
          </a:p>
          <a:p>
            <a:pPr>
              <a:lnSpc>
                <a:spcPct val="200000"/>
              </a:lnSpc>
            </a:pPr>
            <a:r>
              <a:rPr lang="tr-TR" dirty="0">
                <a:latin typeface="Comic Sans MS" panose="030F0702030302020204" pitchFamily="66" charset="0"/>
              </a:rPr>
              <a:t>	-Uygun Tedavi</a:t>
            </a:r>
          </a:p>
          <a:p>
            <a:pPr>
              <a:lnSpc>
                <a:spcPct val="200000"/>
              </a:lnSpc>
            </a:pPr>
            <a:r>
              <a:rPr lang="tr-TR" dirty="0">
                <a:latin typeface="Comic Sans MS" panose="030F0702030302020204" pitchFamily="66" charset="0"/>
              </a:rPr>
              <a:t>	-İş görmezliğin sınıflandırılması</a:t>
            </a:r>
          </a:p>
          <a:p>
            <a:pPr>
              <a:lnSpc>
                <a:spcPct val="200000"/>
              </a:lnSpc>
            </a:pPr>
            <a:r>
              <a:rPr lang="tr-TR" b="1" dirty="0">
                <a:latin typeface="Comic Sans MS" panose="030F0702030302020204" pitchFamily="66" charset="0"/>
              </a:rPr>
              <a:t>3-Tersiyer Korunma</a:t>
            </a:r>
            <a:endParaRPr lang="tr-TR" dirty="0">
              <a:latin typeface="Comic Sans MS" panose="030F0702030302020204" pitchFamily="66" charset="0"/>
            </a:endParaRPr>
          </a:p>
          <a:p>
            <a:pPr>
              <a:lnSpc>
                <a:spcPct val="200000"/>
              </a:lnSpc>
            </a:pPr>
            <a:r>
              <a:rPr lang="tr-TR" dirty="0">
                <a:latin typeface="Comic Sans MS" panose="030F0702030302020204" pitchFamily="66" charset="0"/>
              </a:rPr>
              <a:t>	-Rehabilitasyon</a:t>
            </a:r>
          </a:p>
          <a:p>
            <a:endParaRPr lang="tr-TR" dirty="0"/>
          </a:p>
        </p:txBody>
      </p:sp>
      <p:pic>
        <p:nvPicPr>
          <p:cNvPr id="8194" name="Picture 2" descr="https://lectrochi.com/images/shutterstock_3586099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861048"/>
            <a:ext cx="1905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l Ayraç 2"/>
          <p:cNvSpPr/>
          <p:nvPr/>
        </p:nvSpPr>
        <p:spPr>
          <a:xfrm rot="5400000">
            <a:off x="3779912" y="777478"/>
            <a:ext cx="1224136" cy="3384376"/>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rgbClr val="00B050"/>
              </a:solidFill>
            </a:endParaRPr>
          </a:p>
        </p:txBody>
      </p:sp>
      <p:sp>
        <p:nvSpPr>
          <p:cNvPr id="4" name="Metin kutusu 3"/>
          <p:cNvSpPr txBox="1"/>
          <p:nvPr/>
        </p:nvSpPr>
        <p:spPr>
          <a:xfrm>
            <a:off x="1187624" y="3297758"/>
            <a:ext cx="3024336" cy="923330"/>
          </a:xfrm>
          <a:prstGeom prst="rect">
            <a:avLst/>
          </a:prstGeom>
          <a:noFill/>
        </p:spPr>
        <p:txBody>
          <a:bodyPr wrap="square" rtlCol="0">
            <a:spAutoFit/>
          </a:bodyPr>
          <a:lstStyle/>
          <a:p>
            <a:r>
              <a:rPr lang="tr-TR" dirty="0">
                <a:solidFill>
                  <a:srgbClr val="00B050"/>
                </a:solidFill>
                <a:latin typeface="Comic Sans MS" panose="030F0702030302020204" pitchFamily="66" charset="0"/>
              </a:rPr>
              <a:t>Bireysel faktörlerle oluşan hastalıklar ve sağlık sorunları</a:t>
            </a:r>
            <a:endParaRPr lang="tr-TR" b="1" dirty="0">
              <a:solidFill>
                <a:srgbClr val="00B050"/>
              </a:solidFill>
              <a:latin typeface="Comic Sans MS" panose="030F0702030302020204" pitchFamily="66" charset="0"/>
            </a:endParaRPr>
          </a:p>
        </p:txBody>
      </p:sp>
      <p:sp>
        <p:nvSpPr>
          <p:cNvPr id="5" name="Metin kutusu 4"/>
          <p:cNvSpPr txBox="1"/>
          <p:nvPr/>
        </p:nvSpPr>
        <p:spPr>
          <a:xfrm>
            <a:off x="4932040" y="3316039"/>
            <a:ext cx="3024336" cy="646331"/>
          </a:xfrm>
          <a:prstGeom prst="rect">
            <a:avLst/>
          </a:prstGeom>
          <a:noFill/>
        </p:spPr>
        <p:txBody>
          <a:bodyPr wrap="square" rtlCol="0">
            <a:spAutoFit/>
          </a:bodyPr>
          <a:lstStyle/>
          <a:p>
            <a:r>
              <a:rPr lang="tr-TR" dirty="0">
                <a:solidFill>
                  <a:srgbClr val="00B050"/>
                </a:solidFill>
                <a:latin typeface="Comic Sans MS" panose="030F0702030302020204" pitchFamily="66" charset="0"/>
              </a:rPr>
              <a:t>Çevresel faktörlerle oluşan hastalıklar</a:t>
            </a:r>
            <a:endParaRPr lang="tr-TR" b="1" dirty="0">
              <a:solidFill>
                <a:srgbClr val="00B050"/>
              </a:solidFill>
              <a:latin typeface="Comic Sans MS" panose="030F0702030302020204" pitchFamily="66" charset="0"/>
            </a:endParaRPr>
          </a:p>
        </p:txBody>
      </p:sp>
      <p:sp>
        <p:nvSpPr>
          <p:cNvPr id="6" name="Metin kutusu 5"/>
          <p:cNvSpPr txBox="1"/>
          <p:nvPr/>
        </p:nvSpPr>
        <p:spPr>
          <a:xfrm>
            <a:off x="2195736" y="1237099"/>
            <a:ext cx="4896544" cy="369332"/>
          </a:xfrm>
          <a:prstGeom prst="rect">
            <a:avLst/>
          </a:prstGeom>
          <a:noFill/>
        </p:spPr>
        <p:txBody>
          <a:bodyPr wrap="square" rtlCol="0">
            <a:spAutoFit/>
          </a:bodyPr>
          <a:lstStyle/>
          <a:p>
            <a:r>
              <a:rPr lang="tr-TR" b="1" dirty="0">
                <a:solidFill>
                  <a:srgbClr val="00B050"/>
                </a:solidFill>
                <a:latin typeface="Comic Sans MS" panose="030F0702030302020204" pitchFamily="66" charset="0"/>
              </a:rPr>
              <a:t>Hastalık Grupları ve Sağlık Sorunları</a:t>
            </a:r>
            <a:endParaRPr lang="tr-TR"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llness groups and health problem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6814319" cy="602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613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836712"/>
            <a:ext cx="8136904" cy="4247317"/>
          </a:xfrm>
          <a:prstGeom prst="rect">
            <a:avLst/>
          </a:prstGeom>
          <a:noFill/>
        </p:spPr>
        <p:txBody>
          <a:bodyPr wrap="square" rtlCol="0">
            <a:spAutoFit/>
          </a:bodyPr>
          <a:lstStyle/>
          <a:p>
            <a:pPr>
              <a:lnSpc>
                <a:spcPct val="150000"/>
              </a:lnSpc>
            </a:pPr>
            <a:r>
              <a:rPr lang="tr-TR" b="1" dirty="0">
                <a:latin typeface="Comic Sans MS" panose="030F0702030302020204" pitchFamily="66" charset="0"/>
              </a:rPr>
              <a:t>1- Bireysel faktörlerle oluşan hastalıklar ve sağlık sorunları</a:t>
            </a:r>
          </a:p>
          <a:p>
            <a:pPr>
              <a:lnSpc>
                <a:spcPct val="150000"/>
              </a:lnSpc>
            </a:pPr>
            <a:endParaRPr lang="tr-TR" b="1" dirty="0" smtClean="0">
              <a:latin typeface="Comic Sans MS" panose="030F0702030302020204" pitchFamily="66" charset="0"/>
            </a:endParaRPr>
          </a:p>
          <a:p>
            <a:pPr>
              <a:lnSpc>
                <a:spcPct val="150000"/>
              </a:lnSpc>
            </a:pPr>
            <a:r>
              <a:rPr lang="tr-TR" b="1" dirty="0" smtClean="0">
                <a:latin typeface="Comic Sans MS" panose="030F0702030302020204" pitchFamily="66" charset="0"/>
              </a:rPr>
              <a:t>a-</a:t>
            </a:r>
            <a:r>
              <a:rPr lang="tr-TR" dirty="0" smtClean="0">
                <a:latin typeface="Comic Sans MS" panose="030F0702030302020204" pitchFamily="66" charset="0"/>
              </a:rPr>
              <a:t>Genetik </a:t>
            </a:r>
            <a:r>
              <a:rPr lang="tr-TR" dirty="0">
                <a:latin typeface="Comic Sans MS" panose="030F0702030302020204" pitchFamily="66" charset="0"/>
              </a:rPr>
              <a:t>(kalıtsal) hastalıklar</a:t>
            </a:r>
          </a:p>
          <a:p>
            <a:pPr>
              <a:lnSpc>
                <a:spcPct val="150000"/>
              </a:lnSpc>
            </a:pPr>
            <a:r>
              <a:rPr lang="tr-TR" b="1" dirty="0">
                <a:latin typeface="Comic Sans MS" panose="030F0702030302020204" pitchFamily="66" charset="0"/>
              </a:rPr>
              <a:t>b-</a:t>
            </a:r>
            <a:r>
              <a:rPr lang="tr-TR" dirty="0" err="1">
                <a:latin typeface="Comic Sans MS" panose="030F0702030302020204" pitchFamily="66" charset="0"/>
              </a:rPr>
              <a:t>Metabolik</a:t>
            </a:r>
            <a:r>
              <a:rPr lang="tr-TR" dirty="0">
                <a:latin typeface="Comic Sans MS" panose="030F0702030302020204" pitchFamily="66" charset="0"/>
              </a:rPr>
              <a:t> (hormonsal) hastalıklar</a:t>
            </a:r>
          </a:p>
          <a:p>
            <a:pPr>
              <a:lnSpc>
                <a:spcPct val="150000"/>
              </a:lnSpc>
            </a:pPr>
            <a:r>
              <a:rPr lang="tr-TR" b="1" dirty="0">
                <a:latin typeface="Comic Sans MS" panose="030F0702030302020204" pitchFamily="66" charset="0"/>
              </a:rPr>
              <a:t>c-</a:t>
            </a:r>
            <a:r>
              <a:rPr lang="tr-TR" dirty="0" err="1">
                <a:latin typeface="Comic Sans MS" panose="030F0702030302020204" pitchFamily="66" charset="0"/>
              </a:rPr>
              <a:t>Arobik</a:t>
            </a:r>
            <a:r>
              <a:rPr lang="tr-TR" dirty="0">
                <a:latin typeface="Comic Sans MS" panose="030F0702030302020204" pitchFamily="66" charset="0"/>
              </a:rPr>
              <a:t> (doğuştan alerjik, belirtileri ve duyarlılık eğilimine bağlı) hastalıklar</a:t>
            </a:r>
          </a:p>
          <a:p>
            <a:pPr>
              <a:lnSpc>
                <a:spcPct val="150000"/>
              </a:lnSpc>
            </a:pPr>
            <a:r>
              <a:rPr lang="tr-TR" b="1" dirty="0">
                <a:latin typeface="Comic Sans MS" panose="030F0702030302020204" pitchFamily="66" charset="0"/>
              </a:rPr>
              <a:t>d-</a:t>
            </a:r>
            <a:r>
              <a:rPr lang="tr-TR" dirty="0">
                <a:latin typeface="Comic Sans MS" panose="030F0702030302020204" pitchFamily="66" charset="0"/>
              </a:rPr>
              <a:t>Ruhsal sinirsel hastalıklar</a:t>
            </a:r>
          </a:p>
          <a:p>
            <a:pPr>
              <a:lnSpc>
                <a:spcPct val="150000"/>
              </a:lnSpc>
            </a:pPr>
            <a:r>
              <a:rPr lang="tr-TR" b="1" dirty="0">
                <a:latin typeface="Comic Sans MS" panose="030F0702030302020204" pitchFamily="66" charset="0"/>
              </a:rPr>
              <a:t>e-</a:t>
            </a:r>
            <a:r>
              <a:rPr lang="tr-TR" dirty="0" err="1">
                <a:latin typeface="Comic Sans MS" panose="030F0702030302020204" pitchFamily="66" charset="0"/>
              </a:rPr>
              <a:t>İdiopotik</a:t>
            </a:r>
            <a:r>
              <a:rPr lang="tr-TR" dirty="0">
                <a:latin typeface="Comic Sans MS" panose="030F0702030302020204" pitchFamily="66" charset="0"/>
              </a:rPr>
              <a:t> (nedeni bilinmeyen ve genel olarak bünyesel faktörlerde yorumlanan) hastalıklar.</a:t>
            </a:r>
          </a:p>
          <a:p>
            <a:pPr>
              <a:lnSpc>
                <a:spcPct val="150000"/>
              </a:lnSpc>
            </a:pPr>
            <a:endParaRPr lang="tr-TR"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836712"/>
            <a:ext cx="8640960" cy="5863336"/>
          </a:xfrm>
          <a:prstGeom prst="rect">
            <a:avLst/>
          </a:prstGeom>
          <a:noFill/>
        </p:spPr>
        <p:txBody>
          <a:bodyPr wrap="square" rtlCol="0">
            <a:spAutoFit/>
          </a:bodyPr>
          <a:lstStyle/>
          <a:p>
            <a:pPr>
              <a:lnSpc>
                <a:spcPct val="150000"/>
              </a:lnSpc>
            </a:pPr>
            <a:r>
              <a:rPr lang="tr-TR" b="1" dirty="0">
                <a:latin typeface="Comic Sans MS" panose="030F0702030302020204" pitchFamily="66" charset="0"/>
              </a:rPr>
              <a:t>2-</a:t>
            </a:r>
            <a:r>
              <a:rPr lang="tr-TR" dirty="0">
                <a:latin typeface="Comic Sans MS" panose="030F0702030302020204" pitchFamily="66" charset="0"/>
              </a:rPr>
              <a:t>Çevresel faktörlerle oluşan hastalıklar</a:t>
            </a:r>
          </a:p>
          <a:p>
            <a:pPr>
              <a:lnSpc>
                <a:spcPct val="150000"/>
              </a:lnSpc>
            </a:pPr>
            <a:r>
              <a:rPr lang="tr-TR" b="1" dirty="0">
                <a:latin typeface="Comic Sans MS" panose="030F0702030302020204" pitchFamily="66" charset="0"/>
              </a:rPr>
              <a:t>a-</a:t>
            </a:r>
            <a:r>
              <a:rPr lang="tr-TR" dirty="0">
                <a:latin typeface="Comic Sans MS" panose="030F0702030302020204" pitchFamily="66" charset="0"/>
              </a:rPr>
              <a:t>Fiziksel faktörlerin oluşturduğu hastalıklar</a:t>
            </a:r>
          </a:p>
          <a:p>
            <a:pPr>
              <a:lnSpc>
                <a:spcPct val="150000"/>
              </a:lnSpc>
            </a:pPr>
            <a:r>
              <a:rPr lang="tr-TR" b="1" dirty="0">
                <a:latin typeface="Comic Sans MS" panose="030F0702030302020204" pitchFamily="66" charset="0"/>
              </a:rPr>
              <a:t>b-</a:t>
            </a:r>
            <a:r>
              <a:rPr lang="tr-TR" dirty="0">
                <a:latin typeface="Comic Sans MS" panose="030F0702030302020204" pitchFamily="66" charset="0"/>
              </a:rPr>
              <a:t>Kimyasal faktörler nedeniyle oluşan hastalıklar, </a:t>
            </a:r>
            <a:r>
              <a:rPr lang="tr-TR" dirty="0" err="1">
                <a:latin typeface="Comic Sans MS" panose="030F0702030302020204" pitchFamily="66" charset="0"/>
              </a:rPr>
              <a:t>toksik</a:t>
            </a:r>
            <a:r>
              <a:rPr lang="tr-TR" dirty="0">
                <a:latin typeface="Comic Sans MS" panose="030F0702030302020204" pitchFamily="66" charset="0"/>
              </a:rPr>
              <a:t>, organik ve inorganik gazlar, sular, tozlardan oluşan hastalıklar</a:t>
            </a:r>
          </a:p>
          <a:p>
            <a:pPr>
              <a:lnSpc>
                <a:spcPct val="150000"/>
              </a:lnSpc>
            </a:pPr>
            <a:r>
              <a:rPr lang="tr-TR" b="1" dirty="0">
                <a:latin typeface="Comic Sans MS" panose="030F0702030302020204" pitchFamily="66" charset="0"/>
              </a:rPr>
              <a:t>c-</a:t>
            </a:r>
            <a:r>
              <a:rPr lang="tr-TR" dirty="0">
                <a:latin typeface="Comic Sans MS" panose="030F0702030302020204" pitchFamily="66" charset="0"/>
              </a:rPr>
              <a:t>Biyolojik etkenlerden oluşan hastalıklar</a:t>
            </a:r>
          </a:p>
          <a:p>
            <a:pPr>
              <a:lnSpc>
                <a:spcPct val="150000"/>
              </a:lnSpc>
            </a:pPr>
            <a:r>
              <a:rPr lang="tr-TR" b="1" dirty="0">
                <a:latin typeface="Comic Sans MS" panose="030F0702030302020204" pitchFamily="66" charset="0"/>
              </a:rPr>
              <a:t>c1:</a:t>
            </a:r>
            <a:r>
              <a:rPr lang="tr-TR" dirty="0">
                <a:latin typeface="Comic Sans MS" panose="030F0702030302020204" pitchFamily="66" charset="0"/>
              </a:rPr>
              <a:t>Bakteri, virüs, </a:t>
            </a:r>
            <a:r>
              <a:rPr lang="tr-TR" dirty="0" err="1">
                <a:latin typeface="Comic Sans MS" panose="030F0702030302020204" pitchFamily="66" charset="0"/>
              </a:rPr>
              <a:t>fungus</a:t>
            </a:r>
            <a:r>
              <a:rPr lang="tr-TR" dirty="0">
                <a:latin typeface="Comic Sans MS" panose="030F0702030302020204" pitchFamily="66" charset="0"/>
              </a:rPr>
              <a:t>, </a:t>
            </a:r>
            <a:r>
              <a:rPr lang="tr-TR" dirty="0" err="1">
                <a:latin typeface="Comic Sans MS" panose="030F0702030302020204" pitchFamily="66" charset="0"/>
              </a:rPr>
              <a:t>protozoa</a:t>
            </a:r>
            <a:r>
              <a:rPr lang="tr-TR" dirty="0">
                <a:latin typeface="Comic Sans MS" panose="030F0702030302020204" pitchFamily="66" charset="0"/>
              </a:rPr>
              <a:t> ve bir kısım sinekler</a:t>
            </a:r>
          </a:p>
          <a:p>
            <a:pPr>
              <a:lnSpc>
                <a:spcPct val="150000"/>
              </a:lnSpc>
            </a:pPr>
            <a:r>
              <a:rPr lang="tr-TR" b="1" dirty="0">
                <a:latin typeface="Comic Sans MS" panose="030F0702030302020204" pitchFamily="66" charset="0"/>
              </a:rPr>
              <a:t>c2:</a:t>
            </a:r>
            <a:r>
              <a:rPr lang="tr-TR" dirty="0">
                <a:latin typeface="Comic Sans MS" panose="030F0702030302020204" pitchFamily="66" charset="0"/>
              </a:rPr>
              <a:t>Zehirli bitkiler ve zehirli akrepler, zehirli yılanlar sokmasıyla oluşan zehirlenmeler.</a:t>
            </a:r>
          </a:p>
          <a:p>
            <a:pPr>
              <a:lnSpc>
                <a:spcPct val="150000"/>
              </a:lnSpc>
            </a:pPr>
            <a:r>
              <a:rPr lang="tr-TR" b="1" dirty="0">
                <a:latin typeface="Comic Sans MS" panose="030F0702030302020204" pitchFamily="66" charset="0"/>
              </a:rPr>
              <a:t>d-</a:t>
            </a:r>
            <a:r>
              <a:rPr lang="tr-TR" dirty="0">
                <a:latin typeface="Comic Sans MS" panose="030F0702030302020204" pitchFamily="66" charset="0"/>
              </a:rPr>
              <a:t>Yeterli ve dengeli beslenmek için gerekli besin maddelerinin eksikliğinden oluşan hastalıklar.</a:t>
            </a:r>
          </a:p>
          <a:p>
            <a:pPr>
              <a:lnSpc>
                <a:spcPct val="150000"/>
              </a:lnSpc>
            </a:pPr>
            <a:r>
              <a:rPr lang="tr-TR" b="1" dirty="0">
                <a:latin typeface="Comic Sans MS" panose="030F0702030302020204" pitchFamily="66" charset="0"/>
              </a:rPr>
              <a:t>e-</a:t>
            </a:r>
            <a:r>
              <a:rPr lang="tr-TR" dirty="0">
                <a:latin typeface="Comic Sans MS" panose="030F0702030302020204" pitchFamily="66" charset="0"/>
              </a:rPr>
              <a:t>Sosyal ve psikolojik etmenlerle oluşan ruhsal sorunlar. Sağlık yalnız hastalık ya da sakatlık yokluğu değildir. Bedensel, ruhsal ve sosyal bakımdan bir iyilik halidir.</a:t>
            </a:r>
          </a:p>
          <a:p>
            <a:pPr>
              <a:lnSpc>
                <a:spcPct val="150000"/>
              </a:lnSpc>
            </a:pPr>
            <a:endParaRPr lang="tr-TR"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052736"/>
            <a:ext cx="8352928" cy="3970318"/>
          </a:xfrm>
          <a:prstGeom prst="rect">
            <a:avLst/>
          </a:prstGeom>
          <a:noFill/>
        </p:spPr>
        <p:txBody>
          <a:bodyPr wrap="square" rtlCol="0">
            <a:spAutoFit/>
          </a:bodyPr>
          <a:lstStyle/>
          <a:p>
            <a:pPr algn="just"/>
            <a:r>
              <a:rPr lang="tr-TR" b="1" dirty="0">
                <a:latin typeface="Comic Sans MS" panose="030F0702030302020204" pitchFamily="66" charset="0"/>
              </a:rPr>
              <a:t>KİŞİYE YÖNELİK KORUYUCU HEKİMLİK YÖNTEMLERİ</a:t>
            </a:r>
            <a:endParaRPr lang="tr-TR" dirty="0">
              <a:latin typeface="Comic Sans MS" panose="030F0702030302020204" pitchFamily="66" charset="0"/>
            </a:endParaRPr>
          </a:p>
          <a:p>
            <a:pPr algn="just"/>
            <a:endParaRPr lang="tr-TR" b="1" dirty="0" smtClean="0">
              <a:latin typeface="Comic Sans MS" panose="030F0702030302020204" pitchFamily="66" charset="0"/>
            </a:endParaRPr>
          </a:p>
          <a:p>
            <a:pPr algn="just"/>
            <a:r>
              <a:rPr lang="tr-TR" b="1" dirty="0" smtClean="0">
                <a:latin typeface="Comic Sans MS" panose="030F0702030302020204" pitchFamily="66" charset="0"/>
              </a:rPr>
              <a:t>1-</a:t>
            </a:r>
            <a:r>
              <a:rPr lang="tr-TR" u="sng" dirty="0" smtClean="0">
                <a:latin typeface="Comic Sans MS" panose="030F0702030302020204" pitchFamily="66" charset="0"/>
              </a:rPr>
              <a:t>Kişinin </a:t>
            </a:r>
            <a:r>
              <a:rPr lang="tr-TR" u="sng" dirty="0">
                <a:latin typeface="Comic Sans MS" panose="030F0702030302020204" pitchFamily="66" charset="0"/>
              </a:rPr>
              <a:t>direncini artırmak; </a:t>
            </a:r>
            <a:r>
              <a:rPr lang="tr-TR" dirty="0">
                <a:latin typeface="Comic Sans MS" panose="030F0702030302020204" pitchFamily="66" charset="0"/>
              </a:rPr>
              <a:t>dengeli beslenme, aşırı stres ve yorgunlukların önlenmesi</a:t>
            </a:r>
          </a:p>
          <a:p>
            <a:pPr algn="just"/>
            <a:r>
              <a:rPr lang="tr-TR" b="1" dirty="0">
                <a:latin typeface="Comic Sans MS" panose="030F0702030302020204" pitchFamily="66" charset="0"/>
              </a:rPr>
              <a:t>2-</a:t>
            </a:r>
            <a:r>
              <a:rPr lang="tr-TR" u="sng" dirty="0">
                <a:latin typeface="Comic Sans MS" panose="030F0702030302020204" pitchFamily="66" charset="0"/>
              </a:rPr>
              <a:t>Kişiyi bağışık kılmak; </a:t>
            </a:r>
            <a:r>
              <a:rPr lang="tr-TR" dirty="0">
                <a:latin typeface="Comic Sans MS" panose="030F0702030302020204" pitchFamily="66" charset="0"/>
              </a:rPr>
              <a:t>Hastalıklara özgü aşılarda, serumla ve ilaçla yapılabilir.</a:t>
            </a:r>
          </a:p>
          <a:p>
            <a:pPr algn="just"/>
            <a:r>
              <a:rPr lang="tr-TR" b="1" dirty="0">
                <a:latin typeface="Comic Sans MS" panose="030F0702030302020204" pitchFamily="66" charset="0"/>
              </a:rPr>
              <a:t>3-</a:t>
            </a:r>
            <a:r>
              <a:rPr lang="tr-TR" u="sng" dirty="0">
                <a:latin typeface="Comic Sans MS" panose="030F0702030302020204" pitchFamily="66" charset="0"/>
              </a:rPr>
              <a:t>Kişinin sağlık eğitimi; </a:t>
            </a:r>
            <a:r>
              <a:rPr lang="tr-TR" dirty="0">
                <a:latin typeface="Comic Sans MS" panose="030F0702030302020204" pitchFamily="66" charset="0"/>
              </a:rPr>
              <a:t>Tüm hastalıklardan ve sağlık sorunlarından korunmada geçerlidir. Ana çocuk sağlığında, bulaşan hastalıklarda kalp dolaşım sistemi hastalıklarında, kanser ve benzeri hastalıklarda başarıyla uygulanır.</a:t>
            </a:r>
          </a:p>
          <a:p>
            <a:pPr algn="just"/>
            <a:r>
              <a:rPr lang="tr-TR" b="1" dirty="0">
                <a:latin typeface="Comic Sans MS" panose="030F0702030302020204" pitchFamily="66" charset="0"/>
              </a:rPr>
              <a:t>4-</a:t>
            </a:r>
            <a:r>
              <a:rPr lang="tr-TR" u="sng" dirty="0">
                <a:latin typeface="Comic Sans MS" panose="030F0702030302020204" pitchFamily="66" charset="0"/>
              </a:rPr>
              <a:t>Erken Tanı;</a:t>
            </a:r>
            <a:r>
              <a:rPr lang="tr-TR" dirty="0">
                <a:latin typeface="Comic Sans MS" panose="030F0702030302020204" pitchFamily="66" charset="0"/>
              </a:rPr>
              <a:t> Değişik araçlarla yapılan tarama muayeneleriyle gerçekleştirilir. Hastalığın ya da sağlık sorununun önemli klinik belirtiler vermeden önce teşhisi ya da tanımlanmasını sağlar.</a:t>
            </a:r>
          </a:p>
          <a:p>
            <a:pPr algn="just"/>
            <a:endParaRPr lang="tr-TR"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196752"/>
            <a:ext cx="8640960" cy="4662815"/>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 </a:t>
            </a:r>
            <a:r>
              <a:rPr lang="tr-TR" b="1" dirty="0" smtClean="0">
                <a:latin typeface="Comic Sans MS" panose="030F0702030302020204" pitchFamily="66" charset="0"/>
              </a:rPr>
              <a:t>ÇEVREYE YÖNELİK KORUYUCU HEKİMLİK YÖNTEMLERİ* </a:t>
            </a:r>
            <a:endParaRPr lang="tr-TR" dirty="0">
              <a:latin typeface="Comic Sans MS" panose="030F0702030302020204" pitchFamily="66" charset="0"/>
            </a:endParaRPr>
          </a:p>
          <a:p>
            <a:pPr algn="just">
              <a:lnSpc>
                <a:spcPct val="150000"/>
              </a:lnSpc>
            </a:pPr>
            <a:r>
              <a:rPr lang="tr-TR" b="1" dirty="0">
                <a:latin typeface="Comic Sans MS" panose="030F0702030302020204" pitchFamily="66" charset="0"/>
              </a:rPr>
              <a:t>1- Hastalık etkeninin oluşumunu önlemek: </a:t>
            </a:r>
            <a:r>
              <a:rPr lang="tr-TR" dirty="0" err="1">
                <a:latin typeface="Comic Sans MS" panose="030F0702030302020204" pitchFamily="66" charset="0"/>
              </a:rPr>
              <a:t>Toksik</a:t>
            </a:r>
            <a:r>
              <a:rPr lang="tr-TR" dirty="0">
                <a:latin typeface="Comic Sans MS" panose="030F0702030302020204" pitchFamily="66" charset="0"/>
              </a:rPr>
              <a:t>, kimyasal, kanserojen maddelerin oluşmasını önlemek; olumsuz fiziksel faktörleri önlemek.</a:t>
            </a:r>
          </a:p>
          <a:p>
            <a:pPr algn="just">
              <a:lnSpc>
                <a:spcPct val="150000"/>
              </a:lnSpc>
            </a:pPr>
            <a:r>
              <a:rPr lang="tr-TR" b="1" dirty="0">
                <a:latin typeface="Comic Sans MS" panose="030F0702030302020204" pitchFamily="66" charset="0"/>
              </a:rPr>
              <a:t>2-Hastalık Etkenlerini Sağlık Bakımından Zararsız Hale Getirmek veya Yok Etmek:</a:t>
            </a:r>
            <a:r>
              <a:rPr lang="tr-TR" dirty="0">
                <a:latin typeface="Comic Sans MS" panose="030F0702030302020204" pitchFamily="66" charset="0"/>
              </a:rPr>
              <a:t> Atıkların kontrolü, sağlık koşullarına uygun hale, kanalizasyon yapımı, çöplerin uygun bir şekilde yok edilmesi.</a:t>
            </a:r>
          </a:p>
          <a:p>
            <a:pPr algn="just">
              <a:lnSpc>
                <a:spcPct val="150000"/>
              </a:lnSpc>
            </a:pPr>
            <a:r>
              <a:rPr lang="tr-TR" b="1" dirty="0">
                <a:latin typeface="Comic Sans MS" panose="030F0702030302020204" pitchFamily="66" charset="0"/>
              </a:rPr>
              <a:t>3-Hastalık Etkenlerinin Yayılmasını Engellemek:</a:t>
            </a:r>
            <a:r>
              <a:rPr lang="tr-TR" dirty="0">
                <a:latin typeface="Comic Sans MS" panose="030F0702030302020204" pitchFamily="66" charset="0"/>
              </a:rPr>
              <a:t> Kirli suların arıtılması (dezenfeksiyon gibi), hastalık taşıyıcı vektörlerin kontrolü</a:t>
            </a:r>
          </a:p>
          <a:p>
            <a:pPr algn="just">
              <a:lnSpc>
                <a:spcPct val="150000"/>
              </a:lnSpc>
            </a:pPr>
            <a:r>
              <a:rPr lang="tr-TR" b="1" dirty="0">
                <a:latin typeface="Comic Sans MS" panose="030F0702030302020204" pitchFamily="66" charset="0"/>
              </a:rPr>
              <a:t>4-Sağlık Bakımından Tehlikeli Faktörlere Maruz Grupları ya da Bireyleri Kişisel Koruyucularla Hastalık Etkenlerine Karşı Donatmak: </a:t>
            </a:r>
            <a:r>
              <a:rPr lang="tr-TR" dirty="0">
                <a:latin typeface="Comic Sans MS" panose="030F0702030302020204" pitchFamily="66" charset="0"/>
              </a:rPr>
              <a:t>Radyasyona karşı özel giysiler, kimyasal </a:t>
            </a:r>
            <a:r>
              <a:rPr lang="tr-TR" dirty="0" err="1">
                <a:latin typeface="Comic Sans MS" panose="030F0702030302020204" pitchFamily="66" charset="0"/>
              </a:rPr>
              <a:t>toksik</a:t>
            </a:r>
            <a:r>
              <a:rPr lang="tr-TR" dirty="0">
                <a:latin typeface="Comic Sans MS" panose="030F0702030302020204" pitchFamily="66" charset="0"/>
              </a:rPr>
              <a:t> maddelere karşı maskeler vb. </a:t>
            </a:r>
            <a:r>
              <a:rPr lang="tr-TR" dirty="0" smtClean="0">
                <a:latin typeface="Comic Sans MS" panose="030F0702030302020204" pitchFamily="66" charset="0"/>
              </a:rPr>
              <a:t>önlemlerin </a:t>
            </a:r>
            <a:r>
              <a:rPr lang="tr-TR" dirty="0">
                <a:latin typeface="Comic Sans MS" panose="030F0702030302020204" pitchFamily="66" charset="0"/>
              </a:rPr>
              <a:t>alınması</a:t>
            </a:r>
            <a:r>
              <a:rPr lang="tr-TR" dirty="0" smtClean="0">
                <a:latin typeface="Comic Sans MS" panose="030F0702030302020204" pitchFamily="66" charset="0"/>
              </a:rPr>
              <a:t>.</a:t>
            </a:r>
            <a:endParaRPr lang="tr-TR"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124744"/>
            <a:ext cx="8208912" cy="3416320"/>
          </a:xfrm>
          <a:prstGeom prst="rect">
            <a:avLst/>
          </a:prstGeom>
          <a:noFill/>
        </p:spPr>
        <p:txBody>
          <a:bodyPr wrap="square" rtlCol="0">
            <a:spAutoFit/>
          </a:bodyPr>
          <a:lstStyle/>
          <a:p>
            <a:pPr algn="just"/>
            <a:r>
              <a:rPr lang="tr-TR" sz="2400" b="1" dirty="0">
                <a:latin typeface="Comic Sans MS" panose="030F0702030302020204" pitchFamily="66" charset="0"/>
              </a:rPr>
              <a:t>Fiziki Çevre: </a:t>
            </a:r>
            <a:r>
              <a:rPr lang="tr-TR" sz="2400" dirty="0">
                <a:latin typeface="Comic Sans MS" panose="030F0702030302020204" pitchFamily="66" charset="0"/>
              </a:rPr>
              <a:t>Gayri sıhhi müesseseler (fabrikalar, mandıralar vs.)</a:t>
            </a:r>
          </a:p>
          <a:p>
            <a:pPr algn="just"/>
            <a:endParaRPr lang="tr-TR" sz="2400" b="1" dirty="0" smtClean="0">
              <a:latin typeface="Comic Sans MS" panose="030F0702030302020204" pitchFamily="66" charset="0"/>
            </a:endParaRPr>
          </a:p>
          <a:p>
            <a:pPr algn="just"/>
            <a:r>
              <a:rPr lang="tr-TR" sz="2400" b="1" dirty="0" smtClean="0">
                <a:latin typeface="Comic Sans MS" panose="030F0702030302020204" pitchFamily="66" charset="0"/>
              </a:rPr>
              <a:t>Biyolojik </a:t>
            </a:r>
            <a:r>
              <a:rPr lang="tr-TR" sz="2400" b="1" dirty="0">
                <a:latin typeface="Comic Sans MS" panose="030F0702030302020204" pitchFamily="66" charset="0"/>
              </a:rPr>
              <a:t>Çevre:</a:t>
            </a:r>
            <a:r>
              <a:rPr lang="tr-TR" sz="2400" dirty="0">
                <a:latin typeface="Comic Sans MS" panose="030F0702030302020204" pitchFamily="66" charset="0"/>
              </a:rPr>
              <a:t> Bakteriler, m. organizmalar, virüsler </a:t>
            </a:r>
            <a:r>
              <a:rPr lang="tr-TR" sz="2400" dirty="0" err="1">
                <a:latin typeface="Comic Sans MS" panose="030F0702030302020204" pitchFamily="66" charset="0"/>
              </a:rPr>
              <a:t>vb</a:t>
            </a:r>
            <a:r>
              <a:rPr lang="tr-TR" sz="2400" dirty="0">
                <a:latin typeface="Comic Sans MS" panose="030F0702030302020204" pitchFamily="66" charset="0"/>
              </a:rPr>
              <a:t>.’</a:t>
            </a:r>
            <a:r>
              <a:rPr lang="tr-TR" sz="2400" dirty="0" err="1">
                <a:latin typeface="Comic Sans MS" panose="030F0702030302020204" pitchFamily="66" charset="0"/>
              </a:rPr>
              <a:t>nin</a:t>
            </a:r>
            <a:r>
              <a:rPr lang="tr-TR" sz="2400" dirty="0">
                <a:latin typeface="Comic Sans MS" panose="030F0702030302020204" pitchFamily="66" charset="0"/>
              </a:rPr>
              <a:t> oluşturduğu çevre.</a:t>
            </a:r>
          </a:p>
          <a:p>
            <a:pPr algn="just"/>
            <a:endParaRPr lang="tr-TR" sz="2400" b="1" dirty="0" smtClean="0">
              <a:latin typeface="Comic Sans MS" panose="030F0702030302020204" pitchFamily="66" charset="0"/>
            </a:endParaRPr>
          </a:p>
          <a:p>
            <a:pPr algn="just"/>
            <a:r>
              <a:rPr lang="tr-TR" sz="2400" b="1" dirty="0" smtClean="0">
                <a:latin typeface="Comic Sans MS" panose="030F0702030302020204" pitchFamily="66" charset="0"/>
              </a:rPr>
              <a:t>Sosyal </a:t>
            </a:r>
            <a:r>
              <a:rPr lang="tr-TR" sz="2400" b="1" dirty="0">
                <a:latin typeface="Comic Sans MS" panose="030F0702030302020204" pitchFamily="66" charset="0"/>
              </a:rPr>
              <a:t>Çevre:</a:t>
            </a:r>
            <a:r>
              <a:rPr lang="tr-TR" sz="2400" dirty="0">
                <a:latin typeface="Comic Sans MS" panose="030F0702030302020204" pitchFamily="66" charset="0"/>
              </a:rPr>
              <a:t> Aile, dernek, toplum gibi kurumların oluşturduğu çevreye verilen addır.</a:t>
            </a:r>
          </a:p>
          <a:p>
            <a:pPr algn="just"/>
            <a:endParaRPr lang="tr-TR" sz="2400"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836712"/>
            <a:ext cx="8568952" cy="5909310"/>
          </a:xfrm>
          <a:prstGeom prst="rect">
            <a:avLst/>
          </a:prstGeom>
          <a:noFill/>
        </p:spPr>
        <p:txBody>
          <a:bodyPr wrap="square" rtlCol="0">
            <a:spAutoFit/>
          </a:bodyPr>
          <a:lstStyle/>
          <a:p>
            <a:pPr>
              <a:lnSpc>
                <a:spcPct val="150000"/>
              </a:lnSpc>
            </a:pPr>
            <a:r>
              <a:rPr lang="tr-TR" b="1" dirty="0">
                <a:latin typeface="Comic Sans MS" panose="030F0702030302020204" pitchFamily="66" charset="0"/>
              </a:rPr>
              <a:t>*Çevre Sağlığı Uygulamaları*</a:t>
            </a:r>
            <a:endParaRPr lang="tr-TR" dirty="0">
              <a:latin typeface="Comic Sans MS" panose="030F0702030302020204" pitchFamily="66" charset="0"/>
            </a:endParaRPr>
          </a:p>
          <a:p>
            <a:pPr>
              <a:lnSpc>
                <a:spcPct val="150000"/>
              </a:lnSpc>
            </a:pPr>
            <a:endParaRPr lang="tr-TR" dirty="0" smtClean="0">
              <a:latin typeface="Comic Sans MS" panose="030F0702030302020204" pitchFamily="66" charset="0"/>
            </a:endParaRPr>
          </a:p>
          <a:p>
            <a:pPr>
              <a:lnSpc>
                <a:spcPct val="150000"/>
              </a:lnSpc>
            </a:pPr>
            <a:r>
              <a:rPr lang="tr-TR" dirty="0" smtClean="0">
                <a:latin typeface="Comic Sans MS" panose="030F0702030302020204" pitchFamily="66" charset="0"/>
              </a:rPr>
              <a:t>Çevreye </a:t>
            </a:r>
            <a:r>
              <a:rPr lang="tr-TR" dirty="0">
                <a:latin typeface="Comic Sans MS" panose="030F0702030302020204" pitchFamily="66" charset="0"/>
              </a:rPr>
              <a:t>yönelik koruyucu hekimlik ve koruyucu sağlık hizmetlerinin tümünü kapsar. Bütün uygulamaların karakteristik özellikleri vardır. Bunlar;</a:t>
            </a:r>
          </a:p>
          <a:p>
            <a:pPr>
              <a:lnSpc>
                <a:spcPct val="150000"/>
              </a:lnSpc>
            </a:pPr>
            <a:endParaRPr lang="tr-TR" b="1" dirty="0" smtClean="0">
              <a:latin typeface="Comic Sans MS" panose="030F0702030302020204" pitchFamily="66" charset="0"/>
            </a:endParaRPr>
          </a:p>
          <a:p>
            <a:pPr>
              <a:lnSpc>
                <a:spcPct val="150000"/>
              </a:lnSpc>
            </a:pPr>
            <a:r>
              <a:rPr lang="tr-TR" b="1" dirty="0" smtClean="0">
                <a:latin typeface="Comic Sans MS" panose="030F0702030302020204" pitchFamily="66" charset="0"/>
              </a:rPr>
              <a:t>1-</a:t>
            </a:r>
            <a:r>
              <a:rPr lang="tr-TR" dirty="0" smtClean="0">
                <a:latin typeface="Comic Sans MS" panose="030F0702030302020204" pitchFamily="66" charset="0"/>
              </a:rPr>
              <a:t>Çevre </a:t>
            </a:r>
            <a:r>
              <a:rPr lang="tr-TR" dirty="0">
                <a:latin typeface="Comic Sans MS" panose="030F0702030302020204" pitchFamily="66" charset="0"/>
              </a:rPr>
              <a:t>sağlığı tedbirleri toplam kitleye yöneliktir. Bir toplumun içme ve kullanma suyu sorunu,  atık sorununu çözümlemek, bir girişimle toplumun tüm bireylerini birçok bulaşıcı hastalıktan sürekli olarak korumak anlamına gelir.</a:t>
            </a:r>
          </a:p>
          <a:p>
            <a:pPr>
              <a:lnSpc>
                <a:spcPct val="150000"/>
              </a:lnSpc>
            </a:pPr>
            <a:endParaRPr lang="tr-TR" b="1" dirty="0" smtClean="0">
              <a:latin typeface="Comic Sans MS" panose="030F0702030302020204" pitchFamily="66" charset="0"/>
            </a:endParaRPr>
          </a:p>
          <a:p>
            <a:pPr>
              <a:lnSpc>
                <a:spcPct val="150000"/>
              </a:lnSpc>
            </a:pPr>
            <a:r>
              <a:rPr lang="tr-TR" b="1" dirty="0" smtClean="0">
                <a:latin typeface="Comic Sans MS" panose="030F0702030302020204" pitchFamily="66" charset="0"/>
              </a:rPr>
              <a:t>2-</a:t>
            </a:r>
            <a:r>
              <a:rPr lang="tr-TR" dirty="0" smtClean="0">
                <a:latin typeface="Comic Sans MS" panose="030F0702030302020204" pitchFamily="66" charset="0"/>
              </a:rPr>
              <a:t>Çevre </a:t>
            </a:r>
            <a:r>
              <a:rPr lang="tr-TR" dirty="0">
                <a:latin typeface="Comic Sans MS" panose="030F0702030302020204" pitchFamily="66" charset="0"/>
              </a:rPr>
              <a:t>sağlığı tedbirleri belli teknik, tesis ve araç gerektirir. İçme suyu tesisi, kanalizasyon tesisi, hava kirliliğini önlemek için özel dumansız yakıt üretme tesisleri gereklidir. Bu tesisler pahalıdır. Bunların ekonomik imkanları sınırlı toplumlarda gerçekleştirilmesi akılcı bir değerlendirme ve plana bağlıdır.</a:t>
            </a:r>
          </a:p>
          <a:p>
            <a:pPr>
              <a:lnSpc>
                <a:spcPct val="150000"/>
              </a:lnSpc>
            </a:pPr>
            <a:endParaRPr lang="tr-TR"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836712"/>
            <a:ext cx="8712968" cy="4801314"/>
          </a:xfrm>
          <a:prstGeom prst="rect">
            <a:avLst/>
          </a:prstGeom>
          <a:noFill/>
        </p:spPr>
        <p:txBody>
          <a:bodyPr wrap="square" rtlCol="0">
            <a:spAutoFit/>
          </a:bodyPr>
          <a:lstStyle/>
          <a:p>
            <a:pPr algn="just"/>
            <a:r>
              <a:rPr lang="tr-TR" b="1" dirty="0">
                <a:latin typeface="Comic Sans MS" panose="030F0702030302020204" pitchFamily="66" charset="0"/>
              </a:rPr>
              <a:t>Sanitasyon </a:t>
            </a:r>
            <a:r>
              <a:rPr lang="tr-TR" b="1" dirty="0" smtClean="0">
                <a:latin typeface="Comic Sans MS" panose="030F0702030302020204" pitchFamily="66" charset="0"/>
              </a:rPr>
              <a:t>önlemleri</a:t>
            </a:r>
          </a:p>
          <a:p>
            <a:pPr algn="just"/>
            <a:endParaRPr lang="tr-TR" dirty="0">
              <a:latin typeface="Comic Sans MS" panose="030F0702030302020204" pitchFamily="66" charset="0"/>
            </a:endParaRPr>
          </a:p>
          <a:p>
            <a:pPr algn="just"/>
            <a:r>
              <a:rPr lang="tr-TR" b="1" dirty="0">
                <a:latin typeface="Comic Sans MS" panose="030F0702030302020204" pitchFamily="66" charset="0"/>
              </a:rPr>
              <a:t>1-</a:t>
            </a:r>
            <a:r>
              <a:rPr lang="tr-TR" dirty="0">
                <a:latin typeface="Comic Sans MS" panose="030F0702030302020204" pitchFamily="66" charset="0"/>
              </a:rPr>
              <a:t>Bozulan çevrenin tamiri ile hastalık etkenlerini ortadan kaldırmak ve doğa dengesini korumak,</a:t>
            </a:r>
          </a:p>
          <a:p>
            <a:pPr algn="just"/>
            <a:r>
              <a:rPr lang="tr-TR" b="1" dirty="0">
                <a:latin typeface="Comic Sans MS" panose="030F0702030302020204" pitchFamily="66" charset="0"/>
              </a:rPr>
              <a:t>2-</a:t>
            </a:r>
            <a:r>
              <a:rPr lang="tr-TR" dirty="0">
                <a:latin typeface="Comic Sans MS" panose="030F0702030302020204" pitchFamily="66" charset="0"/>
              </a:rPr>
              <a:t>Sağlığı bozucu etkenleri saptamak, önlem almak yada ortadan kaldırmak,</a:t>
            </a:r>
          </a:p>
          <a:p>
            <a:pPr algn="just"/>
            <a:r>
              <a:rPr lang="tr-TR" b="1" dirty="0">
                <a:latin typeface="Comic Sans MS" panose="030F0702030302020204" pitchFamily="66" charset="0"/>
              </a:rPr>
              <a:t>3-</a:t>
            </a:r>
            <a:r>
              <a:rPr lang="tr-TR" dirty="0">
                <a:latin typeface="Comic Sans MS" panose="030F0702030302020204" pitchFamily="66" charset="0"/>
              </a:rPr>
              <a:t>Kurulacak ve kurulmuş her yerleşim </a:t>
            </a:r>
            <a:r>
              <a:rPr lang="tr-TR" dirty="0" smtClean="0">
                <a:latin typeface="Comic Sans MS" panose="030F0702030302020204" pitchFamily="66" charset="0"/>
              </a:rPr>
              <a:t>biriminin </a:t>
            </a:r>
            <a:r>
              <a:rPr lang="tr-TR" dirty="0">
                <a:latin typeface="Comic Sans MS" panose="030F0702030302020204" pitchFamily="66" charset="0"/>
              </a:rPr>
              <a:t>hesaplanarak kurulması, mevcutların zararlı etkilerinin giderilmesi için gerekli işlem ve önlemlerin alınması,</a:t>
            </a:r>
          </a:p>
          <a:p>
            <a:pPr algn="just"/>
            <a:r>
              <a:rPr lang="tr-TR" b="1" dirty="0">
                <a:latin typeface="Comic Sans MS" panose="030F0702030302020204" pitchFamily="66" charset="0"/>
              </a:rPr>
              <a:t>4-</a:t>
            </a:r>
            <a:r>
              <a:rPr lang="tr-TR" dirty="0">
                <a:latin typeface="Comic Sans MS" panose="030F0702030302020204" pitchFamily="66" charset="0"/>
              </a:rPr>
              <a:t>Dengeli bir nüfus politikası izlenerek nüfus artış hızının durdurulması,</a:t>
            </a:r>
          </a:p>
          <a:p>
            <a:pPr algn="just"/>
            <a:r>
              <a:rPr lang="tr-TR" b="1" dirty="0">
                <a:latin typeface="Comic Sans MS" panose="030F0702030302020204" pitchFamily="66" charset="0"/>
              </a:rPr>
              <a:t>5-</a:t>
            </a:r>
            <a:r>
              <a:rPr lang="tr-TR" dirty="0">
                <a:latin typeface="Comic Sans MS" panose="030F0702030302020204" pitchFamily="66" charset="0"/>
              </a:rPr>
              <a:t>Bulaşıcı hastalıklara karşı aşı yapılması,</a:t>
            </a:r>
          </a:p>
          <a:p>
            <a:pPr algn="just"/>
            <a:r>
              <a:rPr lang="tr-TR" b="1" dirty="0">
                <a:latin typeface="Comic Sans MS" panose="030F0702030302020204" pitchFamily="66" charset="0"/>
              </a:rPr>
              <a:t>6-</a:t>
            </a:r>
            <a:r>
              <a:rPr lang="tr-TR" dirty="0">
                <a:latin typeface="Comic Sans MS" panose="030F0702030302020204" pitchFamily="66" charset="0"/>
              </a:rPr>
              <a:t>Deniz, göl, nehir ve içme sularının sağlıklı bir şekilde insan hizmet ve kullanımına sunulması,</a:t>
            </a:r>
          </a:p>
          <a:p>
            <a:pPr algn="just"/>
            <a:r>
              <a:rPr lang="tr-TR" b="1" dirty="0">
                <a:latin typeface="Comic Sans MS" panose="030F0702030302020204" pitchFamily="66" charset="0"/>
              </a:rPr>
              <a:t>7-</a:t>
            </a:r>
            <a:r>
              <a:rPr lang="tr-TR" dirty="0">
                <a:latin typeface="Comic Sans MS" panose="030F0702030302020204" pitchFamily="66" charset="0"/>
              </a:rPr>
              <a:t>Az enerji ile ısıtılacak, kullanışlı konut tipleri geliştirilmesi,</a:t>
            </a:r>
          </a:p>
          <a:p>
            <a:pPr algn="just"/>
            <a:r>
              <a:rPr lang="tr-TR" b="1" dirty="0">
                <a:latin typeface="Comic Sans MS" panose="030F0702030302020204" pitchFamily="66" charset="0"/>
              </a:rPr>
              <a:t>8-</a:t>
            </a:r>
            <a:r>
              <a:rPr lang="tr-TR" dirty="0">
                <a:latin typeface="Comic Sans MS" panose="030F0702030302020204" pitchFamily="66" charset="0"/>
              </a:rPr>
              <a:t>Havayı kirleten fosil yakıtların yerine alternatif yeni yakıt türleri geliştirilmesi ve kullanılması,</a:t>
            </a:r>
          </a:p>
          <a:p>
            <a:pPr algn="just"/>
            <a:r>
              <a:rPr lang="tr-TR" b="1" dirty="0">
                <a:latin typeface="Comic Sans MS" panose="030F0702030302020204" pitchFamily="66" charset="0"/>
              </a:rPr>
              <a:t>9-</a:t>
            </a:r>
            <a:r>
              <a:rPr lang="tr-TR" dirty="0">
                <a:latin typeface="Comic Sans MS" panose="030F0702030302020204" pitchFamily="66" charset="0"/>
              </a:rPr>
              <a:t>Sağlıklı beslenmeyi gerçekleştirmek,</a:t>
            </a:r>
          </a:p>
          <a:p>
            <a:pPr algn="just"/>
            <a:r>
              <a:rPr lang="tr-TR" b="1" dirty="0">
                <a:latin typeface="Comic Sans MS" panose="030F0702030302020204" pitchFamily="66" charset="0"/>
              </a:rPr>
              <a:t>10-</a:t>
            </a:r>
            <a:r>
              <a:rPr lang="tr-TR" dirty="0">
                <a:latin typeface="Comic Sans MS" panose="030F0702030302020204" pitchFamily="66" charset="0"/>
              </a:rPr>
              <a:t>Trafik sorunlarına çözüm (uygun yollar ve eğitilmiş yaya, şoför vb.)</a:t>
            </a: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052736"/>
            <a:ext cx="8712968" cy="4801314"/>
          </a:xfrm>
          <a:prstGeom prst="rect">
            <a:avLst/>
          </a:prstGeom>
          <a:noFill/>
        </p:spPr>
        <p:txBody>
          <a:bodyPr wrap="square" rtlCol="0">
            <a:spAutoFit/>
          </a:bodyPr>
          <a:lstStyle/>
          <a:p>
            <a:pPr algn="just"/>
            <a:r>
              <a:rPr lang="tr-TR" b="1" dirty="0">
                <a:latin typeface="Comic Sans MS" panose="030F0702030302020204" pitchFamily="66" charset="0"/>
              </a:rPr>
              <a:t>Çevre sağlığı çalışmalarını şu şekilde sıralayabiliriz,</a:t>
            </a:r>
            <a:endParaRPr lang="tr-TR" dirty="0">
              <a:latin typeface="Comic Sans MS" panose="030F0702030302020204" pitchFamily="66" charset="0"/>
            </a:endParaRPr>
          </a:p>
          <a:p>
            <a:pPr algn="just"/>
            <a:endParaRPr lang="tr-TR" b="1" dirty="0" smtClean="0">
              <a:latin typeface="Comic Sans MS" panose="030F0702030302020204" pitchFamily="66" charset="0"/>
            </a:endParaRPr>
          </a:p>
          <a:p>
            <a:pPr algn="just"/>
            <a:r>
              <a:rPr lang="tr-TR" b="1" dirty="0" smtClean="0">
                <a:latin typeface="Comic Sans MS" panose="030F0702030302020204" pitchFamily="66" charset="0"/>
              </a:rPr>
              <a:t>1-</a:t>
            </a:r>
            <a:r>
              <a:rPr lang="tr-TR" dirty="0" smtClean="0">
                <a:latin typeface="Comic Sans MS" panose="030F0702030302020204" pitchFamily="66" charset="0"/>
              </a:rPr>
              <a:t>İçilebilir </a:t>
            </a:r>
            <a:r>
              <a:rPr lang="tr-TR" dirty="0">
                <a:latin typeface="Comic Sans MS" panose="030F0702030302020204" pitchFamily="66" charset="0"/>
              </a:rPr>
              <a:t>Su Sağlama: Suyun Arıtımı, dağıtımı ve kalitesinin kontrolü,</a:t>
            </a:r>
          </a:p>
          <a:p>
            <a:pPr algn="just"/>
            <a:r>
              <a:rPr lang="tr-TR" b="1" dirty="0">
                <a:latin typeface="Comic Sans MS" panose="030F0702030302020204" pitchFamily="66" charset="0"/>
              </a:rPr>
              <a:t>2-</a:t>
            </a:r>
            <a:r>
              <a:rPr lang="tr-TR" dirty="0">
                <a:latin typeface="Comic Sans MS" panose="030F0702030302020204" pitchFamily="66" charset="0"/>
              </a:rPr>
              <a:t>Kirlenmiş suların ve endüstriyel </a:t>
            </a:r>
            <a:r>
              <a:rPr lang="tr-TR" dirty="0" err="1">
                <a:latin typeface="Comic Sans MS" panose="030F0702030302020204" pitchFamily="66" charset="0"/>
              </a:rPr>
              <a:t>atıksuların</a:t>
            </a:r>
            <a:r>
              <a:rPr lang="tr-TR" dirty="0">
                <a:latin typeface="Comic Sans MS" panose="030F0702030302020204" pitchFamily="66" charset="0"/>
              </a:rPr>
              <a:t> arıtımı ve yok edilmesi,</a:t>
            </a:r>
          </a:p>
          <a:p>
            <a:pPr algn="just"/>
            <a:r>
              <a:rPr lang="tr-TR" b="1" dirty="0">
                <a:latin typeface="Comic Sans MS" panose="030F0702030302020204" pitchFamily="66" charset="0"/>
              </a:rPr>
              <a:t>3-</a:t>
            </a:r>
            <a:r>
              <a:rPr lang="tr-TR" dirty="0">
                <a:latin typeface="Comic Sans MS" panose="030F0702030302020204" pitchFamily="66" charset="0"/>
              </a:rPr>
              <a:t>Şehirlerde ve kırsal alanlarda çöplerin ve atıkların toplanması ve </a:t>
            </a:r>
            <a:r>
              <a:rPr lang="tr-TR" dirty="0" smtClean="0">
                <a:latin typeface="Comic Sans MS" panose="030F0702030302020204" pitchFamily="66" charset="0"/>
              </a:rPr>
              <a:t>sağlıklı bir şekilde </a:t>
            </a:r>
            <a:r>
              <a:rPr lang="tr-TR" dirty="0">
                <a:latin typeface="Comic Sans MS" panose="030F0702030302020204" pitchFamily="66" charset="0"/>
              </a:rPr>
              <a:t>bertarafı,</a:t>
            </a:r>
          </a:p>
          <a:p>
            <a:pPr algn="just"/>
            <a:r>
              <a:rPr lang="tr-TR" b="1" dirty="0">
                <a:latin typeface="Comic Sans MS" panose="030F0702030302020204" pitchFamily="66" charset="0"/>
              </a:rPr>
              <a:t>4-</a:t>
            </a:r>
            <a:r>
              <a:rPr lang="tr-TR" dirty="0">
                <a:latin typeface="Comic Sans MS" panose="030F0702030302020204" pitchFamily="66" charset="0"/>
              </a:rPr>
              <a:t>Vektör ve </a:t>
            </a:r>
            <a:r>
              <a:rPr lang="tr-TR" dirty="0" smtClean="0">
                <a:latin typeface="Comic Sans MS" panose="030F0702030302020204" pitchFamily="66" charset="0"/>
              </a:rPr>
              <a:t>kemirici </a:t>
            </a:r>
            <a:r>
              <a:rPr lang="tr-TR" dirty="0">
                <a:latin typeface="Comic Sans MS" panose="030F0702030302020204" pitchFamily="66" charset="0"/>
              </a:rPr>
              <a:t>kontrolü</a:t>
            </a:r>
          </a:p>
          <a:p>
            <a:pPr algn="just"/>
            <a:r>
              <a:rPr lang="tr-TR" b="1" dirty="0">
                <a:latin typeface="Comic Sans MS" panose="030F0702030302020204" pitchFamily="66" charset="0"/>
              </a:rPr>
              <a:t>5-</a:t>
            </a:r>
            <a:r>
              <a:rPr lang="tr-TR" dirty="0">
                <a:latin typeface="Comic Sans MS" panose="030F0702030302020204" pitchFamily="66" charset="0"/>
              </a:rPr>
              <a:t>Besinlerin sağlığa uygun hazırlanması ve tüketiciye sağlığa uygun biçimde iletilmesi,</a:t>
            </a:r>
          </a:p>
          <a:p>
            <a:pPr algn="just"/>
            <a:r>
              <a:rPr lang="tr-TR" b="1" dirty="0">
                <a:latin typeface="Comic Sans MS" panose="030F0702030302020204" pitchFamily="66" charset="0"/>
              </a:rPr>
              <a:t>6-</a:t>
            </a:r>
            <a:r>
              <a:rPr lang="tr-TR" dirty="0">
                <a:latin typeface="Comic Sans MS" panose="030F0702030302020204" pitchFamily="66" charset="0"/>
              </a:rPr>
              <a:t>Konutların ve yakın çevrenin sağlık kurallarına uygunluğu,</a:t>
            </a:r>
          </a:p>
          <a:p>
            <a:pPr algn="just"/>
            <a:r>
              <a:rPr lang="tr-TR" b="1" dirty="0">
                <a:latin typeface="Comic Sans MS" panose="030F0702030302020204" pitchFamily="66" charset="0"/>
              </a:rPr>
              <a:t>7-</a:t>
            </a:r>
            <a:r>
              <a:rPr lang="tr-TR" dirty="0">
                <a:latin typeface="Comic Sans MS" panose="030F0702030302020204" pitchFamily="66" charset="0"/>
              </a:rPr>
              <a:t>Okullar, </a:t>
            </a:r>
            <a:r>
              <a:rPr lang="tr-TR" dirty="0" smtClean="0">
                <a:latin typeface="Comic Sans MS" panose="030F0702030302020204" pitchFamily="66" charset="0"/>
              </a:rPr>
              <a:t>kamplar, </a:t>
            </a:r>
            <a:r>
              <a:rPr lang="tr-TR" dirty="0">
                <a:latin typeface="Comic Sans MS" panose="030F0702030302020204" pitchFamily="66" charset="0"/>
              </a:rPr>
              <a:t>yazlık yerler, yüzme havuzları, plajlar ve eğlence yerleri gibi toplumun yararlandığı kurumların sağlık koşullarına uygunluğunun denetlenmesi,</a:t>
            </a:r>
          </a:p>
          <a:p>
            <a:pPr algn="just"/>
            <a:r>
              <a:rPr lang="tr-TR" b="1" dirty="0">
                <a:latin typeface="Comic Sans MS" panose="030F0702030302020204" pitchFamily="66" charset="0"/>
              </a:rPr>
              <a:t>8-</a:t>
            </a:r>
            <a:r>
              <a:rPr lang="tr-TR" dirty="0">
                <a:latin typeface="Comic Sans MS" panose="030F0702030302020204" pitchFamily="66" charset="0"/>
              </a:rPr>
              <a:t>Duman toz ve gazların yol açtığı hava kirliliğinin önlenmesi,</a:t>
            </a:r>
          </a:p>
          <a:p>
            <a:pPr algn="just"/>
            <a:r>
              <a:rPr lang="tr-TR" b="1" dirty="0">
                <a:latin typeface="Comic Sans MS" panose="030F0702030302020204" pitchFamily="66" charset="0"/>
              </a:rPr>
              <a:t>9-</a:t>
            </a:r>
            <a:r>
              <a:rPr lang="tr-TR" dirty="0">
                <a:latin typeface="Comic Sans MS" panose="030F0702030302020204" pitchFamily="66" charset="0"/>
              </a:rPr>
              <a:t>Şehirleşmenin getirdiği toplum sağlığı zararları,</a:t>
            </a:r>
          </a:p>
          <a:p>
            <a:pPr algn="just"/>
            <a:r>
              <a:rPr lang="tr-TR" b="1" dirty="0" smtClean="0">
                <a:latin typeface="Comic Sans MS" panose="030F0702030302020204" pitchFamily="66" charset="0"/>
              </a:rPr>
              <a:t>10</a:t>
            </a:r>
            <a:r>
              <a:rPr lang="tr-TR" dirty="0" smtClean="0">
                <a:latin typeface="Comic Sans MS" panose="030F0702030302020204" pitchFamily="66" charset="0"/>
              </a:rPr>
              <a:t>-Endüstriyel </a:t>
            </a:r>
            <a:r>
              <a:rPr lang="tr-TR" dirty="0">
                <a:latin typeface="Comic Sans MS" panose="030F0702030302020204" pitchFamily="66" charset="0"/>
              </a:rPr>
              <a:t>hijyen,</a:t>
            </a:r>
          </a:p>
          <a:p>
            <a:pPr algn="just"/>
            <a:r>
              <a:rPr lang="tr-TR" b="1" dirty="0">
                <a:latin typeface="Comic Sans MS" panose="030F0702030302020204" pitchFamily="66" charset="0"/>
              </a:rPr>
              <a:t>11-</a:t>
            </a:r>
            <a:r>
              <a:rPr lang="tr-TR" dirty="0">
                <a:latin typeface="Comic Sans MS" panose="030F0702030302020204" pitchFamily="66" charset="0"/>
              </a:rPr>
              <a:t>Kazalardan korunma,</a:t>
            </a:r>
          </a:p>
          <a:p>
            <a:pPr algn="just"/>
            <a:endParaRPr lang="tr-TR"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196752"/>
            <a:ext cx="8496944" cy="1708353"/>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ÇEVRE SAĞLIĞININ SU İLE </a:t>
            </a:r>
            <a:r>
              <a:rPr lang="tr-TR" b="1" dirty="0" smtClean="0">
                <a:latin typeface="Comic Sans MS" panose="030F0702030302020204" pitchFamily="66" charset="0"/>
              </a:rPr>
              <a:t>İLİŞKİSİ</a:t>
            </a:r>
          </a:p>
          <a:p>
            <a:pPr algn="just">
              <a:lnSpc>
                <a:spcPct val="150000"/>
              </a:lnSpc>
            </a:pPr>
            <a:endParaRPr lang="tr-TR" dirty="0">
              <a:latin typeface="Comic Sans MS" panose="030F0702030302020204" pitchFamily="66" charset="0"/>
            </a:endParaRPr>
          </a:p>
          <a:p>
            <a:pPr algn="just">
              <a:lnSpc>
                <a:spcPct val="150000"/>
              </a:lnSpc>
            </a:pPr>
            <a:r>
              <a:rPr lang="tr-TR" dirty="0">
                <a:latin typeface="Comic Sans MS" panose="030F0702030302020204" pitchFamily="66" charset="0"/>
              </a:rPr>
              <a:t>Sağlıklı ve temiz su içerisinde patojen mikroorganizmaların ve vücuda zehir etkisi yapacak kimyasal maddelerin bulunduğu sudur.</a:t>
            </a:r>
          </a:p>
        </p:txBody>
      </p:sp>
      <p:pic>
        <p:nvPicPr>
          <p:cNvPr id="9218" name="Picture 2" descr="http://corp-mph0-mktgorg-mini-prod.2u.com/wp-content/uploads/2012/10/Environmental-and-Health-Sciences-300x3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052736"/>
            <a:ext cx="8784976" cy="3277820"/>
          </a:xfrm>
          <a:prstGeom prst="rect">
            <a:avLst/>
          </a:prstGeom>
          <a:noFill/>
        </p:spPr>
        <p:txBody>
          <a:bodyPr wrap="square" rtlCol="0">
            <a:spAutoFit/>
          </a:bodyPr>
          <a:lstStyle/>
          <a:p>
            <a:pPr>
              <a:lnSpc>
                <a:spcPct val="150000"/>
              </a:lnSpc>
            </a:pPr>
            <a:r>
              <a:rPr lang="tr-TR" b="1" dirty="0">
                <a:latin typeface="Comic Sans MS" panose="030F0702030302020204" pitchFamily="66" charset="0"/>
              </a:rPr>
              <a:t>SUYUN KULLANIM ALANLARI</a:t>
            </a:r>
            <a:endParaRPr lang="tr-TR" dirty="0">
              <a:latin typeface="Comic Sans MS" panose="030F0702030302020204" pitchFamily="66" charset="0"/>
            </a:endParaRPr>
          </a:p>
          <a:p>
            <a:pPr>
              <a:lnSpc>
                <a:spcPct val="150000"/>
              </a:lnSpc>
            </a:pPr>
            <a:endParaRPr lang="tr-TR" sz="1100" b="1" dirty="0" smtClean="0">
              <a:latin typeface="Comic Sans MS" panose="030F0702030302020204" pitchFamily="66" charset="0"/>
            </a:endParaRPr>
          </a:p>
          <a:p>
            <a:pPr>
              <a:lnSpc>
                <a:spcPct val="150000"/>
              </a:lnSpc>
            </a:pPr>
            <a:r>
              <a:rPr lang="tr-TR" b="1" dirty="0" smtClean="0">
                <a:latin typeface="Comic Sans MS" panose="030F0702030302020204" pitchFamily="66" charset="0"/>
              </a:rPr>
              <a:t>1-</a:t>
            </a:r>
            <a:r>
              <a:rPr lang="tr-TR" dirty="0" smtClean="0">
                <a:latin typeface="Comic Sans MS" panose="030F0702030302020204" pitchFamily="66" charset="0"/>
              </a:rPr>
              <a:t> </a:t>
            </a:r>
            <a:r>
              <a:rPr lang="tr-TR" dirty="0">
                <a:latin typeface="Comic Sans MS" panose="030F0702030302020204" pitchFamily="66" charset="0"/>
              </a:rPr>
              <a:t>Kentsel içme ve kullanma suyu ihtiyacı</a:t>
            </a:r>
          </a:p>
          <a:p>
            <a:pPr>
              <a:lnSpc>
                <a:spcPct val="150000"/>
              </a:lnSpc>
            </a:pPr>
            <a:r>
              <a:rPr lang="tr-TR" b="1" dirty="0">
                <a:latin typeface="Comic Sans MS" panose="030F0702030302020204" pitchFamily="66" charset="0"/>
              </a:rPr>
              <a:t>2-</a:t>
            </a:r>
            <a:r>
              <a:rPr lang="tr-TR" dirty="0">
                <a:latin typeface="Comic Sans MS" panose="030F0702030302020204" pitchFamily="66" charset="0"/>
              </a:rPr>
              <a:t>Endüstriyel kullanma suyu ihtiyacı</a:t>
            </a:r>
          </a:p>
          <a:p>
            <a:pPr>
              <a:lnSpc>
                <a:spcPct val="150000"/>
              </a:lnSpc>
            </a:pPr>
            <a:r>
              <a:rPr lang="tr-TR" b="1" dirty="0">
                <a:latin typeface="Comic Sans MS" panose="030F0702030302020204" pitchFamily="66" charset="0"/>
              </a:rPr>
              <a:t>3-</a:t>
            </a:r>
            <a:r>
              <a:rPr lang="tr-TR" dirty="0">
                <a:latin typeface="Comic Sans MS" panose="030F0702030302020204" pitchFamily="66" charset="0"/>
              </a:rPr>
              <a:t>Elektrik santrallerini soğutma suyu</a:t>
            </a:r>
          </a:p>
          <a:p>
            <a:pPr>
              <a:lnSpc>
                <a:spcPct val="150000"/>
              </a:lnSpc>
            </a:pPr>
            <a:r>
              <a:rPr lang="tr-TR" b="1" dirty="0">
                <a:latin typeface="Comic Sans MS" panose="030F0702030302020204" pitchFamily="66" charset="0"/>
              </a:rPr>
              <a:t>4-</a:t>
            </a:r>
            <a:r>
              <a:rPr lang="tr-TR" dirty="0">
                <a:latin typeface="Comic Sans MS" panose="030F0702030302020204" pitchFamily="66" charset="0"/>
              </a:rPr>
              <a:t>Tarım alanlarında kullanılan su</a:t>
            </a:r>
          </a:p>
          <a:p>
            <a:pPr>
              <a:lnSpc>
                <a:spcPct val="150000"/>
              </a:lnSpc>
            </a:pPr>
            <a:r>
              <a:rPr lang="tr-TR" b="1" dirty="0">
                <a:latin typeface="Comic Sans MS" panose="030F0702030302020204" pitchFamily="66" charset="0"/>
              </a:rPr>
              <a:t>5-</a:t>
            </a:r>
            <a:r>
              <a:rPr lang="tr-TR" dirty="0">
                <a:latin typeface="Comic Sans MS" panose="030F0702030302020204" pitchFamily="66" charset="0"/>
              </a:rPr>
              <a:t>Rekreatif (Su sporları) gibi amaçlarla kullanılan su</a:t>
            </a:r>
          </a:p>
          <a:p>
            <a:pPr>
              <a:lnSpc>
                <a:spcPct val="150000"/>
              </a:lnSpc>
            </a:pPr>
            <a:endParaRPr lang="tr-TR" dirty="0">
              <a:latin typeface="Comic Sans MS" panose="030F0702030302020204" pitchFamily="66" charset="0"/>
            </a:endParaRPr>
          </a:p>
        </p:txBody>
      </p:sp>
      <p:pic>
        <p:nvPicPr>
          <p:cNvPr id="10242" name="Picture 2" descr="https://www.goodasgold.com/assets/images/blue_dot_II.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636684"/>
            <a:ext cx="2517304" cy="257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908720"/>
            <a:ext cx="8568952" cy="5863336"/>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SU KİRLİLİĞİNİN KAYNAKLARI VE ETKİLERİ</a:t>
            </a:r>
            <a:endParaRPr lang="tr-TR" dirty="0">
              <a:latin typeface="Comic Sans MS" panose="030F0702030302020204" pitchFamily="66" charset="0"/>
            </a:endParaRPr>
          </a:p>
          <a:p>
            <a:pPr algn="just">
              <a:lnSpc>
                <a:spcPct val="150000"/>
              </a:lnSpc>
            </a:pPr>
            <a:r>
              <a:rPr lang="tr-TR" b="1" dirty="0">
                <a:latin typeface="Comic Sans MS" panose="030F0702030302020204" pitchFamily="66" charset="0"/>
              </a:rPr>
              <a:t>1-</a:t>
            </a:r>
            <a:r>
              <a:rPr lang="tr-TR" dirty="0">
                <a:latin typeface="Comic Sans MS" panose="030F0702030302020204" pitchFamily="66" charset="0"/>
              </a:rPr>
              <a:t> Sanayi kuruluşları, organik inorganik atıklar, atık sularda bulunan metaller ve ağır metaller,</a:t>
            </a:r>
          </a:p>
          <a:p>
            <a:pPr algn="just">
              <a:lnSpc>
                <a:spcPct val="150000"/>
              </a:lnSpc>
            </a:pPr>
            <a:r>
              <a:rPr lang="tr-TR" b="1" dirty="0">
                <a:latin typeface="Comic Sans MS" panose="030F0702030302020204" pitchFamily="66" charset="0"/>
              </a:rPr>
              <a:t>2-</a:t>
            </a:r>
            <a:r>
              <a:rPr lang="tr-TR" dirty="0">
                <a:latin typeface="Comic Sans MS" panose="030F0702030302020204" pitchFamily="66" charset="0"/>
              </a:rPr>
              <a:t>Tarımsal faaliyetler gübreler, pestisitler, tarımsal toprakların hatalı kullanımı ile oluşan rüzgâr ve su erozyonu,</a:t>
            </a:r>
          </a:p>
          <a:p>
            <a:pPr algn="just">
              <a:lnSpc>
                <a:spcPct val="150000"/>
              </a:lnSpc>
            </a:pPr>
            <a:r>
              <a:rPr lang="tr-TR" b="1" dirty="0">
                <a:latin typeface="Comic Sans MS" panose="030F0702030302020204" pitchFamily="66" charset="0"/>
              </a:rPr>
              <a:t>3-</a:t>
            </a:r>
            <a:r>
              <a:rPr lang="tr-TR" dirty="0">
                <a:latin typeface="Comic Sans MS" panose="030F0702030302020204" pitchFamily="66" charset="0"/>
              </a:rPr>
              <a:t>Yerleşim yerleri, şehir kanalizasyonunun ve çöplerin etkisi</a:t>
            </a:r>
          </a:p>
          <a:p>
            <a:pPr algn="just">
              <a:lnSpc>
                <a:spcPct val="150000"/>
              </a:lnSpc>
            </a:pPr>
            <a:r>
              <a:rPr lang="tr-TR" b="1" dirty="0">
                <a:latin typeface="Comic Sans MS" panose="030F0702030302020204" pitchFamily="66" charset="0"/>
              </a:rPr>
              <a:t>4-</a:t>
            </a:r>
            <a:r>
              <a:rPr lang="tr-TR" dirty="0">
                <a:latin typeface="Comic Sans MS" panose="030F0702030302020204" pitchFamily="66" charset="0"/>
              </a:rPr>
              <a:t>Santraller,</a:t>
            </a:r>
          </a:p>
          <a:p>
            <a:pPr algn="just">
              <a:lnSpc>
                <a:spcPct val="150000"/>
              </a:lnSpc>
            </a:pPr>
            <a:r>
              <a:rPr lang="tr-TR" dirty="0">
                <a:latin typeface="Comic Sans MS" panose="030F0702030302020204" pitchFamily="66" charset="0"/>
              </a:rPr>
              <a:t>-Nükleer reaktörler</a:t>
            </a:r>
          </a:p>
          <a:p>
            <a:pPr algn="just">
              <a:lnSpc>
                <a:spcPct val="150000"/>
              </a:lnSpc>
            </a:pPr>
            <a:r>
              <a:rPr lang="tr-TR" dirty="0">
                <a:latin typeface="Comic Sans MS" panose="030F0702030302020204" pitchFamily="66" charset="0"/>
              </a:rPr>
              <a:t>-Termik ve hidroelektrik santraller</a:t>
            </a:r>
          </a:p>
          <a:p>
            <a:pPr algn="just">
              <a:lnSpc>
                <a:spcPct val="150000"/>
              </a:lnSpc>
            </a:pPr>
            <a:r>
              <a:rPr lang="tr-TR" b="1" dirty="0">
                <a:latin typeface="Comic Sans MS" panose="030F0702030302020204" pitchFamily="66" charset="0"/>
              </a:rPr>
              <a:t>5-</a:t>
            </a:r>
            <a:r>
              <a:rPr lang="tr-TR" dirty="0">
                <a:latin typeface="Comic Sans MS" panose="030F0702030302020204" pitchFamily="66" charset="0"/>
              </a:rPr>
              <a:t>Denizden petrol çıkartılması</a:t>
            </a:r>
          </a:p>
          <a:p>
            <a:pPr algn="just">
              <a:lnSpc>
                <a:spcPct val="150000"/>
              </a:lnSpc>
            </a:pPr>
            <a:r>
              <a:rPr lang="tr-TR" dirty="0">
                <a:latin typeface="Comic Sans MS" panose="030F0702030302020204" pitchFamily="66" charset="0"/>
              </a:rPr>
              <a:t>-Deniz kazaları</a:t>
            </a:r>
          </a:p>
          <a:p>
            <a:pPr algn="just">
              <a:lnSpc>
                <a:spcPct val="150000"/>
              </a:lnSpc>
            </a:pPr>
            <a:r>
              <a:rPr lang="tr-TR" dirty="0">
                <a:latin typeface="Comic Sans MS" panose="030F0702030302020204" pitchFamily="66" charset="0"/>
              </a:rPr>
              <a:t>-Sintine atık suları</a:t>
            </a:r>
          </a:p>
          <a:p>
            <a:pPr algn="just">
              <a:lnSpc>
                <a:spcPct val="150000"/>
              </a:lnSpc>
            </a:pPr>
            <a:r>
              <a:rPr lang="tr-TR" b="1" dirty="0">
                <a:latin typeface="Comic Sans MS" panose="030F0702030302020204" pitchFamily="66" charset="0"/>
              </a:rPr>
              <a:t>6-</a:t>
            </a:r>
            <a:r>
              <a:rPr lang="tr-TR" dirty="0">
                <a:latin typeface="Comic Sans MS" panose="030F0702030302020204" pitchFamily="66" charset="0"/>
              </a:rPr>
              <a:t>Maden ve kum ocaklarının neden olduğu kirlilikler</a:t>
            </a:r>
          </a:p>
          <a:p>
            <a:pPr algn="just">
              <a:lnSpc>
                <a:spcPct val="150000"/>
              </a:lnSpc>
            </a:pPr>
            <a:endParaRPr lang="tr-TR"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196752"/>
            <a:ext cx="8784976" cy="5032340"/>
          </a:xfrm>
          <a:prstGeom prst="rect">
            <a:avLst/>
          </a:prstGeom>
          <a:noFill/>
        </p:spPr>
        <p:txBody>
          <a:bodyPr wrap="square" rtlCol="0">
            <a:spAutoFit/>
          </a:bodyPr>
          <a:lstStyle/>
          <a:p>
            <a:pPr>
              <a:lnSpc>
                <a:spcPct val="150000"/>
              </a:lnSpc>
            </a:pPr>
            <a:r>
              <a:rPr lang="tr-TR" b="1" dirty="0">
                <a:latin typeface="Comic Sans MS" panose="030F0702030302020204" pitchFamily="66" charset="0"/>
              </a:rPr>
              <a:t>SUYUN KİRLENMESİ</a:t>
            </a:r>
            <a:endParaRPr lang="tr-TR" dirty="0">
              <a:latin typeface="Comic Sans MS" panose="030F0702030302020204" pitchFamily="66" charset="0"/>
            </a:endParaRPr>
          </a:p>
          <a:p>
            <a:pPr>
              <a:lnSpc>
                <a:spcPct val="150000"/>
              </a:lnSpc>
            </a:pPr>
            <a:r>
              <a:rPr lang="tr-TR" b="1" dirty="0">
                <a:latin typeface="Comic Sans MS" panose="030F0702030302020204" pitchFamily="66" charset="0"/>
              </a:rPr>
              <a:t>1-Fiziksel kirlenme</a:t>
            </a:r>
            <a:endParaRPr lang="tr-TR" dirty="0">
              <a:latin typeface="Comic Sans MS" panose="030F0702030302020204" pitchFamily="66" charset="0"/>
            </a:endParaRPr>
          </a:p>
          <a:p>
            <a:pPr>
              <a:lnSpc>
                <a:spcPct val="150000"/>
              </a:lnSpc>
            </a:pPr>
            <a:r>
              <a:rPr lang="tr-TR" dirty="0">
                <a:latin typeface="Comic Sans MS" panose="030F0702030302020204" pitchFamily="66" charset="0"/>
              </a:rPr>
              <a:t>-Çeşitli </a:t>
            </a:r>
            <a:r>
              <a:rPr lang="tr-TR" dirty="0" err="1">
                <a:latin typeface="Comic Sans MS" panose="030F0702030302020204" pitchFamily="66" charset="0"/>
              </a:rPr>
              <a:t>inert</a:t>
            </a:r>
            <a:r>
              <a:rPr lang="tr-TR" dirty="0">
                <a:latin typeface="Comic Sans MS" panose="030F0702030302020204" pitchFamily="66" charset="0"/>
              </a:rPr>
              <a:t> mineral maddelerin neden olduğu kirlenme</a:t>
            </a:r>
          </a:p>
          <a:p>
            <a:pPr>
              <a:lnSpc>
                <a:spcPct val="150000"/>
              </a:lnSpc>
            </a:pPr>
            <a:r>
              <a:rPr lang="tr-TR" dirty="0">
                <a:latin typeface="Comic Sans MS" panose="030F0702030302020204" pitchFamily="66" charset="0"/>
              </a:rPr>
              <a:t>-Soğutma suyu</a:t>
            </a:r>
          </a:p>
          <a:p>
            <a:pPr>
              <a:lnSpc>
                <a:spcPct val="150000"/>
              </a:lnSpc>
            </a:pPr>
            <a:r>
              <a:rPr lang="tr-TR" dirty="0">
                <a:latin typeface="Comic Sans MS" panose="030F0702030302020204" pitchFamily="66" charset="0"/>
              </a:rPr>
              <a:t>-Termal Kirlenme</a:t>
            </a:r>
          </a:p>
          <a:p>
            <a:pPr>
              <a:lnSpc>
                <a:spcPct val="150000"/>
              </a:lnSpc>
            </a:pPr>
            <a:r>
              <a:rPr lang="tr-TR" dirty="0">
                <a:latin typeface="Comic Sans MS" panose="030F0702030302020204" pitchFamily="66" charset="0"/>
              </a:rPr>
              <a:t>-Petrol kirliliği</a:t>
            </a:r>
          </a:p>
          <a:p>
            <a:pPr>
              <a:lnSpc>
                <a:spcPct val="150000"/>
              </a:lnSpc>
            </a:pPr>
            <a:r>
              <a:rPr lang="tr-TR" b="1" dirty="0">
                <a:latin typeface="Comic Sans MS" panose="030F0702030302020204" pitchFamily="66" charset="0"/>
              </a:rPr>
              <a:t>2-Yükseltgenme Etkileri</a:t>
            </a:r>
            <a:endParaRPr lang="tr-TR" dirty="0">
              <a:latin typeface="Comic Sans MS" panose="030F0702030302020204" pitchFamily="66" charset="0"/>
            </a:endParaRPr>
          </a:p>
          <a:p>
            <a:pPr>
              <a:lnSpc>
                <a:spcPct val="150000"/>
              </a:lnSpc>
            </a:pPr>
            <a:r>
              <a:rPr lang="tr-TR" dirty="0">
                <a:latin typeface="Comic Sans MS" panose="030F0702030302020204" pitchFamily="66" charset="0"/>
              </a:rPr>
              <a:t>-Biyolojik </a:t>
            </a:r>
            <a:r>
              <a:rPr lang="tr-TR" dirty="0" err="1">
                <a:latin typeface="Comic Sans MS" panose="030F0702030302020204" pitchFamily="66" charset="0"/>
              </a:rPr>
              <a:t>oksidasyon</a:t>
            </a:r>
            <a:endParaRPr lang="tr-TR" dirty="0">
              <a:latin typeface="Comic Sans MS" panose="030F0702030302020204" pitchFamily="66" charset="0"/>
            </a:endParaRPr>
          </a:p>
          <a:p>
            <a:pPr>
              <a:lnSpc>
                <a:spcPct val="150000"/>
              </a:lnSpc>
            </a:pPr>
            <a:r>
              <a:rPr lang="tr-TR" dirty="0">
                <a:latin typeface="Comic Sans MS" panose="030F0702030302020204" pitchFamily="66" charset="0"/>
              </a:rPr>
              <a:t>-Kimyasal </a:t>
            </a:r>
            <a:r>
              <a:rPr lang="tr-TR" dirty="0" err="1">
                <a:latin typeface="Comic Sans MS" panose="030F0702030302020204" pitchFamily="66" charset="0"/>
              </a:rPr>
              <a:t>oksidasyon</a:t>
            </a:r>
            <a:endParaRPr lang="tr-TR" dirty="0">
              <a:latin typeface="Comic Sans MS" panose="030F0702030302020204" pitchFamily="66" charset="0"/>
            </a:endParaRPr>
          </a:p>
          <a:p>
            <a:pPr>
              <a:lnSpc>
                <a:spcPct val="150000"/>
              </a:lnSpc>
            </a:pPr>
            <a:r>
              <a:rPr lang="tr-TR" b="1" dirty="0">
                <a:latin typeface="Comic Sans MS" panose="030F0702030302020204" pitchFamily="66" charset="0"/>
              </a:rPr>
              <a:t>3-Kimyasal </a:t>
            </a:r>
            <a:r>
              <a:rPr lang="tr-TR" b="1" dirty="0" err="1">
                <a:latin typeface="Comic Sans MS" panose="030F0702030302020204" pitchFamily="66" charset="0"/>
              </a:rPr>
              <a:t>Toksik</a:t>
            </a:r>
            <a:r>
              <a:rPr lang="tr-TR" b="1" dirty="0">
                <a:latin typeface="Comic Sans MS" panose="030F0702030302020204" pitchFamily="66" charset="0"/>
              </a:rPr>
              <a:t> etkiler</a:t>
            </a:r>
            <a:endParaRPr lang="tr-TR" dirty="0">
              <a:latin typeface="Comic Sans MS" panose="030F0702030302020204" pitchFamily="66" charset="0"/>
            </a:endParaRPr>
          </a:p>
          <a:p>
            <a:pPr>
              <a:lnSpc>
                <a:spcPct val="150000"/>
              </a:lnSpc>
            </a:pPr>
            <a:r>
              <a:rPr lang="tr-TR" dirty="0">
                <a:latin typeface="Comic Sans MS" panose="030F0702030302020204" pitchFamily="66" charset="0"/>
              </a:rPr>
              <a:t>-Pb, </a:t>
            </a:r>
            <a:r>
              <a:rPr lang="tr-TR" dirty="0" err="1">
                <a:latin typeface="Comic Sans MS" panose="030F0702030302020204" pitchFamily="66" charset="0"/>
              </a:rPr>
              <a:t>Zn</a:t>
            </a:r>
            <a:r>
              <a:rPr lang="tr-TR" dirty="0">
                <a:latin typeface="Comic Sans MS" panose="030F0702030302020204" pitchFamily="66" charset="0"/>
              </a:rPr>
              <a:t>, Cr, </a:t>
            </a:r>
            <a:r>
              <a:rPr lang="tr-TR" dirty="0" err="1">
                <a:latin typeface="Comic Sans MS" panose="030F0702030302020204" pitchFamily="66" charset="0"/>
              </a:rPr>
              <a:t>Cd</a:t>
            </a:r>
            <a:r>
              <a:rPr lang="tr-TR" dirty="0">
                <a:latin typeface="Comic Sans MS" panose="030F0702030302020204" pitchFamily="66" charset="0"/>
              </a:rPr>
              <a:t> pestisitler NO</a:t>
            </a:r>
            <a:r>
              <a:rPr lang="tr-TR" baseline="-25000" dirty="0">
                <a:latin typeface="Comic Sans MS" panose="030F0702030302020204" pitchFamily="66" charset="0"/>
              </a:rPr>
              <a:t>3</a:t>
            </a:r>
            <a:r>
              <a:rPr lang="tr-TR" dirty="0">
                <a:latin typeface="Comic Sans MS" panose="030F0702030302020204" pitchFamily="66" charset="0"/>
              </a:rPr>
              <a:t> iyonları</a:t>
            </a:r>
          </a:p>
          <a:p>
            <a:pPr>
              <a:lnSpc>
                <a:spcPct val="150000"/>
              </a:lnSpc>
            </a:pPr>
            <a:endParaRPr lang="tr-TR"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124744"/>
            <a:ext cx="8496944" cy="3000821"/>
          </a:xfrm>
          <a:prstGeom prst="rect">
            <a:avLst/>
          </a:prstGeom>
          <a:noFill/>
        </p:spPr>
        <p:txBody>
          <a:bodyPr wrap="square" rtlCol="0">
            <a:spAutoFit/>
          </a:bodyPr>
          <a:lstStyle/>
          <a:p>
            <a:pPr algn="just">
              <a:lnSpc>
                <a:spcPct val="150000"/>
              </a:lnSpc>
            </a:pPr>
            <a:r>
              <a:rPr lang="tr-TR" dirty="0">
                <a:latin typeface="Comic Sans MS" panose="030F0702030302020204" pitchFamily="66" charset="0"/>
              </a:rPr>
              <a:t>Kimyasal </a:t>
            </a:r>
            <a:r>
              <a:rPr lang="tr-TR" dirty="0" err="1">
                <a:latin typeface="Comic Sans MS" panose="030F0702030302020204" pitchFamily="66" charset="0"/>
              </a:rPr>
              <a:t>toksik</a:t>
            </a:r>
            <a:r>
              <a:rPr lang="tr-TR" dirty="0">
                <a:latin typeface="Comic Sans MS" panose="030F0702030302020204" pitchFamily="66" charset="0"/>
              </a:rPr>
              <a:t> etkilerde eser miktarda sakıncalı olan maddeler arasında en önemli grubu ağır metaller diye adlandırılan antimon, </a:t>
            </a:r>
            <a:r>
              <a:rPr lang="tr-TR" dirty="0" err="1">
                <a:latin typeface="Comic Sans MS" panose="030F0702030302020204" pitchFamily="66" charset="0"/>
              </a:rPr>
              <a:t>Cd</a:t>
            </a:r>
            <a:r>
              <a:rPr lang="tr-TR" dirty="0">
                <a:latin typeface="Comic Sans MS" panose="030F0702030302020204" pitchFamily="66" charset="0"/>
              </a:rPr>
              <a:t>, Cr, Pb, </a:t>
            </a:r>
            <a:r>
              <a:rPr lang="tr-TR" dirty="0" err="1">
                <a:latin typeface="Comic Sans MS" panose="030F0702030302020204" pitchFamily="66" charset="0"/>
              </a:rPr>
              <a:t>Zn</a:t>
            </a:r>
            <a:r>
              <a:rPr lang="tr-TR" dirty="0">
                <a:latin typeface="Comic Sans MS" panose="030F0702030302020204" pitchFamily="66" charset="0"/>
              </a:rPr>
              <a:t>, Hg, As gibi elementler oluşturur. Sağlığa zararlı inorganik unsurlar içinde Nitrat iyonları da önemlidir. </a:t>
            </a:r>
            <a:r>
              <a:rPr lang="tr-TR" dirty="0" smtClean="0">
                <a:latin typeface="Comic Sans MS" panose="030F0702030302020204" pitchFamily="66" charset="0"/>
              </a:rPr>
              <a:t>Pestisitler, sular </a:t>
            </a:r>
            <a:r>
              <a:rPr lang="tr-TR" dirty="0">
                <a:latin typeface="Comic Sans MS" panose="030F0702030302020204" pitchFamily="66" charset="0"/>
              </a:rPr>
              <a:t>da bulunan </a:t>
            </a:r>
            <a:r>
              <a:rPr lang="tr-TR" dirty="0" err="1">
                <a:latin typeface="Comic Sans MS" panose="030F0702030302020204" pitchFamily="66" charset="0"/>
              </a:rPr>
              <a:t>toksik</a:t>
            </a:r>
            <a:r>
              <a:rPr lang="tr-TR" dirty="0">
                <a:latin typeface="Comic Sans MS" panose="030F0702030302020204" pitchFamily="66" charset="0"/>
              </a:rPr>
              <a:t>, patlayıcı yanıcı ya da tahriş edici özellikleri bulunan maddeler halojen </a:t>
            </a:r>
            <a:r>
              <a:rPr lang="tr-TR" dirty="0" err="1">
                <a:latin typeface="Comic Sans MS" panose="030F0702030302020204" pitchFamily="66" charset="0"/>
              </a:rPr>
              <a:t>solventler</a:t>
            </a:r>
            <a:r>
              <a:rPr lang="tr-TR" dirty="0">
                <a:latin typeface="Comic Sans MS" panose="030F0702030302020204" pitchFamily="66" charset="0"/>
              </a:rPr>
              <a:t>, aromatikler ve </a:t>
            </a:r>
            <a:r>
              <a:rPr lang="tr-TR" dirty="0" err="1">
                <a:latin typeface="Comic Sans MS" panose="030F0702030302020204" pitchFamily="66" charset="0"/>
              </a:rPr>
              <a:t>perasitler</a:t>
            </a:r>
            <a:r>
              <a:rPr lang="tr-TR" dirty="0">
                <a:latin typeface="Comic Sans MS" panose="030F0702030302020204" pitchFamily="66" charset="0"/>
              </a:rPr>
              <a:t> </a:t>
            </a:r>
            <a:r>
              <a:rPr lang="tr-TR" dirty="0" err="1">
                <a:latin typeface="Comic Sans MS" panose="030F0702030302020204" pitchFamily="66" charset="0"/>
              </a:rPr>
              <a:t>toksik</a:t>
            </a:r>
            <a:r>
              <a:rPr lang="tr-TR" dirty="0">
                <a:latin typeface="Comic Sans MS" panose="030F0702030302020204" pitchFamily="66" charset="0"/>
              </a:rPr>
              <a:t> etkiye sahip maddelerdir.</a:t>
            </a:r>
          </a:p>
          <a:p>
            <a:pPr algn="just">
              <a:lnSpc>
                <a:spcPct val="150000"/>
              </a:lnSpc>
            </a:pPr>
            <a:endParaRPr lang="tr-TR" dirty="0">
              <a:latin typeface="Comic Sans MS" panose="030F0702030302020204" pitchFamily="66" charset="0"/>
            </a:endParaRPr>
          </a:p>
        </p:txBody>
      </p:sp>
      <p:pic>
        <p:nvPicPr>
          <p:cNvPr id="11266" name="Picture 2" descr="http://www.freedrinkingwater.com/Images-Test/HeavyMetal-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542354"/>
            <a:ext cx="4909220" cy="188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115452"/>
            <a:ext cx="5976664" cy="369332"/>
          </a:xfrm>
          <a:prstGeom prst="rect">
            <a:avLst/>
          </a:prstGeom>
          <a:noFill/>
        </p:spPr>
        <p:txBody>
          <a:bodyPr wrap="square" rtlCol="0">
            <a:spAutoFit/>
          </a:bodyPr>
          <a:lstStyle/>
          <a:p>
            <a:r>
              <a:rPr lang="tr-TR" b="1" dirty="0">
                <a:latin typeface="Comic Sans MS" panose="030F0702030302020204" pitchFamily="66" charset="0"/>
              </a:rPr>
              <a:t>ATIK SULARDA BULUNAN AĞIR </a:t>
            </a:r>
            <a:r>
              <a:rPr lang="tr-TR" b="1" dirty="0" smtClean="0">
                <a:latin typeface="Comic Sans MS" panose="030F0702030302020204" pitchFamily="66" charset="0"/>
              </a:rPr>
              <a:t>METALLER</a:t>
            </a:r>
            <a:endParaRPr lang="tr-TR" dirty="0">
              <a:latin typeface="Comic Sans MS" panose="030F0702030302020204" pitchFamily="66" charset="0"/>
            </a:endParaRPr>
          </a:p>
        </p:txBody>
      </p:sp>
      <p:sp>
        <p:nvSpPr>
          <p:cNvPr id="3" name="Metin kutusu 2"/>
          <p:cNvSpPr txBox="1"/>
          <p:nvPr/>
        </p:nvSpPr>
        <p:spPr>
          <a:xfrm>
            <a:off x="323528" y="1916832"/>
            <a:ext cx="8352928" cy="1615827"/>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1-Kurşun:</a:t>
            </a:r>
            <a:r>
              <a:rPr lang="tr-TR" dirty="0">
                <a:latin typeface="Comic Sans MS" panose="030F0702030302020204" pitchFamily="66" charset="0"/>
              </a:rPr>
              <a:t> Deniz </a:t>
            </a:r>
            <a:r>
              <a:rPr lang="tr-TR" dirty="0" err="1">
                <a:latin typeface="Comic Sans MS" panose="030F0702030302020204" pitchFamily="66" charset="0"/>
              </a:rPr>
              <a:t>org’larında</a:t>
            </a:r>
            <a:r>
              <a:rPr lang="tr-TR" dirty="0">
                <a:latin typeface="Comic Sans MS" panose="030F0702030302020204" pitchFamily="66" charset="0"/>
              </a:rPr>
              <a:t> ölüme neden olur. Aynı zamanda organizmalarda birikerek kronik zehirlenmelere neden olur. </a:t>
            </a:r>
            <a:r>
              <a:rPr lang="tr-TR" dirty="0" smtClean="0">
                <a:latin typeface="Comic Sans MS" panose="030F0702030302020204" pitchFamily="66" charset="0"/>
              </a:rPr>
              <a:t>10-12 mg </a:t>
            </a:r>
            <a:r>
              <a:rPr lang="tr-TR" dirty="0">
                <a:latin typeface="Comic Sans MS" panose="030F0702030302020204" pitchFamily="66" charset="0"/>
              </a:rPr>
              <a:t>konsantrasyonlarda bakterilere </a:t>
            </a:r>
            <a:r>
              <a:rPr lang="tr-TR" dirty="0" err="1">
                <a:latin typeface="Comic Sans MS" panose="030F0702030302020204" pitchFamily="66" charset="0"/>
              </a:rPr>
              <a:t>toksik</a:t>
            </a:r>
            <a:r>
              <a:rPr lang="tr-TR" dirty="0">
                <a:latin typeface="Comic Sans MS" panose="030F0702030302020204" pitchFamily="66" charset="0"/>
              </a:rPr>
              <a:t> etki </a:t>
            </a:r>
            <a:r>
              <a:rPr lang="tr-TR" dirty="0" smtClean="0">
                <a:latin typeface="Comic Sans MS" panose="030F0702030302020204" pitchFamily="66" charset="0"/>
              </a:rPr>
              <a:t>yaratırlar.</a:t>
            </a:r>
            <a:endParaRPr lang="tr-TR" dirty="0">
              <a:latin typeface="Comic Sans MS" panose="030F0702030302020204" pitchFamily="66" charset="0"/>
            </a:endParaRPr>
          </a:p>
          <a:p>
            <a:pPr algn="just"/>
            <a:endParaRPr lang="tr-TR" dirty="0">
              <a:latin typeface="Comic Sans MS" panose="030F0702030302020204" pitchFamily="66" charset="0"/>
            </a:endParaRPr>
          </a:p>
        </p:txBody>
      </p:sp>
      <p:pic>
        <p:nvPicPr>
          <p:cNvPr id="10242" name="Picture 2" descr="http://1.bp.blogspot.com/-U8R3tg-u2r0/TtO_aomfX_I/AAAAAAAACp8/OGxwivkL_YU/s200/kursun_elementi_simgesi_p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9530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23528" y="3789040"/>
            <a:ext cx="6446415" cy="2031325"/>
          </a:xfrm>
          <a:prstGeom prst="rect">
            <a:avLst/>
          </a:prstGeom>
          <a:noFill/>
        </p:spPr>
        <p:txBody>
          <a:bodyPr wrap="square" rtlCol="0">
            <a:spAutoFit/>
          </a:bodyPr>
          <a:lstStyle/>
          <a:p>
            <a:pPr algn="just"/>
            <a:r>
              <a:rPr lang="tr-TR" sz="1400" b="1" dirty="0">
                <a:latin typeface="Comic Sans MS" panose="030F0702030302020204" pitchFamily="66" charset="0"/>
              </a:rPr>
              <a:t>KULLANIM ALANLARI</a:t>
            </a:r>
            <a:endParaRPr lang="tr-TR" sz="1400" b="1" dirty="0" smtClean="0">
              <a:latin typeface="Comic Sans MS" panose="030F0702030302020204" pitchFamily="66" charset="0"/>
            </a:endParaRPr>
          </a:p>
          <a:p>
            <a:pPr marL="285750" indent="-285750" algn="just">
              <a:buFont typeface="Wingdings" panose="05000000000000000000" pitchFamily="2" charset="2"/>
              <a:buChar char="ü"/>
            </a:pPr>
            <a:r>
              <a:rPr lang="tr-TR" sz="1400" dirty="0" smtClean="0">
                <a:latin typeface="Comic Sans MS" panose="030F0702030302020204" pitchFamily="66" charset="0"/>
              </a:rPr>
              <a:t>Benzin </a:t>
            </a:r>
            <a:r>
              <a:rPr lang="tr-TR" sz="1400" dirty="0">
                <a:latin typeface="Comic Sans MS" panose="030F0702030302020204" pitchFamily="66" charset="0"/>
              </a:rPr>
              <a:t>dumanındaki kurşun </a:t>
            </a:r>
            <a:endParaRPr lang="tr-TR" sz="1400" dirty="0" smtClean="0">
              <a:latin typeface="Comic Sans MS" panose="030F0702030302020204" pitchFamily="66" charset="0"/>
            </a:endParaRPr>
          </a:p>
          <a:p>
            <a:pPr marL="285750" indent="-285750" algn="just">
              <a:buFont typeface="Wingdings" panose="05000000000000000000" pitchFamily="2" charset="2"/>
              <a:buChar char="ü"/>
            </a:pPr>
            <a:r>
              <a:rPr lang="tr-TR" sz="1400" dirty="0" smtClean="0">
                <a:latin typeface="Comic Sans MS" panose="030F0702030302020204" pitchFamily="66" charset="0"/>
              </a:rPr>
              <a:t>Endüstriyel </a:t>
            </a:r>
            <a:r>
              <a:rPr lang="tr-TR" sz="1400" dirty="0" err="1">
                <a:latin typeface="Comic Sans MS" panose="030F0702030302020204" pitchFamily="66" charset="0"/>
              </a:rPr>
              <a:t>m</a:t>
            </a:r>
            <a:r>
              <a:rPr lang="tr-TR" sz="1400" dirty="0" err="1" smtClean="0">
                <a:latin typeface="Comic Sans MS" panose="030F0702030302020204" pitchFamily="66" charset="0"/>
              </a:rPr>
              <a:t>aruziyet</a:t>
            </a:r>
            <a:r>
              <a:rPr lang="tr-TR" sz="1400" dirty="0" smtClean="0">
                <a:latin typeface="Comic Sans MS" panose="030F0702030302020204" pitchFamily="66" charset="0"/>
              </a:rPr>
              <a:t> </a:t>
            </a:r>
            <a:r>
              <a:rPr lang="tr-TR" sz="1400" dirty="0">
                <a:latin typeface="Comic Sans MS" panose="030F0702030302020204" pitchFamily="66" charset="0"/>
              </a:rPr>
              <a:t>(Akümülatör, seramik, porselen, kauçuk endüstrilerinde) </a:t>
            </a:r>
            <a:endParaRPr lang="tr-TR" sz="1400" dirty="0" smtClean="0">
              <a:latin typeface="Comic Sans MS" panose="030F0702030302020204" pitchFamily="66" charset="0"/>
            </a:endParaRPr>
          </a:p>
          <a:p>
            <a:pPr marL="285750" indent="-285750" algn="just">
              <a:buFont typeface="Wingdings" panose="05000000000000000000" pitchFamily="2" charset="2"/>
              <a:buChar char="ü"/>
            </a:pPr>
            <a:r>
              <a:rPr lang="tr-TR" sz="1400" dirty="0" smtClean="0">
                <a:latin typeface="Comic Sans MS" panose="030F0702030302020204" pitchFamily="66" charset="0"/>
              </a:rPr>
              <a:t>Kurşunlu boyalar(Kurşun </a:t>
            </a:r>
            <a:r>
              <a:rPr lang="tr-TR" sz="1400" dirty="0">
                <a:latin typeface="Comic Sans MS" panose="030F0702030302020204" pitchFamily="66" charset="0"/>
              </a:rPr>
              <a:t>bazlı duvar boyaları, oto boyaları) </a:t>
            </a:r>
            <a:endParaRPr lang="tr-TR" sz="1400" dirty="0" smtClean="0">
              <a:latin typeface="Comic Sans MS" panose="030F0702030302020204" pitchFamily="66" charset="0"/>
            </a:endParaRPr>
          </a:p>
          <a:p>
            <a:pPr marL="285750" indent="-285750" algn="just">
              <a:buFont typeface="Wingdings" panose="05000000000000000000" pitchFamily="2" charset="2"/>
              <a:buChar char="ü"/>
            </a:pPr>
            <a:r>
              <a:rPr lang="tr-TR" sz="1400" dirty="0" smtClean="0">
                <a:latin typeface="Comic Sans MS" panose="030F0702030302020204" pitchFamily="66" charset="0"/>
              </a:rPr>
              <a:t>İçme </a:t>
            </a:r>
            <a:r>
              <a:rPr lang="tr-TR" sz="1400" dirty="0">
                <a:latin typeface="Comic Sans MS" panose="030F0702030302020204" pitchFamily="66" charset="0"/>
              </a:rPr>
              <a:t>suları ( Kurşunlu borular, kurşun içeren endüstriyel emisyonlarla suların kirlenmesi</a:t>
            </a:r>
            <a:r>
              <a:rPr lang="tr-TR" sz="1400" dirty="0" smtClean="0">
                <a:latin typeface="Comic Sans MS" panose="030F0702030302020204" pitchFamily="66" charset="0"/>
              </a:rPr>
              <a:t>)</a:t>
            </a:r>
          </a:p>
          <a:p>
            <a:pPr marL="285750" indent="-285750" algn="just">
              <a:buFont typeface="Wingdings" panose="05000000000000000000" pitchFamily="2" charset="2"/>
              <a:buChar char="ü"/>
            </a:pPr>
            <a:r>
              <a:rPr lang="tr-TR" sz="1400" dirty="0" smtClean="0">
                <a:latin typeface="Comic Sans MS" panose="030F0702030302020204" pitchFamily="66" charset="0"/>
              </a:rPr>
              <a:t>Kurşun </a:t>
            </a:r>
            <a:r>
              <a:rPr lang="tr-TR" sz="1400" dirty="0">
                <a:latin typeface="Comic Sans MS" panose="030F0702030302020204" pitchFamily="66" charset="0"/>
              </a:rPr>
              <a:t>içeren besinler (Kurşun içeren toprakta yetişen bitkiler, seramik kaplar, teneke kutular) </a:t>
            </a:r>
            <a:r>
              <a:rPr lang="tr-TR" sz="1400" dirty="0" smtClean="0">
                <a:latin typeface="Comic Sans MS" panose="030F0702030302020204" pitchFamily="66" charset="0"/>
              </a:rPr>
              <a:t> </a:t>
            </a:r>
            <a:endParaRPr lang="tr-TR" sz="1400"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980728"/>
            <a:ext cx="8568952" cy="2585323"/>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2-Civa:</a:t>
            </a:r>
            <a:r>
              <a:rPr lang="tr-TR" dirty="0">
                <a:latin typeface="Comic Sans MS" panose="030F0702030302020204" pitchFamily="66" charset="0"/>
              </a:rPr>
              <a:t> Suda bulunan </a:t>
            </a:r>
            <a:r>
              <a:rPr lang="tr-TR" dirty="0" err="1">
                <a:latin typeface="Comic Sans MS" panose="030F0702030302020204" pitchFamily="66" charset="0"/>
              </a:rPr>
              <a:t>civa</a:t>
            </a:r>
            <a:r>
              <a:rPr lang="tr-TR" dirty="0">
                <a:latin typeface="Comic Sans MS" panose="030F0702030302020204" pitchFamily="66" charset="0"/>
              </a:rPr>
              <a:t> ve org. </a:t>
            </a:r>
            <a:r>
              <a:rPr lang="tr-TR" dirty="0" err="1">
                <a:latin typeface="Comic Sans MS" panose="030F0702030302020204" pitchFamily="66" charset="0"/>
              </a:rPr>
              <a:t>civa</a:t>
            </a:r>
            <a:r>
              <a:rPr lang="tr-TR" dirty="0">
                <a:latin typeface="Comic Sans MS" panose="030F0702030302020204" pitchFamily="66" charset="0"/>
              </a:rPr>
              <a:t> bileşikleri (metil Merkür) bitkilerden </a:t>
            </a:r>
            <a:r>
              <a:rPr lang="tr-TR" dirty="0" err="1">
                <a:latin typeface="Comic Sans MS" panose="030F0702030302020204" pitchFamily="66" charset="0"/>
              </a:rPr>
              <a:t>aquatik</a:t>
            </a:r>
            <a:r>
              <a:rPr lang="tr-TR" dirty="0">
                <a:latin typeface="Comic Sans MS" panose="030F0702030302020204" pitchFamily="66" charset="0"/>
              </a:rPr>
              <a:t> organizmalara (sucul organizmalara) kadar geçebilmektedir. Ölümlere varan sinirsel ağrıları, depresyonlar, görme bozukluğu, işitme duyularında azalma, tümör ve organlarda deformasyonlar, beyincik ve karın zarı sistemlerindeki lezyonlar belirlenen </a:t>
            </a:r>
            <a:r>
              <a:rPr lang="tr-TR" dirty="0" err="1" smtClean="0">
                <a:latin typeface="Comic Sans MS" panose="030F0702030302020204" pitchFamily="66" charset="0"/>
              </a:rPr>
              <a:t>semptonlar</a:t>
            </a:r>
            <a:r>
              <a:rPr lang="tr-TR" dirty="0" smtClean="0">
                <a:latin typeface="Comic Sans MS" panose="030F0702030302020204" pitchFamily="66" charset="0"/>
              </a:rPr>
              <a:t> </a:t>
            </a:r>
            <a:r>
              <a:rPr lang="tr-TR" dirty="0">
                <a:latin typeface="Comic Sans MS" panose="030F0702030302020204" pitchFamily="66" charset="0"/>
              </a:rPr>
              <a:t>(belirtiler) </a:t>
            </a:r>
            <a:r>
              <a:rPr lang="tr-TR" dirty="0" err="1" smtClean="0">
                <a:latin typeface="Comic Sans MS" panose="030F0702030302020204" pitchFamily="66" charset="0"/>
              </a:rPr>
              <a:t>dır</a:t>
            </a:r>
            <a:r>
              <a:rPr lang="tr-TR" dirty="0">
                <a:latin typeface="Comic Sans MS" panose="030F0702030302020204" pitchFamily="66" charset="0"/>
              </a:rPr>
              <a:t>.</a:t>
            </a:r>
          </a:p>
          <a:p>
            <a:pPr algn="just">
              <a:lnSpc>
                <a:spcPct val="150000"/>
              </a:lnSpc>
            </a:pPr>
            <a:endParaRPr lang="tr-TR" dirty="0">
              <a:latin typeface="Comic Sans MS" panose="030F0702030302020204" pitchFamily="66" charset="0"/>
            </a:endParaRPr>
          </a:p>
        </p:txBody>
      </p:sp>
      <p:pic>
        <p:nvPicPr>
          <p:cNvPr id="9218" name="Picture 2" descr="http://1.bp.blogspot.com/-GkqPXRITuzw/TtU-JpdAsqI/AAAAAAAACtY/NB6lTBshB58/s1600/civa_elementi_simgesi_h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5" y="4319438"/>
            <a:ext cx="2524125" cy="252412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07504" y="3566051"/>
            <a:ext cx="6120680" cy="3323987"/>
          </a:xfrm>
          <a:prstGeom prst="rect">
            <a:avLst/>
          </a:prstGeom>
          <a:noFill/>
        </p:spPr>
        <p:txBody>
          <a:bodyPr wrap="square" rtlCol="0">
            <a:spAutoFit/>
          </a:bodyPr>
          <a:lstStyle/>
          <a:p>
            <a:r>
              <a:rPr lang="tr-TR" sz="1400" b="1" dirty="0">
                <a:latin typeface="Comic Sans MS" panose="030F0702030302020204" pitchFamily="66" charset="0"/>
              </a:rPr>
              <a:t>KULLANIM ALANLARI</a:t>
            </a:r>
            <a:endParaRPr lang="tr-TR" sz="1400" b="1" dirty="0" smtClean="0">
              <a:latin typeface="Comic Sans MS" panose="030F0702030302020204" pitchFamily="66" charset="0"/>
            </a:endParaRPr>
          </a:p>
          <a:p>
            <a:pPr marL="285750" indent="-285750">
              <a:buFont typeface="Wingdings" panose="05000000000000000000" pitchFamily="2" charset="2"/>
              <a:buChar char="ü"/>
            </a:pPr>
            <a:r>
              <a:rPr lang="tr-TR" sz="1400" dirty="0" smtClean="0">
                <a:latin typeface="Comic Sans MS" panose="030F0702030302020204" pitchFamily="66" charset="0"/>
              </a:rPr>
              <a:t>Büyük </a:t>
            </a:r>
            <a:r>
              <a:rPr lang="tr-TR" sz="1400" dirty="0">
                <a:latin typeface="Comic Sans MS" panose="030F0702030302020204" pitchFamily="66" charset="0"/>
              </a:rPr>
              <a:t>yakma tesislerinde kömür madeninin yanması ve bakır cevherinin işlenmesi sonucu uçucu hale geçen cıva ve cıva bileşikleri bacadan atmosfere atılır</a:t>
            </a:r>
            <a:r>
              <a:rPr lang="tr-TR" sz="1400" dirty="0" smtClean="0">
                <a:latin typeface="Comic Sans MS" panose="030F0702030302020204" pitchFamily="66" charset="0"/>
              </a:rPr>
              <a:t>.</a:t>
            </a:r>
          </a:p>
          <a:p>
            <a:pPr marL="285750" indent="-285750">
              <a:buFont typeface="Wingdings" panose="05000000000000000000" pitchFamily="2" charset="2"/>
              <a:buChar char="ü"/>
            </a:pPr>
            <a:endParaRPr lang="tr-TR" sz="1400" dirty="0">
              <a:latin typeface="Comic Sans MS" panose="030F0702030302020204" pitchFamily="66" charset="0"/>
            </a:endParaRPr>
          </a:p>
          <a:p>
            <a:pPr marL="285750" indent="-285750">
              <a:buFont typeface="Wingdings" panose="05000000000000000000" pitchFamily="2" charset="2"/>
              <a:buChar char="ü"/>
            </a:pPr>
            <a:r>
              <a:rPr lang="tr-TR" sz="1400" dirty="0" smtClean="0">
                <a:latin typeface="Comic Sans MS" panose="030F0702030302020204" pitchFamily="66" charset="0"/>
              </a:rPr>
              <a:t>Demir çelik </a:t>
            </a:r>
            <a:r>
              <a:rPr lang="tr-TR" sz="1400" dirty="0">
                <a:latin typeface="Comic Sans MS" panose="030F0702030302020204" pitchFamily="66" charset="0"/>
              </a:rPr>
              <a:t>sanayi, diğer maden sanayi ve çöp yakma tesislerinden çıkan gaz </a:t>
            </a:r>
            <a:r>
              <a:rPr lang="tr-TR" sz="1400" dirty="0" smtClean="0">
                <a:latin typeface="Comic Sans MS" panose="030F0702030302020204" pitchFamily="66" charset="0"/>
              </a:rPr>
              <a:t>içinde</a:t>
            </a:r>
          </a:p>
          <a:p>
            <a:pPr marL="285750" indent="-285750">
              <a:buFont typeface="Wingdings" panose="05000000000000000000" pitchFamily="2" charset="2"/>
              <a:buChar char="ü"/>
            </a:pPr>
            <a:r>
              <a:rPr lang="tr-TR" sz="1400" dirty="0" smtClean="0">
                <a:latin typeface="Comic Sans MS" panose="030F0702030302020204" pitchFamily="66" charset="0"/>
              </a:rPr>
              <a:t>Laboratuvarlar ve </a:t>
            </a:r>
            <a:r>
              <a:rPr lang="tr-TR" sz="1400" dirty="0">
                <a:latin typeface="Comic Sans MS" panose="030F0702030302020204" pitchFamily="66" charset="0"/>
              </a:rPr>
              <a:t>hastaneler olmak üzere çeşitli sanayi </a:t>
            </a:r>
            <a:r>
              <a:rPr lang="tr-TR" sz="1400" dirty="0" smtClean="0">
                <a:latin typeface="Comic Sans MS" panose="030F0702030302020204" pitchFamily="66" charset="0"/>
              </a:rPr>
              <a:t>dallarından</a:t>
            </a:r>
          </a:p>
          <a:p>
            <a:pPr marL="285750" indent="-285750">
              <a:buFont typeface="Wingdings" panose="05000000000000000000" pitchFamily="2" charset="2"/>
              <a:buChar char="ü"/>
            </a:pPr>
            <a:r>
              <a:rPr lang="tr-TR" sz="1400" dirty="0">
                <a:latin typeface="Comic Sans MS" panose="030F0702030302020204" pitchFamily="66" charset="0"/>
              </a:rPr>
              <a:t>Flüoresan lambalar genel olarak 0.01-0.04 </a:t>
            </a:r>
            <a:r>
              <a:rPr lang="tr-TR" sz="1400" dirty="0" smtClean="0">
                <a:latin typeface="Comic Sans MS" panose="030F0702030302020204" pitchFamily="66" charset="0"/>
              </a:rPr>
              <a:t> gram</a:t>
            </a:r>
            <a:r>
              <a:rPr lang="tr-TR" sz="1400" dirty="0">
                <a:latin typeface="Comic Sans MS" panose="030F0702030302020204" pitchFamily="66" charset="0"/>
              </a:rPr>
              <a:t>, termometreler 0.5-0.7 gram, termostatlar </a:t>
            </a:r>
            <a:endParaRPr lang="tr-TR" sz="1400" dirty="0" smtClean="0">
              <a:latin typeface="Comic Sans MS" panose="030F0702030302020204" pitchFamily="66" charset="0"/>
            </a:endParaRPr>
          </a:p>
          <a:p>
            <a:pPr marL="285750" indent="-285750">
              <a:buFont typeface="Wingdings" panose="05000000000000000000" pitchFamily="2" charset="2"/>
              <a:buChar char="ü"/>
            </a:pPr>
            <a:r>
              <a:rPr lang="tr-TR" sz="1400" dirty="0" smtClean="0">
                <a:latin typeface="Comic Sans MS" panose="030F0702030302020204" pitchFamily="66" charset="0"/>
              </a:rPr>
              <a:t>Cıva üretim </a:t>
            </a:r>
            <a:r>
              <a:rPr lang="tr-TR" sz="1400" dirty="0">
                <a:latin typeface="Comic Sans MS" panose="030F0702030302020204" pitchFamily="66" charset="0"/>
              </a:rPr>
              <a:t>tesislerinde, alkali klor üretim </a:t>
            </a:r>
            <a:r>
              <a:rPr lang="tr-TR" sz="1400" dirty="0" smtClean="0">
                <a:latin typeface="Comic Sans MS" panose="030F0702030302020204" pitchFamily="66" charset="0"/>
              </a:rPr>
              <a:t>tesislerinde</a:t>
            </a:r>
          </a:p>
          <a:p>
            <a:pPr marL="285750" indent="-285750">
              <a:buFont typeface="Wingdings" panose="05000000000000000000" pitchFamily="2" charset="2"/>
              <a:buChar char="ü"/>
            </a:pPr>
            <a:r>
              <a:rPr lang="tr-TR" sz="1400" dirty="0" smtClean="0">
                <a:latin typeface="Comic Sans MS" panose="030F0702030302020204" pitchFamily="66" charset="0"/>
              </a:rPr>
              <a:t>Otomobillerde</a:t>
            </a:r>
          </a:p>
          <a:p>
            <a:pPr marL="285750" indent="-285750">
              <a:buFont typeface="Wingdings" panose="05000000000000000000" pitchFamily="2" charset="2"/>
              <a:buChar char="ü"/>
            </a:pPr>
            <a:r>
              <a:rPr lang="tr-TR" sz="1400" dirty="0">
                <a:latin typeface="Comic Sans MS" panose="030F0702030302020204" pitchFamily="66" charset="0"/>
              </a:rPr>
              <a:t>Paketleme malzemelerinde </a:t>
            </a:r>
            <a:endParaRPr lang="tr-TR" sz="1400" dirty="0" smtClean="0">
              <a:latin typeface="Comic Sans MS" panose="030F0702030302020204" pitchFamily="66" charset="0"/>
            </a:endParaRPr>
          </a:p>
          <a:p>
            <a:pPr marL="285750" indent="-285750">
              <a:buFont typeface="Wingdings" panose="05000000000000000000" pitchFamily="2" charset="2"/>
              <a:buChar char="ü"/>
            </a:pPr>
            <a:r>
              <a:rPr lang="tr-TR" sz="1400" dirty="0" smtClean="0">
                <a:latin typeface="Comic Sans MS" panose="030F0702030302020204" pitchFamily="66" charset="0"/>
              </a:rPr>
              <a:t>Metal, </a:t>
            </a:r>
            <a:r>
              <a:rPr lang="tr-TR" sz="1400" dirty="0">
                <a:latin typeface="Comic Sans MS" panose="030F0702030302020204" pitchFamily="66" charset="0"/>
              </a:rPr>
              <a:t>boya, mücevher ve fotoğraf sanayi atıklarında </a:t>
            </a:r>
            <a:endParaRPr lang="tr-TR" sz="1400" dirty="0" smtClean="0">
              <a:latin typeface="Comic Sans MS" panose="030F0702030302020204" pitchFamily="66" charset="0"/>
            </a:endParaRPr>
          </a:p>
          <a:p>
            <a:pPr marL="285750" indent="-285750">
              <a:buFont typeface="Wingdings" panose="05000000000000000000" pitchFamily="2" charset="2"/>
              <a:buChar char="ü"/>
            </a:pPr>
            <a:endParaRPr lang="tr-TR" sz="1400"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619672" y="1268760"/>
            <a:ext cx="1492812" cy="746406"/>
            <a:chOff x="2160247" y="1080119"/>
            <a:chExt cx="1492812" cy="746406"/>
          </a:xfrm>
        </p:grpSpPr>
        <p:sp>
          <p:nvSpPr>
            <p:cNvPr id="3" name="Dikdörtgen 2"/>
            <p:cNvSpPr/>
            <p:nvPr/>
          </p:nvSpPr>
          <p:spPr>
            <a:xfrm>
              <a:off x="2160247" y="1080119"/>
              <a:ext cx="1492812" cy="74640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Dikdörtgen 3"/>
            <p:cNvSpPr/>
            <p:nvPr/>
          </p:nvSpPr>
          <p:spPr>
            <a:xfrm>
              <a:off x="2160247" y="1080119"/>
              <a:ext cx="1492812" cy="746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dirty="0" smtClean="0"/>
                <a:t>FİZİKİ ÇEVRE</a:t>
              </a:r>
              <a:endParaRPr lang="tr-TR" sz="1500" kern="1200" dirty="0"/>
            </a:p>
          </p:txBody>
        </p:sp>
      </p:grpSp>
      <p:grpSp>
        <p:nvGrpSpPr>
          <p:cNvPr id="5" name="Grup 4"/>
          <p:cNvGrpSpPr/>
          <p:nvPr/>
        </p:nvGrpSpPr>
        <p:grpSpPr>
          <a:xfrm>
            <a:off x="6300192" y="1277541"/>
            <a:ext cx="1492812" cy="746406"/>
            <a:chOff x="2160247" y="1080119"/>
            <a:chExt cx="1492812" cy="746406"/>
          </a:xfrm>
        </p:grpSpPr>
        <p:sp>
          <p:nvSpPr>
            <p:cNvPr id="6" name="Dikdörtgen 5"/>
            <p:cNvSpPr/>
            <p:nvPr/>
          </p:nvSpPr>
          <p:spPr>
            <a:xfrm>
              <a:off x="2160247" y="1080119"/>
              <a:ext cx="1492812" cy="74640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Dikdörtgen 6"/>
            <p:cNvSpPr/>
            <p:nvPr/>
          </p:nvSpPr>
          <p:spPr>
            <a:xfrm>
              <a:off x="2160247" y="1080119"/>
              <a:ext cx="1492812" cy="746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dirty="0" smtClean="0"/>
                <a:t>BİYOLOJİK ÇEVRE</a:t>
              </a:r>
              <a:endParaRPr lang="tr-TR" sz="1500" kern="1200" dirty="0"/>
            </a:p>
          </p:txBody>
        </p:sp>
      </p:grpSp>
      <p:grpSp>
        <p:nvGrpSpPr>
          <p:cNvPr id="8" name="Grup 7"/>
          <p:cNvGrpSpPr/>
          <p:nvPr/>
        </p:nvGrpSpPr>
        <p:grpSpPr>
          <a:xfrm>
            <a:off x="3851920" y="3068960"/>
            <a:ext cx="1492812" cy="746406"/>
            <a:chOff x="2160247" y="1080119"/>
            <a:chExt cx="1492812" cy="746406"/>
          </a:xfrm>
        </p:grpSpPr>
        <p:sp>
          <p:nvSpPr>
            <p:cNvPr id="9" name="Dikdörtgen 8"/>
            <p:cNvSpPr/>
            <p:nvPr/>
          </p:nvSpPr>
          <p:spPr>
            <a:xfrm>
              <a:off x="2160247" y="1080119"/>
              <a:ext cx="1492812" cy="74640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Dikdörtgen 9"/>
            <p:cNvSpPr/>
            <p:nvPr/>
          </p:nvSpPr>
          <p:spPr>
            <a:xfrm>
              <a:off x="2160247" y="1080119"/>
              <a:ext cx="1492812" cy="746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dirty="0" smtClean="0"/>
                <a:t>İNSAN</a:t>
              </a:r>
              <a:endParaRPr lang="tr-TR" sz="1500" kern="1200" dirty="0"/>
            </a:p>
          </p:txBody>
        </p:sp>
      </p:grpSp>
      <p:grpSp>
        <p:nvGrpSpPr>
          <p:cNvPr id="11" name="Grup 10"/>
          <p:cNvGrpSpPr/>
          <p:nvPr/>
        </p:nvGrpSpPr>
        <p:grpSpPr>
          <a:xfrm>
            <a:off x="3851920" y="5157192"/>
            <a:ext cx="1492812" cy="746406"/>
            <a:chOff x="2160247" y="1080119"/>
            <a:chExt cx="1492812" cy="746406"/>
          </a:xfrm>
        </p:grpSpPr>
        <p:sp>
          <p:nvSpPr>
            <p:cNvPr id="12" name="Dikdörtgen 11"/>
            <p:cNvSpPr/>
            <p:nvPr/>
          </p:nvSpPr>
          <p:spPr>
            <a:xfrm>
              <a:off x="2160247" y="1080119"/>
              <a:ext cx="1492812" cy="74640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Dikdörtgen 12"/>
            <p:cNvSpPr/>
            <p:nvPr/>
          </p:nvSpPr>
          <p:spPr>
            <a:xfrm>
              <a:off x="2160247" y="1080119"/>
              <a:ext cx="1492812" cy="746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dirty="0" smtClean="0"/>
                <a:t>SOSYAL ÇEVRE</a:t>
              </a:r>
              <a:endParaRPr lang="tr-TR" sz="1500" kern="1200" dirty="0"/>
            </a:p>
          </p:txBody>
        </p:sp>
      </p:grpSp>
      <p:cxnSp>
        <p:nvCxnSpPr>
          <p:cNvPr id="15" name="Düz Ok Bağlayıcısı 14"/>
          <p:cNvCxnSpPr/>
          <p:nvPr/>
        </p:nvCxnSpPr>
        <p:spPr>
          <a:xfrm flipH="1" flipV="1">
            <a:off x="2123728" y="2276873"/>
            <a:ext cx="1620180" cy="316835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flipV="1">
            <a:off x="5508104" y="2276872"/>
            <a:ext cx="1538494" cy="325352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a:off x="4499992" y="3903633"/>
            <a:ext cx="0" cy="118155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p:nvPr/>
        </p:nvCxnSpPr>
        <p:spPr>
          <a:xfrm flipV="1">
            <a:off x="4932040" y="1412776"/>
            <a:ext cx="1345311" cy="129614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p:nvPr/>
        </p:nvCxnSpPr>
        <p:spPr>
          <a:xfrm flipH="1">
            <a:off x="4716016" y="1772816"/>
            <a:ext cx="1368152" cy="129614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25" name="Düz Ok Bağlayıcısı 24"/>
          <p:cNvCxnSpPr/>
          <p:nvPr/>
        </p:nvCxnSpPr>
        <p:spPr>
          <a:xfrm flipH="1" flipV="1">
            <a:off x="3198209" y="1484784"/>
            <a:ext cx="1027468" cy="1224137"/>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27" name="Düz Ok Bağlayıcısı 26"/>
          <p:cNvCxnSpPr/>
          <p:nvPr/>
        </p:nvCxnSpPr>
        <p:spPr>
          <a:xfrm>
            <a:off x="3275856" y="1772816"/>
            <a:ext cx="1080120" cy="129614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340768"/>
            <a:ext cx="8568952" cy="2123851"/>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3-Kadminyum:</a:t>
            </a:r>
            <a:r>
              <a:rPr lang="tr-TR" dirty="0">
                <a:latin typeface="Comic Sans MS" panose="030F0702030302020204" pitchFamily="66" charset="0"/>
              </a:rPr>
              <a:t> İnsanlarda patolojik bozukluklar oluşturur. Mafsallarda çok ıstırap verici ağrılara neden olmakta ve </a:t>
            </a:r>
            <a:r>
              <a:rPr lang="tr-TR" dirty="0" err="1">
                <a:latin typeface="Comic Sans MS" panose="030F0702030302020204" pitchFamily="66" charset="0"/>
              </a:rPr>
              <a:t>Ca</a:t>
            </a:r>
            <a:r>
              <a:rPr lang="tr-TR" dirty="0">
                <a:latin typeface="Comic Sans MS" panose="030F0702030302020204" pitchFamily="66" charset="0"/>
              </a:rPr>
              <a:t> kaybına yol açarak kemikleri yavaş yavaş zayıflatmaktadır. Yüksek konsantrasyonda </a:t>
            </a:r>
            <a:r>
              <a:rPr lang="tr-TR" dirty="0" err="1">
                <a:latin typeface="Comic Sans MS" panose="030F0702030302020204" pitchFamily="66" charset="0"/>
              </a:rPr>
              <a:t>aquatik</a:t>
            </a:r>
            <a:r>
              <a:rPr lang="tr-TR" dirty="0">
                <a:latin typeface="Comic Sans MS" panose="030F0702030302020204" pitchFamily="66" charset="0"/>
              </a:rPr>
              <a:t> organizmalarda </a:t>
            </a:r>
            <a:r>
              <a:rPr lang="tr-TR" dirty="0" err="1">
                <a:latin typeface="Comic Sans MS" panose="030F0702030302020204" pitchFamily="66" charset="0"/>
              </a:rPr>
              <a:t>dokusal</a:t>
            </a:r>
            <a:r>
              <a:rPr lang="tr-TR" dirty="0">
                <a:latin typeface="Comic Sans MS" panose="030F0702030302020204" pitchFamily="66" charset="0"/>
              </a:rPr>
              <a:t> ve kanla ilgili değişmelere neden olur.</a:t>
            </a:r>
          </a:p>
          <a:p>
            <a:pPr algn="just">
              <a:lnSpc>
                <a:spcPct val="150000"/>
              </a:lnSpc>
            </a:pPr>
            <a:endParaRPr lang="tr-TR" dirty="0">
              <a:latin typeface="Comic Sans MS" panose="030F0702030302020204" pitchFamily="66" charset="0"/>
            </a:endParaRPr>
          </a:p>
        </p:txBody>
      </p:sp>
      <p:pic>
        <p:nvPicPr>
          <p:cNvPr id="8194" name="Picture 2" descr="http://www.kimyakulubu.com/wp-content/uploads/2015/08/kadmiyum_sembolu.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5" y="4344962"/>
            <a:ext cx="2524125" cy="252412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79512" y="3861048"/>
            <a:ext cx="5112568" cy="1169551"/>
          </a:xfrm>
          <a:prstGeom prst="rect">
            <a:avLst/>
          </a:prstGeom>
          <a:noFill/>
        </p:spPr>
        <p:txBody>
          <a:bodyPr wrap="square" rtlCol="0">
            <a:spAutoFit/>
          </a:bodyPr>
          <a:lstStyle/>
          <a:p>
            <a:r>
              <a:rPr lang="tr-TR" sz="1400" b="1" dirty="0">
                <a:latin typeface="Comic Sans MS" panose="030F0702030302020204" pitchFamily="66" charset="0"/>
              </a:rPr>
              <a:t>KULLANIM ALANLARI</a:t>
            </a:r>
            <a:endParaRPr lang="tr-TR" sz="1400" b="1" dirty="0" smtClean="0">
              <a:latin typeface="Comic Sans MS" panose="030F0702030302020204" pitchFamily="66" charset="0"/>
            </a:endParaRPr>
          </a:p>
          <a:p>
            <a:pPr marL="285750" indent="-285750">
              <a:buFont typeface="Wingdings" panose="05000000000000000000" pitchFamily="2" charset="2"/>
              <a:buChar char="ü"/>
            </a:pPr>
            <a:r>
              <a:rPr lang="tr-TR" sz="1400" dirty="0" smtClean="0">
                <a:latin typeface="Comic Sans MS" panose="030F0702030302020204" pitchFamily="66" charset="0"/>
              </a:rPr>
              <a:t>Elektroliz yoluyla kaplama yapan tesisler</a:t>
            </a:r>
          </a:p>
          <a:p>
            <a:pPr marL="285750" indent="-285750">
              <a:buFont typeface="Wingdings" panose="05000000000000000000" pitchFamily="2" charset="2"/>
              <a:buChar char="ü"/>
            </a:pPr>
            <a:r>
              <a:rPr lang="tr-TR" sz="1400" dirty="0" smtClean="0">
                <a:latin typeface="Comic Sans MS" panose="030F0702030302020204" pitchFamily="66" charset="0"/>
              </a:rPr>
              <a:t>Televizyon tüplerinde</a:t>
            </a:r>
          </a:p>
          <a:p>
            <a:pPr marL="285750" indent="-285750">
              <a:buFont typeface="Wingdings" panose="05000000000000000000" pitchFamily="2" charset="2"/>
              <a:buChar char="ü"/>
            </a:pPr>
            <a:r>
              <a:rPr lang="tr-TR" sz="1400" dirty="0" smtClean="0">
                <a:latin typeface="Comic Sans MS" panose="030F0702030302020204" pitchFamily="66" charset="0"/>
              </a:rPr>
              <a:t>PVC üretimi yapan tesislerde</a:t>
            </a:r>
          </a:p>
          <a:p>
            <a:pPr marL="285750" indent="-285750">
              <a:buFont typeface="Wingdings" panose="05000000000000000000" pitchFamily="2" charset="2"/>
              <a:buChar char="ü"/>
            </a:pPr>
            <a:r>
              <a:rPr lang="tr-TR" sz="1400" dirty="0" smtClean="0">
                <a:latin typeface="Comic Sans MS" panose="030F0702030302020204" pitchFamily="66" charset="0"/>
              </a:rPr>
              <a:t>Piller</a:t>
            </a:r>
            <a:endParaRPr lang="tr-TR" sz="1400"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052736"/>
            <a:ext cx="8352928" cy="923330"/>
          </a:xfrm>
          <a:prstGeom prst="rect">
            <a:avLst/>
          </a:prstGeom>
          <a:noFill/>
        </p:spPr>
        <p:txBody>
          <a:bodyPr wrap="square" rtlCol="0">
            <a:spAutoFit/>
          </a:bodyPr>
          <a:lstStyle/>
          <a:p>
            <a:r>
              <a:rPr lang="tr-TR" b="1" dirty="0">
                <a:latin typeface="Comic Sans MS" panose="030F0702030302020204" pitchFamily="66" charset="0"/>
              </a:rPr>
              <a:t>4-Nikel:</a:t>
            </a:r>
            <a:r>
              <a:rPr lang="tr-TR" dirty="0">
                <a:latin typeface="Comic Sans MS" panose="030F0702030302020204" pitchFamily="66" charset="0"/>
              </a:rPr>
              <a:t> Ciğerlere etki etmekte, düşük oranlarda bile </a:t>
            </a:r>
            <a:r>
              <a:rPr lang="tr-TR" dirty="0" err="1">
                <a:latin typeface="Comic Sans MS" panose="030F0702030302020204" pitchFamily="66" charset="0"/>
              </a:rPr>
              <a:t>fito</a:t>
            </a:r>
            <a:r>
              <a:rPr lang="tr-TR" dirty="0">
                <a:latin typeface="Comic Sans MS" panose="030F0702030302020204" pitchFamily="66" charset="0"/>
              </a:rPr>
              <a:t> planktonlar zarar </a:t>
            </a:r>
            <a:r>
              <a:rPr lang="tr-TR" dirty="0" smtClean="0">
                <a:latin typeface="Comic Sans MS" panose="030F0702030302020204" pitchFamily="66" charset="0"/>
              </a:rPr>
              <a:t>vermektedir.</a:t>
            </a:r>
            <a:endParaRPr lang="tr-TR" dirty="0">
              <a:latin typeface="Comic Sans MS" panose="030F0702030302020204" pitchFamily="66" charset="0"/>
            </a:endParaRPr>
          </a:p>
          <a:p>
            <a:endParaRPr lang="tr-TR" dirty="0">
              <a:latin typeface="Comic Sans MS" panose="030F0702030302020204" pitchFamily="66" charset="0"/>
            </a:endParaRPr>
          </a:p>
        </p:txBody>
      </p:sp>
      <p:pic>
        <p:nvPicPr>
          <p:cNvPr id="7170" name="Picture 2" descr="http://www.saglikfan.com/wp-content/uploads/2015/01/nikel_elementi_simges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5" y="4333874"/>
            <a:ext cx="2524125" cy="252412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251520" y="2852936"/>
            <a:ext cx="6048672" cy="1815882"/>
          </a:xfrm>
          <a:prstGeom prst="rect">
            <a:avLst/>
          </a:prstGeom>
          <a:noFill/>
        </p:spPr>
        <p:txBody>
          <a:bodyPr wrap="square" rtlCol="0">
            <a:spAutoFit/>
          </a:bodyPr>
          <a:lstStyle/>
          <a:p>
            <a:r>
              <a:rPr lang="tr-TR" sz="1400" b="1" dirty="0">
                <a:latin typeface="Comic Sans MS" panose="030F0702030302020204" pitchFamily="66" charset="0"/>
              </a:rPr>
              <a:t>KULLANIM ALANLARI</a:t>
            </a:r>
            <a:endParaRPr lang="tr-TR" sz="1400" b="1" dirty="0" smtClean="0">
              <a:latin typeface="Comic Sans MS" panose="030F0702030302020204" pitchFamily="66" charset="0"/>
            </a:endParaRPr>
          </a:p>
          <a:p>
            <a:pPr marL="285750" indent="-285750">
              <a:buFont typeface="Wingdings" panose="05000000000000000000" pitchFamily="2" charset="2"/>
              <a:buChar char="ü"/>
            </a:pPr>
            <a:r>
              <a:rPr lang="tr-TR" sz="1400" dirty="0" smtClean="0">
                <a:latin typeface="Comic Sans MS" panose="030F0702030302020204" pitchFamily="66" charset="0"/>
              </a:rPr>
              <a:t>Paslanmaz </a:t>
            </a:r>
            <a:r>
              <a:rPr lang="tr-TR" sz="1400" dirty="0">
                <a:latin typeface="Comic Sans MS" panose="030F0702030302020204" pitchFamily="66" charset="0"/>
              </a:rPr>
              <a:t>çelik başta olmak üzere, korozyona dirençli alaşımların </a:t>
            </a:r>
            <a:r>
              <a:rPr lang="tr-TR" sz="1400" dirty="0" err="1" smtClean="0">
                <a:latin typeface="Comic Sans MS" panose="030F0702030302020204" pitchFamily="66" charset="0"/>
              </a:rPr>
              <a:t>eldesinde</a:t>
            </a:r>
            <a:endParaRPr lang="tr-TR" sz="1400" dirty="0" smtClean="0">
              <a:latin typeface="Comic Sans MS" panose="030F0702030302020204" pitchFamily="66" charset="0"/>
            </a:endParaRPr>
          </a:p>
          <a:p>
            <a:pPr marL="285750" indent="-285750">
              <a:buFont typeface="Wingdings" panose="05000000000000000000" pitchFamily="2" charset="2"/>
              <a:buChar char="ü"/>
            </a:pPr>
            <a:r>
              <a:rPr lang="tr-TR" sz="1400" dirty="0">
                <a:latin typeface="Comic Sans MS" panose="030F0702030302020204" pitchFamily="66" charset="0"/>
              </a:rPr>
              <a:t>Bakır-nikel alaşımlarından yapılan tüpler, deniz suyundan tatlı su elde edilen tesislerde </a:t>
            </a:r>
            <a:endParaRPr lang="tr-TR" sz="1400" dirty="0" smtClean="0">
              <a:latin typeface="Comic Sans MS" panose="030F0702030302020204" pitchFamily="66" charset="0"/>
            </a:endParaRPr>
          </a:p>
          <a:p>
            <a:pPr marL="285750" indent="-285750">
              <a:buFont typeface="Wingdings" panose="05000000000000000000" pitchFamily="2" charset="2"/>
              <a:buChar char="ü"/>
            </a:pPr>
            <a:r>
              <a:rPr lang="tr-TR" sz="1400" dirty="0" smtClean="0">
                <a:latin typeface="Comic Sans MS" panose="030F0702030302020204" pitchFamily="66" charset="0"/>
              </a:rPr>
              <a:t>Madeni para </a:t>
            </a:r>
          </a:p>
          <a:p>
            <a:pPr marL="285750" indent="-285750">
              <a:buFont typeface="Wingdings" panose="05000000000000000000" pitchFamily="2" charset="2"/>
              <a:buChar char="ü"/>
            </a:pPr>
            <a:r>
              <a:rPr lang="tr-TR" sz="1400" dirty="0" smtClean="0">
                <a:latin typeface="Comic Sans MS" panose="030F0702030302020204" pitchFamily="66" charset="0"/>
              </a:rPr>
              <a:t>Nikel-</a:t>
            </a:r>
            <a:r>
              <a:rPr lang="tr-TR" sz="1400" dirty="0" err="1" smtClean="0">
                <a:latin typeface="Comic Sans MS" panose="030F0702030302020204" pitchFamily="66" charset="0"/>
              </a:rPr>
              <a:t>kadminyum</a:t>
            </a:r>
            <a:r>
              <a:rPr lang="tr-TR" sz="1400" dirty="0" smtClean="0">
                <a:latin typeface="Comic Sans MS" panose="030F0702030302020204" pitchFamily="66" charset="0"/>
              </a:rPr>
              <a:t> piller</a:t>
            </a:r>
          </a:p>
          <a:p>
            <a:pPr marL="285750" indent="-285750">
              <a:buFont typeface="Wingdings" panose="05000000000000000000" pitchFamily="2" charset="2"/>
              <a:buChar char="ü"/>
            </a:pPr>
            <a:r>
              <a:rPr lang="tr-TR" sz="1400" dirty="0" smtClean="0">
                <a:latin typeface="Comic Sans MS" panose="030F0702030302020204" pitchFamily="66" charset="0"/>
              </a:rPr>
              <a:t>Zırh kaplamaları</a:t>
            </a:r>
            <a:endParaRPr lang="tr-TR" sz="1400"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196752"/>
            <a:ext cx="8712968" cy="646331"/>
          </a:xfrm>
          <a:prstGeom prst="rect">
            <a:avLst/>
          </a:prstGeom>
          <a:noFill/>
        </p:spPr>
        <p:txBody>
          <a:bodyPr wrap="square" rtlCol="0">
            <a:spAutoFit/>
          </a:bodyPr>
          <a:lstStyle/>
          <a:p>
            <a:r>
              <a:rPr lang="tr-TR" b="1" dirty="0">
                <a:latin typeface="Comic Sans MS" panose="030F0702030302020204" pitchFamily="66" charset="0"/>
              </a:rPr>
              <a:t>5-Çinko: </a:t>
            </a:r>
            <a:r>
              <a:rPr lang="tr-TR" dirty="0">
                <a:latin typeface="Comic Sans MS" panose="030F0702030302020204" pitchFamily="66" charset="0"/>
              </a:rPr>
              <a:t>Balıklar ve kabuklu su ürünleri için 10 </a:t>
            </a:r>
            <a:r>
              <a:rPr lang="tr-TR" dirty="0" err="1">
                <a:latin typeface="Comic Sans MS" panose="030F0702030302020204" pitchFamily="66" charset="0"/>
              </a:rPr>
              <a:t>ppm</a:t>
            </a:r>
            <a:r>
              <a:rPr lang="tr-TR" dirty="0">
                <a:latin typeface="Comic Sans MS" panose="030F0702030302020204" pitchFamily="66" charset="0"/>
              </a:rPr>
              <a:t> </a:t>
            </a:r>
            <a:r>
              <a:rPr lang="tr-TR" dirty="0" err="1">
                <a:latin typeface="Comic Sans MS" panose="030F0702030302020204" pitchFamily="66" charset="0"/>
              </a:rPr>
              <a:t>toksik</a:t>
            </a:r>
            <a:r>
              <a:rPr lang="tr-TR" dirty="0">
                <a:latin typeface="Comic Sans MS" panose="030F0702030302020204" pitchFamily="66" charset="0"/>
              </a:rPr>
              <a:t> etki yapar.</a:t>
            </a:r>
          </a:p>
          <a:p>
            <a:endParaRPr lang="tr-TR" dirty="0">
              <a:latin typeface="Comic Sans MS" panose="030F0702030302020204" pitchFamily="66" charset="0"/>
            </a:endParaRPr>
          </a:p>
        </p:txBody>
      </p:sp>
      <p:pic>
        <p:nvPicPr>
          <p:cNvPr id="6146" name="Picture 2" descr="http://2.bp.blogspot.com/-kVXNzrHfOlg/TtU7Sn41coI/AAAAAAAACtE/-fJ2ZoPk_eE/s1600/cinko_elementi_simgesi_z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5" y="4359820"/>
            <a:ext cx="2524125" cy="252412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79512" y="2420888"/>
            <a:ext cx="5760640" cy="1815882"/>
          </a:xfrm>
          <a:prstGeom prst="rect">
            <a:avLst/>
          </a:prstGeom>
          <a:noFill/>
        </p:spPr>
        <p:txBody>
          <a:bodyPr wrap="square" rtlCol="0">
            <a:spAutoFit/>
          </a:bodyPr>
          <a:lstStyle/>
          <a:p>
            <a:r>
              <a:rPr lang="tr-TR" sz="1400" b="1" dirty="0">
                <a:latin typeface="Comic Sans MS" panose="030F0702030302020204" pitchFamily="66" charset="0"/>
              </a:rPr>
              <a:t>KULLANIM ALANLARI</a:t>
            </a:r>
            <a:endParaRPr lang="tr-TR" sz="1400" b="1" dirty="0" smtClean="0">
              <a:latin typeface="Comic Sans MS" panose="030F0702030302020204" pitchFamily="66" charset="0"/>
            </a:endParaRPr>
          </a:p>
          <a:p>
            <a:pPr marL="285750" indent="-285750">
              <a:buFont typeface="Wingdings" panose="05000000000000000000" pitchFamily="2" charset="2"/>
              <a:buChar char="ü"/>
            </a:pPr>
            <a:r>
              <a:rPr lang="tr-TR" sz="1400" dirty="0" smtClean="0">
                <a:latin typeface="Comic Sans MS" panose="030F0702030302020204" pitchFamily="66" charset="0"/>
              </a:rPr>
              <a:t>Otomotiv</a:t>
            </a:r>
            <a:r>
              <a:rPr lang="tr-TR" sz="1400" dirty="0">
                <a:latin typeface="Comic Sans MS" panose="030F0702030302020204" pitchFamily="66" charset="0"/>
              </a:rPr>
              <a:t>, elektrik ve donanım endüstrilerinde </a:t>
            </a:r>
            <a:endParaRPr lang="tr-TR" sz="1400" dirty="0" smtClean="0">
              <a:latin typeface="Comic Sans MS" panose="030F0702030302020204" pitchFamily="66" charset="0"/>
            </a:endParaRPr>
          </a:p>
          <a:p>
            <a:pPr marL="285750" indent="-285750">
              <a:buFont typeface="Wingdings" panose="05000000000000000000" pitchFamily="2" charset="2"/>
              <a:buChar char="ü"/>
            </a:pPr>
            <a:r>
              <a:rPr lang="tr-TR" sz="1400" dirty="0">
                <a:latin typeface="Comic Sans MS" panose="030F0702030302020204" pitchFamily="66" charset="0"/>
              </a:rPr>
              <a:t>Demir ve benzeri metallerin, korozyona karşı önlem amacıyla </a:t>
            </a:r>
            <a:r>
              <a:rPr lang="tr-TR" sz="1400" dirty="0" err="1" smtClean="0">
                <a:latin typeface="Comic Sans MS" panose="030F0702030302020204" pitchFamily="66" charset="0"/>
              </a:rPr>
              <a:t>galvanizlenmesinde</a:t>
            </a:r>
            <a:endParaRPr lang="tr-TR" sz="1400" dirty="0" smtClean="0">
              <a:latin typeface="Comic Sans MS" panose="030F0702030302020204" pitchFamily="66" charset="0"/>
            </a:endParaRPr>
          </a:p>
          <a:p>
            <a:pPr marL="285750" indent="-285750">
              <a:buFont typeface="Wingdings" panose="05000000000000000000" pitchFamily="2" charset="2"/>
              <a:buChar char="ü"/>
            </a:pPr>
            <a:r>
              <a:rPr lang="tr-TR" sz="1400" dirty="0">
                <a:latin typeface="Comic Sans MS" panose="030F0702030302020204" pitchFamily="66" charset="0"/>
              </a:rPr>
              <a:t>Çinko oksit; boya, yazıcı mürekkepleri, sabun, tekstil ürünleri, elektronik aletler, kauçuk yan ürünleri, yer kaplamaları, plastik ve kozmetik ürünler </a:t>
            </a:r>
            <a:endParaRPr lang="tr-TR" sz="1400" dirty="0" smtClean="0">
              <a:latin typeface="Comic Sans MS" panose="030F0702030302020204" pitchFamily="66" charset="0"/>
            </a:endParaRPr>
          </a:p>
          <a:p>
            <a:pPr marL="285750" indent="-285750">
              <a:buFont typeface="Wingdings" panose="05000000000000000000" pitchFamily="2" charset="2"/>
              <a:buChar char="ü"/>
            </a:pPr>
            <a:r>
              <a:rPr lang="tr-TR" sz="1400" dirty="0">
                <a:latin typeface="Comic Sans MS" panose="030F0702030302020204" pitchFamily="66" charset="0"/>
              </a:rPr>
              <a:t>floresan lambaların, X-ışını ve televizyon ekranlarının yapımında </a:t>
            </a: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484784"/>
            <a:ext cx="8496944" cy="646331"/>
          </a:xfrm>
          <a:prstGeom prst="rect">
            <a:avLst/>
          </a:prstGeom>
          <a:noFill/>
        </p:spPr>
        <p:txBody>
          <a:bodyPr wrap="square" rtlCol="0">
            <a:spAutoFit/>
          </a:bodyPr>
          <a:lstStyle/>
          <a:p>
            <a:r>
              <a:rPr lang="tr-TR" b="1" dirty="0">
                <a:latin typeface="Comic Sans MS" panose="030F0702030302020204" pitchFamily="66" charset="0"/>
              </a:rPr>
              <a:t>6-Bakır: </a:t>
            </a:r>
            <a:r>
              <a:rPr lang="tr-TR" dirty="0">
                <a:latin typeface="Comic Sans MS" panose="030F0702030302020204" pitchFamily="66" charset="0"/>
              </a:rPr>
              <a:t>İnsanlar için 100 </a:t>
            </a:r>
            <a:r>
              <a:rPr lang="tr-TR" dirty="0" err="1">
                <a:latin typeface="Comic Sans MS" panose="030F0702030302020204" pitchFamily="66" charset="0"/>
              </a:rPr>
              <a:t>ppm</a:t>
            </a:r>
            <a:r>
              <a:rPr lang="tr-TR" dirty="0">
                <a:latin typeface="Comic Sans MS" panose="030F0702030302020204" pitchFamily="66" charset="0"/>
              </a:rPr>
              <a:t> konsantrasyondaki bakır </a:t>
            </a:r>
            <a:r>
              <a:rPr lang="tr-TR" dirty="0" err="1">
                <a:latin typeface="Comic Sans MS" panose="030F0702030302020204" pitchFamily="66" charset="0"/>
              </a:rPr>
              <a:t>toksik</a:t>
            </a:r>
            <a:r>
              <a:rPr lang="tr-TR" dirty="0">
                <a:latin typeface="Comic Sans MS" panose="030F0702030302020204" pitchFamily="66" charset="0"/>
              </a:rPr>
              <a:t> etki yapar.</a:t>
            </a:r>
          </a:p>
          <a:p>
            <a:endParaRPr lang="tr-TR" dirty="0">
              <a:latin typeface="Comic Sans MS" panose="030F0702030302020204" pitchFamily="66" charset="0"/>
            </a:endParaRPr>
          </a:p>
        </p:txBody>
      </p:sp>
      <p:pic>
        <p:nvPicPr>
          <p:cNvPr id="5122" name="Picture 2" descr="http://www.bilgiustam.com/resimler/2012/07/1955-bakir_elementi_simgesi_cu.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630" y="4333874"/>
            <a:ext cx="2524125" cy="252412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251520" y="3293695"/>
            <a:ext cx="5760640" cy="1169551"/>
          </a:xfrm>
          <a:prstGeom prst="rect">
            <a:avLst/>
          </a:prstGeom>
          <a:noFill/>
        </p:spPr>
        <p:txBody>
          <a:bodyPr wrap="square" rtlCol="0">
            <a:spAutoFit/>
          </a:bodyPr>
          <a:lstStyle/>
          <a:p>
            <a:r>
              <a:rPr lang="tr-TR" sz="1400" b="1" dirty="0">
                <a:latin typeface="Comic Sans MS" panose="030F0702030302020204" pitchFamily="66" charset="0"/>
              </a:rPr>
              <a:t>KULLANIM ALANLARI</a:t>
            </a:r>
            <a:endParaRPr lang="tr-TR" sz="1400" b="1" dirty="0" smtClean="0">
              <a:latin typeface="Comic Sans MS" panose="030F0702030302020204" pitchFamily="66" charset="0"/>
            </a:endParaRPr>
          </a:p>
          <a:p>
            <a:pPr marL="285750" indent="-285750">
              <a:buFont typeface="Wingdings" panose="05000000000000000000" pitchFamily="2" charset="2"/>
              <a:buChar char="ü"/>
            </a:pPr>
            <a:r>
              <a:rPr lang="tr-TR" sz="1400" dirty="0" smtClean="0">
                <a:latin typeface="Comic Sans MS" panose="030F0702030302020204" pitchFamily="66" charset="0"/>
              </a:rPr>
              <a:t>Elektrik-elektronik sanayidir</a:t>
            </a:r>
          </a:p>
          <a:p>
            <a:pPr marL="285750" indent="-285750">
              <a:buFont typeface="Wingdings" panose="05000000000000000000" pitchFamily="2" charset="2"/>
              <a:buChar char="ü"/>
            </a:pPr>
            <a:r>
              <a:rPr lang="es-ES" sz="1400" dirty="0">
                <a:latin typeface="Comic Sans MS" panose="030F0702030302020204" pitchFamily="66" charset="0"/>
              </a:rPr>
              <a:t>Madeni para ve silah yapımında </a:t>
            </a:r>
            <a:endParaRPr lang="tr-TR" sz="1400" dirty="0" smtClean="0">
              <a:latin typeface="Comic Sans MS" panose="030F0702030302020204" pitchFamily="66" charset="0"/>
            </a:endParaRPr>
          </a:p>
          <a:p>
            <a:pPr marL="285750" indent="-285750">
              <a:buFont typeface="Wingdings" panose="05000000000000000000" pitchFamily="2" charset="2"/>
              <a:buChar char="ü"/>
            </a:pPr>
            <a:r>
              <a:rPr lang="tr-TR" sz="1400" dirty="0" smtClean="0">
                <a:latin typeface="Comic Sans MS" panose="030F0702030302020204" pitchFamily="66" charset="0"/>
              </a:rPr>
              <a:t>Kuyumculukta ve </a:t>
            </a:r>
            <a:r>
              <a:rPr lang="tr-TR" sz="1400" dirty="0">
                <a:latin typeface="Comic Sans MS" panose="030F0702030302020204" pitchFamily="66" charset="0"/>
              </a:rPr>
              <a:t>bronz heykelciliğinde </a:t>
            </a:r>
            <a:endParaRPr lang="tr-TR" sz="1400" dirty="0" smtClean="0">
              <a:latin typeface="Comic Sans MS" panose="030F0702030302020204" pitchFamily="66" charset="0"/>
            </a:endParaRPr>
          </a:p>
          <a:p>
            <a:pPr marL="285750" indent="-285750">
              <a:buFont typeface="Wingdings" panose="05000000000000000000" pitchFamily="2" charset="2"/>
              <a:buChar char="ü"/>
            </a:pPr>
            <a:r>
              <a:rPr lang="tr-TR" sz="1400" dirty="0">
                <a:latin typeface="Comic Sans MS" panose="030F0702030302020204" pitchFamily="66" charset="0"/>
              </a:rPr>
              <a:t>Tarımda, su yosunu öldürücü (</a:t>
            </a:r>
            <a:r>
              <a:rPr lang="tr-TR" sz="1400" dirty="0" err="1">
                <a:latin typeface="Comic Sans MS" panose="030F0702030302020204" pitchFamily="66" charset="0"/>
              </a:rPr>
              <a:t>algasit</a:t>
            </a:r>
            <a:r>
              <a:rPr lang="tr-TR" sz="1400" dirty="0">
                <a:latin typeface="Comic Sans MS" panose="030F0702030302020204" pitchFamily="66" charset="0"/>
              </a:rPr>
              <a:t>) olarak kullanılır</a:t>
            </a: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196752"/>
            <a:ext cx="8568952" cy="646331"/>
          </a:xfrm>
          <a:prstGeom prst="rect">
            <a:avLst/>
          </a:prstGeom>
          <a:noFill/>
        </p:spPr>
        <p:txBody>
          <a:bodyPr wrap="square" rtlCol="0">
            <a:spAutoFit/>
          </a:bodyPr>
          <a:lstStyle/>
          <a:p>
            <a:r>
              <a:rPr lang="tr-TR" b="1" dirty="0">
                <a:latin typeface="Comic Sans MS" panose="030F0702030302020204" pitchFamily="66" charset="0"/>
              </a:rPr>
              <a:t>7-Berilyum:</a:t>
            </a:r>
            <a:r>
              <a:rPr lang="tr-TR" dirty="0">
                <a:latin typeface="Comic Sans MS" panose="030F0702030302020204" pitchFamily="66" charset="0"/>
              </a:rPr>
              <a:t> Ciğerlere etki eder.</a:t>
            </a:r>
          </a:p>
          <a:p>
            <a:endParaRPr lang="tr-TR" dirty="0">
              <a:latin typeface="Comic Sans MS" panose="030F0702030302020204" pitchFamily="66" charset="0"/>
            </a:endParaRPr>
          </a:p>
        </p:txBody>
      </p:sp>
      <p:pic>
        <p:nvPicPr>
          <p:cNvPr id="4098" name="Picture 2" descr="http://www.kimyakulubu.com/wp-content/uploads/2015/03/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5" y="4360961"/>
            <a:ext cx="2524125" cy="252412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251520" y="2564904"/>
            <a:ext cx="5544616" cy="1600438"/>
          </a:xfrm>
          <a:prstGeom prst="rect">
            <a:avLst/>
          </a:prstGeom>
          <a:noFill/>
        </p:spPr>
        <p:txBody>
          <a:bodyPr wrap="square" rtlCol="0">
            <a:spAutoFit/>
          </a:bodyPr>
          <a:lstStyle/>
          <a:p>
            <a:r>
              <a:rPr lang="tr-TR" sz="1400" b="1" dirty="0" smtClean="0">
                <a:latin typeface="Comic Sans MS" panose="030F0702030302020204" pitchFamily="66" charset="0"/>
              </a:rPr>
              <a:t>KULLANIM ALANLARI</a:t>
            </a:r>
          </a:p>
          <a:p>
            <a:pPr marL="285750" indent="-285750">
              <a:buFont typeface="Wingdings" panose="05000000000000000000" pitchFamily="2" charset="2"/>
              <a:buChar char="ü"/>
            </a:pPr>
            <a:r>
              <a:rPr lang="tr-TR" sz="1400" dirty="0" smtClean="0">
                <a:latin typeface="Comic Sans MS" panose="030F0702030302020204" pitchFamily="66" charset="0"/>
              </a:rPr>
              <a:t>Nükleer santrallerde </a:t>
            </a:r>
            <a:r>
              <a:rPr lang="tr-TR" sz="1400" dirty="0">
                <a:latin typeface="Comic Sans MS" panose="030F0702030302020204" pitchFamily="66" charset="0"/>
              </a:rPr>
              <a:t>ve füze yapımında </a:t>
            </a:r>
            <a:endParaRPr lang="tr-TR" sz="1400" dirty="0" smtClean="0">
              <a:latin typeface="Comic Sans MS" panose="030F0702030302020204" pitchFamily="66" charset="0"/>
            </a:endParaRPr>
          </a:p>
          <a:p>
            <a:pPr marL="285750" indent="-285750">
              <a:buFont typeface="Wingdings" panose="05000000000000000000" pitchFamily="2" charset="2"/>
              <a:buChar char="ü"/>
            </a:pPr>
            <a:r>
              <a:rPr lang="tr-TR" sz="1400" dirty="0" smtClean="0">
                <a:latin typeface="Comic Sans MS" panose="030F0702030302020204" pitchFamily="66" charset="0"/>
              </a:rPr>
              <a:t>Hafif metal alaşımlarında</a:t>
            </a:r>
          </a:p>
          <a:p>
            <a:pPr marL="285750" indent="-285750">
              <a:buFont typeface="Wingdings" panose="05000000000000000000" pitchFamily="2" charset="2"/>
              <a:buChar char="ü"/>
            </a:pPr>
            <a:r>
              <a:rPr lang="tr-TR" sz="1400" dirty="0">
                <a:latin typeface="Comic Sans MS" panose="030F0702030302020204" pitchFamily="66" charset="0"/>
              </a:rPr>
              <a:t>X-ışını tüplerinin pencerelerinde ve saat zembereklerinin yapımında </a:t>
            </a:r>
            <a:endParaRPr lang="tr-TR" sz="1400" dirty="0" smtClean="0">
              <a:latin typeface="Comic Sans MS" panose="030F0702030302020204" pitchFamily="66" charset="0"/>
            </a:endParaRPr>
          </a:p>
          <a:p>
            <a:pPr marL="285750" indent="-285750">
              <a:buFont typeface="Wingdings" panose="05000000000000000000" pitchFamily="2" charset="2"/>
              <a:buChar char="ü"/>
            </a:pPr>
            <a:r>
              <a:rPr lang="tr-TR" sz="1400" dirty="0" smtClean="0">
                <a:latin typeface="Comic Sans MS" panose="030F0702030302020204" pitchFamily="66" charset="0"/>
              </a:rPr>
              <a:t>Bilgisayar parçaları yapımında</a:t>
            </a:r>
          </a:p>
          <a:p>
            <a:pPr marL="285750" indent="-285750">
              <a:buFont typeface="Wingdings" panose="05000000000000000000" pitchFamily="2" charset="2"/>
              <a:buChar char="ü"/>
            </a:pPr>
            <a:r>
              <a:rPr lang="tr-TR" sz="1400" dirty="0" smtClean="0">
                <a:latin typeface="Comic Sans MS" panose="030F0702030302020204" pitchFamily="66" charset="0"/>
              </a:rPr>
              <a:t>İnşaat sektöründe </a:t>
            </a:r>
            <a:endParaRPr lang="tr-TR" sz="1400"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1268760"/>
            <a:ext cx="8640960" cy="646331"/>
          </a:xfrm>
          <a:prstGeom prst="rect">
            <a:avLst/>
          </a:prstGeom>
          <a:noFill/>
        </p:spPr>
        <p:txBody>
          <a:bodyPr wrap="square" rtlCol="0">
            <a:spAutoFit/>
          </a:bodyPr>
          <a:lstStyle/>
          <a:p>
            <a:r>
              <a:rPr lang="tr-TR" b="1" dirty="0">
                <a:latin typeface="Comic Sans MS" panose="030F0702030302020204" pitchFamily="66" charset="0"/>
              </a:rPr>
              <a:t>8-Uranyum:</a:t>
            </a:r>
            <a:r>
              <a:rPr lang="tr-TR" dirty="0">
                <a:latin typeface="Comic Sans MS" panose="030F0702030302020204" pitchFamily="66" charset="0"/>
              </a:rPr>
              <a:t> Saf halde etkilidir.</a:t>
            </a:r>
          </a:p>
          <a:p>
            <a:endParaRPr lang="tr-TR" dirty="0">
              <a:latin typeface="Comic Sans MS" panose="030F0702030302020204" pitchFamily="66" charset="0"/>
            </a:endParaRPr>
          </a:p>
        </p:txBody>
      </p:sp>
      <p:pic>
        <p:nvPicPr>
          <p:cNvPr id="3074" name="Picture 2" descr="http://1.bp.blogspot.com/-htIBF9HQAug/Ts0cQI0mFlI/AAAAAAAAChg/XCYitFq-FNc/s1600/uranyum_elementi_simgesi_u.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539" y="4333874"/>
            <a:ext cx="2524125" cy="252412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323528" y="2204864"/>
            <a:ext cx="5832648" cy="738664"/>
          </a:xfrm>
          <a:prstGeom prst="rect">
            <a:avLst/>
          </a:prstGeom>
          <a:noFill/>
        </p:spPr>
        <p:txBody>
          <a:bodyPr wrap="square" rtlCol="0">
            <a:spAutoFit/>
          </a:bodyPr>
          <a:lstStyle/>
          <a:p>
            <a:r>
              <a:rPr lang="tr-TR" sz="1400" b="1" dirty="0" smtClean="0">
                <a:latin typeface="Comic Sans MS" panose="030F0702030302020204" pitchFamily="66" charset="0"/>
              </a:rPr>
              <a:t>KULLANIM ALANLARI</a:t>
            </a:r>
          </a:p>
          <a:p>
            <a:endParaRPr lang="tr-TR" sz="1400" dirty="0" smtClean="0">
              <a:latin typeface="Comic Sans MS" panose="030F0702030302020204" pitchFamily="66" charset="0"/>
            </a:endParaRPr>
          </a:p>
          <a:p>
            <a:r>
              <a:rPr lang="tr-TR" sz="1400" dirty="0" smtClean="0">
                <a:latin typeface="Comic Sans MS" panose="030F0702030302020204" pitchFamily="66" charset="0"/>
              </a:rPr>
              <a:t>Uranyum </a:t>
            </a:r>
            <a:r>
              <a:rPr lang="tr-TR" sz="1400" dirty="0">
                <a:latin typeface="Comic Sans MS" panose="030F0702030302020204" pitchFamily="66" charset="0"/>
              </a:rPr>
              <a:t>nükleer enerji santrallerinde yakıt olarak kullanılmakta </a:t>
            </a: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1520" y="1473488"/>
            <a:ext cx="8712968" cy="1200329"/>
          </a:xfrm>
          <a:prstGeom prst="rect">
            <a:avLst/>
          </a:prstGeom>
          <a:noFill/>
        </p:spPr>
        <p:txBody>
          <a:bodyPr wrap="square" rtlCol="0">
            <a:spAutoFit/>
          </a:bodyPr>
          <a:lstStyle/>
          <a:p>
            <a:pPr algn="just"/>
            <a:r>
              <a:rPr lang="tr-TR" b="1" dirty="0">
                <a:latin typeface="Comic Sans MS" panose="030F0702030302020204" pitchFamily="66" charset="0"/>
              </a:rPr>
              <a:t>9-Arsenik: </a:t>
            </a:r>
            <a:r>
              <a:rPr lang="tr-TR" dirty="0">
                <a:latin typeface="Comic Sans MS" panose="030F0702030302020204" pitchFamily="66" charset="0"/>
              </a:rPr>
              <a:t>Su ürünlerine </a:t>
            </a:r>
            <a:r>
              <a:rPr lang="tr-TR" dirty="0" err="1">
                <a:latin typeface="Comic Sans MS" panose="030F0702030302020204" pitchFamily="66" charset="0"/>
              </a:rPr>
              <a:t>toksik</a:t>
            </a:r>
            <a:r>
              <a:rPr lang="tr-TR" dirty="0">
                <a:latin typeface="Comic Sans MS" panose="030F0702030302020204" pitchFamily="66" charset="0"/>
              </a:rPr>
              <a:t> etkisi 1 ila 10ppm konsantrasyonuna ulaştığında </a:t>
            </a:r>
            <a:r>
              <a:rPr lang="tr-TR" dirty="0" err="1">
                <a:latin typeface="Comic Sans MS" panose="030F0702030302020204" pitchFamily="66" charset="0"/>
              </a:rPr>
              <a:t>toksik</a:t>
            </a:r>
            <a:r>
              <a:rPr lang="tr-TR" dirty="0">
                <a:latin typeface="Comic Sans MS" panose="030F0702030302020204" pitchFamily="66" charset="0"/>
              </a:rPr>
              <a:t> etkisi ortaya çıkar insanda 100 </a:t>
            </a:r>
            <a:r>
              <a:rPr lang="tr-TR" dirty="0" err="1">
                <a:latin typeface="Comic Sans MS" panose="030F0702030302020204" pitchFamily="66" charset="0"/>
              </a:rPr>
              <a:t>ppm</a:t>
            </a:r>
            <a:r>
              <a:rPr lang="tr-TR" dirty="0">
                <a:latin typeface="Comic Sans MS" panose="030F0702030302020204" pitchFamily="66" charset="0"/>
              </a:rPr>
              <a:t> arsenik konsantrasyonu akut zehirlenmeye yol açar.</a:t>
            </a:r>
          </a:p>
          <a:p>
            <a:pPr algn="just"/>
            <a:endParaRPr lang="tr-TR" dirty="0">
              <a:latin typeface="Comic Sans MS" panose="030F0702030302020204" pitchFamily="66" charset="0"/>
            </a:endParaRPr>
          </a:p>
        </p:txBody>
      </p:sp>
      <p:pic>
        <p:nvPicPr>
          <p:cNvPr id="2050" name="Picture 2" descr="http://www.kimyakulubu.com/wp-content/uploads/2015/08/arsenik-sembolu.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5" y="4333874"/>
            <a:ext cx="2524125" cy="2524126"/>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251520" y="3068960"/>
            <a:ext cx="5760640" cy="1169551"/>
          </a:xfrm>
          <a:prstGeom prst="rect">
            <a:avLst/>
          </a:prstGeom>
          <a:noFill/>
        </p:spPr>
        <p:txBody>
          <a:bodyPr wrap="square" rtlCol="0">
            <a:spAutoFit/>
          </a:bodyPr>
          <a:lstStyle/>
          <a:p>
            <a:r>
              <a:rPr lang="tr-TR" sz="1400" b="1" dirty="0" smtClean="0">
                <a:latin typeface="Comic Sans MS" panose="030F0702030302020204" pitchFamily="66" charset="0"/>
              </a:rPr>
              <a:t>KULLANIM ALANLARI</a:t>
            </a:r>
          </a:p>
          <a:p>
            <a:pPr marL="285750" indent="-285750">
              <a:buFont typeface="Wingdings" panose="05000000000000000000" pitchFamily="2" charset="2"/>
              <a:buChar char="ü"/>
            </a:pPr>
            <a:r>
              <a:rPr lang="tr-TR" sz="1400" dirty="0" smtClean="0">
                <a:latin typeface="Comic Sans MS" panose="030F0702030302020204" pitchFamily="66" charset="0"/>
              </a:rPr>
              <a:t>Bronz </a:t>
            </a:r>
            <a:r>
              <a:rPr lang="tr-TR" sz="1400" dirty="0" err="1" smtClean="0">
                <a:latin typeface="Comic Sans MS" panose="030F0702030302020204" pitchFamily="66" charset="0"/>
              </a:rPr>
              <a:t>eldesinde</a:t>
            </a:r>
            <a:endParaRPr lang="tr-TR" sz="1400" dirty="0" smtClean="0">
              <a:latin typeface="Comic Sans MS" panose="030F0702030302020204" pitchFamily="66" charset="0"/>
            </a:endParaRPr>
          </a:p>
          <a:p>
            <a:pPr marL="285750" indent="-285750">
              <a:buFont typeface="Wingdings" panose="05000000000000000000" pitchFamily="2" charset="2"/>
              <a:buChar char="ü"/>
            </a:pPr>
            <a:r>
              <a:rPr lang="tr-TR" sz="1400" dirty="0" smtClean="0">
                <a:latin typeface="Comic Sans MS" panose="030F0702030302020204" pitchFamily="66" charset="0"/>
              </a:rPr>
              <a:t>Tarım alanında </a:t>
            </a:r>
            <a:r>
              <a:rPr lang="tr-TR" sz="1400" dirty="0">
                <a:latin typeface="Comic Sans MS" panose="030F0702030302020204" pitchFamily="66" charset="0"/>
              </a:rPr>
              <a:t>böcek öldürücü ya da zehir olarak </a:t>
            </a:r>
            <a:endParaRPr lang="tr-TR" sz="1400" dirty="0" smtClean="0">
              <a:latin typeface="Comic Sans MS" panose="030F0702030302020204" pitchFamily="66" charset="0"/>
            </a:endParaRPr>
          </a:p>
          <a:p>
            <a:pPr marL="285750" indent="-285750">
              <a:buFont typeface="Wingdings" panose="05000000000000000000" pitchFamily="2" charset="2"/>
              <a:buChar char="ü"/>
            </a:pPr>
            <a:r>
              <a:rPr lang="tr-TR" sz="1400" dirty="0">
                <a:latin typeface="Comic Sans MS" panose="030F0702030302020204" pitchFamily="66" charset="0"/>
              </a:rPr>
              <a:t>Lazerlerin, LED'lerin ve </a:t>
            </a:r>
            <a:r>
              <a:rPr lang="tr-TR" sz="1400" dirty="0" smtClean="0">
                <a:latin typeface="Comic Sans MS" panose="030F0702030302020204" pitchFamily="66" charset="0"/>
              </a:rPr>
              <a:t>yarı iletkenlerin yapımında</a:t>
            </a:r>
          </a:p>
          <a:p>
            <a:pPr marL="285750" indent="-285750">
              <a:buFont typeface="Wingdings" panose="05000000000000000000" pitchFamily="2" charset="2"/>
              <a:buChar char="ü"/>
            </a:pPr>
            <a:r>
              <a:rPr lang="tr-TR" sz="1400" dirty="0" smtClean="0">
                <a:latin typeface="Comic Sans MS" panose="030F0702030302020204" pitchFamily="66" charset="0"/>
              </a:rPr>
              <a:t>Ahşap koruyucuların </a:t>
            </a:r>
            <a:r>
              <a:rPr lang="tr-TR" sz="1400" dirty="0">
                <a:latin typeface="Comic Sans MS" panose="030F0702030302020204" pitchFamily="66" charset="0"/>
              </a:rPr>
              <a:t>bileşiminde </a:t>
            </a: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1520" y="980728"/>
            <a:ext cx="8640960" cy="646331"/>
          </a:xfrm>
          <a:prstGeom prst="rect">
            <a:avLst/>
          </a:prstGeom>
          <a:noFill/>
        </p:spPr>
        <p:txBody>
          <a:bodyPr wrap="square" rtlCol="0">
            <a:spAutoFit/>
          </a:bodyPr>
          <a:lstStyle/>
          <a:p>
            <a:r>
              <a:rPr lang="tr-TR" b="1" dirty="0">
                <a:latin typeface="Comic Sans MS" panose="030F0702030302020204" pitchFamily="66" charset="0"/>
              </a:rPr>
              <a:t>10-Antimon: </a:t>
            </a:r>
            <a:r>
              <a:rPr lang="tr-TR" dirty="0">
                <a:latin typeface="Comic Sans MS" panose="030F0702030302020204" pitchFamily="66" charset="0"/>
              </a:rPr>
              <a:t>Kalbe etki eder.</a:t>
            </a:r>
          </a:p>
          <a:p>
            <a:endParaRPr lang="tr-TR" dirty="0">
              <a:latin typeface="Comic Sans MS" panose="030F0702030302020204" pitchFamily="66" charset="0"/>
            </a:endParaRPr>
          </a:p>
        </p:txBody>
      </p:sp>
      <p:pic>
        <p:nvPicPr>
          <p:cNvPr id="1026" name="Picture 2" descr="http://www.faydalibilgiler.com/Dosyalar/2706_antimon-element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1" y="4333874"/>
            <a:ext cx="2524125" cy="2524126"/>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251520" y="2060848"/>
            <a:ext cx="5688632" cy="1384995"/>
          </a:xfrm>
          <a:prstGeom prst="rect">
            <a:avLst/>
          </a:prstGeom>
          <a:noFill/>
        </p:spPr>
        <p:txBody>
          <a:bodyPr wrap="square" rtlCol="0">
            <a:spAutoFit/>
          </a:bodyPr>
          <a:lstStyle/>
          <a:p>
            <a:r>
              <a:rPr lang="tr-TR" sz="1400" b="1" dirty="0" smtClean="0">
                <a:latin typeface="Comic Sans MS" panose="030F0702030302020204" pitchFamily="66" charset="0"/>
              </a:rPr>
              <a:t>KULLANIM ALANLARI</a:t>
            </a:r>
          </a:p>
          <a:p>
            <a:pPr marL="285750" indent="-285750">
              <a:buFont typeface="Wingdings" panose="05000000000000000000" pitchFamily="2" charset="2"/>
              <a:buChar char="ü"/>
            </a:pPr>
            <a:r>
              <a:rPr lang="tr-TR" sz="1400" dirty="0" smtClean="0">
                <a:latin typeface="Comic Sans MS" panose="030F0702030302020204" pitchFamily="66" charset="0"/>
              </a:rPr>
              <a:t>Demir </a:t>
            </a:r>
            <a:r>
              <a:rPr lang="tr-TR" sz="1400" dirty="0">
                <a:latin typeface="Comic Sans MS" panose="030F0702030302020204" pitchFamily="66" charset="0"/>
              </a:rPr>
              <a:t>alaşımlarını sertleştirmekte </a:t>
            </a:r>
            <a:r>
              <a:rPr lang="tr-TR" sz="1400" dirty="0" smtClean="0">
                <a:latin typeface="Comic Sans MS" panose="030F0702030302020204" pitchFamily="66" charset="0"/>
              </a:rPr>
              <a:t>kullanılır</a:t>
            </a:r>
          </a:p>
          <a:p>
            <a:pPr marL="285750" indent="-285750">
              <a:buFont typeface="Wingdings" panose="05000000000000000000" pitchFamily="2" charset="2"/>
              <a:buChar char="ü"/>
            </a:pPr>
            <a:r>
              <a:rPr lang="tr-TR" sz="1400" dirty="0">
                <a:latin typeface="Comic Sans MS" panose="030F0702030302020204" pitchFamily="66" charset="0"/>
              </a:rPr>
              <a:t>Lehim, maskara, kızılötesi </a:t>
            </a:r>
            <a:r>
              <a:rPr lang="tr-TR" sz="1400" dirty="0" err="1">
                <a:latin typeface="Comic Sans MS" panose="030F0702030302020204" pitchFamily="66" charset="0"/>
              </a:rPr>
              <a:t>dedektörleri</a:t>
            </a:r>
            <a:r>
              <a:rPr lang="tr-TR" sz="1400" dirty="0">
                <a:latin typeface="Comic Sans MS" panose="030F0702030302020204" pitchFamily="66" charset="0"/>
              </a:rPr>
              <a:t>, diyotlar, kablo </a:t>
            </a:r>
            <a:r>
              <a:rPr lang="tr-TR" sz="1400" dirty="0" smtClean="0">
                <a:latin typeface="Comic Sans MS" panose="030F0702030302020204" pitchFamily="66" charset="0"/>
              </a:rPr>
              <a:t>kaplamaları</a:t>
            </a:r>
          </a:p>
          <a:p>
            <a:pPr marL="285750" indent="-285750">
              <a:buFont typeface="Wingdings" panose="05000000000000000000" pitchFamily="2" charset="2"/>
              <a:buChar char="ü"/>
            </a:pPr>
            <a:r>
              <a:rPr lang="tr-TR" sz="1400" dirty="0">
                <a:latin typeface="Comic Sans MS" panose="030F0702030302020204" pitchFamily="66" charset="0"/>
              </a:rPr>
              <a:t>kurşun piller, plastik ve çeşitli kimyasalların yapımında </a:t>
            </a:r>
            <a:endParaRPr lang="tr-TR" sz="1400" dirty="0" smtClean="0">
              <a:latin typeface="Comic Sans MS" panose="030F0702030302020204" pitchFamily="66" charset="0"/>
            </a:endParaRPr>
          </a:p>
          <a:p>
            <a:pPr marL="285750" indent="-285750">
              <a:buFont typeface="Wingdings" panose="05000000000000000000" pitchFamily="2" charset="2"/>
              <a:buChar char="ü"/>
            </a:pPr>
            <a:r>
              <a:rPr lang="tr-TR" sz="1400" dirty="0">
                <a:latin typeface="Comic Sans MS" panose="030F0702030302020204" pitchFamily="66" charset="0"/>
              </a:rPr>
              <a:t>Seramik emaye ve cam boyamasında </a:t>
            </a:r>
          </a:p>
        </p:txBody>
      </p:sp>
    </p:spTree>
    <p:extLst>
      <p:ext uri="{BB962C8B-B14F-4D97-AF65-F5344CB8AC3E}">
        <p14:creationId xmlns:p14="http://schemas.microsoft.com/office/powerpoint/2010/main" val="18403968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553678" y="2967335"/>
            <a:ext cx="6036653" cy="1323439"/>
          </a:xfrm>
          <a:prstGeom prst="rect">
            <a:avLst/>
          </a:prstGeom>
          <a:noFill/>
        </p:spPr>
        <p:txBody>
          <a:bodyPr wrap="none" lIns="91440" tIns="45720" rIns="91440" bIns="45720">
            <a:spAutoFit/>
          </a:bodyPr>
          <a:lstStyle/>
          <a:p>
            <a:pPr algn="ctr"/>
            <a:r>
              <a:rPr lang="tr-TR" sz="8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TEŞEKKÜRLER</a:t>
            </a:r>
            <a:endParaRPr lang="tr-TR" sz="8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9295467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7504" y="188640"/>
            <a:ext cx="8928992" cy="6093976"/>
          </a:xfrm>
          <a:prstGeom prst="rect">
            <a:avLst/>
          </a:prstGeom>
          <a:noFill/>
        </p:spPr>
        <p:txBody>
          <a:bodyPr wrap="square" rtlCol="0">
            <a:spAutoFit/>
          </a:bodyPr>
          <a:lstStyle/>
          <a:p>
            <a:pPr marL="285750" indent="-285750" algn="just">
              <a:buFont typeface="Wingdings" panose="05000000000000000000" pitchFamily="2" charset="2"/>
              <a:buChar char="v"/>
            </a:pPr>
            <a:r>
              <a:rPr lang="tr-TR" sz="1500" dirty="0" smtClean="0">
                <a:latin typeface="Comic Sans MS" panose="030F0702030302020204" pitchFamily="66" charset="0"/>
              </a:rPr>
              <a:t>Ekolojik Denge, Çevre Kirliliği ve İnsan Sağlığı, Kirlilik kontrolüne ekosistem yaklaşımı </a:t>
            </a:r>
            <a:r>
              <a:rPr lang="tr-TR" sz="1500" dirty="0" smtClean="0">
                <a:solidFill>
                  <a:srgbClr val="FF0000"/>
                </a:solidFill>
                <a:latin typeface="Comic Sans MS" panose="030F0702030302020204" pitchFamily="66" charset="0"/>
              </a:rPr>
              <a:t>(1. ve 2. Hafta)</a:t>
            </a:r>
          </a:p>
          <a:p>
            <a:pPr algn="just"/>
            <a:endParaRPr lang="tr-TR" sz="1500" dirty="0" smtClean="0">
              <a:latin typeface="Comic Sans MS" panose="030F0702030302020204" pitchFamily="66" charset="0"/>
            </a:endParaRPr>
          </a:p>
          <a:p>
            <a:pPr marL="285750" indent="-285750" algn="just">
              <a:buFont typeface="Wingdings" panose="05000000000000000000" pitchFamily="2" charset="2"/>
              <a:buChar char="v"/>
            </a:pPr>
            <a:r>
              <a:rPr lang="tr-TR" sz="1500" dirty="0" smtClean="0">
                <a:latin typeface="Comic Sans MS" panose="030F0702030302020204" pitchFamily="66" charset="0"/>
              </a:rPr>
              <a:t>Sağlık açısından çevre, Çevre sağlık ilişkisi, Çevre sağlığı tanımı-Konuları </a:t>
            </a:r>
            <a:r>
              <a:rPr lang="tr-TR" sz="1500" dirty="0" smtClean="0">
                <a:solidFill>
                  <a:srgbClr val="FF0000"/>
                </a:solidFill>
                <a:latin typeface="Comic Sans MS" panose="030F0702030302020204" pitchFamily="66" charset="0"/>
              </a:rPr>
              <a:t>(3.Hafta)</a:t>
            </a:r>
          </a:p>
          <a:p>
            <a:pPr marL="285750" indent="-285750" algn="just">
              <a:buFont typeface="Wingdings" panose="05000000000000000000" pitchFamily="2" charset="2"/>
              <a:buChar char="v"/>
            </a:pPr>
            <a:endParaRPr lang="tr-TR" sz="1500" dirty="0" smtClean="0">
              <a:latin typeface="Comic Sans MS" panose="030F0702030302020204" pitchFamily="66" charset="0"/>
            </a:endParaRPr>
          </a:p>
          <a:p>
            <a:pPr marL="285750" indent="-285750" algn="just">
              <a:buFont typeface="Wingdings" panose="05000000000000000000" pitchFamily="2" charset="2"/>
              <a:buChar char="v"/>
            </a:pPr>
            <a:r>
              <a:rPr lang="tr-TR" sz="1500" dirty="0" smtClean="0">
                <a:latin typeface="Comic Sans MS" panose="030F0702030302020204" pitchFamily="66" charset="0"/>
              </a:rPr>
              <a:t>Epidemiyoloji-Kapsamı ve bulaşıcı hastalıklar yönünden Epidemiyolojinin önemi </a:t>
            </a:r>
            <a:r>
              <a:rPr lang="tr-TR" sz="1500" dirty="0" smtClean="0">
                <a:solidFill>
                  <a:srgbClr val="FF0000"/>
                </a:solidFill>
                <a:latin typeface="Comic Sans MS" panose="030F0702030302020204" pitchFamily="66" charset="0"/>
              </a:rPr>
              <a:t>(4.Hafta)</a:t>
            </a:r>
          </a:p>
          <a:p>
            <a:pPr marL="285750" indent="-285750" algn="just">
              <a:buFont typeface="Wingdings" panose="05000000000000000000" pitchFamily="2" charset="2"/>
              <a:buChar char="v"/>
            </a:pPr>
            <a:endParaRPr lang="tr-TR" sz="1500" dirty="0" smtClean="0">
              <a:latin typeface="Comic Sans MS" panose="030F0702030302020204" pitchFamily="66" charset="0"/>
            </a:endParaRPr>
          </a:p>
          <a:p>
            <a:pPr marL="285750" indent="-285750" algn="just">
              <a:buFont typeface="Wingdings" panose="05000000000000000000" pitchFamily="2" charset="2"/>
              <a:buChar char="v"/>
            </a:pPr>
            <a:r>
              <a:rPr lang="tr-TR" sz="1500" dirty="0" smtClean="0">
                <a:latin typeface="Comic Sans MS" panose="030F0702030302020204" pitchFamily="66" charset="0"/>
              </a:rPr>
              <a:t>Enfeksiyon hastalıklarına giriş, Enfeksiyon kaynağı ve bulaşma yolları </a:t>
            </a:r>
            <a:r>
              <a:rPr lang="tr-TR" sz="1500" dirty="0" smtClean="0">
                <a:solidFill>
                  <a:srgbClr val="FF0000"/>
                </a:solidFill>
                <a:latin typeface="Comic Sans MS" panose="030F0702030302020204" pitchFamily="66" charset="0"/>
              </a:rPr>
              <a:t>(5.Hafta)</a:t>
            </a:r>
            <a:r>
              <a:rPr lang="tr-TR" sz="1500" dirty="0" smtClean="0">
                <a:latin typeface="Comic Sans MS" panose="030F0702030302020204" pitchFamily="66" charset="0"/>
              </a:rPr>
              <a:t> </a:t>
            </a:r>
          </a:p>
          <a:p>
            <a:pPr marL="285750" indent="-285750" algn="just">
              <a:buFont typeface="Wingdings" panose="05000000000000000000" pitchFamily="2" charset="2"/>
              <a:buChar char="v"/>
            </a:pPr>
            <a:endParaRPr lang="tr-TR" sz="1500" dirty="0" smtClean="0">
              <a:latin typeface="Comic Sans MS" panose="030F0702030302020204" pitchFamily="66" charset="0"/>
            </a:endParaRPr>
          </a:p>
          <a:p>
            <a:pPr marL="285750" indent="-285750" algn="just">
              <a:buFont typeface="Wingdings" panose="05000000000000000000" pitchFamily="2" charset="2"/>
              <a:buChar char="v"/>
            </a:pPr>
            <a:r>
              <a:rPr lang="tr-TR" sz="1500" dirty="0" smtClean="0">
                <a:latin typeface="Comic Sans MS" panose="030F0702030302020204" pitchFamily="66" charset="0"/>
              </a:rPr>
              <a:t>Enfeksiyon etkenlerinin sınıflandırılması ve genel özellikleri </a:t>
            </a:r>
            <a:r>
              <a:rPr lang="tr-TR" sz="1500" dirty="0" smtClean="0">
                <a:solidFill>
                  <a:srgbClr val="FF0000"/>
                </a:solidFill>
                <a:latin typeface="Comic Sans MS" panose="030F0702030302020204" pitchFamily="66" charset="0"/>
              </a:rPr>
              <a:t>(6.7.ve 8.Haftalar)</a:t>
            </a:r>
            <a:r>
              <a:rPr lang="tr-TR" sz="1500" dirty="0" smtClean="0">
                <a:latin typeface="Comic Sans MS" panose="030F0702030302020204" pitchFamily="66" charset="0"/>
              </a:rPr>
              <a:t> </a:t>
            </a:r>
          </a:p>
          <a:p>
            <a:pPr marL="285750" indent="-285750" algn="just">
              <a:buFont typeface="Wingdings" panose="05000000000000000000" pitchFamily="2" charset="2"/>
              <a:buChar char="v"/>
            </a:pPr>
            <a:endParaRPr lang="tr-TR" sz="1500" dirty="0" smtClean="0">
              <a:latin typeface="Comic Sans MS" panose="030F0702030302020204" pitchFamily="66" charset="0"/>
            </a:endParaRPr>
          </a:p>
          <a:p>
            <a:pPr marL="285750" indent="-285750" algn="just">
              <a:buFont typeface="Wingdings" panose="05000000000000000000" pitchFamily="2" charset="2"/>
              <a:buChar char="v"/>
            </a:pPr>
            <a:r>
              <a:rPr lang="tr-TR" sz="1500" dirty="0" smtClean="0">
                <a:latin typeface="Comic Sans MS" panose="030F0702030302020204" pitchFamily="66" charset="0"/>
              </a:rPr>
              <a:t>Gıda zehirlenmeleri (Besinlerin sebep olabileceği hastalıklar) </a:t>
            </a:r>
            <a:r>
              <a:rPr lang="tr-TR" sz="1500" dirty="0" smtClean="0">
                <a:solidFill>
                  <a:srgbClr val="FF0000"/>
                </a:solidFill>
                <a:latin typeface="Comic Sans MS" panose="030F0702030302020204" pitchFamily="66" charset="0"/>
              </a:rPr>
              <a:t>(9.Hafta)</a:t>
            </a:r>
            <a:r>
              <a:rPr lang="tr-TR" sz="1500" dirty="0" smtClean="0">
                <a:latin typeface="Comic Sans MS" panose="030F0702030302020204" pitchFamily="66" charset="0"/>
              </a:rPr>
              <a:t> </a:t>
            </a:r>
          </a:p>
          <a:p>
            <a:pPr marL="285750" indent="-285750" algn="just">
              <a:buFont typeface="Wingdings" panose="05000000000000000000" pitchFamily="2" charset="2"/>
              <a:buChar char="v"/>
            </a:pPr>
            <a:endParaRPr lang="tr-TR" sz="1500" dirty="0" smtClean="0">
              <a:latin typeface="Comic Sans MS" panose="030F0702030302020204" pitchFamily="66" charset="0"/>
            </a:endParaRPr>
          </a:p>
          <a:p>
            <a:pPr marL="285750" indent="-285750" algn="just">
              <a:buFont typeface="Wingdings" panose="05000000000000000000" pitchFamily="2" charset="2"/>
              <a:buChar char="v"/>
            </a:pPr>
            <a:r>
              <a:rPr lang="tr-TR" sz="1500" dirty="0" smtClean="0">
                <a:latin typeface="Comic Sans MS" panose="030F0702030302020204" pitchFamily="66" charset="0"/>
              </a:rPr>
              <a:t>Ara Sınav </a:t>
            </a:r>
            <a:r>
              <a:rPr lang="tr-TR" sz="1500" dirty="0" smtClean="0">
                <a:solidFill>
                  <a:srgbClr val="FF0000"/>
                </a:solidFill>
                <a:latin typeface="Comic Sans MS" panose="030F0702030302020204" pitchFamily="66" charset="0"/>
              </a:rPr>
              <a:t>(10. Hafta)</a:t>
            </a:r>
            <a:r>
              <a:rPr lang="tr-TR" sz="1500" dirty="0" smtClean="0">
                <a:latin typeface="Comic Sans MS" panose="030F0702030302020204" pitchFamily="66" charset="0"/>
              </a:rPr>
              <a:t> </a:t>
            </a:r>
          </a:p>
          <a:p>
            <a:pPr marL="285750" indent="-285750" algn="just">
              <a:buFont typeface="Wingdings" panose="05000000000000000000" pitchFamily="2" charset="2"/>
              <a:buChar char="v"/>
            </a:pPr>
            <a:endParaRPr lang="tr-TR" sz="1500" dirty="0" smtClean="0">
              <a:latin typeface="Comic Sans MS" panose="030F0702030302020204" pitchFamily="66" charset="0"/>
            </a:endParaRPr>
          </a:p>
          <a:p>
            <a:pPr marL="285750" indent="-285750" algn="just">
              <a:buFont typeface="Wingdings" panose="05000000000000000000" pitchFamily="2" charset="2"/>
              <a:buChar char="v"/>
            </a:pPr>
            <a:r>
              <a:rPr lang="tr-TR" sz="1500" dirty="0" smtClean="0">
                <a:latin typeface="Comic Sans MS" panose="030F0702030302020204" pitchFamily="66" charset="0"/>
              </a:rPr>
              <a:t>Toksikoloji Bilgisi ve Mikro kirleticiler </a:t>
            </a:r>
            <a:r>
              <a:rPr lang="tr-TR" sz="1500" dirty="0" smtClean="0">
                <a:solidFill>
                  <a:srgbClr val="FF0000"/>
                </a:solidFill>
                <a:latin typeface="Comic Sans MS" panose="030F0702030302020204" pitchFamily="66" charset="0"/>
              </a:rPr>
              <a:t>(11. Hafta)</a:t>
            </a:r>
            <a:r>
              <a:rPr lang="tr-TR" sz="1500" dirty="0" smtClean="0">
                <a:latin typeface="Comic Sans MS" panose="030F0702030302020204" pitchFamily="66" charset="0"/>
              </a:rPr>
              <a:t> </a:t>
            </a:r>
          </a:p>
          <a:p>
            <a:pPr marL="285750" indent="-285750" algn="just">
              <a:buFont typeface="Wingdings" panose="05000000000000000000" pitchFamily="2" charset="2"/>
              <a:buChar char="v"/>
            </a:pPr>
            <a:endParaRPr lang="tr-TR" sz="1500" dirty="0" smtClean="0">
              <a:latin typeface="Comic Sans MS" panose="030F0702030302020204" pitchFamily="66" charset="0"/>
            </a:endParaRPr>
          </a:p>
          <a:p>
            <a:pPr marL="285750" indent="-285750" algn="just">
              <a:buFont typeface="Wingdings" panose="05000000000000000000" pitchFamily="2" charset="2"/>
              <a:buChar char="v"/>
            </a:pPr>
            <a:r>
              <a:rPr lang="tr-TR" sz="1500" dirty="0" smtClean="0">
                <a:latin typeface="Comic Sans MS" panose="030F0702030302020204" pitchFamily="66" charset="0"/>
              </a:rPr>
              <a:t>İş sağlığının kapsamı ve Meslek hastalıkları ( İşyeri sağlığı, güvenliği, iş kazaları, işçi sağlığı, iş emniyeti ve arıtma tesislerinde personel sağlığı ve emniyeti) </a:t>
            </a:r>
            <a:r>
              <a:rPr lang="tr-TR" sz="1500" dirty="0" smtClean="0">
                <a:solidFill>
                  <a:srgbClr val="FF0000"/>
                </a:solidFill>
                <a:latin typeface="Comic Sans MS" panose="030F0702030302020204" pitchFamily="66" charset="0"/>
              </a:rPr>
              <a:t>(12. Hafta)</a:t>
            </a:r>
            <a:r>
              <a:rPr lang="tr-TR" sz="1500" dirty="0" smtClean="0">
                <a:latin typeface="Comic Sans MS" panose="030F0702030302020204" pitchFamily="66" charset="0"/>
              </a:rPr>
              <a:t> </a:t>
            </a:r>
          </a:p>
          <a:p>
            <a:pPr marL="285750" indent="-285750" algn="just">
              <a:buFont typeface="Wingdings" panose="05000000000000000000" pitchFamily="2" charset="2"/>
              <a:buChar char="v"/>
            </a:pPr>
            <a:endParaRPr lang="tr-TR" sz="1500" dirty="0" smtClean="0">
              <a:latin typeface="Comic Sans MS" panose="030F0702030302020204" pitchFamily="66" charset="0"/>
            </a:endParaRPr>
          </a:p>
          <a:p>
            <a:pPr marL="285750" indent="-285750" algn="just">
              <a:buFont typeface="Wingdings" panose="05000000000000000000" pitchFamily="2" charset="2"/>
              <a:buChar char="v"/>
            </a:pPr>
            <a:r>
              <a:rPr lang="tr-TR" sz="1500" dirty="0" smtClean="0">
                <a:latin typeface="Comic Sans MS" panose="030F0702030302020204" pitchFamily="66" charset="0"/>
              </a:rPr>
              <a:t>Demografi (Nüfus bilimi) ve sağlık ilişkisi </a:t>
            </a:r>
            <a:r>
              <a:rPr lang="tr-TR" sz="1500" dirty="0" smtClean="0">
                <a:solidFill>
                  <a:srgbClr val="FF0000"/>
                </a:solidFill>
                <a:latin typeface="Comic Sans MS" panose="030F0702030302020204" pitchFamily="66" charset="0"/>
              </a:rPr>
              <a:t>(13. Hafta)</a:t>
            </a:r>
            <a:r>
              <a:rPr lang="tr-TR" sz="1500" dirty="0" smtClean="0">
                <a:latin typeface="Comic Sans MS" panose="030F0702030302020204" pitchFamily="66" charset="0"/>
              </a:rPr>
              <a:t> </a:t>
            </a:r>
          </a:p>
          <a:p>
            <a:pPr marL="285750" indent="-285750" algn="just">
              <a:buFont typeface="Wingdings" panose="05000000000000000000" pitchFamily="2" charset="2"/>
              <a:buChar char="v"/>
            </a:pPr>
            <a:endParaRPr lang="tr-TR" sz="1500" dirty="0" smtClean="0">
              <a:latin typeface="Comic Sans MS" panose="030F0702030302020204" pitchFamily="66" charset="0"/>
            </a:endParaRPr>
          </a:p>
          <a:p>
            <a:pPr marL="285750" indent="-285750" algn="just">
              <a:buFont typeface="Wingdings" panose="05000000000000000000" pitchFamily="2" charset="2"/>
              <a:buChar char="v"/>
            </a:pPr>
            <a:r>
              <a:rPr lang="tr-TR" sz="1500" dirty="0" smtClean="0">
                <a:latin typeface="Comic Sans MS" panose="030F0702030302020204" pitchFamily="66" charset="0"/>
              </a:rPr>
              <a:t>Kapalı Ortamlara bağlı Sağlık sorunları </a:t>
            </a:r>
            <a:r>
              <a:rPr lang="tr-TR" sz="1500" dirty="0" smtClean="0">
                <a:solidFill>
                  <a:srgbClr val="FF0000"/>
                </a:solidFill>
                <a:latin typeface="Comic Sans MS" panose="030F0702030302020204" pitchFamily="66" charset="0"/>
              </a:rPr>
              <a:t>(14. Hafta)</a:t>
            </a:r>
            <a:r>
              <a:rPr lang="tr-TR" sz="1500" dirty="0" smtClean="0">
                <a:latin typeface="Comic Sans MS" panose="030F0702030302020204" pitchFamily="66" charset="0"/>
              </a:rPr>
              <a:t> </a:t>
            </a:r>
          </a:p>
          <a:p>
            <a:pPr marL="285750" indent="-285750" algn="just">
              <a:buFont typeface="Wingdings" panose="05000000000000000000" pitchFamily="2" charset="2"/>
              <a:buChar char="v"/>
            </a:pPr>
            <a:endParaRPr lang="tr-TR" sz="1500" dirty="0" smtClean="0">
              <a:latin typeface="Comic Sans MS" panose="030F0702030302020204" pitchFamily="66" charset="0"/>
            </a:endParaRPr>
          </a:p>
          <a:p>
            <a:pPr marL="285750" indent="-285750" algn="just">
              <a:buFont typeface="Wingdings" panose="05000000000000000000" pitchFamily="2" charset="2"/>
              <a:buChar char="v"/>
            </a:pPr>
            <a:r>
              <a:rPr lang="tr-TR" sz="1500" dirty="0" smtClean="0">
                <a:latin typeface="Comic Sans MS" panose="030F0702030302020204" pitchFamily="66" charset="0"/>
              </a:rPr>
              <a:t>İçme suyu temini ve sağlık ilişkisi, hava kirliliği ve sağlık ilişkisi, Katı atıklar ve sağlık ilişkisi </a:t>
            </a:r>
            <a:r>
              <a:rPr lang="tr-TR" sz="1500" dirty="0" smtClean="0">
                <a:solidFill>
                  <a:srgbClr val="FF0000"/>
                </a:solidFill>
                <a:latin typeface="Comic Sans MS" panose="030F0702030302020204" pitchFamily="66" charset="0"/>
              </a:rPr>
              <a:t>(15. Hafta)</a:t>
            </a:r>
            <a:endParaRPr lang="tr-TR" sz="1500" dirty="0">
              <a:solidFill>
                <a:srgbClr val="FF0000"/>
              </a:solidFill>
              <a:latin typeface="Comic Sans MS" panose="030F0702030302020204" pitchFamily="66" charset="0"/>
            </a:endParaRPr>
          </a:p>
        </p:txBody>
      </p:sp>
      <p:grpSp>
        <p:nvGrpSpPr>
          <p:cNvPr id="8" name="Grup 7"/>
          <p:cNvGrpSpPr/>
          <p:nvPr/>
        </p:nvGrpSpPr>
        <p:grpSpPr>
          <a:xfrm>
            <a:off x="1115616" y="371429"/>
            <a:ext cx="180020" cy="360040"/>
            <a:chOff x="6804248" y="2852936"/>
            <a:chExt cx="504056" cy="936104"/>
          </a:xfrm>
        </p:grpSpPr>
        <p:cxnSp>
          <p:nvCxnSpPr>
            <p:cNvPr id="9" name="Düz Bağlayıcı 8"/>
            <p:cNvCxnSpPr/>
            <p:nvPr/>
          </p:nvCxnSpPr>
          <p:spPr>
            <a:xfrm>
              <a:off x="6804248" y="3429000"/>
              <a:ext cx="144016" cy="360040"/>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flipV="1">
              <a:off x="6948264" y="2852936"/>
              <a:ext cx="360040" cy="936104"/>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1" name="Grup 10"/>
          <p:cNvGrpSpPr/>
          <p:nvPr/>
        </p:nvGrpSpPr>
        <p:grpSpPr>
          <a:xfrm>
            <a:off x="7740352" y="731469"/>
            <a:ext cx="180020" cy="360040"/>
            <a:chOff x="6804248" y="2852936"/>
            <a:chExt cx="504056" cy="936104"/>
          </a:xfrm>
        </p:grpSpPr>
        <p:cxnSp>
          <p:nvCxnSpPr>
            <p:cNvPr id="12" name="Düz Bağlayıcı 11"/>
            <p:cNvCxnSpPr/>
            <p:nvPr/>
          </p:nvCxnSpPr>
          <p:spPr>
            <a:xfrm>
              <a:off x="6804248" y="3429000"/>
              <a:ext cx="144016" cy="360040"/>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flipV="1">
              <a:off x="6948264" y="2852936"/>
              <a:ext cx="360040" cy="936104"/>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0406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1560" y="908720"/>
            <a:ext cx="7848872" cy="5355312"/>
          </a:xfrm>
          <a:prstGeom prst="rect">
            <a:avLst/>
          </a:prstGeom>
          <a:noFill/>
        </p:spPr>
        <p:txBody>
          <a:bodyPr wrap="square" rtlCol="0">
            <a:spAutoFit/>
          </a:bodyPr>
          <a:lstStyle/>
          <a:p>
            <a:pPr algn="just"/>
            <a:r>
              <a:rPr lang="tr-TR" b="1" dirty="0">
                <a:latin typeface="Comic Sans MS" panose="030F0702030302020204" pitchFamily="66" charset="0"/>
              </a:rPr>
              <a:t>ÇEVRE SAĞLIĞI</a:t>
            </a:r>
            <a:endParaRPr lang="tr-TR" dirty="0">
              <a:latin typeface="Comic Sans MS" panose="030F0702030302020204" pitchFamily="66" charset="0"/>
            </a:endParaRPr>
          </a:p>
          <a:p>
            <a:pPr algn="just"/>
            <a:endParaRPr lang="tr-TR" b="1" dirty="0" smtClean="0">
              <a:latin typeface="Comic Sans MS" panose="030F0702030302020204" pitchFamily="66" charset="0"/>
            </a:endParaRPr>
          </a:p>
          <a:p>
            <a:pPr algn="just"/>
            <a:r>
              <a:rPr lang="tr-TR" b="1" dirty="0" smtClean="0">
                <a:latin typeface="Comic Sans MS" panose="030F0702030302020204" pitchFamily="66" charset="0"/>
              </a:rPr>
              <a:t>1.Tanım</a:t>
            </a:r>
            <a:r>
              <a:rPr lang="tr-TR" b="1" dirty="0">
                <a:latin typeface="Comic Sans MS" panose="030F0702030302020204" pitchFamily="66" charset="0"/>
              </a:rPr>
              <a:t>:</a:t>
            </a:r>
            <a:r>
              <a:rPr lang="tr-TR" dirty="0">
                <a:latin typeface="Comic Sans MS" panose="030F0702030302020204" pitchFamily="66" charset="0"/>
              </a:rPr>
              <a:t> Özellikle insanların oluşturduğu yapay çevredeki sağlık sakıncalarının önlenmesi ya da hafifletilmesi amacını güden uygulama ve çalışmalardır</a:t>
            </a:r>
            <a:r>
              <a:rPr lang="tr-TR" dirty="0" smtClean="0">
                <a:latin typeface="Comic Sans MS" panose="030F0702030302020204" pitchFamily="66" charset="0"/>
              </a:rPr>
              <a:t>.</a:t>
            </a:r>
          </a:p>
          <a:p>
            <a:pPr algn="just"/>
            <a:endParaRPr lang="tr-TR" dirty="0">
              <a:latin typeface="Comic Sans MS" panose="030F0702030302020204" pitchFamily="66" charset="0"/>
            </a:endParaRPr>
          </a:p>
          <a:p>
            <a:pPr algn="just"/>
            <a:r>
              <a:rPr lang="tr-TR" b="1" dirty="0">
                <a:latin typeface="Comic Sans MS" panose="030F0702030302020204" pitchFamily="66" charset="0"/>
              </a:rPr>
              <a:t>2. Tanım:</a:t>
            </a:r>
            <a:r>
              <a:rPr lang="tr-TR" dirty="0">
                <a:latin typeface="Comic Sans MS" panose="030F0702030302020204" pitchFamily="66" charset="0"/>
              </a:rPr>
              <a:t> Fiziki ve biyolojik çevreyi oluşturan ögelerin insan sağlığına uygun biçimde düzenlenmesi çalışmalarıdır.</a:t>
            </a:r>
          </a:p>
          <a:p>
            <a:pPr algn="just"/>
            <a:endParaRPr lang="tr-TR" dirty="0">
              <a:latin typeface="Comic Sans MS" panose="030F0702030302020204" pitchFamily="66" charset="0"/>
            </a:endParaRPr>
          </a:p>
          <a:p>
            <a:pPr algn="just"/>
            <a:endParaRPr lang="tr-TR" dirty="0">
              <a:latin typeface="Comic Sans MS" panose="030F0702030302020204" pitchFamily="66" charset="0"/>
            </a:endParaRPr>
          </a:p>
          <a:p>
            <a:pPr algn="just"/>
            <a:r>
              <a:rPr lang="tr-TR" b="1" dirty="0">
                <a:latin typeface="Comic Sans MS" panose="030F0702030302020204" pitchFamily="66" charset="0"/>
              </a:rPr>
              <a:t>3.Tanım:</a:t>
            </a:r>
            <a:r>
              <a:rPr lang="tr-TR" dirty="0">
                <a:latin typeface="Comic Sans MS" panose="030F0702030302020204" pitchFamily="66" charset="0"/>
              </a:rPr>
              <a:t> </a:t>
            </a:r>
          </a:p>
          <a:p>
            <a:pPr algn="just"/>
            <a:endParaRPr lang="tr-TR" dirty="0" smtClean="0">
              <a:latin typeface="Comic Sans MS" panose="030F0702030302020204" pitchFamily="66" charset="0"/>
            </a:endParaRPr>
          </a:p>
          <a:p>
            <a:pPr algn="just"/>
            <a:r>
              <a:rPr lang="tr-TR" dirty="0" smtClean="0">
                <a:latin typeface="Comic Sans MS" panose="030F0702030302020204" pitchFamily="66" charset="0"/>
              </a:rPr>
              <a:t>a</a:t>
            </a:r>
            <a:r>
              <a:rPr lang="tr-TR" dirty="0">
                <a:latin typeface="Comic Sans MS" panose="030F0702030302020204" pitchFamily="66" charset="0"/>
              </a:rPr>
              <a:t>) Fiziki ve biyolojik çevreyi oluşturan ögelerin insan sağlığı ile bağdaşacak şekilde korunması,</a:t>
            </a:r>
          </a:p>
          <a:p>
            <a:pPr algn="just"/>
            <a:endParaRPr lang="tr-TR" dirty="0" smtClean="0">
              <a:latin typeface="Comic Sans MS" panose="030F0702030302020204" pitchFamily="66" charset="0"/>
            </a:endParaRPr>
          </a:p>
          <a:p>
            <a:pPr algn="just"/>
            <a:r>
              <a:rPr lang="tr-TR" dirty="0" smtClean="0">
                <a:latin typeface="Comic Sans MS" panose="030F0702030302020204" pitchFamily="66" charset="0"/>
              </a:rPr>
              <a:t>b)Eğer </a:t>
            </a:r>
            <a:r>
              <a:rPr lang="tr-TR" dirty="0">
                <a:latin typeface="Comic Sans MS" panose="030F0702030302020204" pitchFamily="66" charset="0"/>
              </a:rPr>
              <a:t>bu ögelerde sağlık sakıncası varsa bunların düzeltilmesi çabalarını kapsayan bilim ve uygulama alanıdır.</a:t>
            </a:r>
          </a:p>
          <a:p>
            <a:pPr algn="just"/>
            <a:endParaRPr lang="tr-TR" dirty="0">
              <a:latin typeface="Comic Sans MS" panose="030F0702030302020204" pitchFamily="66" charset="0"/>
            </a:endParaRPr>
          </a:p>
          <a:p>
            <a:pPr algn="just"/>
            <a:endParaRPr lang="tr-TR"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836712"/>
            <a:ext cx="8208912" cy="3693319"/>
          </a:xfrm>
          <a:prstGeom prst="rect">
            <a:avLst/>
          </a:prstGeom>
          <a:noFill/>
        </p:spPr>
        <p:txBody>
          <a:bodyPr wrap="square" rtlCol="0">
            <a:spAutoFit/>
          </a:bodyPr>
          <a:lstStyle/>
          <a:p>
            <a:pPr algn="just"/>
            <a:r>
              <a:rPr lang="tr-TR" b="1" dirty="0">
                <a:latin typeface="Comic Sans MS" panose="030F0702030302020204" pitchFamily="66" charset="0"/>
              </a:rPr>
              <a:t>ÇEVRE SAĞLIĞI</a:t>
            </a:r>
            <a:endParaRPr lang="tr-TR" dirty="0">
              <a:latin typeface="Comic Sans MS" panose="030F0702030302020204" pitchFamily="66" charset="0"/>
            </a:endParaRPr>
          </a:p>
          <a:p>
            <a:pPr algn="just"/>
            <a:endParaRPr lang="tr-TR" b="1" dirty="0" smtClean="0">
              <a:latin typeface="Comic Sans MS" panose="030F0702030302020204" pitchFamily="66" charset="0"/>
            </a:endParaRPr>
          </a:p>
          <a:p>
            <a:pPr algn="just"/>
            <a:r>
              <a:rPr lang="tr-TR" b="1" dirty="0" smtClean="0">
                <a:solidFill>
                  <a:srgbClr val="FF0000"/>
                </a:solidFill>
                <a:latin typeface="Comic Sans MS" panose="030F0702030302020204" pitchFamily="66" charset="0"/>
              </a:rPr>
              <a:t>Sanitasyon=Hıfzıssıhha=Sağlığı </a:t>
            </a:r>
            <a:r>
              <a:rPr lang="tr-TR" b="1" dirty="0">
                <a:solidFill>
                  <a:srgbClr val="FF0000"/>
                </a:solidFill>
                <a:latin typeface="Comic Sans MS" panose="030F0702030302020204" pitchFamily="66" charset="0"/>
              </a:rPr>
              <a:t>Koruma</a:t>
            </a:r>
            <a:endParaRPr lang="tr-TR" dirty="0">
              <a:solidFill>
                <a:srgbClr val="FF0000"/>
              </a:solidFill>
              <a:latin typeface="Comic Sans MS" panose="030F0702030302020204" pitchFamily="66" charset="0"/>
            </a:endParaRPr>
          </a:p>
          <a:p>
            <a:pPr algn="just"/>
            <a:endParaRPr lang="tr-TR" b="1" dirty="0" smtClean="0">
              <a:latin typeface="Comic Sans MS" panose="030F0702030302020204" pitchFamily="66" charset="0"/>
            </a:endParaRPr>
          </a:p>
          <a:p>
            <a:pPr marL="266700" indent="-266700" algn="just">
              <a:lnSpc>
                <a:spcPct val="200000"/>
              </a:lnSpc>
            </a:pPr>
            <a:r>
              <a:rPr lang="tr-TR" b="1" dirty="0" smtClean="0">
                <a:latin typeface="Comic Sans MS" panose="030F0702030302020204" pitchFamily="66" charset="0"/>
              </a:rPr>
              <a:t>1-</a:t>
            </a:r>
            <a:r>
              <a:rPr lang="tr-TR" dirty="0" smtClean="0">
                <a:latin typeface="Comic Sans MS" panose="030F0702030302020204" pitchFamily="66" charset="0"/>
              </a:rPr>
              <a:t>Ülkenin </a:t>
            </a:r>
            <a:r>
              <a:rPr lang="tr-TR" dirty="0">
                <a:latin typeface="Comic Sans MS" panose="030F0702030302020204" pitchFamily="66" charset="0"/>
              </a:rPr>
              <a:t>olanakları ölçüsünde bakabileceği nüfusa sahip olmak,</a:t>
            </a:r>
          </a:p>
          <a:p>
            <a:pPr marL="266700" indent="-266700" algn="just">
              <a:lnSpc>
                <a:spcPct val="200000"/>
              </a:lnSpc>
            </a:pPr>
            <a:r>
              <a:rPr lang="tr-TR" b="1" dirty="0">
                <a:latin typeface="Comic Sans MS" panose="030F0702030302020204" pitchFamily="66" charset="0"/>
              </a:rPr>
              <a:t>2-</a:t>
            </a:r>
            <a:r>
              <a:rPr lang="tr-TR" dirty="0">
                <a:latin typeface="Comic Sans MS" panose="030F0702030302020204" pitchFamily="66" charset="0"/>
              </a:rPr>
              <a:t>Mevcut nüfusunu sağlıklı yaşatmak</a:t>
            </a:r>
          </a:p>
          <a:p>
            <a:pPr marL="266700" indent="-266700" algn="just">
              <a:lnSpc>
                <a:spcPct val="200000"/>
              </a:lnSpc>
            </a:pPr>
            <a:r>
              <a:rPr lang="tr-TR" b="1" dirty="0">
                <a:latin typeface="Comic Sans MS" panose="030F0702030302020204" pitchFamily="66" charset="0"/>
              </a:rPr>
              <a:t>3-</a:t>
            </a:r>
            <a:r>
              <a:rPr lang="tr-TR" dirty="0">
                <a:latin typeface="Comic Sans MS" panose="030F0702030302020204" pitchFamily="66" charset="0"/>
              </a:rPr>
              <a:t>Bozulan doğa dengesini yeniden kurulmasına çalışmak, doğa dengesini bozan artıkları üreten sanayinin iyileştirilmesi.</a:t>
            </a:r>
          </a:p>
          <a:p>
            <a:pPr algn="just"/>
            <a:endParaRPr lang="tr-TR" dirty="0">
              <a:latin typeface="Comic Sans MS" panose="030F0702030302020204" pitchFamily="66" charset="0"/>
            </a:endParaRPr>
          </a:p>
        </p:txBody>
      </p:sp>
      <p:pic>
        <p:nvPicPr>
          <p:cNvPr id="12290" name="Picture 2" descr="https://i2.wp.com/www.unwater.org/images/sanitation_for_all_log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365104"/>
            <a:ext cx="1982715" cy="215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908720"/>
            <a:ext cx="8064896" cy="2862322"/>
          </a:xfrm>
          <a:prstGeom prst="rect">
            <a:avLst/>
          </a:prstGeom>
          <a:noFill/>
        </p:spPr>
        <p:txBody>
          <a:bodyPr wrap="square" rtlCol="0">
            <a:spAutoFit/>
          </a:bodyPr>
          <a:lstStyle/>
          <a:p>
            <a:pPr algn="just"/>
            <a:r>
              <a:rPr lang="tr-TR" b="1" dirty="0">
                <a:latin typeface="Comic Sans MS" panose="030F0702030302020204" pitchFamily="66" charset="0"/>
              </a:rPr>
              <a:t>Epidemi: </a:t>
            </a:r>
            <a:r>
              <a:rPr lang="tr-TR" dirty="0">
                <a:latin typeface="Comic Sans MS" panose="030F0702030302020204" pitchFamily="66" charset="0"/>
              </a:rPr>
              <a:t>Bir yerde bulaşıcı hastalığın her zaman beklenenden fazla görülmesi yani yayılma eğilimi göstermesi. Örneğin, kızamık.</a:t>
            </a:r>
          </a:p>
          <a:p>
            <a:pPr algn="just"/>
            <a:endParaRPr lang="tr-TR" b="1" dirty="0" smtClean="0">
              <a:latin typeface="Comic Sans MS" panose="030F0702030302020204" pitchFamily="66" charset="0"/>
            </a:endParaRPr>
          </a:p>
          <a:p>
            <a:pPr algn="just"/>
            <a:endParaRPr lang="tr-TR" b="1" dirty="0">
              <a:latin typeface="Comic Sans MS" panose="030F0702030302020204" pitchFamily="66" charset="0"/>
            </a:endParaRPr>
          </a:p>
          <a:p>
            <a:pPr algn="just"/>
            <a:r>
              <a:rPr lang="tr-TR" b="1" dirty="0" err="1" smtClean="0">
                <a:latin typeface="Comic Sans MS" panose="030F0702030302020204" pitchFamily="66" charset="0"/>
              </a:rPr>
              <a:t>Endemi</a:t>
            </a:r>
            <a:r>
              <a:rPr lang="tr-TR" b="1" dirty="0">
                <a:latin typeface="Comic Sans MS" panose="030F0702030302020204" pitchFamily="66" charset="0"/>
              </a:rPr>
              <a:t>: </a:t>
            </a:r>
            <a:r>
              <a:rPr lang="tr-TR" dirty="0">
                <a:latin typeface="Comic Sans MS" panose="030F0702030302020204" pitchFamily="66" charset="0"/>
              </a:rPr>
              <a:t>Bir yerde alışılagelen hastalığın sürmesi. Örneğin, sıtma.</a:t>
            </a:r>
          </a:p>
          <a:p>
            <a:pPr algn="just"/>
            <a:endParaRPr lang="tr-TR" b="1" dirty="0" smtClean="0">
              <a:latin typeface="Comic Sans MS" panose="030F0702030302020204" pitchFamily="66" charset="0"/>
            </a:endParaRPr>
          </a:p>
          <a:p>
            <a:pPr algn="just"/>
            <a:endParaRPr lang="tr-TR" b="1" dirty="0">
              <a:latin typeface="Comic Sans MS" panose="030F0702030302020204" pitchFamily="66" charset="0"/>
            </a:endParaRPr>
          </a:p>
          <a:p>
            <a:pPr algn="just"/>
            <a:r>
              <a:rPr lang="tr-TR" b="1" dirty="0" err="1" smtClean="0">
                <a:latin typeface="Comic Sans MS" panose="030F0702030302020204" pitchFamily="66" charset="0"/>
              </a:rPr>
              <a:t>Pandemi</a:t>
            </a:r>
            <a:r>
              <a:rPr lang="tr-TR" b="1" dirty="0">
                <a:latin typeface="Comic Sans MS" panose="030F0702030302020204" pitchFamily="66" charset="0"/>
              </a:rPr>
              <a:t>: </a:t>
            </a:r>
            <a:r>
              <a:rPr lang="tr-TR" dirty="0">
                <a:latin typeface="Comic Sans MS" panose="030F0702030302020204" pitchFamily="66" charset="0"/>
              </a:rPr>
              <a:t>Tüm dünyada yaygın hale gelen epidemi. Örnek olarak kolera ve veba verilebilir.</a:t>
            </a:r>
          </a:p>
          <a:p>
            <a:pPr algn="just"/>
            <a:endParaRPr lang="tr-TR" dirty="0">
              <a:latin typeface="Comic Sans MS" panose="030F0702030302020204" pitchFamily="66" charset="0"/>
            </a:endParaRPr>
          </a:p>
        </p:txBody>
      </p:sp>
      <p:pic>
        <p:nvPicPr>
          <p:cNvPr id="13314" name="Picture 2" descr="http://cat.wordpandit.com/wp-content/uploads/2012/06/EndemicEpidemic-vs-Pandemic.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50912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phweb.bumc.bu.edu/otlt/MPH-Modules/PH/Sparta/Endemic-Epidemic.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302" y="3577555"/>
            <a:ext cx="5993557" cy="295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1524848"/>
            <a:ext cx="8136904" cy="3416320"/>
          </a:xfrm>
          <a:prstGeom prst="rect">
            <a:avLst/>
          </a:prstGeom>
          <a:noFill/>
        </p:spPr>
        <p:txBody>
          <a:bodyPr wrap="square" rtlCol="0">
            <a:spAutoFit/>
          </a:bodyPr>
          <a:lstStyle/>
          <a:p>
            <a:pPr algn="just"/>
            <a:r>
              <a:rPr lang="en-US" b="1" dirty="0">
                <a:latin typeface="Comic Sans MS" panose="030F0702030302020204" pitchFamily="66" charset="0"/>
              </a:rPr>
              <a:t>National Environmental Banking</a:t>
            </a:r>
            <a:r>
              <a:rPr lang="tr-TR" b="1" dirty="0">
                <a:latin typeface="Comic Sans MS" panose="030F0702030302020204" pitchFamily="66" charset="0"/>
              </a:rPr>
              <a:t> (Ulusal Çevresel Örnekleme Bankaları)</a:t>
            </a:r>
            <a:endParaRPr lang="tr-TR" dirty="0">
              <a:latin typeface="Comic Sans MS" panose="030F0702030302020204" pitchFamily="66" charset="0"/>
            </a:endParaRPr>
          </a:p>
          <a:p>
            <a:pPr algn="just"/>
            <a:r>
              <a:rPr lang="tr-TR" dirty="0">
                <a:latin typeface="Comic Sans MS" panose="030F0702030302020204" pitchFamily="66" charset="0"/>
              </a:rPr>
              <a:t>1970'li yıllarda Almanya ve İsviçre'de ulusal çevresel örnekleme bankaları ortaya çıkmıştır. Bu kuruluşların çeşitli amaçları vardır.</a:t>
            </a:r>
          </a:p>
          <a:p>
            <a:pPr algn="just"/>
            <a:endParaRPr lang="tr-TR" b="1" dirty="0" smtClean="0">
              <a:latin typeface="Comic Sans MS" panose="030F0702030302020204" pitchFamily="66" charset="0"/>
            </a:endParaRPr>
          </a:p>
          <a:p>
            <a:pPr algn="just"/>
            <a:r>
              <a:rPr lang="tr-TR" b="1" dirty="0" smtClean="0">
                <a:latin typeface="Comic Sans MS" panose="030F0702030302020204" pitchFamily="66" charset="0"/>
              </a:rPr>
              <a:t>1-</a:t>
            </a:r>
            <a:r>
              <a:rPr lang="tr-TR" dirty="0" smtClean="0">
                <a:latin typeface="Comic Sans MS" panose="030F0702030302020204" pitchFamily="66" charset="0"/>
              </a:rPr>
              <a:t>Her </a:t>
            </a:r>
            <a:r>
              <a:rPr lang="tr-TR" dirty="0">
                <a:latin typeface="Comic Sans MS" panose="030F0702030302020204" pitchFamily="66" charset="0"/>
              </a:rPr>
              <a:t>t</a:t>
            </a:r>
            <a:r>
              <a:rPr lang="tr-TR" dirty="0" smtClean="0">
                <a:latin typeface="Comic Sans MS" panose="030F0702030302020204" pitchFamily="66" charset="0"/>
              </a:rPr>
              <a:t>ürlü </a:t>
            </a:r>
            <a:r>
              <a:rPr lang="tr-TR" dirty="0">
                <a:latin typeface="Comic Sans MS" panose="030F0702030302020204" pitchFamily="66" charset="0"/>
              </a:rPr>
              <a:t>çevresel örneğin saptanması ve ileride geliştirilecek olan bugün kullanamadığımız yöntemlerle gerekli analizler yapılarak çeşitli sonuçlar elde edilmesidir.</a:t>
            </a:r>
          </a:p>
          <a:p>
            <a:pPr algn="just"/>
            <a:endParaRPr lang="tr-TR" b="1" dirty="0" smtClean="0">
              <a:latin typeface="Comic Sans MS" panose="030F0702030302020204" pitchFamily="66" charset="0"/>
            </a:endParaRPr>
          </a:p>
          <a:p>
            <a:pPr algn="just"/>
            <a:r>
              <a:rPr lang="tr-TR" b="1" dirty="0" smtClean="0">
                <a:latin typeface="Comic Sans MS" panose="030F0702030302020204" pitchFamily="66" charset="0"/>
              </a:rPr>
              <a:t>2-</a:t>
            </a:r>
            <a:r>
              <a:rPr lang="tr-TR" dirty="0" smtClean="0">
                <a:latin typeface="Comic Sans MS" panose="030F0702030302020204" pitchFamily="66" charset="0"/>
              </a:rPr>
              <a:t>Bu </a:t>
            </a:r>
            <a:r>
              <a:rPr lang="tr-TR" dirty="0">
                <a:latin typeface="Comic Sans MS" panose="030F0702030302020204" pitchFamily="66" charset="0"/>
              </a:rPr>
              <a:t>kuruluşlardan Standart Reference </a:t>
            </a:r>
            <a:r>
              <a:rPr lang="tr-TR" dirty="0" err="1">
                <a:latin typeface="Comic Sans MS" panose="030F0702030302020204" pitchFamily="66" charset="0"/>
              </a:rPr>
              <a:t>Materials</a:t>
            </a:r>
            <a:r>
              <a:rPr lang="tr-TR" dirty="0">
                <a:latin typeface="Comic Sans MS" panose="030F0702030302020204" pitchFamily="66" charset="0"/>
              </a:rPr>
              <a:t> (SRM) de sağlanabilmektedir. Bu geliştirilmekte olan bir yöntemin doğruluğunu sınırlandırabilmektedir.</a:t>
            </a:r>
          </a:p>
          <a:p>
            <a:pPr algn="just"/>
            <a:endParaRPr lang="tr-TR" dirty="0">
              <a:latin typeface="Comic Sans MS" panose="030F0702030302020204" pitchFamily="66" charset="0"/>
            </a:endParaRPr>
          </a:p>
        </p:txBody>
      </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1144583"/>
            <a:ext cx="8064896" cy="1708353"/>
          </a:xfrm>
          <a:prstGeom prst="rect">
            <a:avLst/>
          </a:prstGeom>
          <a:noFill/>
        </p:spPr>
        <p:txBody>
          <a:bodyPr wrap="square" rtlCol="0">
            <a:spAutoFit/>
          </a:bodyPr>
          <a:lstStyle/>
          <a:p>
            <a:pPr algn="just">
              <a:lnSpc>
                <a:spcPct val="150000"/>
              </a:lnSpc>
            </a:pPr>
            <a:r>
              <a:rPr lang="tr-TR" b="1" dirty="0">
                <a:latin typeface="Comic Sans MS" panose="030F0702030302020204" pitchFamily="66" charset="0"/>
              </a:rPr>
              <a:t>Koruyucu Tip: </a:t>
            </a:r>
            <a:r>
              <a:rPr lang="tr-TR" dirty="0">
                <a:latin typeface="Comic Sans MS" panose="030F0702030302020204" pitchFamily="66" charset="0"/>
              </a:rPr>
              <a:t>Sağlık kapasitesinin yükseltilmesi, spesifik korunma önlemlerinin alınması, erken teşhis ve uygun tedavi, rehabilitasyon amaçlarına dönük uygulama ve hizmetleri kapsayan bir disiplindir. Koruyucu tip 2 uygulama sahasına ayrılır. </a:t>
            </a:r>
          </a:p>
        </p:txBody>
      </p:sp>
      <p:grpSp>
        <p:nvGrpSpPr>
          <p:cNvPr id="7" name="Grup 6"/>
          <p:cNvGrpSpPr/>
          <p:nvPr/>
        </p:nvGrpSpPr>
        <p:grpSpPr>
          <a:xfrm>
            <a:off x="1043608" y="3140968"/>
            <a:ext cx="6768752" cy="2448272"/>
            <a:chOff x="1043608" y="3645024"/>
            <a:chExt cx="6768752" cy="2448272"/>
          </a:xfrm>
        </p:grpSpPr>
        <p:sp>
          <p:nvSpPr>
            <p:cNvPr id="3" name="Sol Ayraç 2"/>
            <p:cNvSpPr/>
            <p:nvPr/>
          </p:nvSpPr>
          <p:spPr>
            <a:xfrm rot="5400000">
              <a:off x="3635896" y="3185403"/>
              <a:ext cx="1224136" cy="3384376"/>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4" name="Metin kutusu 3"/>
            <p:cNvSpPr txBox="1"/>
            <p:nvPr/>
          </p:nvSpPr>
          <p:spPr>
            <a:xfrm>
              <a:off x="1043608" y="5705683"/>
              <a:ext cx="3024336" cy="369332"/>
            </a:xfrm>
            <a:prstGeom prst="rect">
              <a:avLst/>
            </a:prstGeom>
            <a:noFill/>
          </p:spPr>
          <p:txBody>
            <a:bodyPr wrap="square" rtlCol="0">
              <a:spAutoFit/>
            </a:bodyPr>
            <a:lstStyle/>
            <a:p>
              <a:r>
                <a:rPr lang="tr-TR" b="1" dirty="0" smtClean="0">
                  <a:solidFill>
                    <a:srgbClr val="00B0F0"/>
                  </a:solidFill>
                  <a:latin typeface="Comic Sans MS" panose="030F0702030302020204" pitchFamily="66" charset="0"/>
                </a:rPr>
                <a:t>Halk Sağlığı Hizmeti</a:t>
              </a:r>
              <a:endParaRPr lang="tr-TR" b="1" dirty="0">
                <a:solidFill>
                  <a:srgbClr val="00B0F0"/>
                </a:solidFill>
                <a:latin typeface="Comic Sans MS" panose="030F0702030302020204" pitchFamily="66" charset="0"/>
              </a:endParaRPr>
            </a:p>
          </p:txBody>
        </p:sp>
        <p:sp>
          <p:nvSpPr>
            <p:cNvPr id="5" name="Metin kutusu 4"/>
            <p:cNvSpPr txBox="1"/>
            <p:nvPr/>
          </p:nvSpPr>
          <p:spPr>
            <a:xfrm>
              <a:off x="4788024" y="5723964"/>
              <a:ext cx="3024336" cy="369332"/>
            </a:xfrm>
            <a:prstGeom prst="rect">
              <a:avLst/>
            </a:prstGeom>
            <a:noFill/>
          </p:spPr>
          <p:txBody>
            <a:bodyPr wrap="square" rtlCol="0">
              <a:spAutoFit/>
            </a:bodyPr>
            <a:lstStyle/>
            <a:p>
              <a:r>
                <a:rPr lang="tr-TR" b="1" dirty="0" smtClean="0">
                  <a:solidFill>
                    <a:srgbClr val="00B0F0"/>
                  </a:solidFill>
                  <a:latin typeface="Comic Sans MS" panose="030F0702030302020204" pitchFamily="66" charset="0"/>
                </a:rPr>
                <a:t>Koruyucu Hekimlik</a:t>
              </a:r>
              <a:endParaRPr lang="tr-TR" b="1" dirty="0">
                <a:solidFill>
                  <a:srgbClr val="00B0F0"/>
                </a:solidFill>
                <a:latin typeface="Comic Sans MS" panose="030F0702030302020204" pitchFamily="66" charset="0"/>
              </a:endParaRPr>
            </a:p>
          </p:txBody>
        </p:sp>
        <p:sp>
          <p:nvSpPr>
            <p:cNvPr id="6" name="Metin kutusu 5"/>
            <p:cNvSpPr txBox="1"/>
            <p:nvPr/>
          </p:nvSpPr>
          <p:spPr>
            <a:xfrm>
              <a:off x="2735796" y="3645024"/>
              <a:ext cx="3024336" cy="369332"/>
            </a:xfrm>
            <a:prstGeom prst="rect">
              <a:avLst/>
            </a:prstGeom>
            <a:noFill/>
          </p:spPr>
          <p:txBody>
            <a:bodyPr wrap="square" rtlCol="0">
              <a:spAutoFit/>
            </a:bodyPr>
            <a:lstStyle/>
            <a:p>
              <a:pPr algn="ctr"/>
              <a:r>
                <a:rPr lang="tr-TR" b="1" dirty="0" smtClean="0">
                  <a:solidFill>
                    <a:srgbClr val="00B0F0"/>
                  </a:solidFill>
                  <a:latin typeface="Comic Sans MS" panose="030F0702030302020204" pitchFamily="66" charset="0"/>
                </a:rPr>
                <a:t>KORUYUCU TIP</a:t>
              </a:r>
              <a:endParaRPr lang="tr-TR" b="1" dirty="0">
                <a:solidFill>
                  <a:srgbClr val="00B0F0"/>
                </a:solidFill>
                <a:latin typeface="Comic Sans MS" panose="030F0702030302020204" pitchFamily="66" charset="0"/>
              </a:endParaRPr>
            </a:p>
          </p:txBody>
        </p:sp>
      </p:grpSp>
    </p:spTree>
    <p:extLst>
      <p:ext uri="{BB962C8B-B14F-4D97-AF65-F5344CB8AC3E}">
        <p14:creationId xmlns:p14="http://schemas.microsoft.com/office/powerpoint/2010/main" val="3565673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2441</Words>
  <Application>Microsoft Office PowerPoint</Application>
  <PresentationFormat>Ekran Gösterisi (4:3)</PresentationFormat>
  <Paragraphs>298</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Ofis Teması</vt:lpstr>
      <vt:lpstr>ÇEVRE SAĞLIĞI Sağlık açısından çevre, Çevre sağlık ilişkisi, Çevre sağlığı tanımı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ÇEVRE SAĞLIĞI Sağlık açısından çevre, Çevre sağlık ilişkisi, Çevre sağlığı tanımı</dc:title>
  <dc:creator>ASUS-PC</dc:creator>
  <cp:lastModifiedBy>Omur GOKKUS</cp:lastModifiedBy>
  <cp:revision>34</cp:revision>
  <dcterms:created xsi:type="dcterms:W3CDTF">2015-10-11T14:37:11Z</dcterms:created>
  <dcterms:modified xsi:type="dcterms:W3CDTF">2016-10-12T19:54:13Z</dcterms:modified>
</cp:coreProperties>
</file>