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302" r:id="rId21"/>
    <p:sldId id="303" r:id="rId22"/>
    <p:sldId id="304" r:id="rId23"/>
    <p:sldId id="295" r:id="rId24"/>
    <p:sldId id="301" r:id="rId25"/>
    <p:sldId id="296" r:id="rId26"/>
    <p:sldId id="297" r:id="rId27"/>
    <p:sldId id="298" r:id="rId28"/>
    <p:sldId id="299" r:id="rId29"/>
    <p:sldId id="300" r:id="rId30"/>
    <p:sldId id="276" r:id="rId31"/>
    <p:sldId id="258"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6C6EC6-2F98-4636-A30A-73F1B99C147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982D5AD9-7385-45C9-943F-23D1D88219C0}">
      <dgm:prSet phldrT="[Metin]"/>
      <dgm:spPr/>
      <dgm:t>
        <a:bodyPr/>
        <a:lstStyle/>
        <a:p>
          <a:r>
            <a:rPr lang="tr-TR" dirty="0" smtClean="0">
              <a:latin typeface="Comic Sans MS" panose="030F0702030302020204" pitchFamily="66" charset="0"/>
            </a:rPr>
            <a:t>Kirletici Konsantrasyon Ölçümleri</a:t>
          </a:r>
          <a:endParaRPr lang="tr-TR" dirty="0">
            <a:latin typeface="Comic Sans MS" panose="030F0702030302020204" pitchFamily="66" charset="0"/>
          </a:endParaRPr>
        </a:p>
      </dgm:t>
    </dgm:pt>
    <dgm:pt modelId="{8C3746B3-4783-4F12-99AB-03AF0B9C690A}" type="parTrans" cxnId="{B7827EFB-98EC-4D60-A272-F05CABDBB3D8}">
      <dgm:prSet/>
      <dgm:spPr/>
      <dgm:t>
        <a:bodyPr/>
        <a:lstStyle/>
        <a:p>
          <a:endParaRPr lang="tr-TR"/>
        </a:p>
      </dgm:t>
    </dgm:pt>
    <dgm:pt modelId="{D3311146-7D36-43C4-A87B-D9BB3BEF26D3}" type="sibTrans" cxnId="{B7827EFB-98EC-4D60-A272-F05CABDBB3D8}">
      <dgm:prSet/>
      <dgm:spPr/>
      <dgm:t>
        <a:bodyPr/>
        <a:lstStyle/>
        <a:p>
          <a:endParaRPr lang="tr-TR"/>
        </a:p>
      </dgm:t>
    </dgm:pt>
    <dgm:pt modelId="{F665BC94-CD10-4328-9817-D31148FEEADD}">
      <dgm:prSet phldrT="[Metin]"/>
      <dgm:spPr/>
      <dgm:t>
        <a:bodyPr/>
        <a:lstStyle/>
        <a:p>
          <a:r>
            <a:rPr lang="tr-TR" dirty="0" smtClean="0">
              <a:latin typeface="Comic Sans MS" panose="030F0702030302020204" pitchFamily="66" charset="0"/>
            </a:rPr>
            <a:t>Anlık Ölçümler</a:t>
          </a:r>
        </a:p>
        <a:p>
          <a:r>
            <a:rPr lang="tr-TR" dirty="0" smtClean="0">
              <a:latin typeface="Comic Sans MS" panose="030F0702030302020204" pitchFamily="66" charset="0"/>
            </a:rPr>
            <a:t>(8-15 </a:t>
          </a:r>
          <a:r>
            <a:rPr lang="tr-TR" dirty="0" err="1" smtClean="0">
              <a:latin typeface="Comic Sans MS" panose="030F0702030302020204" pitchFamily="66" charset="0"/>
            </a:rPr>
            <a:t>dk</a:t>
          </a:r>
          <a:r>
            <a:rPr lang="tr-TR" dirty="0" smtClean="0">
              <a:latin typeface="Comic Sans MS" panose="030F0702030302020204" pitchFamily="66" charset="0"/>
            </a:rPr>
            <a:t>)</a:t>
          </a:r>
          <a:endParaRPr lang="tr-TR" dirty="0">
            <a:latin typeface="Comic Sans MS" panose="030F0702030302020204" pitchFamily="66" charset="0"/>
          </a:endParaRPr>
        </a:p>
      </dgm:t>
    </dgm:pt>
    <dgm:pt modelId="{34843316-302F-46A6-9649-3FB4ED163C11}" type="parTrans" cxnId="{2991F0B3-D6E3-4B5A-864D-DFE8A825B2EE}">
      <dgm:prSet/>
      <dgm:spPr/>
      <dgm:t>
        <a:bodyPr/>
        <a:lstStyle/>
        <a:p>
          <a:endParaRPr lang="tr-TR"/>
        </a:p>
      </dgm:t>
    </dgm:pt>
    <dgm:pt modelId="{CA4953F8-BD6A-483B-A060-FF9ED9775446}" type="sibTrans" cxnId="{2991F0B3-D6E3-4B5A-864D-DFE8A825B2EE}">
      <dgm:prSet/>
      <dgm:spPr/>
      <dgm:t>
        <a:bodyPr/>
        <a:lstStyle/>
        <a:p>
          <a:endParaRPr lang="tr-TR"/>
        </a:p>
      </dgm:t>
    </dgm:pt>
    <dgm:pt modelId="{A75F897F-CB89-4385-A633-8A733F91D169}">
      <dgm:prSet phldrT="[Metin]"/>
      <dgm:spPr/>
      <dgm:t>
        <a:bodyPr/>
        <a:lstStyle/>
        <a:p>
          <a:r>
            <a:rPr lang="tr-TR" dirty="0" smtClean="0">
              <a:latin typeface="Comic Sans MS" panose="030F0702030302020204" pitchFamily="66" charset="0"/>
            </a:rPr>
            <a:t>Uzun Süreli Ölçümler</a:t>
          </a:r>
        </a:p>
        <a:p>
          <a:r>
            <a:rPr lang="tr-TR" dirty="0" smtClean="0">
              <a:latin typeface="Comic Sans MS" panose="030F0702030302020204" pitchFamily="66" charset="0"/>
            </a:rPr>
            <a:t>(8 saat – 1 hafta)</a:t>
          </a:r>
          <a:endParaRPr lang="tr-TR" dirty="0">
            <a:latin typeface="Comic Sans MS" panose="030F0702030302020204" pitchFamily="66" charset="0"/>
          </a:endParaRPr>
        </a:p>
      </dgm:t>
    </dgm:pt>
    <dgm:pt modelId="{CE4DE899-0A52-4D2C-92CC-68EA1D249771}" type="parTrans" cxnId="{6A136308-7EF7-4C3C-A676-A4C7A2AF8D60}">
      <dgm:prSet/>
      <dgm:spPr/>
      <dgm:t>
        <a:bodyPr/>
        <a:lstStyle/>
        <a:p>
          <a:endParaRPr lang="tr-TR"/>
        </a:p>
      </dgm:t>
    </dgm:pt>
    <dgm:pt modelId="{6C90C747-1D5A-4DD7-9295-3046BB777E24}" type="sibTrans" cxnId="{6A136308-7EF7-4C3C-A676-A4C7A2AF8D60}">
      <dgm:prSet/>
      <dgm:spPr/>
      <dgm:t>
        <a:bodyPr/>
        <a:lstStyle/>
        <a:p>
          <a:endParaRPr lang="tr-TR"/>
        </a:p>
      </dgm:t>
    </dgm:pt>
    <dgm:pt modelId="{DC97B5EE-533E-4417-8BCE-F028444D8418}" type="pres">
      <dgm:prSet presAssocID="{326C6EC6-2F98-4636-A30A-73F1B99C147E}" presName="hierChild1" presStyleCnt="0">
        <dgm:presLayoutVars>
          <dgm:orgChart val="1"/>
          <dgm:chPref val="1"/>
          <dgm:dir/>
          <dgm:animOne val="branch"/>
          <dgm:animLvl val="lvl"/>
          <dgm:resizeHandles/>
        </dgm:presLayoutVars>
      </dgm:prSet>
      <dgm:spPr/>
      <dgm:t>
        <a:bodyPr/>
        <a:lstStyle/>
        <a:p>
          <a:endParaRPr lang="en-US"/>
        </a:p>
      </dgm:t>
    </dgm:pt>
    <dgm:pt modelId="{1B8D8CDB-3E2E-4EEA-9155-16A04A0615A5}" type="pres">
      <dgm:prSet presAssocID="{982D5AD9-7385-45C9-943F-23D1D88219C0}" presName="hierRoot1" presStyleCnt="0">
        <dgm:presLayoutVars>
          <dgm:hierBranch val="init"/>
        </dgm:presLayoutVars>
      </dgm:prSet>
      <dgm:spPr/>
    </dgm:pt>
    <dgm:pt modelId="{465E09F1-CD35-4AAC-9E5E-3D5E7F3AADA5}" type="pres">
      <dgm:prSet presAssocID="{982D5AD9-7385-45C9-943F-23D1D88219C0}" presName="rootComposite1" presStyleCnt="0"/>
      <dgm:spPr/>
    </dgm:pt>
    <dgm:pt modelId="{D1BDA7FA-73D2-41AF-84CC-D7AC1D7BDF2E}" type="pres">
      <dgm:prSet presAssocID="{982D5AD9-7385-45C9-943F-23D1D88219C0}" presName="rootText1" presStyleLbl="node0" presStyleIdx="0" presStyleCnt="1">
        <dgm:presLayoutVars>
          <dgm:chPref val="3"/>
        </dgm:presLayoutVars>
      </dgm:prSet>
      <dgm:spPr/>
      <dgm:t>
        <a:bodyPr/>
        <a:lstStyle/>
        <a:p>
          <a:endParaRPr lang="en-US"/>
        </a:p>
      </dgm:t>
    </dgm:pt>
    <dgm:pt modelId="{6B6CF834-4520-4BB3-B12A-849814AA1A48}" type="pres">
      <dgm:prSet presAssocID="{982D5AD9-7385-45C9-943F-23D1D88219C0}" presName="rootConnector1" presStyleLbl="node1" presStyleIdx="0" presStyleCnt="0"/>
      <dgm:spPr/>
      <dgm:t>
        <a:bodyPr/>
        <a:lstStyle/>
        <a:p>
          <a:endParaRPr lang="en-US"/>
        </a:p>
      </dgm:t>
    </dgm:pt>
    <dgm:pt modelId="{7F4A2198-2A66-45F3-A934-E1C401516747}" type="pres">
      <dgm:prSet presAssocID="{982D5AD9-7385-45C9-943F-23D1D88219C0}" presName="hierChild2" presStyleCnt="0"/>
      <dgm:spPr/>
    </dgm:pt>
    <dgm:pt modelId="{6CC766BD-538A-4799-BFBA-4CEBAFFB543E}" type="pres">
      <dgm:prSet presAssocID="{34843316-302F-46A6-9649-3FB4ED163C11}" presName="Name37" presStyleLbl="parChTrans1D2" presStyleIdx="0" presStyleCnt="2"/>
      <dgm:spPr/>
      <dgm:t>
        <a:bodyPr/>
        <a:lstStyle/>
        <a:p>
          <a:endParaRPr lang="en-US"/>
        </a:p>
      </dgm:t>
    </dgm:pt>
    <dgm:pt modelId="{9053BFDB-3AC6-4928-998E-60E4BCAF374D}" type="pres">
      <dgm:prSet presAssocID="{F665BC94-CD10-4328-9817-D31148FEEADD}" presName="hierRoot2" presStyleCnt="0">
        <dgm:presLayoutVars>
          <dgm:hierBranch val="init"/>
        </dgm:presLayoutVars>
      </dgm:prSet>
      <dgm:spPr/>
    </dgm:pt>
    <dgm:pt modelId="{FDCB5428-4D67-4D51-AE0D-AEABFDC4F225}" type="pres">
      <dgm:prSet presAssocID="{F665BC94-CD10-4328-9817-D31148FEEADD}" presName="rootComposite" presStyleCnt="0"/>
      <dgm:spPr/>
    </dgm:pt>
    <dgm:pt modelId="{E3BF87EA-849F-411D-B905-7F28F841495F}" type="pres">
      <dgm:prSet presAssocID="{F665BC94-CD10-4328-9817-D31148FEEADD}" presName="rootText" presStyleLbl="node2" presStyleIdx="0" presStyleCnt="2">
        <dgm:presLayoutVars>
          <dgm:chPref val="3"/>
        </dgm:presLayoutVars>
      </dgm:prSet>
      <dgm:spPr/>
      <dgm:t>
        <a:bodyPr/>
        <a:lstStyle/>
        <a:p>
          <a:endParaRPr lang="en-US"/>
        </a:p>
      </dgm:t>
    </dgm:pt>
    <dgm:pt modelId="{9BD516C6-60B3-43A7-9F64-28ACCA88558E}" type="pres">
      <dgm:prSet presAssocID="{F665BC94-CD10-4328-9817-D31148FEEADD}" presName="rootConnector" presStyleLbl="node2" presStyleIdx="0" presStyleCnt="2"/>
      <dgm:spPr/>
      <dgm:t>
        <a:bodyPr/>
        <a:lstStyle/>
        <a:p>
          <a:endParaRPr lang="en-US"/>
        </a:p>
      </dgm:t>
    </dgm:pt>
    <dgm:pt modelId="{439200A1-9C02-44B8-8263-70AFA12C3D3A}" type="pres">
      <dgm:prSet presAssocID="{F665BC94-CD10-4328-9817-D31148FEEADD}" presName="hierChild4" presStyleCnt="0"/>
      <dgm:spPr/>
    </dgm:pt>
    <dgm:pt modelId="{24BAAA73-D533-4EC1-87B8-EB8F9F29D31F}" type="pres">
      <dgm:prSet presAssocID="{F665BC94-CD10-4328-9817-D31148FEEADD}" presName="hierChild5" presStyleCnt="0"/>
      <dgm:spPr/>
    </dgm:pt>
    <dgm:pt modelId="{E49A9E1B-9FC0-4A15-93FB-99D31680E458}" type="pres">
      <dgm:prSet presAssocID="{CE4DE899-0A52-4D2C-92CC-68EA1D249771}" presName="Name37" presStyleLbl="parChTrans1D2" presStyleIdx="1" presStyleCnt="2"/>
      <dgm:spPr/>
      <dgm:t>
        <a:bodyPr/>
        <a:lstStyle/>
        <a:p>
          <a:endParaRPr lang="en-US"/>
        </a:p>
      </dgm:t>
    </dgm:pt>
    <dgm:pt modelId="{BAFD6FC1-F81F-4D02-BB14-BC51073D1F60}" type="pres">
      <dgm:prSet presAssocID="{A75F897F-CB89-4385-A633-8A733F91D169}" presName="hierRoot2" presStyleCnt="0">
        <dgm:presLayoutVars>
          <dgm:hierBranch val="init"/>
        </dgm:presLayoutVars>
      </dgm:prSet>
      <dgm:spPr/>
    </dgm:pt>
    <dgm:pt modelId="{DACB5BC0-8B81-4B1B-BCB9-A0152ADD1228}" type="pres">
      <dgm:prSet presAssocID="{A75F897F-CB89-4385-A633-8A733F91D169}" presName="rootComposite" presStyleCnt="0"/>
      <dgm:spPr/>
    </dgm:pt>
    <dgm:pt modelId="{47AC6F0C-859C-4541-A526-F7399563358C}" type="pres">
      <dgm:prSet presAssocID="{A75F897F-CB89-4385-A633-8A733F91D169}" presName="rootText" presStyleLbl="node2" presStyleIdx="1" presStyleCnt="2">
        <dgm:presLayoutVars>
          <dgm:chPref val="3"/>
        </dgm:presLayoutVars>
      </dgm:prSet>
      <dgm:spPr/>
      <dgm:t>
        <a:bodyPr/>
        <a:lstStyle/>
        <a:p>
          <a:endParaRPr lang="en-US"/>
        </a:p>
      </dgm:t>
    </dgm:pt>
    <dgm:pt modelId="{E7C882E3-46D5-4757-A828-D9A98C60E900}" type="pres">
      <dgm:prSet presAssocID="{A75F897F-CB89-4385-A633-8A733F91D169}" presName="rootConnector" presStyleLbl="node2" presStyleIdx="1" presStyleCnt="2"/>
      <dgm:spPr/>
      <dgm:t>
        <a:bodyPr/>
        <a:lstStyle/>
        <a:p>
          <a:endParaRPr lang="en-US"/>
        </a:p>
      </dgm:t>
    </dgm:pt>
    <dgm:pt modelId="{90FBD0D5-0373-4809-8045-7B28F63B88C6}" type="pres">
      <dgm:prSet presAssocID="{A75F897F-CB89-4385-A633-8A733F91D169}" presName="hierChild4" presStyleCnt="0"/>
      <dgm:spPr/>
    </dgm:pt>
    <dgm:pt modelId="{7855875E-FBBE-4FBF-A780-B78C28BF573C}" type="pres">
      <dgm:prSet presAssocID="{A75F897F-CB89-4385-A633-8A733F91D169}" presName="hierChild5" presStyleCnt="0"/>
      <dgm:spPr/>
    </dgm:pt>
    <dgm:pt modelId="{023B1BFE-2522-4650-BDB4-C7ECA45F1FCE}" type="pres">
      <dgm:prSet presAssocID="{982D5AD9-7385-45C9-943F-23D1D88219C0}" presName="hierChild3" presStyleCnt="0"/>
      <dgm:spPr/>
    </dgm:pt>
  </dgm:ptLst>
  <dgm:cxnLst>
    <dgm:cxn modelId="{B7827EFB-98EC-4D60-A272-F05CABDBB3D8}" srcId="{326C6EC6-2F98-4636-A30A-73F1B99C147E}" destId="{982D5AD9-7385-45C9-943F-23D1D88219C0}" srcOrd="0" destOrd="0" parTransId="{8C3746B3-4783-4F12-99AB-03AF0B9C690A}" sibTransId="{D3311146-7D36-43C4-A87B-D9BB3BEF26D3}"/>
    <dgm:cxn modelId="{6895AFDA-8C86-4168-BD31-11FE1BFD078D}" type="presOf" srcId="{CE4DE899-0A52-4D2C-92CC-68EA1D249771}" destId="{E49A9E1B-9FC0-4A15-93FB-99D31680E458}" srcOrd="0" destOrd="0" presId="urn:microsoft.com/office/officeart/2005/8/layout/orgChart1"/>
    <dgm:cxn modelId="{4C37B425-B1BD-49CD-89D1-34A7498BB8B3}" type="presOf" srcId="{982D5AD9-7385-45C9-943F-23D1D88219C0}" destId="{6B6CF834-4520-4BB3-B12A-849814AA1A48}" srcOrd="1" destOrd="0" presId="urn:microsoft.com/office/officeart/2005/8/layout/orgChart1"/>
    <dgm:cxn modelId="{DB291E7B-2C72-48A9-9789-F2695196921F}" type="presOf" srcId="{A75F897F-CB89-4385-A633-8A733F91D169}" destId="{47AC6F0C-859C-4541-A526-F7399563358C}" srcOrd="0" destOrd="0" presId="urn:microsoft.com/office/officeart/2005/8/layout/orgChart1"/>
    <dgm:cxn modelId="{8DA038EC-B4A7-4C75-972E-78E0B75F6E88}" type="presOf" srcId="{A75F897F-CB89-4385-A633-8A733F91D169}" destId="{E7C882E3-46D5-4757-A828-D9A98C60E900}" srcOrd="1" destOrd="0" presId="urn:microsoft.com/office/officeart/2005/8/layout/orgChart1"/>
    <dgm:cxn modelId="{6A136308-7EF7-4C3C-A676-A4C7A2AF8D60}" srcId="{982D5AD9-7385-45C9-943F-23D1D88219C0}" destId="{A75F897F-CB89-4385-A633-8A733F91D169}" srcOrd="1" destOrd="0" parTransId="{CE4DE899-0A52-4D2C-92CC-68EA1D249771}" sibTransId="{6C90C747-1D5A-4DD7-9295-3046BB777E24}"/>
    <dgm:cxn modelId="{226B1A0D-86F2-4D2C-80D1-CEA79CC0A2A0}" type="presOf" srcId="{34843316-302F-46A6-9649-3FB4ED163C11}" destId="{6CC766BD-538A-4799-BFBA-4CEBAFFB543E}" srcOrd="0" destOrd="0" presId="urn:microsoft.com/office/officeart/2005/8/layout/orgChart1"/>
    <dgm:cxn modelId="{985C95BD-54CF-419F-903F-8F53B2B8B09D}" type="presOf" srcId="{F665BC94-CD10-4328-9817-D31148FEEADD}" destId="{E3BF87EA-849F-411D-B905-7F28F841495F}" srcOrd="0" destOrd="0" presId="urn:microsoft.com/office/officeart/2005/8/layout/orgChart1"/>
    <dgm:cxn modelId="{2991F0B3-D6E3-4B5A-864D-DFE8A825B2EE}" srcId="{982D5AD9-7385-45C9-943F-23D1D88219C0}" destId="{F665BC94-CD10-4328-9817-D31148FEEADD}" srcOrd="0" destOrd="0" parTransId="{34843316-302F-46A6-9649-3FB4ED163C11}" sibTransId="{CA4953F8-BD6A-483B-A060-FF9ED9775446}"/>
    <dgm:cxn modelId="{CF2B5793-27D7-4D05-9985-B96A3F2FAF12}" type="presOf" srcId="{982D5AD9-7385-45C9-943F-23D1D88219C0}" destId="{D1BDA7FA-73D2-41AF-84CC-D7AC1D7BDF2E}" srcOrd="0" destOrd="0" presId="urn:microsoft.com/office/officeart/2005/8/layout/orgChart1"/>
    <dgm:cxn modelId="{F6116BD9-FB91-4BE2-9CC0-B2FCCE9252E7}" type="presOf" srcId="{326C6EC6-2F98-4636-A30A-73F1B99C147E}" destId="{DC97B5EE-533E-4417-8BCE-F028444D8418}" srcOrd="0" destOrd="0" presId="urn:microsoft.com/office/officeart/2005/8/layout/orgChart1"/>
    <dgm:cxn modelId="{92272A3D-DE4C-4C98-8EAA-E73F6494DBDC}" type="presOf" srcId="{F665BC94-CD10-4328-9817-D31148FEEADD}" destId="{9BD516C6-60B3-43A7-9F64-28ACCA88558E}" srcOrd="1" destOrd="0" presId="urn:microsoft.com/office/officeart/2005/8/layout/orgChart1"/>
    <dgm:cxn modelId="{FD86050F-8242-4A04-8F72-43C491F5317D}" type="presParOf" srcId="{DC97B5EE-533E-4417-8BCE-F028444D8418}" destId="{1B8D8CDB-3E2E-4EEA-9155-16A04A0615A5}" srcOrd="0" destOrd="0" presId="urn:microsoft.com/office/officeart/2005/8/layout/orgChart1"/>
    <dgm:cxn modelId="{34A1561A-31F2-479E-99F8-1F5C34718081}" type="presParOf" srcId="{1B8D8CDB-3E2E-4EEA-9155-16A04A0615A5}" destId="{465E09F1-CD35-4AAC-9E5E-3D5E7F3AADA5}" srcOrd="0" destOrd="0" presId="urn:microsoft.com/office/officeart/2005/8/layout/orgChart1"/>
    <dgm:cxn modelId="{20ED5A00-74E0-49EF-BE6D-0060AA01A038}" type="presParOf" srcId="{465E09F1-CD35-4AAC-9E5E-3D5E7F3AADA5}" destId="{D1BDA7FA-73D2-41AF-84CC-D7AC1D7BDF2E}" srcOrd="0" destOrd="0" presId="urn:microsoft.com/office/officeart/2005/8/layout/orgChart1"/>
    <dgm:cxn modelId="{165D1E74-5E9A-42D2-A26E-FBD5B5B2823F}" type="presParOf" srcId="{465E09F1-CD35-4AAC-9E5E-3D5E7F3AADA5}" destId="{6B6CF834-4520-4BB3-B12A-849814AA1A48}" srcOrd="1" destOrd="0" presId="urn:microsoft.com/office/officeart/2005/8/layout/orgChart1"/>
    <dgm:cxn modelId="{D8561D0A-D60D-4D28-AA7E-B3F5943BA860}" type="presParOf" srcId="{1B8D8CDB-3E2E-4EEA-9155-16A04A0615A5}" destId="{7F4A2198-2A66-45F3-A934-E1C401516747}" srcOrd="1" destOrd="0" presId="urn:microsoft.com/office/officeart/2005/8/layout/orgChart1"/>
    <dgm:cxn modelId="{7577A589-8F51-49F4-914D-AEB8DC95A580}" type="presParOf" srcId="{7F4A2198-2A66-45F3-A934-E1C401516747}" destId="{6CC766BD-538A-4799-BFBA-4CEBAFFB543E}" srcOrd="0" destOrd="0" presId="urn:microsoft.com/office/officeart/2005/8/layout/orgChart1"/>
    <dgm:cxn modelId="{4D425712-CFB3-4D9E-9043-509CECBF16C6}" type="presParOf" srcId="{7F4A2198-2A66-45F3-A934-E1C401516747}" destId="{9053BFDB-3AC6-4928-998E-60E4BCAF374D}" srcOrd="1" destOrd="0" presId="urn:microsoft.com/office/officeart/2005/8/layout/orgChart1"/>
    <dgm:cxn modelId="{DBDFA1DB-37F5-42AF-A5A1-71A5136BDC35}" type="presParOf" srcId="{9053BFDB-3AC6-4928-998E-60E4BCAF374D}" destId="{FDCB5428-4D67-4D51-AE0D-AEABFDC4F225}" srcOrd="0" destOrd="0" presId="urn:microsoft.com/office/officeart/2005/8/layout/orgChart1"/>
    <dgm:cxn modelId="{619C4CF5-FC1A-4E08-80DC-F396A1E5A0C6}" type="presParOf" srcId="{FDCB5428-4D67-4D51-AE0D-AEABFDC4F225}" destId="{E3BF87EA-849F-411D-B905-7F28F841495F}" srcOrd="0" destOrd="0" presId="urn:microsoft.com/office/officeart/2005/8/layout/orgChart1"/>
    <dgm:cxn modelId="{8D540177-D00B-4B24-A1B2-B598CEEFFFC7}" type="presParOf" srcId="{FDCB5428-4D67-4D51-AE0D-AEABFDC4F225}" destId="{9BD516C6-60B3-43A7-9F64-28ACCA88558E}" srcOrd="1" destOrd="0" presId="urn:microsoft.com/office/officeart/2005/8/layout/orgChart1"/>
    <dgm:cxn modelId="{1BAF032D-5F73-4354-89C8-4BA6A730964B}" type="presParOf" srcId="{9053BFDB-3AC6-4928-998E-60E4BCAF374D}" destId="{439200A1-9C02-44B8-8263-70AFA12C3D3A}" srcOrd="1" destOrd="0" presId="urn:microsoft.com/office/officeart/2005/8/layout/orgChart1"/>
    <dgm:cxn modelId="{AB3D9C79-D9ED-4573-AA6C-26BF93CB6165}" type="presParOf" srcId="{9053BFDB-3AC6-4928-998E-60E4BCAF374D}" destId="{24BAAA73-D533-4EC1-87B8-EB8F9F29D31F}" srcOrd="2" destOrd="0" presId="urn:microsoft.com/office/officeart/2005/8/layout/orgChart1"/>
    <dgm:cxn modelId="{4B262C3D-7DE5-4C43-8400-E27D38CE4619}" type="presParOf" srcId="{7F4A2198-2A66-45F3-A934-E1C401516747}" destId="{E49A9E1B-9FC0-4A15-93FB-99D31680E458}" srcOrd="2" destOrd="0" presId="urn:microsoft.com/office/officeart/2005/8/layout/orgChart1"/>
    <dgm:cxn modelId="{749ADFBA-09BF-4225-A95C-7B0B9ACF126C}" type="presParOf" srcId="{7F4A2198-2A66-45F3-A934-E1C401516747}" destId="{BAFD6FC1-F81F-4D02-BB14-BC51073D1F60}" srcOrd="3" destOrd="0" presId="urn:microsoft.com/office/officeart/2005/8/layout/orgChart1"/>
    <dgm:cxn modelId="{23D72CC0-068B-421D-B4C5-3CE9271C6114}" type="presParOf" srcId="{BAFD6FC1-F81F-4D02-BB14-BC51073D1F60}" destId="{DACB5BC0-8B81-4B1B-BCB9-A0152ADD1228}" srcOrd="0" destOrd="0" presId="urn:microsoft.com/office/officeart/2005/8/layout/orgChart1"/>
    <dgm:cxn modelId="{F748E77E-FC03-4020-B6ED-13C840B8FE27}" type="presParOf" srcId="{DACB5BC0-8B81-4B1B-BCB9-A0152ADD1228}" destId="{47AC6F0C-859C-4541-A526-F7399563358C}" srcOrd="0" destOrd="0" presId="urn:microsoft.com/office/officeart/2005/8/layout/orgChart1"/>
    <dgm:cxn modelId="{2C4CCD01-723B-4FC1-B6B9-73F576397E81}" type="presParOf" srcId="{DACB5BC0-8B81-4B1B-BCB9-A0152ADD1228}" destId="{E7C882E3-46D5-4757-A828-D9A98C60E900}" srcOrd="1" destOrd="0" presId="urn:microsoft.com/office/officeart/2005/8/layout/orgChart1"/>
    <dgm:cxn modelId="{19FA305C-E21E-43A2-A893-BE7972B4AAA3}" type="presParOf" srcId="{BAFD6FC1-F81F-4D02-BB14-BC51073D1F60}" destId="{90FBD0D5-0373-4809-8045-7B28F63B88C6}" srcOrd="1" destOrd="0" presId="urn:microsoft.com/office/officeart/2005/8/layout/orgChart1"/>
    <dgm:cxn modelId="{B72EDC7B-BC08-42DA-A019-BB356392F6A4}" type="presParOf" srcId="{BAFD6FC1-F81F-4D02-BB14-BC51073D1F60}" destId="{7855875E-FBBE-4FBF-A780-B78C28BF573C}" srcOrd="2" destOrd="0" presId="urn:microsoft.com/office/officeart/2005/8/layout/orgChart1"/>
    <dgm:cxn modelId="{30B283CB-1825-4010-BDD7-632C3E222FC2}" type="presParOf" srcId="{1B8D8CDB-3E2E-4EEA-9155-16A04A0615A5}" destId="{023B1BFE-2522-4650-BDB4-C7ECA45F1F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C6EC6-2F98-4636-A30A-73F1B99C147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982D5AD9-7385-45C9-943F-23D1D88219C0}">
      <dgm:prSet phldrT="[Metin]" custT="1"/>
      <dgm:spPr/>
      <dgm:t>
        <a:bodyPr/>
        <a:lstStyle/>
        <a:p>
          <a:r>
            <a:rPr lang="tr-TR" sz="2800" dirty="0" smtClean="0">
              <a:latin typeface="Comic Sans MS" panose="030F0702030302020204" pitchFamily="66" charset="0"/>
            </a:rPr>
            <a:t>Ölçüm Yöntemleri</a:t>
          </a:r>
          <a:endParaRPr lang="tr-TR" sz="2800" dirty="0">
            <a:latin typeface="Comic Sans MS" panose="030F0702030302020204" pitchFamily="66" charset="0"/>
          </a:endParaRPr>
        </a:p>
      </dgm:t>
    </dgm:pt>
    <dgm:pt modelId="{8C3746B3-4783-4F12-99AB-03AF0B9C690A}" type="parTrans" cxnId="{B7827EFB-98EC-4D60-A272-F05CABDBB3D8}">
      <dgm:prSet/>
      <dgm:spPr/>
      <dgm:t>
        <a:bodyPr/>
        <a:lstStyle/>
        <a:p>
          <a:endParaRPr lang="tr-TR" sz="1400"/>
        </a:p>
      </dgm:t>
    </dgm:pt>
    <dgm:pt modelId="{D3311146-7D36-43C4-A87B-D9BB3BEF26D3}" type="sibTrans" cxnId="{B7827EFB-98EC-4D60-A272-F05CABDBB3D8}">
      <dgm:prSet/>
      <dgm:spPr/>
      <dgm:t>
        <a:bodyPr/>
        <a:lstStyle/>
        <a:p>
          <a:endParaRPr lang="tr-TR" sz="1400"/>
        </a:p>
      </dgm:t>
    </dgm:pt>
    <dgm:pt modelId="{F665BC94-CD10-4328-9817-D31148FEEADD}">
      <dgm:prSet phldrT="[Metin]" custT="1"/>
      <dgm:spPr/>
      <dgm:t>
        <a:bodyPr/>
        <a:lstStyle/>
        <a:p>
          <a:r>
            <a:rPr lang="tr-TR" sz="2800" dirty="0" smtClean="0">
              <a:latin typeface="Comic Sans MS" panose="030F0702030302020204" pitchFamily="66" charset="0"/>
            </a:rPr>
            <a:t>Aktif Yöntemler</a:t>
          </a:r>
        </a:p>
      </dgm:t>
    </dgm:pt>
    <dgm:pt modelId="{34843316-302F-46A6-9649-3FB4ED163C11}" type="parTrans" cxnId="{2991F0B3-D6E3-4B5A-864D-DFE8A825B2EE}">
      <dgm:prSet/>
      <dgm:spPr/>
      <dgm:t>
        <a:bodyPr/>
        <a:lstStyle/>
        <a:p>
          <a:endParaRPr lang="tr-TR" sz="1400"/>
        </a:p>
      </dgm:t>
    </dgm:pt>
    <dgm:pt modelId="{CA4953F8-BD6A-483B-A060-FF9ED9775446}" type="sibTrans" cxnId="{2991F0B3-D6E3-4B5A-864D-DFE8A825B2EE}">
      <dgm:prSet/>
      <dgm:spPr/>
      <dgm:t>
        <a:bodyPr/>
        <a:lstStyle/>
        <a:p>
          <a:endParaRPr lang="tr-TR" sz="1400"/>
        </a:p>
      </dgm:t>
    </dgm:pt>
    <dgm:pt modelId="{A75F897F-CB89-4385-A633-8A733F91D169}">
      <dgm:prSet phldrT="[Metin]" custT="1"/>
      <dgm:spPr/>
      <dgm:t>
        <a:bodyPr/>
        <a:lstStyle/>
        <a:p>
          <a:r>
            <a:rPr lang="tr-TR" sz="2800" dirty="0" smtClean="0">
              <a:latin typeface="Comic Sans MS" panose="030F0702030302020204" pitchFamily="66" charset="0"/>
            </a:rPr>
            <a:t>Pasif Yöntemler</a:t>
          </a:r>
        </a:p>
      </dgm:t>
    </dgm:pt>
    <dgm:pt modelId="{CE4DE899-0A52-4D2C-92CC-68EA1D249771}" type="parTrans" cxnId="{6A136308-7EF7-4C3C-A676-A4C7A2AF8D60}">
      <dgm:prSet/>
      <dgm:spPr/>
      <dgm:t>
        <a:bodyPr/>
        <a:lstStyle/>
        <a:p>
          <a:endParaRPr lang="tr-TR" sz="1400"/>
        </a:p>
      </dgm:t>
    </dgm:pt>
    <dgm:pt modelId="{6C90C747-1D5A-4DD7-9295-3046BB777E24}" type="sibTrans" cxnId="{6A136308-7EF7-4C3C-A676-A4C7A2AF8D60}">
      <dgm:prSet/>
      <dgm:spPr/>
      <dgm:t>
        <a:bodyPr/>
        <a:lstStyle/>
        <a:p>
          <a:endParaRPr lang="tr-TR" sz="1400"/>
        </a:p>
      </dgm:t>
    </dgm:pt>
    <dgm:pt modelId="{DC97B5EE-533E-4417-8BCE-F028444D8418}" type="pres">
      <dgm:prSet presAssocID="{326C6EC6-2F98-4636-A30A-73F1B99C147E}" presName="hierChild1" presStyleCnt="0">
        <dgm:presLayoutVars>
          <dgm:orgChart val="1"/>
          <dgm:chPref val="1"/>
          <dgm:dir/>
          <dgm:animOne val="branch"/>
          <dgm:animLvl val="lvl"/>
          <dgm:resizeHandles/>
        </dgm:presLayoutVars>
      </dgm:prSet>
      <dgm:spPr/>
      <dgm:t>
        <a:bodyPr/>
        <a:lstStyle/>
        <a:p>
          <a:endParaRPr lang="en-US"/>
        </a:p>
      </dgm:t>
    </dgm:pt>
    <dgm:pt modelId="{1B8D8CDB-3E2E-4EEA-9155-16A04A0615A5}" type="pres">
      <dgm:prSet presAssocID="{982D5AD9-7385-45C9-943F-23D1D88219C0}" presName="hierRoot1" presStyleCnt="0">
        <dgm:presLayoutVars>
          <dgm:hierBranch val="init"/>
        </dgm:presLayoutVars>
      </dgm:prSet>
      <dgm:spPr/>
    </dgm:pt>
    <dgm:pt modelId="{465E09F1-CD35-4AAC-9E5E-3D5E7F3AADA5}" type="pres">
      <dgm:prSet presAssocID="{982D5AD9-7385-45C9-943F-23D1D88219C0}" presName="rootComposite1" presStyleCnt="0"/>
      <dgm:spPr/>
    </dgm:pt>
    <dgm:pt modelId="{D1BDA7FA-73D2-41AF-84CC-D7AC1D7BDF2E}" type="pres">
      <dgm:prSet presAssocID="{982D5AD9-7385-45C9-943F-23D1D88219C0}" presName="rootText1" presStyleLbl="node0" presStyleIdx="0" presStyleCnt="1">
        <dgm:presLayoutVars>
          <dgm:chPref val="3"/>
        </dgm:presLayoutVars>
      </dgm:prSet>
      <dgm:spPr/>
      <dgm:t>
        <a:bodyPr/>
        <a:lstStyle/>
        <a:p>
          <a:endParaRPr lang="tr-TR"/>
        </a:p>
      </dgm:t>
    </dgm:pt>
    <dgm:pt modelId="{6B6CF834-4520-4BB3-B12A-849814AA1A48}" type="pres">
      <dgm:prSet presAssocID="{982D5AD9-7385-45C9-943F-23D1D88219C0}" presName="rootConnector1" presStyleLbl="node1" presStyleIdx="0" presStyleCnt="0"/>
      <dgm:spPr/>
      <dgm:t>
        <a:bodyPr/>
        <a:lstStyle/>
        <a:p>
          <a:endParaRPr lang="en-US"/>
        </a:p>
      </dgm:t>
    </dgm:pt>
    <dgm:pt modelId="{7F4A2198-2A66-45F3-A934-E1C401516747}" type="pres">
      <dgm:prSet presAssocID="{982D5AD9-7385-45C9-943F-23D1D88219C0}" presName="hierChild2" presStyleCnt="0"/>
      <dgm:spPr/>
    </dgm:pt>
    <dgm:pt modelId="{6CC766BD-538A-4799-BFBA-4CEBAFFB543E}" type="pres">
      <dgm:prSet presAssocID="{34843316-302F-46A6-9649-3FB4ED163C11}" presName="Name37" presStyleLbl="parChTrans1D2" presStyleIdx="0" presStyleCnt="2"/>
      <dgm:spPr/>
      <dgm:t>
        <a:bodyPr/>
        <a:lstStyle/>
        <a:p>
          <a:endParaRPr lang="en-US"/>
        </a:p>
      </dgm:t>
    </dgm:pt>
    <dgm:pt modelId="{9053BFDB-3AC6-4928-998E-60E4BCAF374D}" type="pres">
      <dgm:prSet presAssocID="{F665BC94-CD10-4328-9817-D31148FEEADD}" presName="hierRoot2" presStyleCnt="0">
        <dgm:presLayoutVars>
          <dgm:hierBranch val="init"/>
        </dgm:presLayoutVars>
      </dgm:prSet>
      <dgm:spPr/>
    </dgm:pt>
    <dgm:pt modelId="{FDCB5428-4D67-4D51-AE0D-AEABFDC4F225}" type="pres">
      <dgm:prSet presAssocID="{F665BC94-CD10-4328-9817-D31148FEEADD}" presName="rootComposite" presStyleCnt="0"/>
      <dgm:spPr/>
    </dgm:pt>
    <dgm:pt modelId="{E3BF87EA-849F-411D-B905-7F28F841495F}" type="pres">
      <dgm:prSet presAssocID="{F665BC94-CD10-4328-9817-D31148FEEADD}" presName="rootText" presStyleLbl="node2" presStyleIdx="0" presStyleCnt="2">
        <dgm:presLayoutVars>
          <dgm:chPref val="3"/>
        </dgm:presLayoutVars>
      </dgm:prSet>
      <dgm:spPr/>
      <dgm:t>
        <a:bodyPr/>
        <a:lstStyle/>
        <a:p>
          <a:endParaRPr lang="tr-TR"/>
        </a:p>
      </dgm:t>
    </dgm:pt>
    <dgm:pt modelId="{9BD516C6-60B3-43A7-9F64-28ACCA88558E}" type="pres">
      <dgm:prSet presAssocID="{F665BC94-CD10-4328-9817-D31148FEEADD}" presName="rootConnector" presStyleLbl="node2" presStyleIdx="0" presStyleCnt="2"/>
      <dgm:spPr/>
      <dgm:t>
        <a:bodyPr/>
        <a:lstStyle/>
        <a:p>
          <a:endParaRPr lang="en-US"/>
        </a:p>
      </dgm:t>
    </dgm:pt>
    <dgm:pt modelId="{439200A1-9C02-44B8-8263-70AFA12C3D3A}" type="pres">
      <dgm:prSet presAssocID="{F665BC94-CD10-4328-9817-D31148FEEADD}" presName="hierChild4" presStyleCnt="0"/>
      <dgm:spPr/>
    </dgm:pt>
    <dgm:pt modelId="{24BAAA73-D533-4EC1-87B8-EB8F9F29D31F}" type="pres">
      <dgm:prSet presAssocID="{F665BC94-CD10-4328-9817-D31148FEEADD}" presName="hierChild5" presStyleCnt="0"/>
      <dgm:spPr/>
    </dgm:pt>
    <dgm:pt modelId="{E49A9E1B-9FC0-4A15-93FB-99D31680E458}" type="pres">
      <dgm:prSet presAssocID="{CE4DE899-0A52-4D2C-92CC-68EA1D249771}" presName="Name37" presStyleLbl="parChTrans1D2" presStyleIdx="1" presStyleCnt="2"/>
      <dgm:spPr/>
      <dgm:t>
        <a:bodyPr/>
        <a:lstStyle/>
        <a:p>
          <a:endParaRPr lang="en-US"/>
        </a:p>
      </dgm:t>
    </dgm:pt>
    <dgm:pt modelId="{BAFD6FC1-F81F-4D02-BB14-BC51073D1F60}" type="pres">
      <dgm:prSet presAssocID="{A75F897F-CB89-4385-A633-8A733F91D169}" presName="hierRoot2" presStyleCnt="0">
        <dgm:presLayoutVars>
          <dgm:hierBranch val="init"/>
        </dgm:presLayoutVars>
      </dgm:prSet>
      <dgm:spPr/>
    </dgm:pt>
    <dgm:pt modelId="{DACB5BC0-8B81-4B1B-BCB9-A0152ADD1228}" type="pres">
      <dgm:prSet presAssocID="{A75F897F-CB89-4385-A633-8A733F91D169}" presName="rootComposite" presStyleCnt="0"/>
      <dgm:spPr/>
    </dgm:pt>
    <dgm:pt modelId="{47AC6F0C-859C-4541-A526-F7399563358C}" type="pres">
      <dgm:prSet presAssocID="{A75F897F-CB89-4385-A633-8A733F91D169}" presName="rootText" presStyleLbl="node2" presStyleIdx="1" presStyleCnt="2">
        <dgm:presLayoutVars>
          <dgm:chPref val="3"/>
        </dgm:presLayoutVars>
      </dgm:prSet>
      <dgm:spPr/>
      <dgm:t>
        <a:bodyPr/>
        <a:lstStyle/>
        <a:p>
          <a:endParaRPr lang="tr-TR"/>
        </a:p>
      </dgm:t>
    </dgm:pt>
    <dgm:pt modelId="{E7C882E3-46D5-4757-A828-D9A98C60E900}" type="pres">
      <dgm:prSet presAssocID="{A75F897F-CB89-4385-A633-8A733F91D169}" presName="rootConnector" presStyleLbl="node2" presStyleIdx="1" presStyleCnt="2"/>
      <dgm:spPr/>
      <dgm:t>
        <a:bodyPr/>
        <a:lstStyle/>
        <a:p>
          <a:endParaRPr lang="en-US"/>
        </a:p>
      </dgm:t>
    </dgm:pt>
    <dgm:pt modelId="{90FBD0D5-0373-4809-8045-7B28F63B88C6}" type="pres">
      <dgm:prSet presAssocID="{A75F897F-CB89-4385-A633-8A733F91D169}" presName="hierChild4" presStyleCnt="0"/>
      <dgm:spPr/>
    </dgm:pt>
    <dgm:pt modelId="{7855875E-FBBE-4FBF-A780-B78C28BF573C}" type="pres">
      <dgm:prSet presAssocID="{A75F897F-CB89-4385-A633-8A733F91D169}" presName="hierChild5" presStyleCnt="0"/>
      <dgm:spPr/>
    </dgm:pt>
    <dgm:pt modelId="{023B1BFE-2522-4650-BDB4-C7ECA45F1FCE}" type="pres">
      <dgm:prSet presAssocID="{982D5AD9-7385-45C9-943F-23D1D88219C0}" presName="hierChild3" presStyleCnt="0"/>
      <dgm:spPr/>
    </dgm:pt>
  </dgm:ptLst>
  <dgm:cxnLst>
    <dgm:cxn modelId="{379C56CE-4DA0-4923-AA69-547AA9B7F7B3}" type="presOf" srcId="{326C6EC6-2F98-4636-A30A-73F1B99C147E}" destId="{DC97B5EE-533E-4417-8BCE-F028444D8418}" srcOrd="0" destOrd="0" presId="urn:microsoft.com/office/officeart/2005/8/layout/orgChart1"/>
    <dgm:cxn modelId="{2991F0B3-D6E3-4B5A-864D-DFE8A825B2EE}" srcId="{982D5AD9-7385-45C9-943F-23D1D88219C0}" destId="{F665BC94-CD10-4328-9817-D31148FEEADD}" srcOrd="0" destOrd="0" parTransId="{34843316-302F-46A6-9649-3FB4ED163C11}" sibTransId="{CA4953F8-BD6A-483B-A060-FF9ED9775446}"/>
    <dgm:cxn modelId="{6A136308-7EF7-4C3C-A676-A4C7A2AF8D60}" srcId="{982D5AD9-7385-45C9-943F-23D1D88219C0}" destId="{A75F897F-CB89-4385-A633-8A733F91D169}" srcOrd="1" destOrd="0" parTransId="{CE4DE899-0A52-4D2C-92CC-68EA1D249771}" sibTransId="{6C90C747-1D5A-4DD7-9295-3046BB777E24}"/>
    <dgm:cxn modelId="{F54550F4-3D2D-407A-BCBF-F023323BD6EF}" type="presOf" srcId="{F665BC94-CD10-4328-9817-D31148FEEADD}" destId="{E3BF87EA-849F-411D-B905-7F28F841495F}" srcOrd="0" destOrd="0" presId="urn:microsoft.com/office/officeart/2005/8/layout/orgChart1"/>
    <dgm:cxn modelId="{56964671-8E51-49FC-B265-FE1806463E94}" type="presOf" srcId="{CE4DE899-0A52-4D2C-92CC-68EA1D249771}" destId="{E49A9E1B-9FC0-4A15-93FB-99D31680E458}" srcOrd="0" destOrd="0" presId="urn:microsoft.com/office/officeart/2005/8/layout/orgChart1"/>
    <dgm:cxn modelId="{9CCFC792-60CB-4ABB-B0DE-C56D22B8AB88}" type="presOf" srcId="{F665BC94-CD10-4328-9817-D31148FEEADD}" destId="{9BD516C6-60B3-43A7-9F64-28ACCA88558E}" srcOrd="1" destOrd="0" presId="urn:microsoft.com/office/officeart/2005/8/layout/orgChart1"/>
    <dgm:cxn modelId="{6D8D18ED-3FF1-4BC1-92AA-1287B648937D}" type="presOf" srcId="{A75F897F-CB89-4385-A633-8A733F91D169}" destId="{47AC6F0C-859C-4541-A526-F7399563358C}" srcOrd="0" destOrd="0" presId="urn:microsoft.com/office/officeart/2005/8/layout/orgChart1"/>
    <dgm:cxn modelId="{7AA049BF-2430-4723-96FA-46485BC4044B}" type="presOf" srcId="{34843316-302F-46A6-9649-3FB4ED163C11}" destId="{6CC766BD-538A-4799-BFBA-4CEBAFFB543E}" srcOrd="0" destOrd="0" presId="urn:microsoft.com/office/officeart/2005/8/layout/orgChart1"/>
    <dgm:cxn modelId="{4F044249-7797-4C7D-89B5-B6BF59DEEF5C}" type="presOf" srcId="{A75F897F-CB89-4385-A633-8A733F91D169}" destId="{E7C882E3-46D5-4757-A828-D9A98C60E900}" srcOrd="1" destOrd="0" presId="urn:microsoft.com/office/officeart/2005/8/layout/orgChart1"/>
    <dgm:cxn modelId="{896AF8AB-8D11-4BC3-B901-AA4FE02C6132}" type="presOf" srcId="{982D5AD9-7385-45C9-943F-23D1D88219C0}" destId="{D1BDA7FA-73D2-41AF-84CC-D7AC1D7BDF2E}" srcOrd="0" destOrd="0" presId="urn:microsoft.com/office/officeart/2005/8/layout/orgChart1"/>
    <dgm:cxn modelId="{B7827EFB-98EC-4D60-A272-F05CABDBB3D8}" srcId="{326C6EC6-2F98-4636-A30A-73F1B99C147E}" destId="{982D5AD9-7385-45C9-943F-23D1D88219C0}" srcOrd="0" destOrd="0" parTransId="{8C3746B3-4783-4F12-99AB-03AF0B9C690A}" sibTransId="{D3311146-7D36-43C4-A87B-D9BB3BEF26D3}"/>
    <dgm:cxn modelId="{84236DC0-C375-49DA-88BD-C8CD9AB92D6A}" type="presOf" srcId="{982D5AD9-7385-45C9-943F-23D1D88219C0}" destId="{6B6CF834-4520-4BB3-B12A-849814AA1A48}" srcOrd="1" destOrd="0" presId="urn:microsoft.com/office/officeart/2005/8/layout/orgChart1"/>
    <dgm:cxn modelId="{B214B803-0691-4BCC-A723-E4B2A6D9CD8D}" type="presParOf" srcId="{DC97B5EE-533E-4417-8BCE-F028444D8418}" destId="{1B8D8CDB-3E2E-4EEA-9155-16A04A0615A5}" srcOrd="0" destOrd="0" presId="urn:microsoft.com/office/officeart/2005/8/layout/orgChart1"/>
    <dgm:cxn modelId="{567B099B-576E-488C-A833-2BD9BD4C65F2}" type="presParOf" srcId="{1B8D8CDB-3E2E-4EEA-9155-16A04A0615A5}" destId="{465E09F1-CD35-4AAC-9E5E-3D5E7F3AADA5}" srcOrd="0" destOrd="0" presId="urn:microsoft.com/office/officeart/2005/8/layout/orgChart1"/>
    <dgm:cxn modelId="{9C639175-3F36-4F88-8E70-7E36FB7D700B}" type="presParOf" srcId="{465E09F1-CD35-4AAC-9E5E-3D5E7F3AADA5}" destId="{D1BDA7FA-73D2-41AF-84CC-D7AC1D7BDF2E}" srcOrd="0" destOrd="0" presId="urn:microsoft.com/office/officeart/2005/8/layout/orgChart1"/>
    <dgm:cxn modelId="{718E92B7-78DF-479C-B6C2-D36769FA2F98}" type="presParOf" srcId="{465E09F1-CD35-4AAC-9E5E-3D5E7F3AADA5}" destId="{6B6CF834-4520-4BB3-B12A-849814AA1A48}" srcOrd="1" destOrd="0" presId="urn:microsoft.com/office/officeart/2005/8/layout/orgChart1"/>
    <dgm:cxn modelId="{B52B3AB0-7E65-4D34-A0D1-EEDB1100CA6C}" type="presParOf" srcId="{1B8D8CDB-3E2E-4EEA-9155-16A04A0615A5}" destId="{7F4A2198-2A66-45F3-A934-E1C401516747}" srcOrd="1" destOrd="0" presId="urn:microsoft.com/office/officeart/2005/8/layout/orgChart1"/>
    <dgm:cxn modelId="{7A74CA3A-D0DB-41C0-BF43-534094ACE70F}" type="presParOf" srcId="{7F4A2198-2A66-45F3-A934-E1C401516747}" destId="{6CC766BD-538A-4799-BFBA-4CEBAFFB543E}" srcOrd="0" destOrd="0" presId="urn:microsoft.com/office/officeart/2005/8/layout/orgChart1"/>
    <dgm:cxn modelId="{9F08FA1A-A93C-47F6-81C1-22FC77FBED41}" type="presParOf" srcId="{7F4A2198-2A66-45F3-A934-E1C401516747}" destId="{9053BFDB-3AC6-4928-998E-60E4BCAF374D}" srcOrd="1" destOrd="0" presId="urn:microsoft.com/office/officeart/2005/8/layout/orgChart1"/>
    <dgm:cxn modelId="{B5C5AC85-E47A-4B7B-8371-A355D8EBC451}" type="presParOf" srcId="{9053BFDB-3AC6-4928-998E-60E4BCAF374D}" destId="{FDCB5428-4D67-4D51-AE0D-AEABFDC4F225}" srcOrd="0" destOrd="0" presId="urn:microsoft.com/office/officeart/2005/8/layout/orgChart1"/>
    <dgm:cxn modelId="{FE95CF60-6283-4565-95D3-0CAA0A29090A}" type="presParOf" srcId="{FDCB5428-4D67-4D51-AE0D-AEABFDC4F225}" destId="{E3BF87EA-849F-411D-B905-7F28F841495F}" srcOrd="0" destOrd="0" presId="urn:microsoft.com/office/officeart/2005/8/layout/orgChart1"/>
    <dgm:cxn modelId="{44C769D3-55B0-4B84-879A-4FD7BA7E2248}" type="presParOf" srcId="{FDCB5428-4D67-4D51-AE0D-AEABFDC4F225}" destId="{9BD516C6-60B3-43A7-9F64-28ACCA88558E}" srcOrd="1" destOrd="0" presId="urn:microsoft.com/office/officeart/2005/8/layout/orgChart1"/>
    <dgm:cxn modelId="{7C6E8543-315B-4283-B92D-B089EE8297B6}" type="presParOf" srcId="{9053BFDB-3AC6-4928-998E-60E4BCAF374D}" destId="{439200A1-9C02-44B8-8263-70AFA12C3D3A}" srcOrd="1" destOrd="0" presId="urn:microsoft.com/office/officeart/2005/8/layout/orgChart1"/>
    <dgm:cxn modelId="{DEDDDB56-A10F-4B69-BAAC-F2A8C573AB66}" type="presParOf" srcId="{9053BFDB-3AC6-4928-998E-60E4BCAF374D}" destId="{24BAAA73-D533-4EC1-87B8-EB8F9F29D31F}" srcOrd="2" destOrd="0" presId="urn:microsoft.com/office/officeart/2005/8/layout/orgChart1"/>
    <dgm:cxn modelId="{36CBFF65-088E-4BC6-B2E8-8FB7D601E4BE}" type="presParOf" srcId="{7F4A2198-2A66-45F3-A934-E1C401516747}" destId="{E49A9E1B-9FC0-4A15-93FB-99D31680E458}" srcOrd="2" destOrd="0" presId="urn:microsoft.com/office/officeart/2005/8/layout/orgChart1"/>
    <dgm:cxn modelId="{ECFFEB17-B8F4-4C3E-8EBD-4DB9B26FF94C}" type="presParOf" srcId="{7F4A2198-2A66-45F3-A934-E1C401516747}" destId="{BAFD6FC1-F81F-4D02-BB14-BC51073D1F60}" srcOrd="3" destOrd="0" presId="urn:microsoft.com/office/officeart/2005/8/layout/orgChart1"/>
    <dgm:cxn modelId="{589DFE39-3B5D-4E31-854F-7A792FF90DD4}" type="presParOf" srcId="{BAFD6FC1-F81F-4D02-BB14-BC51073D1F60}" destId="{DACB5BC0-8B81-4B1B-BCB9-A0152ADD1228}" srcOrd="0" destOrd="0" presId="urn:microsoft.com/office/officeart/2005/8/layout/orgChart1"/>
    <dgm:cxn modelId="{AC8CE733-AF9D-44C0-9A67-7BF1FFCB0298}" type="presParOf" srcId="{DACB5BC0-8B81-4B1B-BCB9-A0152ADD1228}" destId="{47AC6F0C-859C-4541-A526-F7399563358C}" srcOrd="0" destOrd="0" presId="urn:microsoft.com/office/officeart/2005/8/layout/orgChart1"/>
    <dgm:cxn modelId="{4EC5F3DB-7CE5-4073-839A-DCEAA599B131}" type="presParOf" srcId="{DACB5BC0-8B81-4B1B-BCB9-A0152ADD1228}" destId="{E7C882E3-46D5-4757-A828-D9A98C60E900}" srcOrd="1" destOrd="0" presId="urn:microsoft.com/office/officeart/2005/8/layout/orgChart1"/>
    <dgm:cxn modelId="{6A45DEA8-8723-4FC1-B784-93ED2A378CBE}" type="presParOf" srcId="{BAFD6FC1-F81F-4D02-BB14-BC51073D1F60}" destId="{90FBD0D5-0373-4809-8045-7B28F63B88C6}" srcOrd="1" destOrd="0" presId="urn:microsoft.com/office/officeart/2005/8/layout/orgChart1"/>
    <dgm:cxn modelId="{B68B734C-3AF8-4D3D-85DD-735ACA47A6E5}" type="presParOf" srcId="{BAFD6FC1-F81F-4D02-BB14-BC51073D1F60}" destId="{7855875E-FBBE-4FBF-A780-B78C28BF573C}" srcOrd="2" destOrd="0" presId="urn:microsoft.com/office/officeart/2005/8/layout/orgChart1"/>
    <dgm:cxn modelId="{AA7CDFB8-0CED-418F-BEED-F95EB385136E}" type="presParOf" srcId="{1B8D8CDB-3E2E-4EEA-9155-16A04A0615A5}" destId="{023B1BFE-2522-4650-BDB4-C7ECA45F1F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26.09.2016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com.tr/url?sa=i&amp;rct=j&amp;q=&amp;esrc=s&amp;frm=1&amp;source=images&amp;cd=&amp;cad=rja&amp;uact=8&amp;ved=0ahUKEwjMu_bxkeHJAhVCpw4KHbKdCeEQjRwIBw&amp;url=http://laptop.deh.gov.au/soe/2001/publications/theme-reports/settlements/settlements04-1b.html&amp;bvm=bv.110151844,d.ZWU&amp;psig=AFQjCNE8XKyXJ67ltOvDy84G3TKeZHil4w&amp;ust=145038132957742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uact=8&amp;ved=0ahUKEwjNqdSUkeHJAhXBOQ8KHUzrCU0QjRwIBw&amp;url=http://www.hobodataloggers.com.au/volatile-organic-compound-voc-sensor-t-ion-tvoc&amp;bvm=bv.110151844,d.ZWU&amp;psig=AFQjCNH1bHCrSr9Fxin8KQ27wgTbqtnOAQ&amp;ust=1450380889142865"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tr/url?sa=i&amp;rct=j&amp;q=&amp;esrc=s&amp;frm=1&amp;source=images&amp;cd=&amp;cad=rja&amp;uact=8&amp;ved=0CAcQjRxqFQoTCKGEh52T7cgCFQc2GgodbmkA4g&amp;url=http://www.publicinvolvement.org.uk/2012/03/when-customer-satisfaction-is-just-routine/tick-mark/&amp;bvm=bv.106379543,d.bGQ&amp;psig=AFQjCNEjLxpPujswLM_x4ZFGO5KOseuOXA&amp;ust=144639557196365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url?sa=i&amp;rct=j&amp;q=&amp;esrc=s&amp;frm=1&amp;source=images&amp;cd=&amp;cad=rja&amp;uact=8&amp;ved=0ahUKEwjH75eukuHJAhXEow4KHfPZBJcQjRwIBw&amp;url=http://alfameasurements.com/Our-Services/Indoor-Air-Quality-Workplace&amp;bvm=bv.110151844,d.ZWU&amp;psig=AFQjCNFlJ-HsI9glE_hW9dGaXdKqxk_Dag&amp;ust=145038151857980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9552" y="2340169"/>
            <a:ext cx="8280920" cy="584775"/>
          </a:xfrm>
          <a:prstGeom prst="rect">
            <a:avLst/>
          </a:prstGeom>
          <a:noFill/>
        </p:spPr>
        <p:txBody>
          <a:bodyPr wrap="square" rtlCol="0">
            <a:spAutoFit/>
          </a:bodyPr>
          <a:lstStyle/>
          <a:p>
            <a:pPr algn="ctr"/>
            <a:r>
              <a:rPr lang="tr-TR" sz="3200" dirty="0">
                <a:latin typeface="Comic Sans MS" panose="030F0702030302020204" pitchFamily="66" charset="0"/>
              </a:rPr>
              <a:t>Kapalı Ortamlara </a:t>
            </a:r>
            <a:r>
              <a:rPr lang="tr-TR" sz="3200" dirty="0" smtClean="0">
                <a:latin typeface="Comic Sans MS" panose="030F0702030302020204" pitchFamily="66" charset="0"/>
              </a:rPr>
              <a:t>Bağlı </a:t>
            </a:r>
            <a:r>
              <a:rPr lang="tr-TR" sz="3200" dirty="0">
                <a:latin typeface="Comic Sans MS" panose="030F0702030302020204" pitchFamily="66" charset="0"/>
              </a:rPr>
              <a:t>Sağlık </a:t>
            </a:r>
            <a:r>
              <a:rPr lang="tr-TR" sz="3200" dirty="0" smtClean="0">
                <a:latin typeface="Comic Sans MS" panose="030F0702030302020204" pitchFamily="66" charset="0"/>
              </a:rPr>
              <a:t>Sorunları</a:t>
            </a:r>
            <a:endParaRPr lang="tr-TR" sz="3200" dirty="0"/>
          </a:p>
        </p:txBody>
      </p:sp>
      <p:sp>
        <p:nvSpPr>
          <p:cNvPr id="5" name="Alt Başlık 2"/>
          <p:cNvSpPr>
            <a:spLocks noGrp="1"/>
          </p:cNvSpPr>
          <p:nvPr>
            <p:ph type="subTitle" idx="1"/>
          </p:nvPr>
        </p:nvSpPr>
        <p:spPr>
          <a:xfrm>
            <a:off x="1403648" y="4005064"/>
            <a:ext cx="6400800" cy="1152128"/>
          </a:xfrm>
        </p:spPr>
        <p:txBody>
          <a:bodyPr>
            <a:normAutofit/>
          </a:bodyPr>
          <a:lstStyle/>
          <a:p>
            <a:r>
              <a:rPr lang="tr-TR" sz="2400" dirty="0" smtClean="0">
                <a:solidFill>
                  <a:schemeClr val="tx1"/>
                </a:solidFill>
                <a:latin typeface="Comic Sans MS" panose="030F0702030302020204" pitchFamily="66" charset="0"/>
              </a:rPr>
              <a:t>Yrd. Doç. Dr. Ömür GÖKKUŞ</a:t>
            </a:r>
          </a:p>
          <a:p>
            <a:r>
              <a:rPr lang="tr-TR" sz="2400" smtClean="0">
                <a:solidFill>
                  <a:schemeClr val="tx1"/>
                </a:solidFill>
                <a:latin typeface="Comic Sans MS" panose="030F0702030302020204" pitchFamily="66" charset="0"/>
              </a:rPr>
              <a:t>Aralık </a:t>
            </a:r>
            <a:r>
              <a:rPr lang="tr-TR" sz="2400" smtClean="0">
                <a:solidFill>
                  <a:schemeClr val="tx1"/>
                </a:solidFill>
                <a:latin typeface="Comic Sans MS" panose="030F0702030302020204" pitchFamily="66" charset="0"/>
              </a:rPr>
              <a:t>2016</a:t>
            </a:r>
            <a:endParaRPr lang="en-US" sz="2400" dirty="0">
              <a:solidFill>
                <a:schemeClr val="tx1"/>
              </a:solidFill>
              <a:latin typeface="Comic Sans MS" panose="030F0702030302020204" pitchFamily="66" charset="0"/>
            </a:endParaRPr>
          </a:p>
        </p:txBody>
      </p:sp>
      <p:sp>
        <p:nvSpPr>
          <p:cNvPr id="6" name="Metin kutusu 5"/>
          <p:cNvSpPr txBox="1"/>
          <p:nvPr/>
        </p:nvSpPr>
        <p:spPr>
          <a:xfrm>
            <a:off x="1835696" y="980728"/>
            <a:ext cx="5400600" cy="646331"/>
          </a:xfrm>
          <a:prstGeom prst="rect">
            <a:avLst/>
          </a:prstGeom>
          <a:noFill/>
        </p:spPr>
        <p:txBody>
          <a:bodyPr wrap="square" rtlCol="0">
            <a:spAutoFit/>
          </a:bodyPr>
          <a:lstStyle/>
          <a:p>
            <a:pPr algn="ctr"/>
            <a:r>
              <a:rPr lang="tr-TR" sz="3600" b="1" dirty="0" smtClean="0">
                <a:latin typeface="Comic Sans MS" panose="030F0702030302020204" pitchFamily="66" charset="0"/>
              </a:rPr>
              <a:t>ÇEVRE SAĞLIĞI</a:t>
            </a:r>
            <a:endParaRPr lang="tr-TR" sz="3600" b="1" dirty="0">
              <a:latin typeface="Comic Sans MS" panose="030F0702030302020204" pitchFamily="66" charset="0"/>
            </a:endParaRPr>
          </a:p>
        </p:txBody>
      </p:sp>
    </p:spTree>
    <p:extLst>
      <p:ext uri="{BB962C8B-B14F-4D97-AF65-F5344CB8AC3E}">
        <p14:creationId xmlns:p14="http://schemas.microsoft.com/office/powerpoint/2010/main" val="1230520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961658"/>
            <a:ext cx="8424936" cy="2585323"/>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Kapalı ortamlarda </a:t>
            </a:r>
            <a:r>
              <a:rPr lang="tr-TR" dirty="0">
                <a:latin typeface="Comic Sans MS" panose="030F0702030302020204" pitchFamily="66" charset="0"/>
              </a:rPr>
              <a:t>hava kalitesinin insan performansı üzerindeki etkisi bilinen bir gerçektir. </a:t>
            </a:r>
            <a:r>
              <a:rPr lang="tr-TR" dirty="0" smtClean="0">
                <a:latin typeface="Comic Sans MS" panose="030F0702030302020204" pitchFamily="66" charset="0"/>
              </a:rPr>
              <a:t>İnsan konforu </a:t>
            </a:r>
            <a:r>
              <a:rPr lang="tr-TR" dirty="0">
                <a:latin typeface="Comic Sans MS" panose="030F0702030302020204" pitchFamily="66" charset="0"/>
              </a:rPr>
              <a:t>ve üretkenliği için solunan havanın %30-50 izafi nem içermesi ve çalışma </a:t>
            </a:r>
            <a:r>
              <a:rPr lang="tr-TR" dirty="0" smtClean="0">
                <a:latin typeface="Comic Sans MS" panose="030F0702030302020204" pitchFamily="66" charset="0"/>
              </a:rPr>
              <a:t>ortamının 19-20°C’de </a:t>
            </a:r>
            <a:r>
              <a:rPr lang="tr-TR" dirty="0">
                <a:latin typeface="Comic Sans MS" panose="030F0702030302020204" pitchFamily="66" charset="0"/>
              </a:rPr>
              <a:t>olması </a:t>
            </a:r>
            <a:r>
              <a:rPr lang="tr-TR" dirty="0" smtClean="0">
                <a:latin typeface="Comic Sans MS" panose="030F0702030302020204" pitchFamily="66" charset="0"/>
              </a:rPr>
              <a:t>gerekmektedir. </a:t>
            </a:r>
            <a:r>
              <a:rPr lang="tr-TR" dirty="0">
                <a:latin typeface="Comic Sans MS" panose="030F0702030302020204" pitchFamily="66" charset="0"/>
              </a:rPr>
              <a:t>Sadece sıcaklık ve </a:t>
            </a:r>
            <a:r>
              <a:rPr lang="tr-TR" dirty="0" smtClean="0">
                <a:latin typeface="Comic Sans MS" panose="030F0702030302020204" pitchFamily="66" charset="0"/>
              </a:rPr>
              <a:t>nemin bile </a:t>
            </a:r>
            <a:r>
              <a:rPr lang="tr-TR" dirty="0">
                <a:latin typeface="Comic Sans MS" panose="030F0702030302020204" pitchFamily="66" charset="0"/>
              </a:rPr>
              <a:t>çalışanların performansını önemli ölçüde etkilediği düşünüldüğünde muhtemel </a:t>
            </a:r>
            <a:r>
              <a:rPr lang="tr-TR" dirty="0" smtClean="0">
                <a:latin typeface="Comic Sans MS" panose="030F0702030302020204" pitchFamily="66" charset="0"/>
              </a:rPr>
              <a:t>kirleticilerin performans </a:t>
            </a:r>
            <a:r>
              <a:rPr lang="tr-TR" dirty="0">
                <a:latin typeface="Comic Sans MS" panose="030F0702030302020204" pitchFamily="66" charset="0"/>
              </a:rPr>
              <a:t>koşullarını daha da olumsuz duruma getirebileceği unutulmamalıdır.</a:t>
            </a:r>
          </a:p>
        </p:txBody>
      </p:sp>
      <p:pic>
        <p:nvPicPr>
          <p:cNvPr id="12290" name="Picture 2" descr="http://www.globaltimes.cn/Portals/0/attachment/2011/1d5bc66f-53ab-424a-9b35-9e091db7870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849415"/>
            <a:ext cx="4258444" cy="255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194232"/>
            <a:ext cx="8208912" cy="2954848"/>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Daha çok ofis çalışanlarında gözlemlenen ve Amerikan Çevre Koruma Ajansı (EPA) </a:t>
            </a:r>
            <a:r>
              <a:rPr lang="tr-TR" dirty="0" err="1" smtClean="0">
                <a:latin typeface="Comic Sans MS" panose="030F0702030302020204" pitchFamily="66" charset="0"/>
              </a:rPr>
              <a:t>nın</a:t>
            </a:r>
            <a:r>
              <a:rPr lang="tr-TR" dirty="0" smtClean="0">
                <a:latin typeface="Comic Sans MS" panose="030F0702030302020204" pitchFamily="66" charset="0"/>
              </a:rPr>
              <a:t> verilerine </a:t>
            </a:r>
            <a:r>
              <a:rPr lang="tr-TR" dirty="0">
                <a:latin typeface="Comic Sans MS" panose="030F0702030302020204" pitchFamily="66" charset="0"/>
              </a:rPr>
              <a:t>göre mücadele edilmesi gereken ilk 10 sağlık sorunu arasında 4. </a:t>
            </a:r>
            <a:r>
              <a:rPr lang="tr-TR" dirty="0" smtClean="0">
                <a:latin typeface="Comic Sans MS" panose="030F0702030302020204" pitchFamily="66" charset="0"/>
              </a:rPr>
              <a:t>sıraya yerleştirilmiş olan </a:t>
            </a:r>
            <a:r>
              <a:rPr lang="tr-TR" dirty="0">
                <a:latin typeface="Comic Sans MS" panose="030F0702030302020204" pitchFamily="66" charset="0"/>
              </a:rPr>
              <a:t>ve çalışanlarda konsantrasyon düşüklüğü, baş ağrısı, burun akıntısı, halsizlik </a:t>
            </a:r>
            <a:r>
              <a:rPr lang="tr-TR" dirty="0" smtClean="0">
                <a:latin typeface="Comic Sans MS" panose="030F0702030302020204" pitchFamily="66" charset="0"/>
              </a:rPr>
              <a:t>gibi sorunları </a:t>
            </a:r>
            <a:r>
              <a:rPr lang="tr-TR" dirty="0">
                <a:latin typeface="Comic Sans MS" panose="030F0702030302020204" pitchFamily="66" charset="0"/>
              </a:rPr>
              <a:t>beraberinde getiren “Hasta Bina Sendromu” olarak adlandırılan durum, </a:t>
            </a:r>
            <a:r>
              <a:rPr lang="tr-TR" dirty="0" smtClean="0">
                <a:latin typeface="Comic Sans MS" panose="030F0702030302020204" pitchFamily="66" charset="0"/>
              </a:rPr>
              <a:t>çalışma </a:t>
            </a:r>
            <a:r>
              <a:rPr lang="tr-TR" dirty="0">
                <a:latin typeface="Comic Sans MS" panose="030F0702030302020204" pitchFamily="66" charset="0"/>
              </a:rPr>
              <a:t>süresi boyunca yetersiz havalandırma koşullarında mevcut kirleticilere maruz </a:t>
            </a:r>
            <a:r>
              <a:rPr lang="tr-TR" dirty="0" smtClean="0">
                <a:latin typeface="Comic Sans MS" panose="030F0702030302020204" pitchFamily="66" charset="0"/>
              </a:rPr>
              <a:t>kalınması durumunda </a:t>
            </a:r>
            <a:r>
              <a:rPr lang="tr-TR" dirty="0">
                <a:latin typeface="Comic Sans MS" panose="030F0702030302020204" pitchFamily="66" charset="0"/>
              </a:rPr>
              <a:t>ortaya çıkar</a:t>
            </a:r>
          </a:p>
        </p:txBody>
      </p:sp>
      <p:pic>
        <p:nvPicPr>
          <p:cNvPr id="13314" name="Picture 2" descr="http://cdn2.hubspot.net/hub/249686/file-412302122-png/images/causes_of_indoor_air_pollution1.png?t=1416507334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877834"/>
            <a:ext cx="4637956" cy="279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124744"/>
            <a:ext cx="7920880" cy="1708353"/>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Günümüzde Türkiye nüfusunun 2008 yılı istatistiklerine göre %32’lik bir kısmı 15 </a:t>
            </a:r>
            <a:r>
              <a:rPr lang="tr-TR" dirty="0" smtClean="0">
                <a:latin typeface="Comic Sans MS" panose="030F0702030302020204" pitchFamily="66" charset="0"/>
              </a:rPr>
              <a:t>yaş ve </a:t>
            </a:r>
            <a:r>
              <a:rPr lang="tr-TR" dirty="0">
                <a:latin typeface="Comic Sans MS" panose="030F0702030302020204" pitchFamily="66" charset="0"/>
              </a:rPr>
              <a:t>üzeri işgücü potansiyelidir. Bu işgücünün %19,5’lik kısmı da sanayide </a:t>
            </a:r>
            <a:r>
              <a:rPr lang="tr-TR" dirty="0" smtClean="0">
                <a:latin typeface="Comic Sans MS" panose="030F0702030302020204" pitchFamily="66" charset="0"/>
              </a:rPr>
              <a:t>çalışmaktadır. Sanayide </a:t>
            </a:r>
            <a:r>
              <a:rPr lang="tr-TR" dirty="0">
                <a:latin typeface="Comic Sans MS" panose="030F0702030302020204" pitchFamily="66" charset="0"/>
              </a:rPr>
              <a:t>çalışan nüfusun da günde ortalama 8 saati işyerinde geçmektedir.</a:t>
            </a:r>
          </a:p>
        </p:txBody>
      </p:sp>
      <p:pic>
        <p:nvPicPr>
          <p:cNvPr id="14338" name="Picture 2" descr="http://thewe.cc/thewe_/images_5/-/child-labor/young-laborer-makes-metal-components-bangladesh-factory-.j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140968"/>
            <a:ext cx="4867969" cy="333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67544" y="1052736"/>
            <a:ext cx="8136904" cy="3208764"/>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İşyeri </a:t>
            </a:r>
            <a:r>
              <a:rPr lang="tr-TR" dirty="0" smtClean="0">
                <a:latin typeface="Comic Sans MS" panose="030F0702030302020204" pitchFamily="66" charset="0"/>
              </a:rPr>
              <a:t>ortamları da </a:t>
            </a:r>
            <a:r>
              <a:rPr lang="tr-TR" dirty="0">
                <a:latin typeface="Comic Sans MS" panose="030F0702030302020204" pitchFamily="66" charset="0"/>
              </a:rPr>
              <a:t>tıpkı evler ve diğer iç ortamlarda olduğu gibi (hastane, toplu taşıma, restoran </a:t>
            </a:r>
            <a:r>
              <a:rPr lang="tr-TR" dirty="0" smtClean="0">
                <a:latin typeface="Comic Sans MS" panose="030F0702030302020204" pitchFamily="66" charset="0"/>
              </a:rPr>
              <a:t>vb. eğlence </a:t>
            </a:r>
            <a:r>
              <a:rPr lang="tr-TR" dirty="0">
                <a:latin typeface="Comic Sans MS" panose="030F0702030302020204" pitchFamily="66" charset="0"/>
              </a:rPr>
              <a:t>yerleri vs.) kişilerin temel sağlık gereksinimlerini karşılayacak kalitede olmalıdır</a:t>
            </a:r>
            <a:r>
              <a:rPr lang="tr-TR" dirty="0" smtClean="0">
                <a:latin typeface="Comic Sans MS" panose="030F0702030302020204" pitchFamily="66" charset="0"/>
              </a:rPr>
              <a:t>.</a:t>
            </a:r>
          </a:p>
          <a:p>
            <a:pPr algn="just">
              <a:lnSpc>
                <a:spcPct val="150000"/>
              </a:lnSpc>
            </a:pPr>
            <a:endParaRPr lang="tr-TR" sz="1100" dirty="0">
              <a:latin typeface="Comic Sans MS" panose="030F0702030302020204" pitchFamily="66" charset="0"/>
            </a:endParaRPr>
          </a:p>
          <a:p>
            <a:pPr algn="just">
              <a:lnSpc>
                <a:spcPct val="150000"/>
              </a:lnSpc>
            </a:pPr>
            <a:r>
              <a:rPr lang="tr-TR" dirty="0">
                <a:latin typeface="Comic Sans MS" panose="030F0702030302020204" pitchFamily="66" charset="0"/>
              </a:rPr>
              <a:t>Fakat birçok sanayi kuruluşunda, üretilen malzemenin üretim sürecindeki prosesler </a:t>
            </a:r>
            <a:r>
              <a:rPr lang="tr-TR" dirty="0" smtClean="0">
                <a:latin typeface="Comic Sans MS" panose="030F0702030302020204" pitchFamily="66" charset="0"/>
              </a:rPr>
              <a:t>gereği, kullanılan </a:t>
            </a:r>
            <a:r>
              <a:rPr lang="tr-TR" dirty="0">
                <a:latin typeface="Comic Sans MS" panose="030F0702030302020204" pitchFamily="66" charset="0"/>
              </a:rPr>
              <a:t>kimyasallar, temizlik malzemeleri, boya malzemeleri, iş makineleri vs. işyeri </a:t>
            </a:r>
            <a:r>
              <a:rPr lang="tr-TR" dirty="0" smtClean="0">
                <a:latin typeface="Comic Sans MS" panose="030F0702030302020204" pitchFamily="66" charset="0"/>
              </a:rPr>
              <a:t>iç ortam </a:t>
            </a:r>
            <a:r>
              <a:rPr lang="tr-TR" dirty="0">
                <a:latin typeface="Comic Sans MS" panose="030F0702030302020204" pitchFamily="66" charset="0"/>
              </a:rPr>
              <a:t>havasını olumsuz etkilemektedir.</a:t>
            </a:r>
          </a:p>
        </p:txBody>
      </p:sp>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124744"/>
            <a:ext cx="8136904" cy="2169825"/>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İç ortam kalitesini, ortamda bulunan </a:t>
            </a:r>
            <a:r>
              <a:rPr lang="tr-TR" dirty="0" err="1">
                <a:latin typeface="Comic Sans MS" panose="030F0702030302020204" pitchFamily="66" charset="0"/>
              </a:rPr>
              <a:t>partiküler</a:t>
            </a:r>
            <a:r>
              <a:rPr lang="tr-TR" dirty="0">
                <a:latin typeface="Comic Sans MS" panose="030F0702030302020204" pitchFamily="66" charset="0"/>
              </a:rPr>
              <a:t> madde (PM</a:t>
            </a:r>
            <a:r>
              <a:rPr lang="tr-TR" baseline="-25000" dirty="0">
                <a:latin typeface="Comic Sans MS" panose="030F0702030302020204" pitchFamily="66" charset="0"/>
              </a:rPr>
              <a:t>2.5</a:t>
            </a:r>
            <a:r>
              <a:rPr lang="tr-TR" dirty="0">
                <a:latin typeface="Comic Sans MS" panose="030F0702030302020204" pitchFamily="66" charset="0"/>
              </a:rPr>
              <a:t>, PM</a:t>
            </a:r>
            <a:r>
              <a:rPr lang="tr-TR" baseline="-25000" dirty="0">
                <a:latin typeface="Comic Sans MS" panose="030F0702030302020204" pitchFamily="66" charset="0"/>
              </a:rPr>
              <a:t>10</a:t>
            </a:r>
            <a:r>
              <a:rPr lang="tr-TR" dirty="0">
                <a:latin typeface="Comic Sans MS" panose="030F0702030302020204" pitchFamily="66" charset="0"/>
              </a:rPr>
              <a:t>), </a:t>
            </a:r>
            <a:r>
              <a:rPr lang="tr-TR" dirty="0" err="1" smtClean="0">
                <a:latin typeface="Comic Sans MS" panose="030F0702030302020204" pitchFamily="66" charset="0"/>
              </a:rPr>
              <a:t>karbonmonoksit</a:t>
            </a:r>
            <a:r>
              <a:rPr lang="tr-TR" dirty="0" smtClean="0">
                <a:latin typeface="Comic Sans MS" panose="030F0702030302020204" pitchFamily="66" charset="0"/>
              </a:rPr>
              <a:t> (CO</a:t>
            </a:r>
            <a:r>
              <a:rPr lang="tr-TR" dirty="0">
                <a:latin typeface="Comic Sans MS" panose="030F0702030302020204" pitchFamily="66" charset="0"/>
              </a:rPr>
              <a:t>), karbondioksit (CO</a:t>
            </a:r>
            <a:r>
              <a:rPr lang="tr-TR" baseline="-25000" dirty="0">
                <a:latin typeface="Comic Sans MS" panose="030F0702030302020204" pitchFamily="66" charset="0"/>
              </a:rPr>
              <a:t>2</a:t>
            </a:r>
            <a:r>
              <a:rPr lang="tr-TR" dirty="0">
                <a:latin typeface="Comic Sans MS" panose="030F0702030302020204" pitchFamily="66" charset="0"/>
              </a:rPr>
              <a:t>), sıcaklık, </a:t>
            </a:r>
            <a:r>
              <a:rPr lang="tr-TR" dirty="0" err="1">
                <a:latin typeface="Comic Sans MS" panose="030F0702030302020204" pitchFamily="66" charset="0"/>
              </a:rPr>
              <a:t>azotoksitler</a:t>
            </a:r>
            <a:r>
              <a:rPr lang="tr-TR" dirty="0">
                <a:latin typeface="Comic Sans MS" panose="030F0702030302020204" pitchFamily="66" charset="0"/>
              </a:rPr>
              <a:t> (</a:t>
            </a:r>
            <a:r>
              <a:rPr lang="tr-TR" dirty="0" err="1">
                <a:latin typeface="Comic Sans MS" panose="030F0702030302020204" pitchFamily="66" charset="0"/>
              </a:rPr>
              <a:t>NO</a:t>
            </a:r>
            <a:r>
              <a:rPr lang="tr-TR" baseline="-25000" dirty="0" err="1">
                <a:latin typeface="Comic Sans MS" panose="030F0702030302020204" pitchFamily="66" charset="0"/>
              </a:rPr>
              <a:t>x</a:t>
            </a:r>
            <a:r>
              <a:rPr lang="tr-TR" dirty="0">
                <a:latin typeface="Comic Sans MS" panose="030F0702030302020204" pitchFamily="66" charset="0"/>
              </a:rPr>
              <a:t>), oksijen miktarı (O</a:t>
            </a:r>
            <a:r>
              <a:rPr lang="tr-TR" baseline="-25000" dirty="0">
                <a:latin typeface="Comic Sans MS" panose="030F0702030302020204" pitchFamily="66" charset="0"/>
              </a:rPr>
              <a:t>2</a:t>
            </a:r>
            <a:r>
              <a:rPr lang="tr-TR" dirty="0">
                <a:latin typeface="Comic Sans MS" panose="030F0702030302020204" pitchFamily="66" charset="0"/>
              </a:rPr>
              <a:t>), </a:t>
            </a:r>
            <a:r>
              <a:rPr lang="tr-TR" dirty="0" err="1" smtClean="0">
                <a:latin typeface="Comic Sans MS" panose="030F0702030302020204" pitchFamily="66" charset="0"/>
              </a:rPr>
              <a:t>kükürtoksitler</a:t>
            </a:r>
            <a:r>
              <a:rPr lang="tr-TR" dirty="0" smtClean="0">
                <a:latin typeface="Comic Sans MS" panose="030F0702030302020204" pitchFamily="66" charset="0"/>
              </a:rPr>
              <a:t> (</a:t>
            </a:r>
            <a:r>
              <a:rPr lang="tr-TR" dirty="0" err="1" smtClean="0">
                <a:latin typeface="Comic Sans MS" panose="030F0702030302020204" pitchFamily="66" charset="0"/>
              </a:rPr>
              <a:t>SO</a:t>
            </a:r>
            <a:r>
              <a:rPr lang="tr-TR" baseline="-25000" dirty="0" err="1" smtClean="0">
                <a:latin typeface="Comic Sans MS" panose="030F0702030302020204" pitchFamily="66" charset="0"/>
              </a:rPr>
              <a:t>x</a:t>
            </a:r>
            <a:r>
              <a:rPr lang="tr-TR" dirty="0">
                <a:latin typeface="Comic Sans MS" panose="030F0702030302020204" pitchFamily="66" charset="0"/>
              </a:rPr>
              <a:t>), uçucu organik bileşikler (UOB), çeşitli mikroorganizma ve alerjenler </a:t>
            </a:r>
            <a:r>
              <a:rPr lang="tr-TR" dirty="0" smtClean="0">
                <a:latin typeface="Comic Sans MS" panose="030F0702030302020204" pitchFamily="66" charset="0"/>
              </a:rPr>
              <a:t>gibi fiziksel </a:t>
            </a:r>
            <a:r>
              <a:rPr lang="tr-TR" dirty="0">
                <a:latin typeface="Comic Sans MS" panose="030F0702030302020204" pitchFamily="66" charset="0"/>
              </a:rPr>
              <a:t>ve biyolojik etkenlerin varlığı etkilemektedir.</a:t>
            </a:r>
          </a:p>
        </p:txBody>
      </p:sp>
      <p:pic>
        <p:nvPicPr>
          <p:cNvPr id="6146" name="Picture 2" descr="http://www.disabled-world.com/disabled/uploads/1/AirPollutionSourc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356992"/>
            <a:ext cx="47625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268760"/>
            <a:ext cx="8136904" cy="2123851"/>
          </a:xfrm>
          <a:prstGeom prst="rect">
            <a:avLst/>
          </a:prstGeom>
          <a:noFill/>
        </p:spPr>
        <p:txBody>
          <a:bodyPr wrap="square" rtlCol="0">
            <a:spAutoFit/>
          </a:bodyPr>
          <a:lstStyle/>
          <a:p>
            <a:pPr algn="just">
              <a:lnSpc>
                <a:spcPct val="150000"/>
              </a:lnSpc>
            </a:pPr>
            <a:r>
              <a:rPr lang="pt-BR" dirty="0">
                <a:latin typeface="Comic Sans MS" panose="030F0702030302020204" pitchFamily="66" charset="0"/>
              </a:rPr>
              <a:t>Bir sanayide iç ortam havasında </a:t>
            </a:r>
            <a:r>
              <a:rPr lang="pt-BR" dirty="0" smtClean="0">
                <a:latin typeface="Comic Sans MS" panose="030F0702030302020204" pitchFamily="66" charset="0"/>
              </a:rPr>
              <a:t>bu</a:t>
            </a:r>
            <a:r>
              <a:rPr lang="tr-TR" dirty="0" smtClean="0">
                <a:latin typeface="Comic Sans MS" panose="030F0702030302020204" pitchFamily="66" charset="0"/>
              </a:rPr>
              <a:t> kirleticilerin </a:t>
            </a:r>
            <a:r>
              <a:rPr lang="tr-TR" dirty="0">
                <a:latin typeface="Comic Sans MS" panose="030F0702030302020204" pitchFamily="66" charset="0"/>
              </a:rPr>
              <a:t>görülme oranı, üretimin türüne, kullanılan malzemeye, üretim içerisindeki </a:t>
            </a:r>
            <a:r>
              <a:rPr lang="tr-TR" dirty="0" smtClean="0">
                <a:latin typeface="Comic Sans MS" panose="030F0702030302020204" pitchFamily="66" charset="0"/>
              </a:rPr>
              <a:t>harekete, yapının </a:t>
            </a:r>
            <a:r>
              <a:rPr lang="tr-TR" dirty="0">
                <a:latin typeface="Comic Sans MS" panose="030F0702030302020204" pitchFamily="66" charset="0"/>
              </a:rPr>
              <a:t>özelliğine bağlı olarak değişir. Bu kirleticilerin bulunma oranı ve </a:t>
            </a:r>
            <a:r>
              <a:rPr lang="tr-TR" dirty="0" smtClean="0">
                <a:latin typeface="Comic Sans MS" panose="030F0702030302020204" pitchFamily="66" charset="0"/>
              </a:rPr>
              <a:t>çalışanların bu </a:t>
            </a:r>
            <a:r>
              <a:rPr lang="tr-TR" dirty="0">
                <a:latin typeface="Comic Sans MS" panose="030F0702030302020204" pitchFamily="66" charset="0"/>
              </a:rPr>
              <a:t>havayı uzun süre solumasıyla çeşitli hastalıkların görülme oranı da artmaktadır.</a:t>
            </a:r>
          </a:p>
        </p:txBody>
      </p:sp>
      <p:pic>
        <p:nvPicPr>
          <p:cNvPr id="3" name="Picture 2" descr="http://lsillc.net/wp-app/wp-content/uploads/2011/12/VOC-g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284984"/>
            <a:ext cx="2590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1124744"/>
            <a:ext cx="7920880" cy="2585323"/>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Günlük 8 saatlik çalışma süresi ele alındığında sözü geçen kirleticilere </a:t>
            </a:r>
            <a:r>
              <a:rPr lang="tr-TR" dirty="0" err="1">
                <a:latin typeface="Comic Sans MS" panose="030F0702030302020204" pitchFamily="66" charset="0"/>
              </a:rPr>
              <a:t>maruziyet</a:t>
            </a:r>
            <a:r>
              <a:rPr lang="tr-TR" dirty="0">
                <a:latin typeface="Comic Sans MS" panose="030F0702030302020204" pitchFamily="66" charset="0"/>
              </a:rPr>
              <a:t> </a:t>
            </a:r>
            <a:r>
              <a:rPr lang="tr-TR" dirty="0" smtClean="0">
                <a:latin typeface="Comic Sans MS" panose="030F0702030302020204" pitchFamily="66" charset="0"/>
              </a:rPr>
              <a:t>büyük ölçüde </a:t>
            </a:r>
            <a:r>
              <a:rPr lang="tr-TR" dirty="0">
                <a:latin typeface="Comic Sans MS" panose="030F0702030302020204" pitchFamily="66" charset="0"/>
              </a:rPr>
              <a:t>solunum, yanında sindirim ve </a:t>
            </a:r>
            <a:r>
              <a:rPr lang="tr-TR" dirty="0" err="1">
                <a:latin typeface="Comic Sans MS" panose="030F0702030302020204" pitchFamily="66" charset="0"/>
              </a:rPr>
              <a:t>dermal</a:t>
            </a:r>
            <a:r>
              <a:rPr lang="tr-TR" dirty="0">
                <a:latin typeface="Comic Sans MS" panose="030F0702030302020204" pitchFamily="66" charset="0"/>
              </a:rPr>
              <a:t> yolla gerçekleşmektedir. Sözü geçen </a:t>
            </a:r>
            <a:r>
              <a:rPr lang="tr-TR" dirty="0" smtClean="0">
                <a:latin typeface="Comic Sans MS" panose="030F0702030302020204" pitchFamily="66" charset="0"/>
              </a:rPr>
              <a:t>kirleticiler iç </a:t>
            </a:r>
            <a:r>
              <a:rPr lang="tr-TR" dirty="0">
                <a:latin typeface="Comic Sans MS" panose="030F0702030302020204" pitchFamily="66" charset="0"/>
              </a:rPr>
              <a:t>ortamdaki kaynaklardan salınabildiği gibi dış ortamdan </a:t>
            </a:r>
            <a:r>
              <a:rPr lang="tr-TR" dirty="0" err="1" smtClean="0">
                <a:latin typeface="Comic Sans MS" panose="030F0702030302020204" pitchFamily="66" charset="0"/>
              </a:rPr>
              <a:t>penatrasyonlar</a:t>
            </a:r>
            <a:r>
              <a:rPr lang="tr-TR" dirty="0" smtClean="0">
                <a:latin typeface="Comic Sans MS" panose="030F0702030302020204" pitchFamily="66" charset="0"/>
              </a:rPr>
              <a:t> </a:t>
            </a:r>
            <a:r>
              <a:rPr lang="tr-TR" dirty="0">
                <a:latin typeface="Comic Sans MS" panose="030F0702030302020204" pitchFamily="66" charset="0"/>
              </a:rPr>
              <a:t>ya da iç </a:t>
            </a:r>
            <a:r>
              <a:rPr lang="tr-TR" dirty="0" smtClean="0">
                <a:latin typeface="Comic Sans MS" panose="030F0702030302020204" pitchFamily="66" charset="0"/>
              </a:rPr>
              <a:t>ortamda gerçekleşen </a:t>
            </a:r>
            <a:r>
              <a:rPr lang="tr-TR" dirty="0">
                <a:latin typeface="Comic Sans MS" panose="030F0702030302020204" pitchFamily="66" charset="0"/>
              </a:rPr>
              <a:t>fotokimyasal reaksiyonlar sonucu oluşan </a:t>
            </a:r>
            <a:r>
              <a:rPr lang="tr-TR" dirty="0" err="1">
                <a:latin typeface="Comic Sans MS" panose="030F0702030302020204" pitchFamily="66" charset="0"/>
              </a:rPr>
              <a:t>sekonder</a:t>
            </a:r>
            <a:r>
              <a:rPr lang="tr-TR" dirty="0">
                <a:latin typeface="Comic Sans MS" panose="030F0702030302020204" pitchFamily="66" charset="0"/>
              </a:rPr>
              <a:t> kirleticiler </a:t>
            </a:r>
            <a:r>
              <a:rPr lang="tr-TR" dirty="0" smtClean="0">
                <a:latin typeface="Comic Sans MS" panose="030F0702030302020204" pitchFamily="66" charset="0"/>
              </a:rPr>
              <a:t>şeklinde karakterize </a:t>
            </a:r>
            <a:r>
              <a:rPr lang="tr-TR" dirty="0">
                <a:latin typeface="Comic Sans MS" panose="030F0702030302020204" pitchFamily="66" charset="0"/>
              </a:rPr>
              <a:t>edilebilir</a:t>
            </a:r>
          </a:p>
        </p:txBody>
      </p:sp>
      <p:pic>
        <p:nvPicPr>
          <p:cNvPr id="4100" name="Picture 4" descr="https://epoxflooring.files.wordpress.com/2010/02/low-voc-pai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743578"/>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Metin kutusu 1"/>
          <p:cNvSpPr txBox="1"/>
          <p:nvPr/>
        </p:nvSpPr>
        <p:spPr>
          <a:xfrm>
            <a:off x="827584" y="2132856"/>
            <a:ext cx="7560840" cy="1754326"/>
          </a:xfrm>
          <a:prstGeom prst="rect">
            <a:avLst/>
          </a:prstGeom>
          <a:noFill/>
        </p:spPr>
        <p:txBody>
          <a:bodyPr wrap="square" rtlCol="0">
            <a:spAutoFit/>
          </a:bodyPr>
          <a:lstStyle/>
          <a:p>
            <a:pPr algn="ctr"/>
            <a:r>
              <a:rPr lang="tr-TR" sz="3600" b="1" dirty="0" smtClean="0">
                <a:solidFill>
                  <a:schemeClr val="bg1"/>
                </a:solidFill>
                <a:latin typeface="Comic Sans MS" panose="030F0702030302020204" pitchFamily="66" charset="0"/>
              </a:rPr>
              <a:t>Kapalı Ortam Hava </a:t>
            </a:r>
            <a:r>
              <a:rPr lang="tr-TR" sz="3600" b="1" dirty="0">
                <a:solidFill>
                  <a:schemeClr val="bg1"/>
                </a:solidFill>
                <a:latin typeface="Comic Sans MS" panose="030F0702030302020204" pitchFamily="66" charset="0"/>
              </a:rPr>
              <a:t>Kirleticilerinin Sağlık Üzerine Olumsuz Etkileri</a:t>
            </a:r>
            <a:endParaRPr lang="tr-TR" sz="3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293292"/>
            <a:ext cx="8280920" cy="2423740"/>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İnsan ömür boyunca ortalama 400–500 milyon litre hava solumaktadır. Bu bakımdan </a:t>
            </a:r>
            <a:r>
              <a:rPr lang="tr-TR" dirty="0" smtClean="0">
                <a:latin typeface="Comic Sans MS" panose="030F0702030302020204" pitchFamily="66" charset="0"/>
              </a:rPr>
              <a:t>solunan havanın </a:t>
            </a:r>
            <a:r>
              <a:rPr lang="tr-TR" dirty="0">
                <a:latin typeface="Comic Sans MS" panose="030F0702030302020204" pitchFamily="66" charset="0"/>
              </a:rPr>
              <a:t>kalitesi insan sağlığı açısından oldukça </a:t>
            </a:r>
            <a:r>
              <a:rPr lang="tr-TR" dirty="0" smtClean="0">
                <a:latin typeface="Comic Sans MS" panose="030F0702030302020204" pitchFamily="66" charset="0"/>
              </a:rPr>
              <a:t>önemlidir.</a:t>
            </a:r>
          </a:p>
          <a:p>
            <a:pPr algn="just">
              <a:lnSpc>
                <a:spcPct val="150000"/>
              </a:lnSpc>
            </a:pPr>
            <a:endParaRPr lang="tr-TR" sz="1050" dirty="0">
              <a:latin typeface="Comic Sans MS" panose="030F0702030302020204" pitchFamily="66" charset="0"/>
            </a:endParaRPr>
          </a:p>
          <a:p>
            <a:pPr algn="just">
              <a:lnSpc>
                <a:spcPct val="150000"/>
              </a:lnSpc>
            </a:pPr>
            <a:r>
              <a:rPr lang="tr-TR" dirty="0">
                <a:latin typeface="Comic Sans MS" panose="030F0702030302020204" pitchFamily="66" charset="0"/>
              </a:rPr>
              <a:t>Dünyada her yıl hava kirliliğinden yaklaşık 3 milyon insan ölmektedir. Bu değer </a:t>
            </a:r>
            <a:r>
              <a:rPr lang="tr-TR" dirty="0" smtClean="0">
                <a:latin typeface="Comic Sans MS" panose="030F0702030302020204" pitchFamily="66" charset="0"/>
              </a:rPr>
              <a:t>dünyadaki toplam </a:t>
            </a:r>
            <a:r>
              <a:rPr lang="tr-TR" dirty="0">
                <a:latin typeface="Comic Sans MS" panose="030F0702030302020204" pitchFamily="66" charset="0"/>
              </a:rPr>
              <a:t>ölüm vakalarının (ortalama 55 milyon) %5’ni oluşturmaktadır.</a:t>
            </a:r>
          </a:p>
        </p:txBody>
      </p:sp>
      <p:pic>
        <p:nvPicPr>
          <p:cNvPr id="15362" name="Picture 2" descr="http://www.hindustantimes.com/rf/image_size_800x600/HT/p2/2015/10/17/Pictures/air-pollution_b054519c-74ca-11e5-a2be-bd52c89c4a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280" y="3717032"/>
            <a:ext cx="3679168" cy="275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052736"/>
            <a:ext cx="8208912" cy="3277820"/>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Hava kirliliğine </a:t>
            </a:r>
            <a:r>
              <a:rPr lang="tr-TR" dirty="0" err="1">
                <a:latin typeface="Comic Sans MS" panose="030F0702030302020204" pitchFamily="66" charset="0"/>
              </a:rPr>
              <a:t>maruziyet</a:t>
            </a:r>
            <a:r>
              <a:rPr lang="tr-TR" dirty="0">
                <a:latin typeface="Comic Sans MS" panose="030F0702030302020204" pitchFamily="66" charset="0"/>
              </a:rPr>
              <a:t> sonucunda insanlarda gözlenen olumsuz sağlık etkileri</a:t>
            </a:r>
            <a:r>
              <a:rPr lang="tr-TR" dirty="0" smtClean="0">
                <a:latin typeface="Comic Sans MS" panose="030F0702030302020204" pitchFamily="66" charset="0"/>
              </a:rPr>
              <a:t>;</a:t>
            </a:r>
          </a:p>
          <a:p>
            <a:pPr algn="just">
              <a:lnSpc>
                <a:spcPct val="150000"/>
              </a:lnSpc>
            </a:pPr>
            <a:endParaRPr lang="tr-TR" sz="1200" dirty="0">
              <a:latin typeface="Comic Sans MS" panose="030F0702030302020204" pitchFamily="66" charset="0"/>
            </a:endParaRPr>
          </a:p>
          <a:p>
            <a:pPr marL="447675" indent="-447675" algn="just">
              <a:lnSpc>
                <a:spcPct val="150000"/>
              </a:lnSpc>
              <a:buFont typeface="Wingdings" panose="05000000000000000000" pitchFamily="2" charset="2"/>
              <a:buChar char="q"/>
            </a:pPr>
            <a:r>
              <a:rPr lang="tr-TR" dirty="0" smtClean="0">
                <a:latin typeface="Comic Sans MS" panose="030F0702030302020204" pitchFamily="66" charset="0"/>
              </a:rPr>
              <a:t>Akciğer </a:t>
            </a:r>
            <a:r>
              <a:rPr lang="tr-TR" dirty="0">
                <a:latin typeface="Comic Sans MS" panose="030F0702030302020204" pitchFamily="66" charset="0"/>
              </a:rPr>
              <a:t>kanseri</a:t>
            </a:r>
          </a:p>
          <a:p>
            <a:pPr marL="447675" indent="-447675" algn="just">
              <a:lnSpc>
                <a:spcPct val="150000"/>
              </a:lnSpc>
              <a:buFont typeface="Wingdings" panose="05000000000000000000" pitchFamily="2" charset="2"/>
              <a:buChar char="q"/>
            </a:pPr>
            <a:r>
              <a:rPr lang="tr-TR" dirty="0" smtClean="0">
                <a:latin typeface="Comic Sans MS" panose="030F0702030302020204" pitchFamily="66" charset="0"/>
              </a:rPr>
              <a:t>Kronik </a:t>
            </a:r>
            <a:r>
              <a:rPr lang="tr-TR" dirty="0">
                <a:latin typeface="Comic Sans MS" panose="030F0702030302020204" pitchFamily="66" charset="0"/>
              </a:rPr>
              <a:t>astım krizi</a:t>
            </a:r>
          </a:p>
          <a:p>
            <a:pPr marL="447675" indent="-447675" algn="just">
              <a:lnSpc>
                <a:spcPct val="150000"/>
              </a:lnSpc>
              <a:buFont typeface="Wingdings" panose="05000000000000000000" pitchFamily="2" charset="2"/>
              <a:buChar char="q"/>
            </a:pPr>
            <a:r>
              <a:rPr lang="tr-TR" dirty="0" smtClean="0">
                <a:latin typeface="Comic Sans MS" panose="030F0702030302020204" pitchFamily="66" charset="0"/>
              </a:rPr>
              <a:t>Öksürük/balgam/göğüs </a:t>
            </a:r>
            <a:r>
              <a:rPr lang="tr-TR" dirty="0">
                <a:latin typeface="Comic Sans MS" panose="030F0702030302020204" pitchFamily="66" charset="0"/>
              </a:rPr>
              <a:t>daralması şikayetleri</a:t>
            </a:r>
          </a:p>
          <a:p>
            <a:pPr marL="447675" indent="-447675" algn="just">
              <a:lnSpc>
                <a:spcPct val="150000"/>
              </a:lnSpc>
              <a:buFont typeface="Wingdings" panose="05000000000000000000" pitchFamily="2" charset="2"/>
              <a:buChar char="q"/>
            </a:pPr>
            <a:r>
              <a:rPr lang="tr-TR" dirty="0" smtClean="0">
                <a:latin typeface="Comic Sans MS" panose="030F0702030302020204" pitchFamily="66" charset="0"/>
              </a:rPr>
              <a:t>Göz/burun/boğaz </a:t>
            </a:r>
            <a:r>
              <a:rPr lang="tr-TR" dirty="0">
                <a:latin typeface="Comic Sans MS" panose="030F0702030302020204" pitchFamily="66" charset="0"/>
              </a:rPr>
              <a:t>tahribatı</a:t>
            </a:r>
          </a:p>
          <a:p>
            <a:pPr marL="447675" indent="-447675" algn="just">
              <a:lnSpc>
                <a:spcPct val="150000"/>
              </a:lnSpc>
              <a:buFont typeface="Wingdings" panose="05000000000000000000" pitchFamily="2" charset="2"/>
              <a:buChar char="q"/>
            </a:pPr>
            <a:r>
              <a:rPr lang="tr-TR" dirty="0" smtClean="0">
                <a:latin typeface="Comic Sans MS" panose="030F0702030302020204" pitchFamily="66" charset="0"/>
              </a:rPr>
              <a:t>Soluk </a:t>
            </a:r>
            <a:r>
              <a:rPr lang="tr-TR" dirty="0">
                <a:latin typeface="Comic Sans MS" panose="030F0702030302020204" pitchFamily="66" charset="0"/>
              </a:rPr>
              <a:t>alma kapasitesinde azalma</a:t>
            </a:r>
          </a:p>
        </p:txBody>
      </p:sp>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67544" y="908720"/>
            <a:ext cx="7992888" cy="1708353"/>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Yaşantımızın büyük bir kısmını içinde geçirdiğimiz binalardaki iç hava kalitesinin sağlığımız üzerinde önemli bir etkisi vardır. Son yıllarda bu konu ile ilgili yapılan araştırmalar ve çalışmalar hız kazanmış ve kirletici maddelere yönelik tedbirler alınmaya başlanmıştır.</a:t>
            </a:r>
          </a:p>
        </p:txBody>
      </p:sp>
      <p:pic>
        <p:nvPicPr>
          <p:cNvPr id="7170" name="Picture 2" descr="http://laptop.deh.gov.au/soe/2001/publications/theme-reports/settlements/images/hsfig069.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528" y="2852936"/>
            <a:ext cx="4469904" cy="359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088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11560" y="908720"/>
            <a:ext cx="7776864" cy="1708353"/>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Çalışanların </a:t>
            </a:r>
            <a:r>
              <a:rPr lang="tr-TR" dirty="0">
                <a:latin typeface="Comic Sans MS" panose="030F0702030302020204" pitchFamily="66" charset="0"/>
              </a:rPr>
              <a:t>kapalı ve dar alanlarda topluca bulunmaları, açık </a:t>
            </a:r>
            <a:r>
              <a:rPr lang="tr-TR" dirty="0" smtClean="0">
                <a:latin typeface="Comic Sans MS" panose="030F0702030302020204" pitchFamily="66" charset="0"/>
              </a:rPr>
              <a:t>sahada çalışmaktan </a:t>
            </a:r>
            <a:r>
              <a:rPr lang="tr-TR" dirty="0">
                <a:latin typeface="Comic Sans MS" panose="030F0702030302020204" pitchFamily="66" charset="0"/>
              </a:rPr>
              <a:t>ofiste </a:t>
            </a:r>
            <a:r>
              <a:rPr lang="tr-TR" dirty="0" smtClean="0">
                <a:latin typeface="Comic Sans MS" panose="030F0702030302020204" pitchFamily="66" charset="0"/>
              </a:rPr>
              <a:t>çalışmaya dönüş, </a:t>
            </a:r>
            <a:r>
              <a:rPr lang="tr-TR" dirty="0">
                <a:latin typeface="Comic Sans MS" panose="030F0702030302020204" pitchFamily="66" charset="0"/>
              </a:rPr>
              <a:t>halı </a:t>
            </a:r>
            <a:r>
              <a:rPr lang="tr-TR" dirty="0" smtClean="0">
                <a:latin typeface="Comic Sans MS" panose="030F0702030302020204" pitchFamily="66" charset="0"/>
              </a:rPr>
              <a:t>döşemeler, </a:t>
            </a:r>
            <a:r>
              <a:rPr lang="tr-TR" dirty="0">
                <a:latin typeface="Comic Sans MS" panose="030F0702030302020204" pitchFamily="66" charset="0"/>
              </a:rPr>
              <a:t>sigara </a:t>
            </a:r>
            <a:r>
              <a:rPr lang="tr-TR" dirty="0" smtClean="0">
                <a:latin typeface="Comic Sans MS" panose="030F0702030302020204" pitchFamily="66" charset="0"/>
              </a:rPr>
              <a:t>alışkanlığının </a:t>
            </a:r>
            <a:r>
              <a:rPr lang="tr-TR" dirty="0">
                <a:latin typeface="Comic Sans MS" panose="030F0702030302020204" pitchFamily="66" charset="0"/>
              </a:rPr>
              <a:t>yayılması, </a:t>
            </a:r>
            <a:r>
              <a:rPr lang="tr-TR" dirty="0" smtClean="0">
                <a:latin typeface="Comic Sans MS" panose="030F0702030302020204" pitchFamily="66" charset="0"/>
              </a:rPr>
              <a:t>ofislerde kullanılan </a:t>
            </a:r>
            <a:r>
              <a:rPr lang="tr-TR" dirty="0">
                <a:latin typeface="Comic Sans MS" panose="030F0702030302020204" pitchFamily="66" charset="0"/>
              </a:rPr>
              <a:t>havalandırma ve ısıtma sistemleri gibi faktörler sonucu </a:t>
            </a:r>
            <a:r>
              <a:rPr lang="tr-TR" dirty="0" smtClean="0">
                <a:latin typeface="Comic Sans MS" panose="030F0702030302020204" pitchFamily="66" charset="0"/>
              </a:rPr>
              <a:t>alerjik hastalıklar meydana gelebilmektedir</a:t>
            </a:r>
            <a:r>
              <a:rPr lang="tr-TR" dirty="0">
                <a:latin typeface="Comic Sans MS" panose="030F0702030302020204" pitchFamily="66" charset="0"/>
              </a:rPr>
              <a:t>.</a:t>
            </a:r>
          </a:p>
        </p:txBody>
      </p:sp>
    </p:spTree>
    <p:extLst>
      <p:ext uri="{BB962C8B-B14F-4D97-AF65-F5344CB8AC3E}">
        <p14:creationId xmlns:p14="http://schemas.microsoft.com/office/powerpoint/2010/main" val="93750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9552" y="1124744"/>
            <a:ext cx="7992888" cy="1754326"/>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Alerjik cilt hastalıkları yönünden ofislerde kullanılan karbon ve </a:t>
            </a:r>
            <a:r>
              <a:rPr lang="tr-TR" dirty="0" smtClean="0">
                <a:latin typeface="Comic Sans MS" panose="030F0702030302020204" pitchFamily="66" charset="0"/>
              </a:rPr>
              <a:t>fotokopi kâğıtları, </a:t>
            </a:r>
            <a:r>
              <a:rPr lang="tr-TR" dirty="0">
                <a:latin typeface="Comic Sans MS" panose="030F0702030302020204" pitchFamily="66" charset="0"/>
              </a:rPr>
              <a:t>boya, mürekkep gibi malzemeler etkilidir. Klimalarla </a:t>
            </a:r>
            <a:r>
              <a:rPr lang="tr-TR" dirty="0" smtClean="0">
                <a:latin typeface="Comic Sans MS" panose="030F0702030302020204" pitchFamily="66" charset="0"/>
              </a:rPr>
              <a:t>bulaşan </a:t>
            </a:r>
            <a:r>
              <a:rPr lang="tr-TR" dirty="0">
                <a:latin typeface="Comic Sans MS" panose="030F0702030302020204" pitchFamily="66" charset="0"/>
              </a:rPr>
              <a:t>lejyoner </a:t>
            </a:r>
            <a:r>
              <a:rPr lang="tr-TR" dirty="0" smtClean="0">
                <a:latin typeface="Comic Sans MS" panose="030F0702030302020204" pitchFamily="66" charset="0"/>
              </a:rPr>
              <a:t>hastalığı denilen </a:t>
            </a:r>
            <a:r>
              <a:rPr lang="tr-TR" dirty="0">
                <a:latin typeface="Comic Sans MS" panose="030F0702030302020204" pitchFamily="66" charset="0"/>
              </a:rPr>
              <a:t>tipteki zatürree de ofis ortamında </a:t>
            </a:r>
            <a:r>
              <a:rPr lang="tr-TR" dirty="0" smtClean="0">
                <a:latin typeface="Comic Sans MS" panose="030F0702030302020204" pitchFamily="66" charset="0"/>
              </a:rPr>
              <a:t>çalışanları </a:t>
            </a:r>
            <a:r>
              <a:rPr lang="tr-TR" dirty="0">
                <a:latin typeface="Comic Sans MS" panose="030F0702030302020204" pitchFamily="66" charset="0"/>
              </a:rPr>
              <a:t>tehdit edebilir.</a:t>
            </a:r>
          </a:p>
        </p:txBody>
      </p:sp>
      <p:pic>
        <p:nvPicPr>
          <p:cNvPr id="17410" name="Picture 2" descr="http://www.mailce.com/wp-content/uploads/2013/04/lejyon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390" y="3284984"/>
            <a:ext cx="459105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708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9552" y="1052736"/>
            <a:ext cx="8136904" cy="2585323"/>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Doğada </a:t>
            </a:r>
            <a:r>
              <a:rPr lang="tr-TR" dirty="0">
                <a:latin typeface="Comic Sans MS" panose="030F0702030302020204" pitchFamily="66" charset="0"/>
              </a:rPr>
              <a:t>yaygın </a:t>
            </a:r>
            <a:r>
              <a:rPr lang="tr-TR" dirty="0" smtClean="0">
                <a:latin typeface="Comic Sans MS" panose="030F0702030302020204" pitchFamily="66" charset="0"/>
              </a:rPr>
              <a:t>olarak bulunan </a:t>
            </a:r>
            <a:r>
              <a:rPr lang="tr-TR" dirty="0">
                <a:latin typeface="Comic Sans MS" panose="030F0702030302020204" pitchFamily="66" charset="0"/>
              </a:rPr>
              <a:t>lejyoner </a:t>
            </a:r>
            <a:r>
              <a:rPr lang="tr-TR" dirty="0" smtClean="0">
                <a:latin typeface="Comic Sans MS" panose="030F0702030302020204" pitchFamily="66" charset="0"/>
              </a:rPr>
              <a:t>hastalığı </a:t>
            </a:r>
            <a:r>
              <a:rPr lang="tr-TR" dirty="0">
                <a:latin typeface="Comic Sans MS" panose="030F0702030302020204" pitchFamily="66" charset="0"/>
              </a:rPr>
              <a:t>bakterileri, binaların klima filtrelerine </a:t>
            </a:r>
            <a:r>
              <a:rPr lang="tr-TR" dirty="0" smtClean="0">
                <a:latin typeface="Comic Sans MS" panose="030F0702030302020204" pitchFamily="66" charset="0"/>
              </a:rPr>
              <a:t>yerleşip </a:t>
            </a:r>
            <a:r>
              <a:rPr lang="tr-TR" dirty="0" err="1">
                <a:latin typeface="Comic Sans MS" panose="030F0702030302020204" pitchFamily="66" charset="0"/>
              </a:rPr>
              <a:t>kolonize</a:t>
            </a:r>
            <a:r>
              <a:rPr lang="tr-TR" dirty="0">
                <a:latin typeface="Comic Sans MS" panose="030F0702030302020204" pitchFamily="66" charset="0"/>
              </a:rPr>
              <a:t> </a:t>
            </a:r>
            <a:r>
              <a:rPr lang="tr-TR" dirty="0" smtClean="0">
                <a:latin typeface="Comic Sans MS" panose="030F0702030302020204" pitchFamily="66" charset="0"/>
              </a:rPr>
              <a:t>olarak buradan </a:t>
            </a:r>
            <a:r>
              <a:rPr lang="tr-TR" dirty="0">
                <a:latin typeface="Comic Sans MS" panose="030F0702030302020204" pitchFamily="66" charset="0"/>
              </a:rPr>
              <a:t>ortam havasına yayılır ve solunum yoluyla </a:t>
            </a:r>
            <a:r>
              <a:rPr lang="tr-TR" dirty="0" smtClean="0">
                <a:latin typeface="Comic Sans MS" panose="030F0702030302020204" pitchFamily="66" charset="0"/>
              </a:rPr>
              <a:t>bulaşır. </a:t>
            </a:r>
            <a:r>
              <a:rPr lang="tr-TR" dirty="0">
                <a:latin typeface="Comic Sans MS" panose="030F0702030302020204" pitchFamily="66" charset="0"/>
              </a:rPr>
              <a:t>Kirlenen havalandırma </a:t>
            </a:r>
            <a:r>
              <a:rPr lang="tr-TR" dirty="0" smtClean="0">
                <a:latin typeface="Comic Sans MS" panose="030F0702030302020204" pitchFamily="66" charset="0"/>
              </a:rPr>
              <a:t>kanalları aldığı </a:t>
            </a:r>
            <a:r>
              <a:rPr lang="tr-TR" dirty="0">
                <a:latin typeface="Comic Sans MS" panose="030F0702030302020204" pitchFamily="66" charset="0"/>
              </a:rPr>
              <a:t>mikroplu havayı temizleyemeden ortama yeniden gönderir. Bu açıdan özellikle </a:t>
            </a:r>
            <a:r>
              <a:rPr lang="tr-TR" dirty="0" smtClean="0">
                <a:latin typeface="Comic Sans MS" panose="030F0702030302020204" pitchFamily="66" charset="0"/>
              </a:rPr>
              <a:t>ofis ortamlarında </a:t>
            </a:r>
            <a:r>
              <a:rPr lang="tr-TR" dirty="0">
                <a:latin typeface="Comic Sans MS" panose="030F0702030302020204" pitchFamily="66" charset="0"/>
              </a:rPr>
              <a:t>meydana gelen alerjik hastalıklar meslek </a:t>
            </a:r>
            <a:r>
              <a:rPr lang="tr-TR" dirty="0" smtClean="0">
                <a:latin typeface="Comic Sans MS" panose="030F0702030302020204" pitchFamily="66" charset="0"/>
              </a:rPr>
              <a:t>hastalığı </a:t>
            </a:r>
            <a:r>
              <a:rPr lang="tr-TR" dirty="0">
                <a:latin typeface="Comic Sans MS" panose="030F0702030302020204" pitchFamily="66" charset="0"/>
              </a:rPr>
              <a:t>olarak sayılabilir.</a:t>
            </a:r>
          </a:p>
        </p:txBody>
      </p:sp>
      <p:pic>
        <p:nvPicPr>
          <p:cNvPr id="18434" name="Picture 2" descr="http://www.toughwatersolutions.co.uk/images/legiona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789040"/>
            <a:ext cx="49720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97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268760"/>
            <a:ext cx="8424936" cy="1292854"/>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Uçucu organik bileşiklerden benzen, </a:t>
            </a:r>
            <a:r>
              <a:rPr lang="tr-TR" dirty="0" err="1">
                <a:latin typeface="Comic Sans MS" panose="030F0702030302020204" pitchFamily="66" charset="0"/>
              </a:rPr>
              <a:t>toluen</a:t>
            </a:r>
            <a:r>
              <a:rPr lang="tr-TR" dirty="0">
                <a:latin typeface="Comic Sans MS" panose="030F0702030302020204" pitchFamily="66" charset="0"/>
              </a:rPr>
              <a:t>, formaldehit ve kloroform USEPA </a:t>
            </a:r>
            <a:r>
              <a:rPr lang="tr-TR" dirty="0" smtClean="0">
                <a:latin typeface="Comic Sans MS" panose="030F0702030302020204" pitchFamily="66" charset="0"/>
              </a:rPr>
              <a:t>tarafından kanserojen </a:t>
            </a:r>
            <a:r>
              <a:rPr lang="tr-TR" dirty="0">
                <a:latin typeface="Comic Sans MS" panose="030F0702030302020204" pitchFamily="66" charset="0"/>
              </a:rPr>
              <a:t>olarak </a:t>
            </a:r>
            <a:r>
              <a:rPr lang="tr-TR" dirty="0" smtClean="0">
                <a:latin typeface="Comic Sans MS" panose="030F0702030302020204" pitchFamily="66" charset="0"/>
              </a:rPr>
              <a:t>tanımlanmıştır. </a:t>
            </a:r>
            <a:r>
              <a:rPr lang="tr-TR" dirty="0">
                <a:latin typeface="Comic Sans MS" panose="030F0702030302020204" pitchFamily="66" charset="0"/>
              </a:rPr>
              <a:t>Bunun dışındaki diğer gazlar </a:t>
            </a:r>
            <a:r>
              <a:rPr lang="tr-TR" dirty="0" err="1">
                <a:latin typeface="Comic Sans MS" panose="030F0702030302020204" pitchFamily="66" charset="0"/>
              </a:rPr>
              <a:t>toksik</a:t>
            </a:r>
            <a:r>
              <a:rPr lang="tr-TR" dirty="0">
                <a:latin typeface="Comic Sans MS" panose="030F0702030302020204" pitchFamily="66" charset="0"/>
              </a:rPr>
              <a:t> </a:t>
            </a:r>
            <a:r>
              <a:rPr lang="tr-TR" dirty="0" smtClean="0">
                <a:latin typeface="Comic Sans MS" panose="030F0702030302020204" pitchFamily="66" charset="0"/>
              </a:rPr>
              <a:t>etkiye sahiptir</a:t>
            </a:r>
            <a:r>
              <a:rPr lang="tr-TR" dirty="0">
                <a:latin typeface="Comic Sans MS" panose="030F0702030302020204" pitchFamily="66" charset="0"/>
              </a:rPr>
              <a:t>.</a:t>
            </a:r>
          </a:p>
        </p:txBody>
      </p:sp>
      <p:pic>
        <p:nvPicPr>
          <p:cNvPr id="3074" name="Picture 2" descr="http://www.secondwindairpurifier.com/usercontent/images/bioaeroso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004" y="3284984"/>
            <a:ext cx="375295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colink.com/wp-content/uploads/sources-of-v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996952"/>
            <a:ext cx="39147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6723641" cy="58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59632" y="476672"/>
            <a:ext cx="6723641" cy="369332"/>
          </a:xfrm>
          <a:prstGeom prst="rect">
            <a:avLst/>
          </a:prstGeom>
          <a:noFill/>
        </p:spPr>
        <p:txBody>
          <a:bodyPr wrap="square" rtlCol="0">
            <a:spAutoFit/>
          </a:bodyPr>
          <a:lstStyle/>
          <a:p>
            <a:r>
              <a:rPr lang="tr-TR" b="1" dirty="0" smtClean="0">
                <a:solidFill>
                  <a:srgbClr val="FF0000"/>
                </a:solidFill>
                <a:latin typeface="Comic Sans MS" panose="030F0702030302020204" pitchFamily="66" charset="0"/>
              </a:rPr>
              <a:t>Ortam Kirleticileri ve Emisyon Kaynakları</a:t>
            </a:r>
            <a:endParaRPr lang="tr-TR"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85262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Metin kutusu 1"/>
          <p:cNvSpPr txBox="1"/>
          <p:nvPr/>
        </p:nvSpPr>
        <p:spPr>
          <a:xfrm>
            <a:off x="467544" y="2156663"/>
            <a:ext cx="8136904" cy="1200329"/>
          </a:xfrm>
          <a:prstGeom prst="rect">
            <a:avLst/>
          </a:prstGeom>
          <a:noFill/>
        </p:spPr>
        <p:txBody>
          <a:bodyPr wrap="square" rtlCol="0">
            <a:spAutoFit/>
          </a:bodyPr>
          <a:lstStyle/>
          <a:p>
            <a:pPr algn="ctr"/>
            <a:r>
              <a:rPr lang="tr-TR" sz="3600" b="1" dirty="0">
                <a:solidFill>
                  <a:schemeClr val="bg1"/>
                </a:solidFill>
                <a:latin typeface="Comic Sans MS" panose="030F0702030302020204" pitchFamily="66" charset="0"/>
              </a:rPr>
              <a:t>Hava Kirleticilerinin Konsantrasyon Belirleme Yöntemleri</a:t>
            </a:r>
            <a:endParaRPr lang="tr-TR" sz="3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484784"/>
            <a:ext cx="8280920" cy="877356"/>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Kirleticilerin konsantrasyonları; ortam konsantrasyonlarının belirlenmesi ve kişisel </a:t>
            </a:r>
            <a:r>
              <a:rPr lang="tr-TR" dirty="0" err="1" smtClean="0">
                <a:latin typeface="Comic Sans MS" panose="030F0702030302020204" pitchFamily="66" charset="0"/>
              </a:rPr>
              <a:t>maruziyet</a:t>
            </a:r>
            <a:r>
              <a:rPr lang="tr-TR" dirty="0" smtClean="0">
                <a:latin typeface="Comic Sans MS" panose="030F0702030302020204" pitchFamily="66" charset="0"/>
              </a:rPr>
              <a:t> miktarının </a:t>
            </a:r>
            <a:r>
              <a:rPr lang="tr-TR" dirty="0">
                <a:latin typeface="Comic Sans MS" panose="030F0702030302020204" pitchFamily="66" charset="0"/>
              </a:rPr>
              <a:t>belirlenmesi olarak iki şekilde düşünülebilir</a:t>
            </a:r>
          </a:p>
        </p:txBody>
      </p:sp>
      <p:graphicFrame>
        <p:nvGraphicFramePr>
          <p:cNvPr id="3" name="Diyagram 2"/>
          <p:cNvGraphicFramePr/>
          <p:nvPr>
            <p:extLst>
              <p:ext uri="{D42A27DB-BD31-4B8C-83A1-F6EECF244321}">
                <p14:modId xmlns:p14="http://schemas.microsoft.com/office/powerpoint/2010/main" val="1988330440"/>
              </p:ext>
            </p:extLst>
          </p:nvPr>
        </p:nvGraphicFramePr>
        <p:xfrm>
          <a:off x="1763688" y="2924944"/>
          <a:ext cx="5568280" cy="2810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196752"/>
            <a:ext cx="8352928" cy="461665"/>
          </a:xfrm>
          <a:prstGeom prst="rect">
            <a:avLst/>
          </a:prstGeom>
          <a:noFill/>
        </p:spPr>
        <p:txBody>
          <a:bodyPr wrap="square" rtlCol="0">
            <a:spAutoFit/>
          </a:bodyPr>
          <a:lstStyle/>
          <a:p>
            <a:r>
              <a:rPr lang="tr-TR" sz="2400" b="1" dirty="0" smtClean="0">
                <a:solidFill>
                  <a:srgbClr val="0070C0"/>
                </a:solidFill>
                <a:latin typeface="Comic Sans MS" panose="030F0702030302020204" pitchFamily="66" charset="0"/>
              </a:rPr>
              <a:t>Hava Kirletici Ölçüm Yöntemleri</a:t>
            </a:r>
            <a:endParaRPr lang="tr-TR" sz="2400" b="1" dirty="0">
              <a:solidFill>
                <a:srgbClr val="0070C0"/>
              </a:solidFill>
              <a:latin typeface="Comic Sans MS" panose="030F0702030302020204" pitchFamily="66" charset="0"/>
            </a:endParaRPr>
          </a:p>
        </p:txBody>
      </p:sp>
      <p:graphicFrame>
        <p:nvGraphicFramePr>
          <p:cNvPr id="3" name="Diyagram 2"/>
          <p:cNvGraphicFramePr/>
          <p:nvPr>
            <p:extLst>
              <p:ext uri="{D42A27DB-BD31-4B8C-83A1-F6EECF244321}">
                <p14:modId xmlns:p14="http://schemas.microsoft.com/office/powerpoint/2010/main" val="1624965014"/>
              </p:ext>
            </p:extLst>
          </p:nvPr>
        </p:nvGraphicFramePr>
        <p:xfrm>
          <a:off x="1763688" y="2420888"/>
          <a:ext cx="5568280" cy="2810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484784"/>
            <a:ext cx="8280920" cy="1708353"/>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Numune alma zamanlamasının işyerinde çalışmanın en yoğun olduğu dönemde </a:t>
            </a:r>
            <a:r>
              <a:rPr lang="tr-TR" dirty="0" smtClean="0">
                <a:latin typeface="Comic Sans MS" panose="030F0702030302020204" pitchFamily="66" charset="0"/>
              </a:rPr>
              <a:t>yapılması esastır</a:t>
            </a:r>
            <a:r>
              <a:rPr lang="tr-TR" dirty="0">
                <a:latin typeface="Comic Sans MS" panose="030F0702030302020204" pitchFamily="66" charset="0"/>
              </a:rPr>
              <a:t>. Bunun yanında havalandırma ve sıcaklık-nem değerleri değişiklik </a:t>
            </a:r>
            <a:r>
              <a:rPr lang="tr-TR" dirty="0" smtClean="0">
                <a:latin typeface="Comic Sans MS" panose="030F0702030302020204" pitchFamily="66" charset="0"/>
              </a:rPr>
              <a:t>göstereceğinden ve </a:t>
            </a:r>
            <a:r>
              <a:rPr lang="tr-TR" dirty="0">
                <a:latin typeface="Comic Sans MS" panose="030F0702030302020204" pitchFamily="66" charset="0"/>
              </a:rPr>
              <a:t>sonuçların yorumlaması anlamlı olacağından örneklemelerin yaz ve kış olarak iki </a:t>
            </a:r>
            <a:r>
              <a:rPr lang="tr-TR" dirty="0" smtClean="0">
                <a:latin typeface="Comic Sans MS" panose="030F0702030302020204" pitchFamily="66" charset="0"/>
              </a:rPr>
              <a:t>periyotta alınması </a:t>
            </a:r>
            <a:r>
              <a:rPr lang="tr-TR" dirty="0">
                <a:latin typeface="Comic Sans MS" panose="030F0702030302020204" pitchFamily="66" charset="0"/>
              </a:rPr>
              <a:t>daha sağlıklı olacaktır.</a:t>
            </a:r>
          </a:p>
        </p:txBody>
      </p:sp>
      <p:pic>
        <p:nvPicPr>
          <p:cNvPr id="2050" name="Picture 2" descr="http://www.yenilikosgb.com/wp-content/uploads/2014/09/gaz-%C3%B6l%C3%A7%C3%BCm%C3%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573016"/>
            <a:ext cx="27363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obodataloggers.com.au/content/images/thumbs/0003895_volatile-organic-compound-voc-sensor-t-ion-tvoc.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671817"/>
            <a:ext cx="2376264" cy="263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536" y="1124744"/>
            <a:ext cx="8208912" cy="2862322"/>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Kronik </a:t>
            </a:r>
            <a:r>
              <a:rPr lang="tr-TR" dirty="0" err="1" smtClean="0">
                <a:latin typeface="Comic Sans MS" panose="030F0702030302020204" pitchFamily="66" charset="0"/>
              </a:rPr>
              <a:t>obstrüktif</a:t>
            </a:r>
            <a:r>
              <a:rPr lang="tr-TR" dirty="0" smtClean="0">
                <a:latin typeface="Comic Sans MS" panose="030F0702030302020204" pitchFamily="66" charset="0"/>
              </a:rPr>
              <a:t> akciğer hastalığı (KOAH), </a:t>
            </a:r>
            <a:r>
              <a:rPr lang="tr-TR" dirty="0">
                <a:latin typeface="Comic Sans MS" panose="030F0702030302020204" pitchFamily="66" charset="0"/>
              </a:rPr>
              <a:t>zararlı madde ve gazların uzun süreli solunması sonucu akciğerlerde oluşan anormal yanıtın neden olduğu ilerleyici hava yolu daralmasına bağlı hava akımı kısıtlanması ile karakterize bir hastalıktır. </a:t>
            </a:r>
          </a:p>
          <a:p>
            <a:pPr algn="just">
              <a:lnSpc>
                <a:spcPct val="150000"/>
              </a:lnSpc>
            </a:pPr>
            <a:endParaRPr lang="tr-TR" sz="1200" dirty="0" smtClean="0">
              <a:latin typeface="Comic Sans MS" panose="030F0702030302020204" pitchFamily="66" charset="0"/>
            </a:endParaRPr>
          </a:p>
          <a:p>
            <a:pPr algn="just">
              <a:lnSpc>
                <a:spcPct val="150000"/>
              </a:lnSpc>
            </a:pPr>
            <a:r>
              <a:rPr lang="tr-TR" dirty="0" err="1" smtClean="0">
                <a:latin typeface="Comic Sans MS" panose="030F0702030302020204" pitchFamily="66" charset="0"/>
              </a:rPr>
              <a:t>KOAH’ta</a:t>
            </a:r>
            <a:r>
              <a:rPr lang="tr-TR" dirty="0" smtClean="0">
                <a:latin typeface="Comic Sans MS" panose="030F0702030302020204" pitchFamily="66" charset="0"/>
              </a:rPr>
              <a:t> </a:t>
            </a:r>
            <a:r>
              <a:rPr lang="tr-TR" dirty="0">
                <a:latin typeface="Comic Sans MS" panose="030F0702030302020204" pitchFamily="66" charset="0"/>
              </a:rPr>
              <a:t>kronik bronşit ve amfizem genellikle bir aradadır.  </a:t>
            </a:r>
          </a:p>
          <a:p>
            <a:pPr algn="just">
              <a:lnSpc>
                <a:spcPct val="150000"/>
              </a:lnSpc>
            </a:pPr>
            <a:endParaRPr lang="tr-TR" dirty="0">
              <a:latin typeface="Comic Sans MS" panose="030F0702030302020204" pitchFamily="66" charset="0"/>
            </a:endParaRPr>
          </a:p>
        </p:txBody>
      </p:sp>
      <p:pic>
        <p:nvPicPr>
          <p:cNvPr id="1026" name="Picture 2" descr="http://ilacsaglik.com/wp-content/uploads/2014/03/KOA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435" y="3645024"/>
            <a:ext cx="3221013" cy="267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4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908720"/>
            <a:ext cx="8424936" cy="4247317"/>
          </a:xfrm>
          <a:prstGeom prst="rect">
            <a:avLst/>
          </a:prstGeom>
          <a:noFill/>
        </p:spPr>
        <p:txBody>
          <a:bodyPr wrap="square" rtlCol="0">
            <a:spAutoFit/>
          </a:bodyPr>
          <a:lstStyle/>
          <a:p>
            <a:r>
              <a:rPr lang="tr-TR" b="1" dirty="0" smtClean="0">
                <a:latin typeface="Comic Sans MS" panose="030F0702030302020204" pitchFamily="66" charset="0"/>
              </a:rPr>
              <a:t>Kapalı </a:t>
            </a:r>
            <a:r>
              <a:rPr lang="tr-TR" b="1" dirty="0">
                <a:latin typeface="Comic Sans MS" panose="030F0702030302020204" pitchFamily="66" charset="0"/>
              </a:rPr>
              <a:t>ortamdaki kirleticilerin varlığına neden olan temel etkenler </a:t>
            </a:r>
            <a:endParaRPr lang="tr-TR" b="1" dirty="0" smtClean="0">
              <a:latin typeface="Comic Sans MS" panose="030F0702030302020204" pitchFamily="66" charset="0"/>
            </a:endParaRPr>
          </a:p>
          <a:p>
            <a:endParaRPr lang="tr-TR" b="1" dirty="0">
              <a:latin typeface="Comic Sans MS" panose="030F0702030302020204" pitchFamily="66" charset="0"/>
            </a:endParaRPr>
          </a:p>
          <a:p>
            <a:pPr marL="447675" indent="-447675">
              <a:lnSpc>
                <a:spcPct val="200000"/>
              </a:lnSpc>
              <a:buFont typeface="Wingdings" panose="05000000000000000000" pitchFamily="2" charset="2"/>
              <a:buChar char="q"/>
            </a:pPr>
            <a:r>
              <a:rPr lang="tr-TR" dirty="0" smtClean="0">
                <a:latin typeface="Comic Sans MS" panose="030F0702030302020204" pitchFamily="66" charset="0"/>
              </a:rPr>
              <a:t>İç </a:t>
            </a:r>
            <a:r>
              <a:rPr lang="tr-TR" dirty="0">
                <a:latin typeface="Comic Sans MS" panose="030F0702030302020204" pitchFamily="66" charset="0"/>
              </a:rPr>
              <a:t>ortam kaynakları (örneğin, bina materyalleri, yanma kaynakları) </a:t>
            </a:r>
          </a:p>
          <a:p>
            <a:pPr marL="447675" indent="-447675">
              <a:lnSpc>
                <a:spcPct val="200000"/>
              </a:lnSpc>
              <a:buFont typeface="Wingdings" panose="05000000000000000000" pitchFamily="2" charset="2"/>
              <a:buChar char="q"/>
            </a:pPr>
            <a:r>
              <a:rPr lang="tr-TR" dirty="0" smtClean="0">
                <a:latin typeface="Comic Sans MS" panose="030F0702030302020204" pitchFamily="66" charset="0"/>
              </a:rPr>
              <a:t>Dış </a:t>
            </a:r>
            <a:r>
              <a:rPr lang="tr-TR" dirty="0">
                <a:latin typeface="Comic Sans MS" panose="030F0702030302020204" pitchFamily="66" charset="0"/>
              </a:rPr>
              <a:t>ortam kaynakları </a:t>
            </a:r>
          </a:p>
          <a:p>
            <a:pPr marL="447675" indent="-447675">
              <a:lnSpc>
                <a:spcPct val="200000"/>
              </a:lnSpc>
              <a:buFont typeface="Wingdings" panose="05000000000000000000" pitchFamily="2" charset="2"/>
              <a:buChar char="q"/>
            </a:pPr>
            <a:r>
              <a:rPr lang="tr-TR" dirty="0" smtClean="0">
                <a:latin typeface="Comic Sans MS" panose="030F0702030302020204" pitchFamily="66" charset="0"/>
              </a:rPr>
              <a:t>Doğal </a:t>
            </a:r>
            <a:r>
              <a:rPr lang="tr-TR" dirty="0">
                <a:latin typeface="Comic Sans MS" panose="030F0702030302020204" pitchFamily="66" charset="0"/>
              </a:rPr>
              <a:t>ve mekanik iç ve dış ortam hava değiştiricileri </a:t>
            </a:r>
          </a:p>
          <a:p>
            <a:pPr marL="447675" indent="-447675">
              <a:lnSpc>
                <a:spcPct val="200000"/>
              </a:lnSpc>
              <a:buFont typeface="Wingdings" panose="05000000000000000000" pitchFamily="2" charset="2"/>
              <a:buChar char="q"/>
            </a:pPr>
            <a:r>
              <a:rPr lang="tr-TR" dirty="0" smtClean="0">
                <a:latin typeface="Comic Sans MS" panose="030F0702030302020204" pitchFamily="66" charset="0"/>
              </a:rPr>
              <a:t>Bina </a:t>
            </a:r>
            <a:r>
              <a:rPr lang="tr-TR" dirty="0">
                <a:latin typeface="Comic Sans MS" panose="030F0702030302020204" pitchFamily="66" charset="0"/>
              </a:rPr>
              <a:t>ve bölmeleri arasındaki dispersiyon </a:t>
            </a:r>
          </a:p>
          <a:p>
            <a:pPr marL="447675" indent="-447675">
              <a:lnSpc>
                <a:spcPct val="200000"/>
              </a:lnSpc>
              <a:buFont typeface="Wingdings" panose="05000000000000000000" pitchFamily="2" charset="2"/>
              <a:buChar char="q"/>
            </a:pPr>
            <a:r>
              <a:rPr lang="tr-TR" dirty="0" smtClean="0">
                <a:latin typeface="Comic Sans MS" panose="030F0702030302020204" pitchFamily="66" charset="0"/>
              </a:rPr>
              <a:t>İç </a:t>
            </a:r>
            <a:r>
              <a:rPr lang="tr-TR" dirty="0">
                <a:latin typeface="Comic Sans MS" panose="030F0702030302020204" pitchFamily="66" charset="0"/>
              </a:rPr>
              <a:t>ortamdaki fiziksel durumlar (rutubet ve sıcaklık gibi) </a:t>
            </a:r>
          </a:p>
          <a:p>
            <a:pPr marL="447675" indent="-447675">
              <a:lnSpc>
                <a:spcPct val="200000"/>
              </a:lnSpc>
              <a:buFont typeface="Wingdings" panose="05000000000000000000" pitchFamily="2" charset="2"/>
              <a:buChar char="q"/>
            </a:pPr>
            <a:r>
              <a:rPr lang="tr-TR" dirty="0" smtClean="0">
                <a:latin typeface="Comic Sans MS" panose="030F0702030302020204" pitchFamily="66" charset="0"/>
              </a:rPr>
              <a:t>Binada </a:t>
            </a:r>
            <a:r>
              <a:rPr lang="tr-TR" dirty="0">
                <a:latin typeface="Comic Sans MS" panose="030F0702030302020204" pitchFamily="66" charset="0"/>
              </a:rPr>
              <a:t>yaşayan canlılar</a:t>
            </a:r>
          </a:p>
          <a:p>
            <a:endParaRPr lang="tr-TR" dirty="0">
              <a:latin typeface="Comic Sans MS" panose="030F0702030302020204" pitchFamily="66" charset="0"/>
            </a:endParaRPr>
          </a:p>
        </p:txBody>
      </p:sp>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2420888"/>
            <a:ext cx="8208912" cy="707886"/>
          </a:xfrm>
          <a:prstGeom prst="rect">
            <a:avLst/>
          </a:prstGeom>
          <a:noFill/>
        </p:spPr>
        <p:txBody>
          <a:bodyPr wrap="square" rtlCol="0">
            <a:spAutoFit/>
          </a:bodyPr>
          <a:lstStyle/>
          <a:p>
            <a:pPr algn="ctr"/>
            <a:r>
              <a:rPr lang="tr-TR" sz="4000" b="1" dirty="0" smtClean="0">
                <a:latin typeface="Comic Sans MS" panose="030F0702030302020204" pitchFamily="66" charset="0"/>
              </a:rPr>
              <a:t>TEŞEKKÜRLER</a:t>
            </a:r>
            <a:endParaRPr lang="tr-TR" sz="4000" b="1" dirty="0">
              <a:latin typeface="Comic Sans MS" panose="030F0702030302020204" pitchFamily="66" charset="0"/>
            </a:endParaRPr>
          </a:p>
        </p:txBody>
      </p:sp>
    </p:spTree>
    <p:extLst>
      <p:ext uri="{BB962C8B-B14F-4D97-AF65-F5344CB8AC3E}">
        <p14:creationId xmlns:p14="http://schemas.microsoft.com/office/powerpoint/2010/main" val="2638338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97730" y="188640"/>
            <a:ext cx="8538765" cy="6093976"/>
          </a:xfrm>
          <a:prstGeom prst="rect">
            <a:avLst/>
          </a:prstGeom>
          <a:noFill/>
        </p:spPr>
        <p:txBody>
          <a:bodyPr wrap="square" rtlCol="0">
            <a:spAutoFit/>
          </a:bodyPr>
          <a:lstStyle/>
          <a:p>
            <a:pPr algn="just"/>
            <a:r>
              <a:rPr lang="tr-TR" sz="1500" dirty="0" smtClean="0">
                <a:latin typeface="Comic Sans MS" panose="030F0702030302020204" pitchFamily="66" charset="0"/>
              </a:rPr>
              <a:t>Ekolojik Denge, Çevre Kirliliği ve İnsan Sağlığı, Kirlilik kontrolüne ekosistem yaklaşımı </a:t>
            </a:r>
            <a:r>
              <a:rPr lang="tr-TR" sz="1500" dirty="0" smtClean="0">
                <a:solidFill>
                  <a:srgbClr val="FF0000"/>
                </a:solidFill>
                <a:latin typeface="Comic Sans MS" panose="030F0702030302020204" pitchFamily="66" charset="0"/>
              </a:rPr>
              <a:t>(1. ve 2. Hafta)</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Sağlık açısından çevre, Çevre sağlık ilişkisi, Çevre sağlığı tanımı-Konuları </a:t>
            </a:r>
            <a:r>
              <a:rPr lang="tr-TR" sz="1500" dirty="0" smtClean="0">
                <a:solidFill>
                  <a:srgbClr val="FF0000"/>
                </a:solidFill>
                <a:latin typeface="Comic Sans MS" panose="030F0702030302020204" pitchFamily="66" charset="0"/>
              </a:rPr>
              <a:t>(3.Hafta)</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Epidemiyoloji-Kapsamı ve bulaşıcı hastalıklar yönünden Epidemiyolojinin önemi </a:t>
            </a:r>
            <a:r>
              <a:rPr lang="tr-TR" sz="1500" dirty="0" smtClean="0">
                <a:solidFill>
                  <a:srgbClr val="FF0000"/>
                </a:solidFill>
                <a:latin typeface="Comic Sans MS" panose="030F0702030302020204" pitchFamily="66" charset="0"/>
              </a:rPr>
              <a:t>(4.Hafta)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Enfeksiyon hastalıklarına giriş, Enfeksiyon kaynağı ve bulaşma yolları </a:t>
            </a:r>
            <a:r>
              <a:rPr lang="tr-TR" sz="1500" dirty="0" smtClean="0">
                <a:solidFill>
                  <a:srgbClr val="FF0000"/>
                </a:solidFill>
                <a:latin typeface="Comic Sans MS" panose="030F0702030302020204" pitchFamily="66" charset="0"/>
              </a:rPr>
              <a:t>(5.Hafta)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Enfeksiyon etkenlerinin sınıflandırılması ve genel özellikleri </a:t>
            </a:r>
            <a:r>
              <a:rPr lang="tr-TR" sz="1500" dirty="0" smtClean="0">
                <a:solidFill>
                  <a:srgbClr val="FF0000"/>
                </a:solidFill>
                <a:latin typeface="Comic Sans MS" panose="030F0702030302020204" pitchFamily="66" charset="0"/>
              </a:rPr>
              <a:t>(6.7.ve 8.Haftalar)</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Gıda zehirlenmeleri (Besinlerin sebep olabileceği hastalıklar) </a:t>
            </a:r>
            <a:r>
              <a:rPr lang="tr-TR" sz="1500" dirty="0" smtClean="0">
                <a:solidFill>
                  <a:srgbClr val="FF0000"/>
                </a:solidFill>
                <a:latin typeface="Comic Sans MS" panose="030F0702030302020204" pitchFamily="66" charset="0"/>
              </a:rPr>
              <a:t>(9.Hafta)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Ara Sınav </a:t>
            </a:r>
            <a:r>
              <a:rPr lang="tr-TR" sz="1500" dirty="0" smtClean="0">
                <a:solidFill>
                  <a:srgbClr val="FF0000"/>
                </a:solidFill>
                <a:latin typeface="Comic Sans MS" panose="030F0702030302020204" pitchFamily="66" charset="0"/>
              </a:rPr>
              <a:t>(10.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Toksikoloji Bilgisi ve Mikro kirleticiler </a:t>
            </a:r>
            <a:r>
              <a:rPr lang="tr-TR" sz="1500" dirty="0" smtClean="0">
                <a:solidFill>
                  <a:srgbClr val="FF0000"/>
                </a:solidFill>
                <a:latin typeface="Comic Sans MS" panose="030F0702030302020204" pitchFamily="66" charset="0"/>
              </a:rPr>
              <a:t>(11.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İş sağlığının kapsamı ve Meslek hastalıkları ( İşyeri sağlığı, güvenliği, iş kazaları, işçi sağlığı, iş emniyeti ve arıtma tesislerinde personel sağlığı ve emniyeti) </a:t>
            </a:r>
            <a:r>
              <a:rPr lang="tr-TR" sz="1500" dirty="0" smtClean="0">
                <a:solidFill>
                  <a:srgbClr val="FF0000"/>
                </a:solidFill>
                <a:latin typeface="Comic Sans MS" panose="030F0702030302020204" pitchFamily="66" charset="0"/>
              </a:rPr>
              <a:t>(12.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Demografi (Nüfus bilimi) ve sağlık ilişkisi </a:t>
            </a:r>
            <a:r>
              <a:rPr lang="tr-TR" sz="1500" dirty="0" smtClean="0">
                <a:solidFill>
                  <a:srgbClr val="FF0000"/>
                </a:solidFill>
                <a:latin typeface="Comic Sans MS" panose="030F0702030302020204" pitchFamily="66" charset="0"/>
              </a:rPr>
              <a:t>(13.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Kapalı Ortamlara Bağlı Sağlık Sorunları </a:t>
            </a:r>
            <a:r>
              <a:rPr lang="tr-TR" sz="1500" dirty="0" smtClean="0">
                <a:solidFill>
                  <a:srgbClr val="FF0000"/>
                </a:solidFill>
                <a:latin typeface="Comic Sans MS" panose="030F0702030302020204" pitchFamily="66" charset="0"/>
              </a:rPr>
              <a:t>(14. Hafta)</a:t>
            </a:r>
            <a:r>
              <a:rPr lang="tr-TR" sz="1500" dirty="0" smtClean="0">
                <a:latin typeface="Comic Sans MS" panose="030F0702030302020204" pitchFamily="66" charset="0"/>
              </a:rPr>
              <a:t> </a:t>
            </a:r>
          </a:p>
          <a:p>
            <a:pPr algn="just"/>
            <a:endParaRPr lang="tr-TR" sz="1500" dirty="0" smtClean="0">
              <a:latin typeface="Comic Sans MS" panose="030F0702030302020204" pitchFamily="66" charset="0"/>
            </a:endParaRPr>
          </a:p>
          <a:p>
            <a:pPr algn="just"/>
            <a:r>
              <a:rPr lang="tr-TR" sz="1500" dirty="0" smtClean="0">
                <a:latin typeface="Comic Sans MS" panose="030F0702030302020204" pitchFamily="66" charset="0"/>
              </a:rPr>
              <a:t>İçme suyu temini ve sağlık ilişkisi, hava kirliliği ve sağlık ilişkisi, Katı atıklar ve sağlık ilişkisi </a:t>
            </a:r>
            <a:r>
              <a:rPr lang="tr-TR" sz="1500" dirty="0" smtClean="0">
                <a:solidFill>
                  <a:srgbClr val="FF0000"/>
                </a:solidFill>
                <a:latin typeface="Comic Sans MS" panose="030F0702030302020204" pitchFamily="66" charset="0"/>
              </a:rPr>
              <a:t>(15. Hafta)</a:t>
            </a:r>
            <a:endParaRPr lang="tr-TR" sz="1500" dirty="0">
              <a:solidFill>
                <a:srgbClr val="FF0000"/>
              </a:solidFill>
              <a:latin typeface="Comic Sans MS" panose="030F0702030302020204" pitchFamily="66" charset="0"/>
            </a:endParaRPr>
          </a:p>
        </p:txBody>
      </p:sp>
      <p:pic>
        <p:nvPicPr>
          <p:cNvPr id="15364"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286658"/>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8" y="786561"/>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1275718"/>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1763249"/>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9" y="2241255"/>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701062"/>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180735"/>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38" y="3656216"/>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79" y="4179322"/>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04" y="4692903"/>
            <a:ext cx="392281" cy="3922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mooreadamsoncraig.co.uk/wp/wp-content/uploads/2012/03/tick-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63" y="5158859"/>
            <a:ext cx="392281" cy="39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55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heel(1)">
                                      <p:cBhvr>
                                        <p:cTn id="7" dur="1000"/>
                                        <p:tgtEl>
                                          <p:spTgt spid="15364"/>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1000"/>
                                        <p:tgtEl>
                                          <p:spTgt spid="24"/>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1000"/>
                                        <p:tgtEl>
                                          <p:spTgt spid="25"/>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1000"/>
                                        <p:tgtEl>
                                          <p:spTgt spid="26"/>
                                        </p:tgtEl>
                                      </p:cBhvr>
                                    </p:animEffect>
                                  </p:childTnLst>
                                </p:cTn>
                              </p:par>
                            </p:childTnLst>
                          </p:cTn>
                        </p:par>
                        <p:par>
                          <p:cTn id="20" fill="hold">
                            <p:stCondLst>
                              <p:cond delay="4000"/>
                            </p:stCondLst>
                            <p:childTnLst>
                              <p:par>
                                <p:cTn id="21" presetID="21" presetClass="entr" presetSubtype="1"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heel(1)">
                                      <p:cBhvr>
                                        <p:cTn id="23" dur="1000"/>
                                        <p:tgtEl>
                                          <p:spTgt spid="27"/>
                                        </p:tgtEl>
                                      </p:cBhvr>
                                    </p:animEffect>
                                  </p:childTnLst>
                                </p:cTn>
                              </p:par>
                            </p:childTnLst>
                          </p:cTn>
                        </p:par>
                        <p:par>
                          <p:cTn id="24" fill="hold">
                            <p:stCondLst>
                              <p:cond delay="5000"/>
                            </p:stCondLst>
                            <p:childTnLst>
                              <p:par>
                                <p:cTn id="25" presetID="21"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000"/>
                                        <p:tgtEl>
                                          <p:spTgt spid="8"/>
                                        </p:tgtEl>
                                      </p:cBhvr>
                                    </p:animEffect>
                                  </p:childTnLst>
                                </p:cTn>
                              </p:par>
                            </p:childTnLst>
                          </p:cTn>
                        </p:par>
                        <p:par>
                          <p:cTn id="28" fill="hold">
                            <p:stCondLst>
                              <p:cond delay="6000"/>
                            </p:stCondLst>
                            <p:childTnLst>
                              <p:par>
                                <p:cTn id="29" presetID="21"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1000"/>
                                        <p:tgtEl>
                                          <p:spTgt spid="9"/>
                                        </p:tgtEl>
                                      </p:cBhvr>
                                    </p:animEffect>
                                  </p:childTnLst>
                                </p:cTn>
                              </p:par>
                            </p:childTnLst>
                          </p:cTn>
                        </p:par>
                        <p:par>
                          <p:cTn id="32" fill="hold">
                            <p:stCondLst>
                              <p:cond delay="7000"/>
                            </p:stCondLst>
                            <p:childTnLst>
                              <p:par>
                                <p:cTn id="33" presetID="21"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1000"/>
                                        <p:tgtEl>
                                          <p:spTgt spid="10"/>
                                        </p:tgtEl>
                                      </p:cBhvr>
                                    </p:animEffect>
                                  </p:childTnLst>
                                </p:cTn>
                              </p:par>
                            </p:childTnLst>
                          </p:cTn>
                        </p:par>
                        <p:par>
                          <p:cTn id="36" fill="hold">
                            <p:stCondLst>
                              <p:cond delay="8000"/>
                            </p:stCondLst>
                            <p:childTnLst>
                              <p:par>
                                <p:cTn id="37" presetID="21"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1000"/>
                                        <p:tgtEl>
                                          <p:spTgt spid="11"/>
                                        </p:tgtEl>
                                      </p:cBhvr>
                                    </p:animEffect>
                                  </p:childTnLst>
                                </p:cTn>
                              </p:par>
                            </p:childTnLst>
                          </p:cTn>
                        </p:par>
                        <p:par>
                          <p:cTn id="40" fill="hold">
                            <p:stCondLst>
                              <p:cond delay="9000"/>
                            </p:stCondLst>
                            <p:childTnLst>
                              <p:par>
                                <p:cTn id="41" presetID="21"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1000"/>
                                        <p:tgtEl>
                                          <p:spTgt spid="12"/>
                                        </p:tgtEl>
                                      </p:cBhvr>
                                    </p:animEffect>
                                  </p:childTnLst>
                                </p:cTn>
                              </p:par>
                            </p:childTnLst>
                          </p:cTn>
                        </p:par>
                        <p:par>
                          <p:cTn id="44" fill="hold">
                            <p:stCondLst>
                              <p:cond delay="10000"/>
                            </p:stCondLst>
                            <p:childTnLst>
                              <p:par>
                                <p:cTn id="45" presetID="21"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67544" y="1052736"/>
            <a:ext cx="8280920" cy="1338828"/>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Dış ortamdan iç ortama karışan hava miktarının arttırılması da iç ortamdaki hava kirleticilerinin konsantrasyonlarının azaltılmasını sağlayacaktır. Örneğin; pek çok ısıtma ve soğutma </a:t>
            </a:r>
            <a:r>
              <a:rPr lang="tr-TR" dirty="0" smtClean="0">
                <a:latin typeface="Comic Sans MS" panose="030F0702030302020204" pitchFamily="66" charset="0"/>
              </a:rPr>
              <a:t>sistemi…</a:t>
            </a:r>
            <a:endParaRPr lang="tr-TR" dirty="0">
              <a:latin typeface="Comic Sans MS" panose="030F0702030302020204" pitchFamily="66" charset="0"/>
            </a:endParaRPr>
          </a:p>
        </p:txBody>
      </p:sp>
      <p:pic>
        <p:nvPicPr>
          <p:cNvPr id="8194" name="Picture 2" descr="http://www.nrgair.com/wordpress/wp-content/uploads/2015/02/residential_installation_air_Conditioning_Repa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5" y="2564904"/>
            <a:ext cx="4800533"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899428"/>
            <a:ext cx="3440365" cy="369332"/>
          </a:xfrm>
          <a:prstGeom prst="rect">
            <a:avLst/>
          </a:prstGeom>
          <a:noFill/>
        </p:spPr>
        <p:txBody>
          <a:bodyPr wrap="none" rtlCol="0">
            <a:spAutoFit/>
          </a:bodyPr>
          <a:lstStyle/>
          <a:p>
            <a:r>
              <a:rPr lang="tr-TR" b="1" dirty="0" smtClean="0">
                <a:solidFill>
                  <a:srgbClr val="FF0000"/>
                </a:solidFill>
                <a:latin typeface="Comic Sans MS" panose="030F0702030302020204" pitchFamily="66" charset="0"/>
              </a:rPr>
              <a:t>İÇ ORTAM HAVA KALİTESİ</a:t>
            </a:r>
            <a:endParaRPr lang="tr-TR" b="1" dirty="0">
              <a:solidFill>
                <a:srgbClr val="FF0000"/>
              </a:solidFill>
              <a:latin typeface="Comic Sans MS" panose="030F0702030302020204" pitchFamily="66" charset="0"/>
            </a:endParaRPr>
          </a:p>
        </p:txBody>
      </p:sp>
      <p:sp>
        <p:nvSpPr>
          <p:cNvPr id="3" name="Metin kutusu 2"/>
          <p:cNvSpPr txBox="1"/>
          <p:nvPr/>
        </p:nvSpPr>
        <p:spPr>
          <a:xfrm>
            <a:off x="323528" y="1556792"/>
            <a:ext cx="8280920" cy="2446824"/>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İç ortam havası; konut, işyeri ve okul gibi binalar içinde yer alan hava olarak ifade </a:t>
            </a:r>
            <a:r>
              <a:rPr lang="tr-TR" dirty="0" smtClean="0">
                <a:latin typeface="Comic Sans MS" panose="030F0702030302020204" pitchFamily="66" charset="0"/>
              </a:rPr>
              <a:t>edilebilir. </a:t>
            </a:r>
            <a:r>
              <a:rPr lang="tr-TR" dirty="0">
                <a:latin typeface="Comic Sans MS" panose="030F0702030302020204" pitchFamily="66" charset="0"/>
              </a:rPr>
              <a:t>İç ortam hava kirliliği ise sözü geçen ortamlarda sağlığa </a:t>
            </a:r>
            <a:r>
              <a:rPr lang="tr-TR" dirty="0" smtClean="0">
                <a:latin typeface="Comic Sans MS" panose="030F0702030302020204" pitchFamily="66" charset="0"/>
              </a:rPr>
              <a:t>zararlı solunabilir </a:t>
            </a:r>
            <a:r>
              <a:rPr lang="tr-TR" dirty="0">
                <a:latin typeface="Comic Sans MS" panose="030F0702030302020204" pitchFamily="66" charset="0"/>
              </a:rPr>
              <a:t>maddelerin görülmesidir</a:t>
            </a:r>
            <a:r>
              <a:rPr lang="tr-TR" dirty="0" smtClean="0">
                <a:latin typeface="Comic Sans MS" panose="030F0702030302020204" pitchFamily="66" charset="0"/>
              </a:rPr>
              <a:t>.</a:t>
            </a:r>
          </a:p>
          <a:p>
            <a:pPr algn="just">
              <a:lnSpc>
                <a:spcPct val="150000"/>
              </a:lnSpc>
            </a:pPr>
            <a:endParaRPr lang="tr-TR" sz="100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Havasız, </a:t>
            </a:r>
            <a:r>
              <a:rPr lang="tr-TR" dirty="0">
                <a:latin typeface="Comic Sans MS" panose="030F0702030302020204" pitchFamily="66" charset="0"/>
              </a:rPr>
              <a:t>koku içeren ortamlar sağlıksız olmakla </a:t>
            </a:r>
            <a:r>
              <a:rPr lang="tr-TR" dirty="0" smtClean="0">
                <a:latin typeface="Comic Sans MS" panose="030F0702030302020204" pitchFamily="66" charset="0"/>
              </a:rPr>
              <a:t>birlikte, kullanıcı </a:t>
            </a:r>
            <a:r>
              <a:rPr lang="tr-TR" dirty="0">
                <a:latin typeface="Comic Sans MS" panose="030F0702030302020204" pitchFamily="66" charset="0"/>
              </a:rPr>
              <a:t>konforunun azalmasına, çalışma </a:t>
            </a:r>
            <a:r>
              <a:rPr lang="tr-TR" dirty="0" smtClean="0">
                <a:latin typeface="Comic Sans MS" panose="030F0702030302020204" pitchFamily="66" charset="0"/>
              </a:rPr>
              <a:t>performanslarının düşmesine </a:t>
            </a:r>
            <a:r>
              <a:rPr lang="tr-TR" dirty="0">
                <a:latin typeface="Comic Sans MS" panose="030F0702030302020204" pitchFamily="66" charset="0"/>
              </a:rPr>
              <a:t>neden olmaktadır.</a:t>
            </a:r>
          </a:p>
        </p:txBody>
      </p:sp>
      <p:pic>
        <p:nvPicPr>
          <p:cNvPr id="11266" name="Picture 2" descr="http://www.greenhotelier.org/wp-content/uploads/2007/06/indoor-air-quality-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395" y="4003616"/>
            <a:ext cx="3581053" cy="263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124744"/>
            <a:ext cx="8280920" cy="3416320"/>
          </a:xfrm>
          <a:prstGeom prst="rect">
            <a:avLst/>
          </a:prstGeom>
          <a:noFill/>
        </p:spPr>
        <p:txBody>
          <a:bodyPr wrap="square" rtlCol="0">
            <a:spAutoFit/>
          </a:bodyPr>
          <a:lstStyle/>
          <a:p>
            <a:pPr algn="just">
              <a:lnSpc>
                <a:spcPct val="150000"/>
              </a:lnSpc>
            </a:pPr>
            <a:r>
              <a:rPr lang="tr-TR" dirty="0" smtClean="0">
                <a:latin typeface="Comic Sans MS" panose="030F0702030302020204" pitchFamily="66" charset="0"/>
              </a:rPr>
              <a:t>Kapalı ortamlara bağlı akut </a:t>
            </a:r>
            <a:r>
              <a:rPr lang="tr-TR" dirty="0">
                <a:latin typeface="Comic Sans MS" panose="030F0702030302020204" pitchFamily="66" charset="0"/>
              </a:rPr>
              <a:t>semptomlar </a:t>
            </a:r>
            <a:r>
              <a:rPr lang="tr-TR" dirty="0" smtClean="0">
                <a:latin typeface="Comic Sans MS" panose="030F0702030302020204" pitchFamily="66" charset="0"/>
              </a:rPr>
              <a:t>kolaylıkla teşhis </a:t>
            </a:r>
            <a:r>
              <a:rPr lang="tr-TR" dirty="0">
                <a:latin typeface="Comic Sans MS" panose="030F0702030302020204" pitchFamily="66" charset="0"/>
              </a:rPr>
              <a:t>edilirken hastalığın asıl nedeninin </a:t>
            </a:r>
            <a:r>
              <a:rPr lang="tr-TR" dirty="0" smtClean="0">
                <a:latin typeface="Comic Sans MS" panose="030F0702030302020204" pitchFamily="66" charset="0"/>
              </a:rPr>
              <a:t>saptanması güç </a:t>
            </a:r>
            <a:r>
              <a:rPr lang="tr-TR" dirty="0">
                <a:latin typeface="Comic Sans MS" panose="030F0702030302020204" pitchFamily="66" charset="0"/>
              </a:rPr>
              <a:t>olabilmektedir. Araştırmalar düşük hava </a:t>
            </a:r>
            <a:r>
              <a:rPr lang="tr-TR" dirty="0" smtClean="0">
                <a:latin typeface="Comic Sans MS" panose="030F0702030302020204" pitchFamily="66" charset="0"/>
              </a:rPr>
              <a:t>kalitesi ile </a:t>
            </a:r>
            <a:r>
              <a:rPr lang="tr-TR" dirty="0">
                <a:latin typeface="Comic Sans MS" panose="030F0702030302020204" pitchFamily="66" charset="0"/>
              </a:rPr>
              <a:t>bazı kullanıcıların karşılaştıkları, akut veya </a:t>
            </a:r>
            <a:r>
              <a:rPr lang="tr-TR" dirty="0" smtClean="0">
                <a:latin typeface="Comic Sans MS" panose="030F0702030302020204" pitchFamily="66" charset="0"/>
              </a:rPr>
              <a:t>kronik sağlık </a:t>
            </a:r>
            <a:r>
              <a:rPr lang="tr-TR" dirty="0">
                <a:latin typeface="Comic Sans MS" panose="030F0702030302020204" pitchFamily="66" charset="0"/>
              </a:rPr>
              <a:t>sorunları arasında bağlantı olduğunu </a:t>
            </a:r>
            <a:r>
              <a:rPr lang="tr-TR" dirty="0" smtClean="0">
                <a:latin typeface="Comic Sans MS" panose="030F0702030302020204" pitchFamily="66" charset="0"/>
              </a:rPr>
              <a:t>göstermektedir. </a:t>
            </a:r>
          </a:p>
          <a:p>
            <a:pPr algn="just">
              <a:lnSpc>
                <a:spcPct val="150000"/>
              </a:lnSpc>
            </a:pPr>
            <a:endParaRPr lang="tr-TR" dirty="0">
              <a:latin typeface="Comic Sans MS" panose="030F0702030302020204" pitchFamily="66" charset="0"/>
            </a:endParaRPr>
          </a:p>
          <a:p>
            <a:pPr algn="just">
              <a:lnSpc>
                <a:spcPct val="150000"/>
              </a:lnSpc>
            </a:pPr>
            <a:r>
              <a:rPr lang="tr-TR" dirty="0" smtClean="0">
                <a:latin typeface="Comic Sans MS" panose="030F0702030302020204" pitchFamily="66" charset="0"/>
              </a:rPr>
              <a:t>Karşılaşılan </a:t>
            </a:r>
            <a:r>
              <a:rPr lang="tr-TR" dirty="0">
                <a:latin typeface="Comic Sans MS" panose="030F0702030302020204" pitchFamily="66" charset="0"/>
              </a:rPr>
              <a:t>sorunların yarıdan </a:t>
            </a:r>
            <a:r>
              <a:rPr lang="tr-TR" dirty="0" smtClean="0">
                <a:latin typeface="Comic Sans MS" panose="030F0702030302020204" pitchFamily="66" charset="0"/>
              </a:rPr>
              <a:t>fazlası, </a:t>
            </a:r>
            <a:r>
              <a:rPr lang="es-ES" dirty="0" smtClean="0">
                <a:latin typeface="Comic Sans MS" panose="030F0702030302020204" pitchFamily="66" charset="0"/>
              </a:rPr>
              <a:t>yetersiz </a:t>
            </a:r>
            <a:r>
              <a:rPr lang="es-ES" dirty="0">
                <a:latin typeface="Comic Sans MS" panose="030F0702030302020204" pitchFamily="66" charset="0"/>
              </a:rPr>
              <a:t>ya da uygun olmayan havalandırmadan </a:t>
            </a:r>
            <a:r>
              <a:rPr lang="es-ES" dirty="0" smtClean="0">
                <a:latin typeface="Comic Sans MS" panose="030F0702030302020204" pitchFamily="66" charset="0"/>
              </a:rPr>
              <a:t>ve</a:t>
            </a:r>
            <a:r>
              <a:rPr lang="tr-TR" dirty="0" smtClean="0">
                <a:latin typeface="Comic Sans MS" panose="030F0702030302020204" pitchFamily="66" charset="0"/>
              </a:rPr>
              <a:t> ısıtma – soğutma – iklimlendirme sistemlerinin eksikliklerinden </a:t>
            </a:r>
            <a:r>
              <a:rPr lang="tr-TR" dirty="0">
                <a:latin typeface="Comic Sans MS" panose="030F0702030302020204" pitchFamily="66" charset="0"/>
              </a:rPr>
              <a:t>kaynaklanmaktadır.</a:t>
            </a:r>
          </a:p>
        </p:txBody>
      </p:sp>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017117"/>
            <a:ext cx="8208912" cy="2123851"/>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Günlük çalışma süresi boyunca üretim yapılan fabrikalar ya da ofis ortamlarındaki </a:t>
            </a:r>
            <a:r>
              <a:rPr lang="tr-TR" dirty="0" smtClean="0">
                <a:latin typeface="Comic Sans MS" panose="030F0702030302020204" pitchFamily="66" charset="0"/>
              </a:rPr>
              <a:t>çalışanların çalışma </a:t>
            </a:r>
            <a:r>
              <a:rPr lang="tr-TR" dirty="0">
                <a:latin typeface="Comic Sans MS" panose="030F0702030302020204" pitchFamily="66" charset="0"/>
              </a:rPr>
              <a:t>süresince ortaya çıkan gaz, toz, buhar gibi iç ortam hava kirleticilerine sürekli </a:t>
            </a:r>
            <a:r>
              <a:rPr lang="tr-TR" dirty="0" err="1" smtClean="0">
                <a:latin typeface="Comic Sans MS" panose="030F0702030302020204" pitchFamily="66" charset="0"/>
              </a:rPr>
              <a:t>maruziyeti</a:t>
            </a:r>
            <a:r>
              <a:rPr lang="tr-TR" dirty="0" smtClean="0">
                <a:latin typeface="Comic Sans MS" panose="030F0702030302020204" pitchFamily="66" charset="0"/>
              </a:rPr>
              <a:t>, gereken </a:t>
            </a:r>
            <a:r>
              <a:rPr lang="tr-TR" dirty="0">
                <a:latin typeface="Comic Sans MS" panose="030F0702030302020204" pitchFamily="66" charset="0"/>
              </a:rPr>
              <a:t>önlemler alınmadığında kaçınılmazdır. Sözü geçen kirleticilerin başında uçucu </a:t>
            </a:r>
            <a:r>
              <a:rPr lang="tr-TR" dirty="0" smtClean="0">
                <a:latin typeface="Comic Sans MS" panose="030F0702030302020204" pitchFamily="66" charset="0"/>
              </a:rPr>
              <a:t>organik ve </a:t>
            </a:r>
            <a:r>
              <a:rPr lang="tr-TR" dirty="0">
                <a:latin typeface="Comic Sans MS" panose="030F0702030302020204" pitchFamily="66" charset="0"/>
              </a:rPr>
              <a:t>inorganik bileşikler ile solunabilir toz partiküller gelmektedir.</a:t>
            </a:r>
          </a:p>
        </p:txBody>
      </p:sp>
      <p:pic>
        <p:nvPicPr>
          <p:cNvPr id="9222" name="Picture 6" descr="https://kapost-files-prod.s3.amazonaws.com/uploads/direct/1415734608-14090-5016/Indoor-Air-Quality.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238" b="14476"/>
          <a:stretch/>
        </p:blipFill>
        <p:spPr bwMode="auto">
          <a:xfrm>
            <a:off x="4675956" y="3140968"/>
            <a:ext cx="400050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249690"/>
            <a:ext cx="8280920" cy="2539350"/>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Öncelikle yapılması </a:t>
            </a:r>
            <a:r>
              <a:rPr lang="tr-TR" dirty="0" smtClean="0">
                <a:latin typeface="Comic Sans MS" panose="030F0702030302020204" pitchFamily="66" charset="0"/>
              </a:rPr>
              <a:t>gereken ortam </a:t>
            </a:r>
            <a:r>
              <a:rPr lang="tr-TR" dirty="0">
                <a:latin typeface="Comic Sans MS" panose="030F0702030302020204" pitchFamily="66" charset="0"/>
              </a:rPr>
              <a:t>havasında bulunması muhtemel kirleticilerin konsantrasyonlarının belirlenmesidir.</a:t>
            </a:r>
          </a:p>
          <a:p>
            <a:pPr algn="just">
              <a:lnSpc>
                <a:spcPct val="150000"/>
              </a:lnSpc>
            </a:pPr>
            <a:endParaRPr lang="tr-TR"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Muhtemel </a:t>
            </a:r>
            <a:r>
              <a:rPr lang="tr-TR" dirty="0">
                <a:latin typeface="Comic Sans MS" panose="030F0702030302020204" pitchFamily="66" charset="0"/>
              </a:rPr>
              <a:t>kirleticilerin neler olduğuna karar verilirken bir fabrika için üretim </a:t>
            </a:r>
            <a:r>
              <a:rPr lang="tr-TR" dirty="0" smtClean="0">
                <a:latin typeface="Comic Sans MS" panose="030F0702030302020204" pitchFamily="66" charset="0"/>
              </a:rPr>
              <a:t>süresince kullanılan </a:t>
            </a:r>
            <a:r>
              <a:rPr lang="tr-TR" dirty="0">
                <a:latin typeface="Comic Sans MS" panose="030F0702030302020204" pitchFamily="66" charset="0"/>
              </a:rPr>
              <a:t>kimyasalların karakteristik özelliklerinin incelenmesi faydalı olacaktır.</a:t>
            </a:r>
          </a:p>
        </p:txBody>
      </p:sp>
      <p:pic>
        <p:nvPicPr>
          <p:cNvPr id="3" name="Picture 2" descr="http://alfameasurements.com/portals/0/workpla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4000500"/>
            <a:ext cx="5429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1052736"/>
            <a:ext cx="7848872" cy="1292854"/>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İç ortam hava kalitesi kavramı ve Hasta Bina Sendromu (HBS) 1970’li yıllarda, petrol </a:t>
            </a:r>
            <a:r>
              <a:rPr lang="tr-TR" dirty="0" smtClean="0">
                <a:latin typeface="Comic Sans MS" panose="030F0702030302020204" pitchFamily="66" charset="0"/>
              </a:rPr>
              <a:t>krizi ve </a:t>
            </a:r>
            <a:r>
              <a:rPr lang="tr-TR" dirty="0">
                <a:latin typeface="Comic Sans MS" panose="030F0702030302020204" pitchFamily="66" charset="0"/>
              </a:rPr>
              <a:t>enerji darboğazının gündeme gelmesi ile ortaya çıkmıştır.</a:t>
            </a:r>
          </a:p>
        </p:txBody>
      </p:sp>
      <p:sp>
        <p:nvSpPr>
          <p:cNvPr id="3" name="Metin kutusu 2"/>
          <p:cNvSpPr txBox="1"/>
          <p:nvPr/>
        </p:nvSpPr>
        <p:spPr>
          <a:xfrm>
            <a:off x="683568" y="2852936"/>
            <a:ext cx="7488832" cy="3150863"/>
          </a:xfrm>
          <a:prstGeom prst="rect">
            <a:avLst/>
          </a:prstGeom>
          <a:noFill/>
        </p:spPr>
        <p:txBody>
          <a:bodyPr wrap="square" rtlCol="0">
            <a:spAutoFit/>
          </a:bodyPr>
          <a:lstStyle/>
          <a:p>
            <a:pPr>
              <a:lnSpc>
                <a:spcPct val="150000"/>
              </a:lnSpc>
            </a:pPr>
            <a:r>
              <a:rPr lang="tr-TR" dirty="0">
                <a:latin typeface="Comic Sans MS" panose="030F0702030302020204" pitchFamily="66" charset="0"/>
              </a:rPr>
              <a:t>Sıkı enerji tasarruf </a:t>
            </a:r>
            <a:r>
              <a:rPr lang="tr-TR" dirty="0" smtClean="0">
                <a:latin typeface="Comic Sans MS" panose="030F0702030302020204" pitchFamily="66" charset="0"/>
              </a:rPr>
              <a:t>politikaları ve </a:t>
            </a:r>
            <a:r>
              <a:rPr lang="tr-TR" dirty="0">
                <a:latin typeface="Comic Sans MS" panose="030F0702030302020204" pitchFamily="66" charset="0"/>
              </a:rPr>
              <a:t>buna bağlı olarak </a:t>
            </a:r>
            <a:endParaRPr lang="tr-TR" dirty="0" smtClean="0">
              <a:latin typeface="Comic Sans MS" panose="030F0702030302020204" pitchFamily="66" charset="0"/>
            </a:endParaRPr>
          </a:p>
          <a:p>
            <a:pPr>
              <a:lnSpc>
                <a:spcPct val="150000"/>
              </a:lnSpc>
            </a:pPr>
            <a:endParaRPr lang="tr-TR" sz="1050" dirty="0" smtClean="0">
              <a:latin typeface="Comic Sans MS" panose="030F0702030302020204" pitchFamily="66" charset="0"/>
            </a:endParaRPr>
          </a:p>
          <a:p>
            <a:pPr marL="542925" indent="-542925">
              <a:lnSpc>
                <a:spcPct val="150000"/>
              </a:lnSpc>
              <a:buFont typeface="Wingdings" panose="05000000000000000000" pitchFamily="2" charset="2"/>
              <a:buChar char="q"/>
            </a:pPr>
            <a:r>
              <a:rPr lang="tr-TR" dirty="0" smtClean="0">
                <a:latin typeface="Comic Sans MS" panose="030F0702030302020204" pitchFamily="66" charset="0"/>
              </a:rPr>
              <a:t>iç </a:t>
            </a:r>
            <a:r>
              <a:rPr lang="tr-TR" dirty="0">
                <a:latin typeface="Comic Sans MS" panose="030F0702030302020204" pitchFamily="66" charset="0"/>
              </a:rPr>
              <a:t>ortam hava dolaşımının en az düzeye indiği, </a:t>
            </a:r>
            <a:endParaRPr lang="tr-TR" dirty="0" smtClean="0">
              <a:latin typeface="Comic Sans MS" panose="030F0702030302020204" pitchFamily="66" charset="0"/>
            </a:endParaRPr>
          </a:p>
          <a:p>
            <a:pPr marL="542925" indent="-542925">
              <a:lnSpc>
                <a:spcPct val="150000"/>
              </a:lnSpc>
              <a:buFont typeface="Wingdings" panose="05000000000000000000" pitchFamily="2" charset="2"/>
              <a:buChar char="q"/>
            </a:pPr>
            <a:r>
              <a:rPr lang="tr-TR" dirty="0" smtClean="0">
                <a:latin typeface="Comic Sans MS" panose="030F0702030302020204" pitchFamily="66" charset="0"/>
              </a:rPr>
              <a:t>yetersiz havalandırmanın yapıldığı</a:t>
            </a:r>
            <a:r>
              <a:rPr lang="tr-TR" dirty="0">
                <a:latin typeface="Comic Sans MS" panose="030F0702030302020204" pitchFamily="66" charset="0"/>
              </a:rPr>
              <a:t>, </a:t>
            </a:r>
            <a:endParaRPr lang="tr-TR" dirty="0" smtClean="0">
              <a:latin typeface="Comic Sans MS" panose="030F0702030302020204" pitchFamily="66" charset="0"/>
            </a:endParaRPr>
          </a:p>
          <a:p>
            <a:pPr marL="542925" indent="-542925">
              <a:lnSpc>
                <a:spcPct val="150000"/>
              </a:lnSpc>
              <a:buFont typeface="Wingdings" panose="05000000000000000000" pitchFamily="2" charset="2"/>
              <a:buChar char="q"/>
            </a:pPr>
            <a:r>
              <a:rPr lang="tr-TR" dirty="0" smtClean="0">
                <a:latin typeface="Comic Sans MS" panose="030F0702030302020204" pitchFamily="66" charset="0"/>
              </a:rPr>
              <a:t>dış </a:t>
            </a:r>
            <a:r>
              <a:rPr lang="tr-TR" dirty="0">
                <a:latin typeface="Comic Sans MS" panose="030F0702030302020204" pitchFamily="66" charset="0"/>
              </a:rPr>
              <a:t>ortama açılmayan pencerelerin bulunduğu ve klimaların kullanıldığı </a:t>
            </a:r>
            <a:r>
              <a:rPr lang="tr-TR" dirty="0" smtClean="0">
                <a:latin typeface="Comic Sans MS" panose="030F0702030302020204" pitchFamily="66" charset="0"/>
              </a:rPr>
              <a:t>izolasyonlu bina </a:t>
            </a:r>
            <a:r>
              <a:rPr lang="tr-TR" dirty="0">
                <a:latin typeface="Comic Sans MS" panose="030F0702030302020204" pitchFamily="66" charset="0"/>
              </a:rPr>
              <a:t>yapımı, </a:t>
            </a:r>
            <a:endParaRPr lang="tr-TR" dirty="0" smtClean="0">
              <a:latin typeface="Comic Sans MS" panose="030F0702030302020204" pitchFamily="66" charset="0"/>
            </a:endParaRPr>
          </a:p>
          <a:p>
            <a:pPr>
              <a:lnSpc>
                <a:spcPct val="150000"/>
              </a:lnSpc>
            </a:pPr>
            <a:endParaRPr lang="tr-TR" sz="1050" dirty="0">
              <a:latin typeface="Comic Sans MS" panose="030F0702030302020204" pitchFamily="66" charset="0"/>
            </a:endParaRPr>
          </a:p>
          <a:p>
            <a:pPr>
              <a:lnSpc>
                <a:spcPct val="150000"/>
              </a:lnSpc>
            </a:pPr>
            <a:r>
              <a:rPr lang="tr-TR" dirty="0" smtClean="0">
                <a:latin typeface="Comic Sans MS" panose="030F0702030302020204" pitchFamily="66" charset="0"/>
              </a:rPr>
              <a:t>iç </a:t>
            </a:r>
            <a:r>
              <a:rPr lang="tr-TR" dirty="0">
                <a:latin typeface="Comic Sans MS" panose="030F0702030302020204" pitchFamily="66" charset="0"/>
              </a:rPr>
              <a:t>ortam hava kalitesinde önemli sorunlar yaratmıştır</a:t>
            </a:r>
          </a:p>
        </p:txBody>
      </p:sp>
    </p:spTree>
    <p:extLst>
      <p:ext uri="{BB962C8B-B14F-4D97-AF65-F5344CB8AC3E}">
        <p14:creationId xmlns:p14="http://schemas.microsoft.com/office/powerpoint/2010/main" val="934703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1786</TotalTime>
  <Words>1281</Words>
  <Application>Microsoft Office PowerPoint</Application>
  <PresentationFormat>Ekran Gösterisi (4:3)</PresentationFormat>
  <Paragraphs>97</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ASUS-PC</dc:creator>
  <cp:lastModifiedBy>Omur GOKKUS</cp:lastModifiedBy>
  <cp:revision>110</cp:revision>
  <dcterms:created xsi:type="dcterms:W3CDTF">2015-11-23T07:56:06Z</dcterms:created>
  <dcterms:modified xsi:type="dcterms:W3CDTF">2016-09-26T13:07:36Z</dcterms:modified>
</cp:coreProperties>
</file>