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285" r:id="rId4"/>
    <p:sldId id="277" r:id="rId5"/>
    <p:sldId id="278" r:id="rId6"/>
    <p:sldId id="279" r:id="rId7"/>
    <p:sldId id="280" r:id="rId8"/>
    <p:sldId id="281" r:id="rId9"/>
    <p:sldId id="282" r:id="rId10"/>
    <p:sldId id="283" r:id="rId11"/>
    <p:sldId id="284"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15" r:id="rId28"/>
    <p:sldId id="316" r:id="rId29"/>
    <p:sldId id="317" r:id="rId30"/>
    <p:sldId id="304" r:id="rId31"/>
    <p:sldId id="305" r:id="rId32"/>
    <p:sldId id="306" r:id="rId33"/>
    <p:sldId id="307" r:id="rId34"/>
    <p:sldId id="308" r:id="rId35"/>
    <p:sldId id="309" r:id="rId36"/>
    <p:sldId id="276" r:id="rId37"/>
    <p:sldId id="258"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26.09.2016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google.com.tr/url?sa=i&amp;rct=j&amp;q=&amp;esrc=s&amp;frm=1&amp;source=images&amp;cd=&amp;cad=rja&amp;uact=8&amp;ved=0ahUKEwjIpvfqjMfJAhVI1xoKHaXgALoQjRwIBw&amp;url=http://denizlinufus.gov.tr/&amp;bvm=bv.108538919,d.d2s&amp;psig=AFQjCNEa2Wi1kPPBK5Ws3z3-mpvz_EYSDg&amp;ust=144948667884767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tr/url?sa=i&amp;rct=j&amp;q=&amp;esrc=s&amp;frm=1&amp;source=images&amp;cd=&amp;cad=rja&amp;uact=8&amp;ved=0ahUKEwj-lI-GjsfJAhWLPxoKHfDAAxMQjRwIBw&amp;url=http://www.hakkarihabertv.com/turkiyenin-yuzde-16-6si-genc-16434h.htm&amp;bvm=bv.108538919,d.d2s&amp;psig=AFQjCNEJUeapCwBob1l3jgY9ZtdwcCglOA&amp;ust=144948694833816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uact=8&amp;ved=&amp;url=http://kutuphane.fisek.org.tr/kitap.php?book_id%3D3178&amp;psig=AFQjCNFL3N-YON3F7kj5KkcNWRWM_SExkg&amp;ust=1449591752438005" TargetMode="External"/><Relationship Id="rId2" Type="http://schemas.openxmlformats.org/officeDocument/2006/relationships/hyperlink" Target="http://www.google.com.tr/url?sa=i&amp;rct=j&amp;q=&amp;esrc=s&amp;frm=1&amp;source=images&amp;cd=&amp;cad=rja&amp;uact=8&amp;ved=0ahUKEwjHzI3wk8rJAhWC1xoKHavYC50QjRwIBQ&amp;url=http://www.hips.hacettepe.edu.tr/TNSA2008-AnaRapor.pdf&amp;psig=AFQjCNElVsvl70qqdnCbl6RWOEf3dBlCmg&amp;ust=1449591657252161"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url?sa=i&amp;rct=j&amp;q=&amp;esrc=s&amp;frm=1&amp;source=images&amp;cd=&amp;cad=rja&amp;uact=8&amp;ved=0CAcQjRxqFQoTCKGEh52T7cgCFQc2GgodbmkA4g&amp;url=http://www.publicinvolvement.org.uk/2012/03/when-customer-satisfaction-is-just-routine/tick-mark/&amp;bvm=bv.106379543,d.bGQ&amp;psig=AFQjCNEjLxpPujswLM_x4ZFGO5KOseuOXA&amp;ust=144639557196365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39552" y="2340169"/>
            <a:ext cx="8280920" cy="584775"/>
          </a:xfrm>
          <a:prstGeom prst="rect">
            <a:avLst/>
          </a:prstGeom>
          <a:noFill/>
        </p:spPr>
        <p:txBody>
          <a:bodyPr wrap="square" rtlCol="0">
            <a:spAutoFit/>
          </a:bodyPr>
          <a:lstStyle/>
          <a:p>
            <a:pPr algn="ctr"/>
            <a:r>
              <a:rPr lang="tr-TR" sz="3200" dirty="0">
                <a:latin typeface="Comic Sans MS" panose="030F0702030302020204" pitchFamily="66" charset="0"/>
              </a:rPr>
              <a:t>Demografi (Nüfus bilimi) ve </a:t>
            </a:r>
            <a:r>
              <a:rPr lang="tr-TR" sz="3200" dirty="0" smtClean="0">
                <a:latin typeface="Comic Sans MS" panose="030F0702030302020204" pitchFamily="66" charset="0"/>
              </a:rPr>
              <a:t>Sağlık ilişkisi</a:t>
            </a:r>
            <a:endParaRPr lang="tr-TR" sz="3200" dirty="0"/>
          </a:p>
        </p:txBody>
      </p:sp>
      <p:sp>
        <p:nvSpPr>
          <p:cNvPr id="5" name="Alt Başlık 2"/>
          <p:cNvSpPr>
            <a:spLocks noGrp="1"/>
          </p:cNvSpPr>
          <p:nvPr>
            <p:ph type="subTitle" idx="1"/>
          </p:nvPr>
        </p:nvSpPr>
        <p:spPr>
          <a:xfrm>
            <a:off x="1403648" y="4005064"/>
            <a:ext cx="6400800" cy="1152128"/>
          </a:xfrm>
        </p:spPr>
        <p:txBody>
          <a:bodyPr>
            <a:normAutofit/>
          </a:bodyPr>
          <a:lstStyle/>
          <a:p>
            <a:r>
              <a:rPr lang="tr-TR" sz="2400" dirty="0" smtClean="0">
                <a:solidFill>
                  <a:schemeClr val="tx1"/>
                </a:solidFill>
                <a:latin typeface="Comic Sans MS" panose="030F0702030302020204" pitchFamily="66" charset="0"/>
              </a:rPr>
              <a:t>Yrd. Doç. Dr. Ömür GÖKKUŞ</a:t>
            </a:r>
          </a:p>
          <a:p>
            <a:r>
              <a:rPr lang="tr-TR" sz="2400" dirty="0" smtClean="0">
                <a:solidFill>
                  <a:schemeClr val="tx1"/>
                </a:solidFill>
                <a:latin typeface="Comic Sans MS" panose="030F0702030302020204" pitchFamily="66" charset="0"/>
              </a:rPr>
              <a:t>Kasım </a:t>
            </a:r>
            <a:r>
              <a:rPr lang="tr-TR" sz="2400" dirty="0" smtClean="0">
                <a:solidFill>
                  <a:schemeClr val="tx1"/>
                </a:solidFill>
                <a:latin typeface="Comic Sans MS" panose="030F0702030302020204" pitchFamily="66" charset="0"/>
              </a:rPr>
              <a:t>2016</a:t>
            </a:r>
            <a:endParaRPr lang="en-US" sz="2400" dirty="0">
              <a:solidFill>
                <a:schemeClr val="tx1"/>
              </a:solidFill>
              <a:latin typeface="Comic Sans MS" panose="030F0702030302020204" pitchFamily="66" charset="0"/>
            </a:endParaRPr>
          </a:p>
        </p:txBody>
      </p:sp>
      <p:sp>
        <p:nvSpPr>
          <p:cNvPr id="6" name="Metin kutusu 5"/>
          <p:cNvSpPr txBox="1"/>
          <p:nvPr/>
        </p:nvSpPr>
        <p:spPr>
          <a:xfrm>
            <a:off x="1835696" y="980728"/>
            <a:ext cx="5400600" cy="646331"/>
          </a:xfrm>
          <a:prstGeom prst="rect">
            <a:avLst/>
          </a:prstGeom>
          <a:noFill/>
        </p:spPr>
        <p:txBody>
          <a:bodyPr wrap="square" rtlCol="0">
            <a:spAutoFit/>
          </a:bodyPr>
          <a:lstStyle/>
          <a:p>
            <a:pPr algn="ctr"/>
            <a:r>
              <a:rPr lang="tr-TR" sz="3600" b="1" dirty="0" smtClean="0">
                <a:latin typeface="Comic Sans MS" panose="030F0702030302020204" pitchFamily="66" charset="0"/>
              </a:rPr>
              <a:t>ÇEVRE SAĞLIĞI</a:t>
            </a:r>
            <a:endParaRPr lang="tr-TR" sz="3600" b="1" dirty="0">
              <a:latin typeface="Comic Sans MS" panose="030F0702030302020204" pitchFamily="66" charset="0"/>
            </a:endParaRPr>
          </a:p>
        </p:txBody>
      </p:sp>
    </p:spTree>
    <p:extLst>
      <p:ext uri="{BB962C8B-B14F-4D97-AF65-F5344CB8AC3E}">
        <p14:creationId xmlns:p14="http://schemas.microsoft.com/office/powerpoint/2010/main" val="1230520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23528" y="1268760"/>
            <a:ext cx="8568952" cy="2123851"/>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Nüfusun sağlık </a:t>
            </a:r>
            <a:r>
              <a:rPr lang="tr-TR" dirty="0" smtClean="0">
                <a:latin typeface="Comic Sans MS" panose="030F0702030302020204" pitchFamily="66" charset="0"/>
              </a:rPr>
              <a:t>üzerindeki etkilerine dair </a:t>
            </a:r>
            <a:r>
              <a:rPr lang="tr-TR" dirty="0">
                <a:latin typeface="Comic Sans MS" panose="030F0702030302020204" pitchFamily="66" charset="0"/>
              </a:rPr>
              <a:t>bilimsel araştırmalar </a:t>
            </a:r>
            <a:r>
              <a:rPr lang="tr-TR" dirty="0" smtClean="0">
                <a:latin typeface="Comic Sans MS" panose="030F0702030302020204" pitchFamily="66" charset="0"/>
              </a:rPr>
              <a:t>göstermektedir ki, </a:t>
            </a:r>
            <a:r>
              <a:rPr lang="tr-TR" dirty="0">
                <a:latin typeface="Comic Sans MS" panose="030F0702030302020204" pitchFamily="66" charset="0"/>
              </a:rPr>
              <a:t>beslenme, konut durumu, eğitim ve çevre koşulları gibi faktörlerin kişinin sağlık düzeyi üzerine etkisi vardır. Aşırı nüfus artışının da bu faktörler üzerinde olumsuz etkisi vardır. Bu nedenle de aşırı nüfus artışı, makro düzeyde bir yönüyle sağlık sorunu da olmaktadır. </a:t>
            </a:r>
          </a:p>
        </p:txBody>
      </p:sp>
      <p:pic>
        <p:nvPicPr>
          <p:cNvPr id="6148" name="Picture 4" descr="http://files.abovetopsecret.com/images/member/f1be76a18fa6.jpg"/>
          <p:cNvPicPr>
            <a:picLocks noChangeAspect="1" noChangeArrowheads="1"/>
          </p:cNvPicPr>
          <p:nvPr/>
        </p:nvPicPr>
        <p:blipFill rotWithShape="1">
          <a:blip r:embed="rId2">
            <a:extLst>
              <a:ext uri="{28A0092B-C50C-407E-A947-70E740481C1C}">
                <a14:useLocalDpi xmlns:a14="http://schemas.microsoft.com/office/drawing/2010/main" val="0"/>
              </a:ext>
            </a:extLst>
          </a:blip>
          <a:srcRect l="21214" r="4422" b="16772"/>
          <a:stretch/>
        </p:blipFill>
        <p:spPr bwMode="auto">
          <a:xfrm>
            <a:off x="4788024" y="3573016"/>
            <a:ext cx="3895726" cy="297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052736"/>
            <a:ext cx="8640960" cy="3416320"/>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Bir toplumda sağlık hizmetleri </a:t>
            </a:r>
            <a:r>
              <a:rPr lang="tr-TR" dirty="0" smtClean="0">
                <a:latin typeface="Comic Sans MS" panose="030F0702030302020204" pitchFamily="66" charset="0"/>
              </a:rPr>
              <a:t>düzeyi, sağlık personeli </a:t>
            </a:r>
            <a:r>
              <a:rPr lang="tr-TR" dirty="0">
                <a:latin typeface="Comic Sans MS" panose="030F0702030302020204" pitchFamily="66" charset="0"/>
              </a:rPr>
              <a:t>ve </a:t>
            </a:r>
            <a:r>
              <a:rPr lang="tr-TR" dirty="0" smtClean="0">
                <a:latin typeface="Comic Sans MS" panose="030F0702030302020204" pitchFamily="66" charset="0"/>
              </a:rPr>
              <a:t>mevcut sağlık tesislerine bağlı olarak ifade edilmektedir. </a:t>
            </a:r>
            <a:r>
              <a:rPr lang="tr-TR" dirty="0">
                <a:latin typeface="Comic Sans MS" panose="030F0702030302020204" pitchFamily="66" charset="0"/>
              </a:rPr>
              <a:t>Sağlık hizmetini geliştirmek için kişi başına düşen sağlık personeli ve tesis sayılarını arttırmak esastır. Aşırı nüfus artışı az gelişmiş ülkelerde bu oranların halk yararına değişmesi için yapılan çabaların verimini büyük ölçüde düşürmektedir. Dünya Sağlık Örgütünün incelemelerine göre son 20 yılda az gelişmiş ülkelerde doktor sayısı ikiye katlanmıştır. Buna karşılık, 10.000 kişiye düşen doktor sayısı 5,5 dan 7,9’a çıkabilmiştir.</a:t>
            </a: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908720"/>
            <a:ext cx="7920880" cy="3139321"/>
          </a:xfrm>
          <a:prstGeom prst="rect">
            <a:avLst/>
          </a:prstGeom>
          <a:noFill/>
        </p:spPr>
        <p:txBody>
          <a:bodyPr wrap="square" rtlCol="0">
            <a:spAutoFit/>
          </a:bodyPr>
          <a:lstStyle/>
          <a:p>
            <a:r>
              <a:rPr lang="tr-TR" b="1" dirty="0" smtClean="0">
                <a:latin typeface="Comic Sans MS" panose="030F0702030302020204" pitchFamily="66" charset="0"/>
              </a:rPr>
              <a:t>Değerlendirmeye Tabi Nüfus Türleri</a:t>
            </a:r>
          </a:p>
          <a:p>
            <a:endParaRPr lang="tr-TR" dirty="0">
              <a:latin typeface="Comic Sans MS" panose="030F0702030302020204" pitchFamily="66" charset="0"/>
            </a:endParaRPr>
          </a:p>
          <a:p>
            <a:r>
              <a:rPr lang="tr-TR" dirty="0" smtClean="0">
                <a:latin typeface="Comic Sans MS" panose="030F0702030302020204" pitchFamily="66" charset="0"/>
              </a:rPr>
              <a:t>* Yıl Ortası Nüfus</a:t>
            </a:r>
          </a:p>
          <a:p>
            <a:r>
              <a:rPr lang="tr-TR" dirty="0" smtClean="0">
                <a:latin typeface="Comic Sans MS" panose="030F0702030302020204" pitchFamily="66" charset="0"/>
              </a:rPr>
              <a:t>* Yaşlı Nüfus</a:t>
            </a:r>
          </a:p>
          <a:p>
            <a:r>
              <a:rPr lang="tr-TR" dirty="0" smtClean="0">
                <a:latin typeface="Comic Sans MS" panose="030F0702030302020204" pitchFamily="66" charset="0"/>
              </a:rPr>
              <a:t>* Genç Nüfus</a:t>
            </a:r>
          </a:p>
          <a:p>
            <a:r>
              <a:rPr lang="tr-TR" dirty="0" smtClean="0">
                <a:latin typeface="Comic Sans MS" panose="030F0702030302020204" pitchFamily="66" charset="0"/>
              </a:rPr>
              <a:t>* Bağımlı Nüfus</a:t>
            </a:r>
          </a:p>
          <a:p>
            <a:r>
              <a:rPr lang="tr-TR" dirty="0" smtClean="0">
                <a:latin typeface="Comic Sans MS" panose="030F0702030302020204" pitchFamily="66" charset="0"/>
              </a:rPr>
              <a:t>* Hane Halkı </a:t>
            </a:r>
          </a:p>
          <a:p>
            <a:r>
              <a:rPr lang="tr-TR" dirty="0" smtClean="0">
                <a:latin typeface="Comic Sans MS" panose="030F0702030302020204" pitchFamily="66" charset="0"/>
              </a:rPr>
              <a:t>* Aile</a:t>
            </a:r>
          </a:p>
          <a:p>
            <a:r>
              <a:rPr lang="tr-TR" dirty="0" smtClean="0">
                <a:latin typeface="Comic Sans MS" panose="030F0702030302020204" pitchFamily="66" charset="0"/>
              </a:rPr>
              <a:t>* Çekirdek Aile</a:t>
            </a:r>
          </a:p>
          <a:p>
            <a:r>
              <a:rPr lang="tr-TR" dirty="0" smtClean="0">
                <a:latin typeface="Comic Sans MS" panose="030F0702030302020204" pitchFamily="66" charset="0"/>
              </a:rPr>
              <a:t>* Geniş Aile</a:t>
            </a:r>
          </a:p>
          <a:p>
            <a:r>
              <a:rPr lang="tr-TR" dirty="0" smtClean="0">
                <a:latin typeface="Comic Sans MS" panose="030F0702030302020204" pitchFamily="66" charset="0"/>
              </a:rPr>
              <a:t>* Parçalanmış Aile</a:t>
            </a:r>
            <a:endParaRPr lang="tr-TR" dirty="0">
              <a:latin typeface="Comic Sans MS" panose="030F0702030302020204" pitchFamily="66" charset="0"/>
            </a:endParaRP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148551"/>
            <a:ext cx="7992888" cy="1200329"/>
          </a:xfrm>
          <a:prstGeom prst="rect">
            <a:avLst/>
          </a:prstGeom>
          <a:noFill/>
        </p:spPr>
        <p:txBody>
          <a:bodyPr wrap="square" rtlCol="0">
            <a:spAutoFit/>
          </a:bodyPr>
          <a:lstStyle/>
          <a:p>
            <a:pPr algn="just"/>
            <a:r>
              <a:rPr lang="tr-TR" b="1" dirty="0" smtClean="0">
                <a:latin typeface="Comic Sans MS" panose="030F0702030302020204" pitchFamily="66" charset="0"/>
              </a:rPr>
              <a:t>Yıl Ortası Nüfus</a:t>
            </a:r>
          </a:p>
          <a:p>
            <a:pPr algn="just"/>
            <a:endParaRPr lang="tr-TR" b="1" dirty="0">
              <a:latin typeface="Comic Sans MS" panose="030F0702030302020204" pitchFamily="66" charset="0"/>
            </a:endParaRPr>
          </a:p>
          <a:p>
            <a:pPr algn="just"/>
            <a:r>
              <a:rPr lang="tr-TR" dirty="0" smtClean="0">
                <a:latin typeface="Comic Sans MS" panose="030F0702030302020204" pitchFamily="66" charset="0"/>
              </a:rPr>
              <a:t>Bölgede meydana </a:t>
            </a:r>
            <a:r>
              <a:rPr lang="tr-TR" dirty="0">
                <a:latin typeface="Comic Sans MS" panose="030F0702030302020204" pitchFamily="66" charset="0"/>
              </a:rPr>
              <a:t>gelen doğum ve iç göçlerin eklenip ölüm ve </a:t>
            </a:r>
            <a:r>
              <a:rPr lang="tr-TR" dirty="0" smtClean="0">
                <a:latin typeface="Comic Sans MS" panose="030F0702030302020204" pitchFamily="66" charset="0"/>
              </a:rPr>
              <a:t>dış </a:t>
            </a:r>
            <a:r>
              <a:rPr lang="tr-TR" dirty="0">
                <a:latin typeface="Comic Sans MS" panose="030F0702030302020204" pitchFamily="66" charset="0"/>
              </a:rPr>
              <a:t>göçlerin çıkarıldığı 30 Haziran veya 1 Temmuz’daki nüfustur. </a:t>
            </a:r>
            <a:endParaRPr lang="tr-TR" b="1" dirty="0">
              <a:latin typeface="Comic Sans MS" panose="030F0702030302020204" pitchFamily="66" charset="0"/>
            </a:endParaRPr>
          </a:p>
        </p:txBody>
      </p:sp>
      <p:pic>
        <p:nvPicPr>
          <p:cNvPr id="1026" name="Picture 2" descr="http://denizlinufus.gov.tr/Resimler/Website/adnk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9" y="3140968"/>
            <a:ext cx="4289835"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124744"/>
            <a:ext cx="8136904" cy="1615827"/>
          </a:xfrm>
          <a:prstGeom prst="rect">
            <a:avLst/>
          </a:prstGeom>
          <a:noFill/>
        </p:spPr>
        <p:txBody>
          <a:bodyPr wrap="square" rtlCol="0">
            <a:spAutoFit/>
          </a:bodyPr>
          <a:lstStyle/>
          <a:p>
            <a:pPr algn="just">
              <a:lnSpc>
                <a:spcPct val="150000"/>
              </a:lnSpc>
            </a:pPr>
            <a:r>
              <a:rPr lang="tr-TR" b="1" dirty="0" smtClean="0">
                <a:latin typeface="Comic Sans MS" panose="030F0702030302020204" pitchFamily="66" charset="0"/>
              </a:rPr>
              <a:t>Yaşlı </a:t>
            </a:r>
            <a:r>
              <a:rPr lang="tr-TR" b="1" dirty="0">
                <a:latin typeface="Comic Sans MS" panose="030F0702030302020204" pitchFamily="66" charset="0"/>
              </a:rPr>
              <a:t>Nüfus </a:t>
            </a:r>
            <a:endParaRPr lang="tr-TR" dirty="0">
              <a:latin typeface="Comic Sans MS" panose="030F0702030302020204" pitchFamily="66" charset="0"/>
            </a:endParaRPr>
          </a:p>
          <a:p>
            <a:pPr algn="just">
              <a:lnSpc>
                <a:spcPct val="150000"/>
              </a:lnSpc>
            </a:pPr>
            <a:endParaRPr lang="tr-TR" sz="110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65 yaş </a:t>
            </a:r>
            <a:r>
              <a:rPr lang="tr-TR" dirty="0">
                <a:latin typeface="Comic Sans MS" panose="030F0702030302020204" pitchFamily="66" charset="0"/>
              </a:rPr>
              <a:t>ve üzeri nüfusun toplam nüfus içinde % 10’dan fazla olduğu toplumların nüfus yapısına denir. </a:t>
            </a:r>
            <a:r>
              <a:rPr lang="tr-TR" dirty="0" smtClean="0">
                <a:latin typeface="Comic Sans MS" panose="030F0702030302020204" pitchFamily="66" charset="0"/>
              </a:rPr>
              <a:t>Gelişmiş </a:t>
            </a:r>
            <a:r>
              <a:rPr lang="tr-TR" dirty="0">
                <a:latin typeface="Comic Sans MS" panose="030F0702030302020204" pitchFamily="66" charset="0"/>
              </a:rPr>
              <a:t>ülke nüfus yapısı bu özelliktedir. </a:t>
            </a:r>
          </a:p>
        </p:txBody>
      </p:sp>
      <p:pic>
        <p:nvPicPr>
          <p:cNvPr id="2050" name="Picture 2" descr="http://www.meltemhaber.com/images/haber/14963.jpg"/>
          <p:cNvPicPr>
            <a:picLocks noChangeAspect="1" noChangeArrowheads="1"/>
          </p:cNvPicPr>
          <p:nvPr/>
        </p:nvPicPr>
        <p:blipFill rotWithShape="1">
          <a:blip r:embed="rId2">
            <a:extLst>
              <a:ext uri="{28A0092B-C50C-407E-A947-70E740481C1C}">
                <a14:useLocalDpi xmlns:a14="http://schemas.microsoft.com/office/drawing/2010/main" val="0"/>
              </a:ext>
            </a:extLst>
          </a:blip>
          <a:srcRect b="12301"/>
          <a:stretch/>
        </p:blipFill>
        <p:spPr bwMode="auto">
          <a:xfrm rot="874892">
            <a:off x="4716016" y="3861048"/>
            <a:ext cx="3678958" cy="208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000252"/>
            <a:ext cx="8424936" cy="1996700"/>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Genç Nüfus </a:t>
            </a:r>
            <a:endParaRPr lang="tr-TR" dirty="0">
              <a:latin typeface="Comic Sans MS" panose="030F0702030302020204" pitchFamily="66" charset="0"/>
            </a:endParaRPr>
          </a:p>
          <a:p>
            <a:pPr algn="just">
              <a:lnSpc>
                <a:spcPct val="150000"/>
              </a:lnSpc>
            </a:pPr>
            <a:endParaRPr lang="tr-TR" sz="105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15 yaş </a:t>
            </a:r>
            <a:r>
              <a:rPr lang="tr-TR" dirty="0">
                <a:latin typeface="Comic Sans MS" panose="030F0702030302020204" pitchFamily="66" charset="0"/>
              </a:rPr>
              <a:t>altı çocuk nüfusunun toplam nüfus içinde % 40’tan fazla olduğu toplumların nüfus yapısına denir. Bu nüfus yapısında ortalama </a:t>
            </a:r>
            <a:r>
              <a:rPr lang="tr-TR" dirty="0" smtClean="0">
                <a:latin typeface="Comic Sans MS" panose="030F0702030302020204" pitchFamily="66" charset="0"/>
              </a:rPr>
              <a:t>yaş düşük </a:t>
            </a:r>
            <a:r>
              <a:rPr lang="tr-TR" dirty="0">
                <a:latin typeface="Comic Sans MS" panose="030F0702030302020204" pitchFamily="66" charset="0"/>
              </a:rPr>
              <a:t>ve </a:t>
            </a:r>
            <a:r>
              <a:rPr lang="tr-TR" dirty="0" smtClean="0">
                <a:latin typeface="Comic Sans MS" panose="030F0702030302020204" pitchFamily="66" charset="0"/>
              </a:rPr>
              <a:t>gelişmemiş </a:t>
            </a:r>
            <a:r>
              <a:rPr lang="tr-TR" dirty="0">
                <a:latin typeface="Comic Sans MS" panose="030F0702030302020204" pitchFamily="66" charset="0"/>
              </a:rPr>
              <a:t>ülke nüfus yapısını temsil eder. </a:t>
            </a:r>
          </a:p>
        </p:txBody>
      </p:sp>
      <p:pic>
        <p:nvPicPr>
          <p:cNvPr id="3074" name="Picture 2" descr="http://d.hakkarihabertv.com/news/235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227" y="3573016"/>
            <a:ext cx="2937167"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889650"/>
            <a:ext cx="8640960" cy="2539350"/>
          </a:xfrm>
          <a:prstGeom prst="rect">
            <a:avLst/>
          </a:prstGeom>
          <a:noFill/>
        </p:spPr>
        <p:txBody>
          <a:bodyPr wrap="square" rtlCol="0">
            <a:spAutoFit/>
          </a:bodyPr>
          <a:lstStyle/>
          <a:p>
            <a:pPr>
              <a:lnSpc>
                <a:spcPct val="150000"/>
              </a:lnSpc>
            </a:pPr>
            <a:r>
              <a:rPr lang="tr-TR" b="1" dirty="0">
                <a:latin typeface="Comic Sans MS" panose="030F0702030302020204" pitchFamily="66" charset="0"/>
              </a:rPr>
              <a:t>Bağımlı Nüfus </a:t>
            </a:r>
            <a:endParaRPr lang="tr-TR" dirty="0">
              <a:latin typeface="Comic Sans MS" panose="030F0702030302020204" pitchFamily="66" charset="0"/>
            </a:endParaRPr>
          </a:p>
          <a:p>
            <a:pPr algn="just">
              <a:lnSpc>
                <a:spcPct val="150000"/>
              </a:lnSpc>
            </a:pPr>
            <a:endParaRPr lang="tr-TR" sz="120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Genellikle </a:t>
            </a:r>
            <a:r>
              <a:rPr lang="tr-TR" dirty="0">
                <a:latin typeface="Comic Sans MS" panose="030F0702030302020204" pitchFamily="66" charset="0"/>
              </a:rPr>
              <a:t>0-14 ve 65 </a:t>
            </a:r>
            <a:r>
              <a:rPr lang="tr-TR" dirty="0" smtClean="0">
                <a:latin typeface="Comic Sans MS" panose="030F0702030302020204" pitchFamily="66" charset="0"/>
              </a:rPr>
              <a:t>yaş </a:t>
            </a:r>
            <a:r>
              <a:rPr lang="tr-TR" dirty="0">
                <a:latin typeface="Comic Sans MS" panose="030F0702030302020204" pitchFamily="66" charset="0"/>
              </a:rPr>
              <a:t>üstü </a:t>
            </a:r>
            <a:r>
              <a:rPr lang="tr-TR" dirty="0" smtClean="0">
                <a:latin typeface="Comic Sans MS" panose="030F0702030302020204" pitchFamily="66" charset="0"/>
              </a:rPr>
              <a:t>yaş </a:t>
            </a:r>
            <a:r>
              <a:rPr lang="tr-TR" dirty="0">
                <a:latin typeface="Comic Sans MS" panose="030F0702030302020204" pitchFamily="66" charset="0"/>
              </a:rPr>
              <a:t>grubu, bağımlı nüfus olarak tanımlanır. </a:t>
            </a:r>
            <a:r>
              <a:rPr lang="tr-TR" dirty="0" smtClean="0">
                <a:latin typeface="Comic Sans MS" panose="030F0702030302020204" pitchFamily="66" charset="0"/>
              </a:rPr>
              <a:t>Çalışan </a:t>
            </a:r>
            <a:r>
              <a:rPr lang="tr-TR" dirty="0">
                <a:latin typeface="Comic Sans MS" panose="030F0702030302020204" pitchFamily="66" charset="0"/>
              </a:rPr>
              <a:t>nüfusun bakım ve sorumluluğuna ihtiyaç duyan; nüfusun, okul çağındaki çocuklar, </a:t>
            </a:r>
            <a:r>
              <a:rPr lang="tr-TR" dirty="0" smtClean="0">
                <a:latin typeface="Comic Sans MS" panose="030F0702030302020204" pitchFamily="66" charset="0"/>
              </a:rPr>
              <a:t>başkalarının </a:t>
            </a:r>
            <a:r>
              <a:rPr lang="tr-TR" dirty="0">
                <a:latin typeface="Comic Sans MS" panose="030F0702030302020204" pitchFamily="66" charset="0"/>
              </a:rPr>
              <a:t>yardımı olmadan hayatını sürdüremeyecek durumda olan özürlüler ve emeklilik çağındaki </a:t>
            </a:r>
            <a:r>
              <a:rPr lang="tr-TR" dirty="0" smtClean="0">
                <a:latin typeface="Comic Sans MS" panose="030F0702030302020204" pitchFamily="66" charset="0"/>
              </a:rPr>
              <a:t>yaşlılardan oluşan </a:t>
            </a:r>
            <a:r>
              <a:rPr lang="tr-TR" dirty="0">
                <a:latin typeface="Comic Sans MS" panose="030F0702030302020204" pitchFamily="66" charset="0"/>
              </a:rPr>
              <a:t>kısmı. </a:t>
            </a:r>
          </a:p>
        </p:txBody>
      </p:sp>
      <p:pic>
        <p:nvPicPr>
          <p:cNvPr id="4098" name="Picture 2" descr="http://images.slideplayer.biz.tr/9/2611922/slides/slide_9.jpg"/>
          <p:cNvPicPr>
            <a:picLocks noChangeAspect="1" noChangeArrowheads="1"/>
          </p:cNvPicPr>
          <p:nvPr/>
        </p:nvPicPr>
        <p:blipFill rotWithShape="1">
          <a:blip r:embed="rId2">
            <a:extLst>
              <a:ext uri="{28A0092B-C50C-407E-A947-70E740481C1C}">
                <a14:useLocalDpi xmlns:a14="http://schemas.microsoft.com/office/drawing/2010/main" val="0"/>
              </a:ext>
            </a:extLst>
          </a:blip>
          <a:srcRect l="3920" t="4343" r="11652" b="22514"/>
          <a:stretch/>
        </p:blipFill>
        <p:spPr bwMode="auto">
          <a:xfrm>
            <a:off x="4588768" y="3717032"/>
            <a:ext cx="4018385" cy="261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124744"/>
            <a:ext cx="8496944" cy="1615827"/>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Hane Halkı </a:t>
            </a:r>
            <a:endParaRPr lang="tr-TR" dirty="0">
              <a:latin typeface="Comic Sans MS" panose="030F0702030302020204" pitchFamily="66" charset="0"/>
            </a:endParaRPr>
          </a:p>
          <a:p>
            <a:pPr algn="just">
              <a:lnSpc>
                <a:spcPct val="150000"/>
              </a:lnSpc>
            </a:pPr>
            <a:endParaRPr lang="tr-TR" sz="105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Aynı </a:t>
            </a:r>
            <a:r>
              <a:rPr lang="tr-TR" dirty="0">
                <a:latin typeface="Comic Sans MS" panose="030F0702030302020204" pitchFamily="66" charset="0"/>
              </a:rPr>
              <a:t>evde </a:t>
            </a:r>
            <a:r>
              <a:rPr lang="tr-TR" dirty="0" smtClean="0">
                <a:latin typeface="Comic Sans MS" panose="030F0702030302020204" pitchFamily="66" charset="0"/>
              </a:rPr>
              <a:t>yaşayan</a:t>
            </a:r>
            <a:r>
              <a:rPr lang="tr-TR" dirty="0">
                <a:latin typeface="Comic Sans MS" panose="030F0702030302020204" pitchFamily="66" charset="0"/>
              </a:rPr>
              <a:t>, aynı tencereden yemek yiyen </a:t>
            </a:r>
            <a:r>
              <a:rPr lang="tr-TR" dirty="0" smtClean="0">
                <a:latin typeface="Comic Sans MS" panose="030F0702030302020204" pitchFamily="66" charset="0"/>
              </a:rPr>
              <a:t>kişilerin oluşturduğu </a:t>
            </a:r>
            <a:r>
              <a:rPr lang="tr-TR" dirty="0">
                <a:latin typeface="Comic Sans MS" panose="030F0702030302020204" pitchFamily="66" charset="0"/>
              </a:rPr>
              <a:t>topluluktur. </a:t>
            </a:r>
          </a:p>
        </p:txBody>
      </p:sp>
      <p:pic>
        <p:nvPicPr>
          <p:cNvPr id="5122" name="Picture 2" descr="http://www.dogruhaber.com.tr/image/foto/2014/07/08/Hanehalki-Butce-Arastirmasi-sonuclari-aciklan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3" y="3429000"/>
            <a:ext cx="3941787" cy="266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548680"/>
            <a:ext cx="7920880" cy="1292662"/>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Aile </a:t>
            </a:r>
            <a:endParaRPr lang="tr-TR" dirty="0">
              <a:latin typeface="Comic Sans MS" panose="030F0702030302020204" pitchFamily="66" charset="0"/>
            </a:endParaRPr>
          </a:p>
          <a:p>
            <a:pPr algn="just">
              <a:lnSpc>
                <a:spcPct val="150000"/>
              </a:lnSpc>
            </a:pPr>
            <a:endParaRPr lang="tr-TR" sz="1000" dirty="0" smtClean="0">
              <a:latin typeface="Comic Sans MS" panose="030F0702030302020204" pitchFamily="66" charset="0"/>
            </a:endParaRPr>
          </a:p>
          <a:p>
            <a:pPr algn="just"/>
            <a:r>
              <a:rPr lang="tr-TR" dirty="0" smtClean="0">
                <a:latin typeface="Comic Sans MS" panose="030F0702030302020204" pitchFamily="66" charset="0"/>
              </a:rPr>
              <a:t>Aralarında </a:t>
            </a:r>
            <a:r>
              <a:rPr lang="tr-TR" dirty="0">
                <a:latin typeface="Comic Sans MS" panose="030F0702030302020204" pitchFamily="66" charset="0"/>
              </a:rPr>
              <a:t>kan bağlılığı olan, evlilik ya da yasal yollardan </a:t>
            </a:r>
            <a:r>
              <a:rPr lang="tr-TR" dirty="0" smtClean="0">
                <a:latin typeface="Comic Sans MS" panose="030F0702030302020204" pitchFamily="66" charset="0"/>
              </a:rPr>
              <a:t>ilişkisi </a:t>
            </a:r>
            <a:r>
              <a:rPr lang="tr-TR" dirty="0">
                <a:latin typeface="Comic Sans MS" panose="030F0702030302020204" pitchFamily="66" charset="0"/>
              </a:rPr>
              <a:t>bulunan iki ya da daha çok </a:t>
            </a:r>
            <a:r>
              <a:rPr lang="tr-TR" dirty="0" smtClean="0">
                <a:latin typeface="Comic Sans MS" panose="030F0702030302020204" pitchFamily="66" charset="0"/>
              </a:rPr>
              <a:t>kişinin oluşturduğu </a:t>
            </a:r>
            <a:r>
              <a:rPr lang="tr-TR" dirty="0">
                <a:latin typeface="Comic Sans MS" panose="030F0702030302020204" pitchFamily="66" charset="0"/>
              </a:rPr>
              <a:t>topluluktur. </a:t>
            </a:r>
          </a:p>
        </p:txBody>
      </p:sp>
      <p:pic>
        <p:nvPicPr>
          <p:cNvPr id="6146" name="Picture 2" descr="http://bayramlaranaokulu.k12.tr/wp-content/uploads/2015/05/genisai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688800"/>
            <a:ext cx="2330262" cy="1716627"/>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323528" y="3068960"/>
            <a:ext cx="2952328" cy="1200329"/>
          </a:xfrm>
          <a:prstGeom prst="rect">
            <a:avLst/>
          </a:prstGeom>
          <a:noFill/>
        </p:spPr>
        <p:txBody>
          <a:bodyPr wrap="square" rtlCol="0">
            <a:spAutoFit/>
          </a:bodyPr>
          <a:lstStyle/>
          <a:p>
            <a:r>
              <a:rPr lang="tr-TR" b="1" dirty="0">
                <a:latin typeface="Comic Sans MS" panose="030F0702030302020204" pitchFamily="66" charset="0"/>
              </a:rPr>
              <a:t>Çekirdek Aile </a:t>
            </a:r>
            <a:endParaRPr lang="tr-TR" dirty="0">
              <a:latin typeface="Comic Sans MS" panose="030F0702030302020204" pitchFamily="66" charset="0"/>
            </a:endParaRPr>
          </a:p>
          <a:p>
            <a:r>
              <a:rPr lang="tr-TR" dirty="0">
                <a:latin typeface="Comic Sans MS" panose="030F0702030302020204" pitchFamily="66" charset="0"/>
              </a:rPr>
              <a:t>Anne, baba ve </a:t>
            </a:r>
            <a:r>
              <a:rPr lang="tr-TR" dirty="0" smtClean="0">
                <a:latin typeface="Comic Sans MS" panose="030F0702030302020204" pitchFamily="66" charset="0"/>
              </a:rPr>
              <a:t>evlenmemiş </a:t>
            </a:r>
            <a:r>
              <a:rPr lang="tr-TR" dirty="0">
                <a:latin typeface="Comic Sans MS" panose="030F0702030302020204" pitchFamily="66" charset="0"/>
              </a:rPr>
              <a:t>çocuklardan </a:t>
            </a:r>
            <a:r>
              <a:rPr lang="tr-TR" dirty="0" smtClean="0">
                <a:latin typeface="Comic Sans MS" panose="030F0702030302020204" pitchFamily="66" charset="0"/>
              </a:rPr>
              <a:t>oluşan </a:t>
            </a:r>
            <a:r>
              <a:rPr lang="tr-TR" dirty="0">
                <a:latin typeface="Comic Sans MS" panose="030F0702030302020204" pitchFamily="66" charset="0"/>
              </a:rPr>
              <a:t>topluluktur. </a:t>
            </a:r>
          </a:p>
        </p:txBody>
      </p:sp>
      <p:sp>
        <p:nvSpPr>
          <p:cNvPr id="4" name="Metin kutusu 3"/>
          <p:cNvSpPr txBox="1"/>
          <p:nvPr/>
        </p:nvSpPr>
        <p:spPr>
          <a:xfrm>
            <a:off x="2627784" y="4869160"/>
            <a:ext cx="3240360" cy="1754326"/>
          </a:xfrm>
          <a:prstGeom prst="rect">
            <a:avLst/>
          </a:prstGeom>
          <a:noFill/>
        </p:spPr>
        <p:txBody>
          <a:bodyPr wrap="square" rtlCol="0">
            <a:spAutoFit/>
          </a:bodyPr>
          <a:lstStyle/>
          <a:p>
            <a:r>
              <a:rPr lang="tr-TR" b="1" dirty="0" smtClean="0">
                <a:latin typeface="Comic Sans MS" panose="030F0702030302020204" pitchFamily="66" charset="0"/>
              </a:rPr>
              <a:t>Geniş </a:t>
            </a:r>
            <a:r>
              <a:rPr lang="tr-TR" b="1" dirty="0">
                <a:latin typeface="Comic Sans MS" panose="030F0702030302020204" pitchFamily="66" charset="0"/>
              </a:rPr>
              <a:t>Aile </a:t>
            </a:r>
            <a:endParaRPr lang="tr-TR" dirty="0">
              <a:latin typeface="Comic Sans MS" panose="030F0702030302020204" pitchFamily="66" charset="0"/>
            </a:endParaRPr>
          </a:p>
          <a:p>
            <a:r>
              <a:rPr lang="tr-TR" dirty="0">
                <a:latin typeface="Comic Sans MS" panose="030F0702030302020204" pitchFamily="66" charset="0"/>
              </a:rPr>
              <a:t>Birkaç </a:t>
            </a:r>
            <a:r>
              <a:rPr lang="tr-TR" dirty="0" smtClean="0">
                <a:latin typeface="Comic Sans MS" panose="030F0702030302020204" pitchFamily="66" charset="0"/>
              </a:rPr>
              <a:t>kuşağın </a:t>
            </a:r>
            <a:r>
              <a:rPr lang="tr-TR" dirty="0">
                <a:latin typeface="Comic Sans MS" panose="030F0702030302020204" pitchFamily="66" charset="0"/>
              </a:rPr>
              <a:t>yatay, dikey veya her iki yönde </a:t>
            </a:r>
            <a:r>
              <a:rPr lang="tr-TR" dirty="0" smtClean="0">
                <a:latin typeface="Comic Sans MS" panose="030F0702030302020204" pitchFamily="66" charset="0"/>
              </a:rPr>
              <a:t>genişlediği </a:t>
            </a:r>
            <a:r>
              <a:rPr lang="tr-TR" dirty="0">
                <a:latin typeface="Comic Sans MS" panose="030F0702030302020204" pitchFamily="66" charset="0"/>
              </a:rPr>
              <a:t>ve birden fazla evli çiftin bulunduğu topluluktur. </a:t>
            </a:r>
          </a:p>
        </p:txBody>
      </p:sp>
      <p:pic>
        <p:nvPicPr>
          <p:cNvPr id="6148" name="Picture 4" descr="http://d.aktifhaber.com/news/846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587" y="2811874"/>
            <a:ext cx="2476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908720"/>
            <a:ext cx="8208912" cy="4905189"/>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Nüfusun Büyüklük ve Yapısını Etkileyen Faktörler </a:t>
            </a:r>
            <a:endParaRPr lang="tr-TR" dirty="0">
              <a:latin typeface="Comic Sans MS" panose="030F0702030302020204" pitchFamily="66" charset="0"/>
            </a:endParaRPr>
          </a:p>
          <a:p>
            <a:pPr algn="just">
              <a:lnSpc>
                <a:spcPct val="150000"/>
              </a:lnSpc>
            </a:pPr>
            <a:endParaRPr lang="tr-TR" sz="105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Toplumun </a:t>
            </a:r>
            <a:r>
              <a:rPr lang="tr-TR" dirty="0">
                <a:latin typeface="Comic Sans MS" panose="030F0702030302020204" pitchFamily="66" charset="0"/>
              </a:rPr>
              <a:t>büyüklük ve yapısını etkileyen faktörler üç grupta incelenir. Doğumlar, ölümler, iç ve </a:t>
            </a:r>
            <a:r>
              <a:rPr lang="tr-TR" dirty="0" smtClean="0">
                <a:latin typeface="Comic Sans MS" panose="030F0702030302020204" pitchFamily="66" charset="0"/>
              </a:rPr>
              <a:t>dış </a:t>
            </a:r>
            <a:r>
              <a:rPr lang="tr-TR" dirty="0">
                <a:latin typeface="Comic Sans MS" panose="030F0702030302020204" pitchFamily="66" charset="0"/>
              </a:rPr>
              <a:t>göçler, evlenmeler ve </a:t>
            </a:r>
            <a:r>
              <a:rPr lang="tr-TR" dirty="0" smtClean="0">
                <a:latin typeface="Comic Sans MS" panose="030F0702030302020204" pitchFamily="66" charset="0"/>
              </a:rPr>
              <a:t>boşanmalar </a:t>
            </a:r>
            <a:r>
              <a:rPr lang="tr-TR" dirty="0">
                <a:latin typeface="Comic Sans MS" panose="030F0702030302020204" pitchFamily="66" charset="0"/>
              </a:rPr>
              <a:t>nüfusun büyüklüğünü ve yapısını etkileyen faktörlerdir. Doğumlar ve ölümler; nüfus sayısını, iç ve </a:t>
            </a:r>
            <a:r>
              <a:rPr lang="tr-TR" dirty="0" smtClean="0">
                <a:latin typeface="Comic Sans MS" panose="030F0702030302020204" pitchFamily="66" charset="0"/>
              </a:rPr>
              <a:t>dış </a:t>
            </a:r>
            <a:r>
              <a:rPr lang="tr-TR" dirty="0">
                <a:latin typeface="Comic Sans MS" panose="030F0702030302020204" pitchFamily="66" charset="0"/>
              </a:rPr>
              <a:t>göçler; hem nüfus yapısını hem de nüfus sayısını, evlilik ve </a:t>
            </a:r>
            <a:r>
              <a:rPr lang="tr-TR" dirty="0" smtClean="0">
                <a:latin typeface="Comic Sans MS" panose="030F0702030302020204" pitchFamily="66" charset="0"/>
              </a:rPr>
              <a:t>boşanmalarsa </a:t>
            </a:r>
            <a:r>
              <a:rPr lang="tr-TR" dirty="0">
                <a:latin typeface="Comic Sans MS" panose="030F0702030302020204" pitchFamily="66" charset="0"/>
              </a:rPr>
              <a:t>nüfusun medeni durumu ile doğumların azalması ya da artması olaylarını etkiler. </a:t>
            </a:r>
            <a:endParaRPr lang="tr-TR" dirty="0" smtClean="0">
              <a:latin typeface="Comic Sans MS" panose="030F0702030302020204" pitchFamily="66" charset="0"/>
            </a:endParaRPr>
          </a:p>
          <a:p>
            <a:pPr algn="just">
              <a:lnSpc>
                <a:spcPct val="150000"/>
              </a:lnSpc>
            </a:pPr>
            <a:endParaRPr lang="tr-TR" dirty="0">
              <a:latin typeface="Comic Sans MS" panose="030F0702030302020204" pitchFamily="66" charset="0"/>
            </a:endParaRPr>
          </a:p>
          <a:p>
            <a:pPr algn="just">
              <a:lnSpc>
                <a:spcPct val="150000"/>
              </a:lnSpc>
            </a:pPr>
            <a:r>
              <a:rPr lang="tr-TR" dirty="0" smtClean="0">
                <a:solidFill>
                  <a:srgbClr val="FF0000"/>
                </a:solidFill>
                <a:latin typeface="Comic Sans MS" panose="030F0702030302020204" pitchFamily="66" charset="0"/>
              </a:rPr>
              <a:t>* Doğumlar</a:t>
            </a:r>
          </a:p>
          <a:p>
            <a:pPr algn="just">
              <a:lnSpc>
                <a:spcPct val="150000"/>
              </a:lnSpc>
            </a:pPr>
            <a:r>
              <a:rPr lang="tr-TR" dirty="0" smtClean="0">
                <a:solidFill>
                  <a:srgbClr val="FF0000"/>
                </a:solidFill>
                <a:latin typeface="Comic Sans MS" panose="030F0702030302020204" pitchFamily="66" charset="0"/>
              </a:rPr>
              <a:t>* Ölümler</a:t>
            </a:r>
          </a:p>
          <a:p>
            <a:pPr algn="just">
              <a:lnSpc>
                <a:spcPct val="150000"/>
              </a:lnSpc>
            </a:pPr>
            <a:r>
              <a:rPr lang="tr-TR" dirty="0" smtClean="0">
                <a:solidFill>
                  <a:srgbClr val="FF0000"/>
                </a:solidFill>
                <a:latin typeface="Comic Sans MS" panose="030F0702030302020204" pitchFamily="66" charset="0"/>
              </a:rPr>
              <a:t>* Göçler</a:t>
            </a:r>
            <a:endParaRPr lang="tr-TR"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1520" y="1052736"/>
            <a:ext cx="8352928" cy="2423740"/>
          </a:xfrm>
          <a:prstGeom prst="rect">
            <a:avLst/>
          </a:prstGeom>
          <a:noFill/>
        </p:spPr>
        <p:txBody>
          <a:bodyPr wrap="square" rtlCol="0">
            <a:spAutoFit/>
          </a:bodyPr>
          <a:lstStyle/>
          <a:p>
            <a:pPr algn="just">
              <a:lnSpc>
                <a:spcPct val="150000"/>
              </a:lnSpc>
            </a:pPr>
            <a:r>
              <a:rPr lang="tr-TR" b="1" dirty="0" smtClean="0">
                <a:latin typeface="Comic Sans MS" panose="030F0702030302020204" pitchFamily="66" charset="0"/>
              </a:rPr>
              <a:t>NÜFUS SAĞLIK İLİŞKİSİ</a:t>
            </a:r>
          </a:p>
          <a:p>
            <a:pPr algn="just">
              <a:lnSpc>
                <a:spcPct val="150000"/>
              </a:lnSpc>
            </a:pPr>
            <a:endParaRPr lang="tr-TR" sz="105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Bir </a:t>
            </a:r>
            <a:r>
              <a:rPr lang="tr-TR" dirty="0">
                <a:latin typeface="Comic Sans MS" panose="030F0702030302020204" pitchFamily="66" charset="0"/>
              </a:rPr>
              <a:t>ülkenin veya bölgenin nüfus yapısı ve özellikleri sağlık hizmetlerinin sunumu açısından önemlidir. Sağlık hizmetlerini planlama, örgütleme, uygulama ve yeniden düzenleme </a:t>
            </a:r>
            <a:r>
              <a:rPr lang="tr-TR" dirty="0" smtClean="0">
                <a:latin typeface="Comic Sans MS" panose="030F0702030302020204" pitchFamily="66" charset="0"/>
              </a:rPr>
              <a:t>aşamalarında </a:t>
            </a:r>
            <a:r>
              <a:rPr lang="tr-TR" dirty="0">
                <a:latin typeface="Comic Sans MS" panose="030F0702030302020204" pitchFamily="66" charset="0"/>
              </a:rPr>
              <a:t>en çok </a:t>
            </a:r>
            <a:r>
              <a:rPr lang="tr-TR" dirty="0" smtClean="0">
                <a:latin typeface="Comic Sans MS" panose="030F0702030302020204" pitchFamily="66" charset="0"/>
              </a:rPr>
              <a:t>başvurulan </a:t>
            </a:r>
            <a:r>
              <a:rPr lang="tr-TR" dirty="0">
                <a:latin typeface="Comic Sans MS" panose="030F0702030302020204" pitchFamily="66" charset="0"/>
              </a:rPr>
              <a:t>veri, bölgenin nüfusu ve nüfus yapısı özellikleridir. </a:t>
            </a:r>
          </a:p>
        </p:txBody>
      </p:sp>
      <p:pic>
        <p:nvPicPr>
          <p:cNvPr id="2050" name="Picture 2" descr="http://www.populationhealthnews.com/images/phwordcloud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75" y="4077072"/>
            <a:ext cx="3810000"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74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268760"/>
            <a:ext cx="8064896" cy="2585323"/>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Doğumlar </a:t>
            </a: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Doğumlar nüfusun büyüklüğünü etkileyen etkenlerin </a:t>
            </a:r>
            <a:r>
              <a:rPr lang="tr-TR" dirty="0" smtClean="0">
                <a:latin typeface="Comic Sans MS" panose="030F0702030302020204" pitchFamily="66" charset="0"/>
              </a:rPr>
              <a:t>başında </a:t>
            </a:r>
            <a:r>
              <a:rPr lang="tr-TR" dirty="0">
                <a:latin typeface="Comic Sans MS" panose="030F0702030302020204" pitchFamily="66" charset="0"/>
              </a:rPr>
              <a:t>gelir. Doğum ve ölümler arasındaki farka </a:t>
            </a:r>
            <a:r>
              <a:rPr lang="tr-TR" u="sng" dirty="0">
                <a:latin typeface="Comic Sans MS" panose="030F0702030302020204" pitchFamily="66" charset="0"/>
              </a:rPr>
              <a:t>nüfusun doğal </a:t>
            </a:r>
            <a:r>
              <a:rPr lang="tr-TR" u="sng" dirty="0" smtClean="0">
                <a:latin typeface="Comic Sans MS" panose="030F0702030302020204" pitchFamily="66" charset="0"/>
              </a:rPr>
              <a:t>artışı </a:t>
            </a:r>
            <a:r>
              <a:rPr lang="tr-TR" dirty="0">
                <a:latin typeface="Comic Sans MS" panose="030F0702030302020204" pitchFamily="66" charset="0"/>
              </a:rPr>
              <a:t>denir. Nüfusu artan toplumlarda bu toplumun doğal </a:t>
            </a:r>
            <a:r>
              <a:rPr lang="tr-TR" dirty="0" smtClean="0">
                <a:latin typeface="Comic Sans MS" panose="030F0702030302020204" pitchFamily="66" charset="0"/>
              </a:rPr>
              <a:t>artışı </a:t>
            </a:r>
            <a:r>
              <a:rPr lang="tr-TR" dirty="0">
                <a:latin typeface="Comic Sans MS" panose="030F0702030302020204" pitchFamily="66" charset="0"/>
              </a:rPr>
              <a:t>daima pozitiftir. Nüfusu azalan toplumda ise bu negatiftir. Pozitif topluma örnek Türkiye, negatif topluma örnek Almanya verilebilir. </a:t>
            </a: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052736"/>
            <a:ext cx="8208912" cy="1708353"/>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Ölümler </a:t>
            </a: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Nüfusun yapısı ve büyüklüğünü etkileyen diğer faktör ölümlerdir. Nüfusun azalması ölüm ve </a:t>
            </a:r>
            <a:r>
              <a:rPr lang="tr-TR" dirty="0" smtClean="0">
                <a:latin typeface="Comic Sans MS" panose="030F0702030302020204" pitchFamily="66" charset="0"/>
              </a:rPr>
              <a:t>dış </a:t>
            </a:r>
            <a:r>
              <a:rPr lang="tr-TR" dirty="0">
                <a:latin typeface="Comic Sans MS" panose="030F0702030302020204" pitchFamily="66" charset="0"/>
              </a:rPr>
              <a:t>göçler sonucu </a:t>
            </a:r>
            <a:r>
              <a:rPr lang="tr-TR" dirty="0" smtClean="0">
                <a:latin typeface="Comic Sans MS" panose="030F0702030302020204" pitchFamily="66" charset="0"/>
              </a:rPr>
              <a:t>oluşur</a:t>
            </a:r>
            <a:r>
              <a:rPr lang="tr-TR" dirty="0">
                <a:latin typeface="Comic Sans MS" panose="030F0702030302020204" pitchFamily="66" charset="0"/>
              </a:rPr>
              <a:t>. Ölüm oranları, toplumun kalkınma ve sağlık hizmetlerinin derecesinin önemli bir göstergesidir. </a:t>
            </a: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980728"/>
            <a:ext cx="8208912" cy="2539350"/>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Göçler </a:t>
            </a: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Nüfusun devamlı </a:t>
            </a:r>
            <a:r>
              <a:rPr lang="tr-TR" dirty="0" smtClean="0">
                <a:latin typeface="Comic Sans MS" panose="030F0702030302020204" pitchFamily="66" charset="0"/>
              </a:rPr>
              <a:t>yaşadığı </a:t>
            </a:r>
            <a:r>
              <a:rPr lang="tr-TR" dirty="0">
                <a:latin typeface="Comic Sans MS" panose="030F0702030302020204" pitchFamily="66" charset="0"/>
              </a:rPr>
              <a:t>sahayı, </a:t>
            </a:r>
            <a:r>
              <a:rPr lang="tr-TR" dirty="0" smtClean="0">
                <a:latin typeface="Comic Sans MS" panose="030F0702030302020204" pitchFamily="66" charset="0"/>
              </a:rPr>
              <a:t>kişi</a:t>
            </a:r>
            <a:r>
              <a:rPr lang="tr-TR" dirty="0">
                <a:latin typeface="Comic Sans MS" panose="030F0702030302020204" pitchFamily="66" charset="0"/>
              </a:rPr>
              <a:t>, aile veya gruplar hâlinde terk edip geçici veya sürekli </a:t>
            </a:r>
            <a:r>
              <a:rPr lang="tr-TR" dirty="0" smtClean="0">
                <a:latin typeface="Comic Sans MS" panose="030F0702030302020204" pitchFamily="66" charset="0"/>
              </a:rPr>
              <a:t>yaşamak </a:t>
            </a:r>
            <a:r>
              <a:rPr lang="tr-TR" dirty="0">
                <a:latin typeface="Comic Sans MS" panose="030F0702030302020204" pitchFamily="66" charset="0"/>
              </a:rPr>
              <a:t>amacıyla bir </a:t>
            </a:r>
            <a:r>
              <a:rPr lang="tr-TR" dirty="0" smtClean="0">
                <a:latin typeface="Comic Sans MS" panose="030F0702030302020204" pitchFamily="66" charset="0"/>
              </a:rPr>
              <a:t>başka </a:t>
            </a:r>
            <a:r>
              <a:rPr lang="tr-TR" dirty="0">
                <a:latin typeface="Comic Sans MS" panose="030F0702030302020204" pitchFamily="66" charset="0"/>
              </a:rPr>
              <a:t>yere gitmesine "göç" denir. Önemli nüfus parametrelerinden biri olan göç hareketi, </a:t>
            </a:r>
            <a:r>
              <a:rPr lang="tr-TR" dirty="0" smtClean="0">
                <a:latin typeface="Comic Sans MS" panose="030F0702030302020204" pitchFamily="66" charset="0"/>
              </a:rPr>
              <a:t>değişik </a:t>
            </a:r>
            <a:r>
              <a:rPr lang="tr-TR" dirty="0">
                <a:latin typeface="Comic Sans MS" panose="030F0702030302020204" pitchFamily="66" charset="0"/>
              </a:rPr>
              <a:t>sosyal, siyasi ve ekonomik nedenlerden kaynaklanmakta ve tarih öncesi dönemlere kadar dayanmaktadır. </a:t>
            </a: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980728"/>
            <a:ext cx="8136904" cy="2169825"/>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Türkiye Nüfus ve Sağlık </a:t>
            </a:r>
            <a:r>
              <a:rPr lang="tr-TR" dirty="0" smtClean="0">
                <a:latin typeface="Comic Sans MS" panose="030F0702030302020204" pitchFamily="66" charset="0"/>
              </a:rPr>
              <a:t>araştırmaları </a:t>
            </a:r>
            <a:r>
              <a:rPr lang="tr-TR" dirty="0">
                <a:latin typeface="Comic Sans MS" panose="030F0702030302020204" pitchFamily="66" charset="0"/>
              </a:rPr>
              <a:t>1968’den bu yana sayımlar arası yıllara denk gelecek </a:t>
            </a:r>
            <a:r>
              <a:rPr lang="tr-TR" dirty="0" smtClean="0">
                <a:latin typeface="Comic Sans MS" panose="030F0702030302020204" pitchFamily="66" charset="0"/>
              </a:rPr>
              <a:t>şekilde </a:t>
            </a:r>
            <a:r>
              <a:rPr lang="tr-TR" dirty="0">
                <a:latin typeface="Comic Sans MS" panose="030F0702030302020204" pitchFamily="66" charset="0"/>
              </a:rPr>
              <a:t>her </a:t>
            </a:r>
            <a:r>
              <a:rPr lang="tr-TR" dirty="0" smtClean="0">
                <a:latin typeface="Comic Sans MS" panose="030F0702030302020204" pitchFamily="66" charset="0"/>
              </a:rPr>
              <a:t>beş </a:t>
            </a:r>
            <a:r>
              <a:rPr lang="tr-TR" dirty="0">
                <a:latin typeface="Comic Sans MS" panose="030F0702030302020204" pitchFamily="66" charset="0"/>
              </a:rPr>
              <a:t>yılda bir yapılmaktadır. Bu </a:t>
            </a:r>
            <a:r>
              <a:rPr lang="tr-TR" dirty="0" smtClean="0">
                <a:latin typeface="Comic Sans MS" panose="030F0702030302020204" pitchFamily="66" charset="0"/>
              </a:rPr>
              <a:t>araştırmalarla </a:t>
            </a:r>
            <a:r>
              <a:rPr lang="tr-TR" dirty="0">
                <a:latin typeface="Comic Sans MS" panose="030F0702030302020204" pitchFamily="66" charset="0"/>
              </a:rPr>
              <a:t>Türkiye </a:t>
            </a:r>
            <a:r>
              <a:rPr lang="tr-TR" dirty="0" smtClean="0">
                <a:latin typeface="Comic Sans MS" panose="030F0702030302020204" pitchFamily="66" charset="0"/>
              </a:rPr>
              <a:t>başka </a:t>
            </a:r>
            <a:r>
              <a:rPr lang="tr-TR" dirty="0">
                <a:latin typeface="Comic Sans MS" panose="030F0702030302020204" pitchFamily="66" charset="0"/>
              </a:rPr>
              <a:t>hiç bir ülkede olmadığı </a:t>
            </a:r>
            <a:r>
              <a:rPr lang="tr-TR" dirty="0" smtClean="0">
                <a:latin typeface="Comic Sans MS" panose="030F0702030302020204" pitchFamily="66" charset="0"/>
              </a:rPr>
              <a:t>şekilde </a:t>
            </a:r>
            <a:r>
              <a:rPr lang="tr-TR" dirty="0">
                <a:latin typeface="Comic Sans MS" panose="030F0702030302020204" pitchFamily="66" charset="0"/>
              </a:rPr>
              <a:t>35 yılı kapsayan bir dizi </a:t>
            </a:r>
            <a:r>
              <a:rPr lang="tr-TR" dirty="0" smtClean="0">
                <a:latin typeface="Comic Sans MS" panose="030F0702030302020204" pitchFamily="66" charset="0"/>
              </a:rPr>
              <a:t>araştırma </a:t>
            </a:r>
            <a:r>
              <a:rPr lang="tr-TR" dirty="0">
                <a:latin typeface="Comic Sans MS" panose="030F0702030302020204" pitchFamily="66" charset="0"/>
              </a:rPr>
              <a:t>verisine ve uluslararası düzeyde </a:t>
            </a:r>
            <a:r>
              <a:rPr lang="tr-TR" dirty="0" smtClean="0">
                <a:latin typeface="Comic Sans MS" panose="030F0702030302020204" pitchFamily="66" charset="0"/>
              </a:rPr>
              <a:t>karşılaştırılabilir </a:t>
            </a:r>
            <a:r>
              <a:rPr lang="tr-TR" dirty="0">
                <a:latin typeface="Comic Sans MS" panose="030F0702030302020204" pitchFamily="66" charset="0"/>
              </a:rPr>
              <a:t>nüfus ve sağlık veri tabanına sahip </a:t>
            </a:r>
            <a:r>
              <a:rPr lang="tr-TR" dirty="0" smtClean="0">
                <a:latin typeface="Comic Sans MS" panose="030F0702030302020204" pitchFamily="66" charset="0"/>
              </a:rPr>
              <a:t>olmuştur</a:t>
            </a:r>
            <a:r>
              <a:rPr lang="tr-TR" dirty="0">
                <a:latin typeface="Comic Sans MS" panose="030F0702030302020204" pitchFamily="66" charset="0"/>
              </a:rPr>
              <a:t>. </a:t>
            </a:r>
          </a:p>
        </p:txBody>
      </p:sp>
      <p:sp>
        <p:nvSpPr>
          <p:cNvPr id="3" name="AutoShape 2" descr="data:image/jpeg;base64,/9j/4AAQSkZJRgABAQAAAQABAAD/2wCEAAkGBxITEhISExQWFhUWGBgXGBYWGRkXGBgbFBkYGx0aHhocIigsGB4lHhweIjIhJSotLi4uGR8zODUsNyouLisBCgoKDg0OGxAQGy4kICQ0NTE3NDQsLDQsNDc0LDQsLC8sLDAvLCwsLiwtLCwsNDQsNCwsLCwsLCwsLDQsLDQsLP/AABEIAP8AxQMBEQACEQEDEQH/xAAcAAEAAgMBAQEAAAAAAAAAAAAABQYDBAcCAQj/xABIEAACAQMCBQIEBAIECgkFAAABAgMABBESIQUGEzFBIlEHMmFxFCNCgVKRFTOh0SRTYnJzgpOx0vAWF5KisrPB4eMIJjQ1Y//EABsBAQACAwEBAAAAAAAAAAAAAAADBAECBQYH/8QANhEAAQMCAwUHBAICAwEBAQAAAQACAwQREiExBRNBUWEicYGRocHwMrHR4QYUI1IzQvEVYjT/2gAMAwEAAhEDEQA/AKJXeXJSiJREoiURKIlESiJREoiURKIlESiJREoiURKIlESiJREoiURKIlESiJREoiURKIlESiJREoiURKIlESiJREoiURKIlESiJREoiURKIlESiJREoiURKIlESiJREoiURKIlESiJREoiURKIlESiJREoiURKIlESiJREoiURKIlESiJREoiURKIlESiJREoiURKIlESiJREoiURKIlESiJREoiURKIlESiJREoit/KPKtpeLGrXvTuHLgQhNR9Go5zkfpGaryzPYT2cuanjja8a5rFx3ly0hkjiivDM3W6cyrES0SqSHfSuS2nB2FZjle4EltskfG0EAG6juJcOtVjkeC4eVlk06ei6Dp6f6wsRhTq20net2ueTZwt4rRzW2uCtPh/DnkljjKuoZ41ZtJ9AlcIGPtuds962c4AErUNJNltcxcFNvdzWyFpekV9QU5IKK2SBnHzYrWOTEwOOV1s9lnFoWO/4dGscDQu8rPHrlXpOoiOF2DEYcbn1Dbb61lrjcg5eKObkCPso8Rtgtg6R3bBwPufFbrRfXgdVV2RgrfKxUhW+xOx/alxolisdFhKIlESiJREoiURKIlESiJREoiURKIlESiJRFaPhh/wDtLT7y/wDkS1BU/wDE75xU0H/IFMcnH/7gl+s94B/OU/8ApUc3/wDOO4LeP/mPinC7OSPhvHC6MuWAGoEZKs2cZ74yP51hzgZY7LLWkMfdS/PXHJlv7OzUhYXNo8gCrmRuspGWIyANC4xjznNaQRt3bnnXP7LeV5Dw3u+63eelHQ4kbJsTLJGb3APUaMxDAB8IF748CT651g+puPTh5/PRZl+k4deK1bTiggfl/V8k1qYHz2xKIQP++F/bNZLMQk6G/wB1gOw4Oo/CxtwyKz/o7hcmCJruSaXJBDpGxWFW99eI9vdSKzjMmKQcB/77pYMwsPE/+ey3uLcQR/6TglN3MgSTKPAixQaM6XR9thsQckkAGtGNIwuFh46rZxBxA3XGxXTVBKwiURKIlESiJREoiURKIlESiJREoiURKIlEWxw++kgkWWJiki50sMEjUCp758Ej96w5ocLFZBINwvqcQlWb8QHYS6zJ1Bs2piSTt7knbtuRTCLYeCziN78VIX/Nd9MsiS3DusihXUhQpCkkDAAxuTuME+c4FaNhjbYgaLYyvOpWpecYuJZUnkkLSpp0uQMjpnK9hjY71sGNaMIGS1LnE3JzWeLmO7WaSdZmEso0yNhTrAAGCpGOwHj/AHmsGJhaG2yCyJHA3us3DeLI7wLfNM8ECaY1i0BkxpwATjb0++dhWHMIBwWuVlr7kY9AvvOPMBvbt7gAquFWNSfUqp2yR51Ett2z+9IY92zCkr8brrxxDmq9ni6MtxI8e3pOkZx21EAF/wDWJo2FjTcDNDI8ixKhqkUaURKIlESiJREoiURKIlESiKab8L/iH/2//wAdef8A/rS8gvcH+KwcJD5ftSsfLq9JpXtjGojMi9S5Cs6gZ9I6ec48NjuPepxXVOEuwiwXIdQbNEzYWzFznG1gP3p3XWDg/DraZm1W8qxoC0jrLq07HSN0Ayx2GTWaavmmfgACbX2VT7Og3peSeXw9y83trZpHC3Qm1uGLK0uANOncNo9W5I/b61vV1ktO4NyJVfYez49pte7Noabc7qSj5ftRHC0sFwkkpyqLIrHQcYbGkHLeBtUtPNUTMx5BUNpmlo6jctJf3c+Xn4dVEXsdhHK6FW6SsR1etsQPOnR2z7H7VUbtOQyYbZdB7Lvu/j7RSb7FZ1r2JsO66+cLsY7lwltZzS6mIVxKyx4BPqZzFhRjfvnxudqlNZUBxGEW5nL0VI0FG2APdJ27fSM8+V+nNdEtfhXa6R1DJr86JPSD7Alcn77Vk10nRUNwzkvl18M7CMKSZ/UyoPzF7uQB+mtTXyjksOhYNV6i+GXD2Z1DzEpgMBIvpLDIB9PfG/7is/3peizuYz/6sn/VVZe83+0H/DT+9L0WdwxQ/HvhssSdS2iafHdDNofb+H0EMfpt+9bNrJDyCy2CK/avbpqqiyWIkSNra9V2AOkhg/1whXJx9v8A3wK6X/X7flWf/nREFwlZ5uv04Kyct8gi5HUkgkt4T8vUlPVYe5j0DQPuc/TzWTWSAcL/AD1VeSnhDrMuRz/HTvt3KxL8K7H3m/2i/wDDWv8Ael6LXcMWO4+GXD0AZ3mUEquTIuMsQAPl8kgfvWDXyDksGGMa/dfIfhnw9ndMz5TTn8xf1DI/T/zigr5L2yWBCwmyyP8ACqywcNNnxlwR/wCGs/3pOizuGKg8wcC/BuyzWcpUZKypMzRsPfUIvSfcNjH1G9YdW1F+y0FX6WhopGEySYCOB081HmWxOOmjyLgZImIwcnIwUycVrPtGSN1gPMEK3QbAbUQ43usc8gQe7PqrGvLdkzyRxJNI+jVEeoqrLsTgEjsRgg/5X0q2Zp91vRYheeY+D+0KaUFpvY34WURw60tHkZJIJlIVzhZdTakxlSOn6cDUST/DVWm2hLNIGEALubW2PFQ0v9lji4ZdMjx1Xu94ZbpFFMtvMyt6XJlwEcfpyEPcbjt2qSrq56cgEAqpsSjptpYu0WkcOfNZbLl9Zolkiti5YsBGt0OoNHckGMDH753G29Qtr6lzMbWghXJ9m7PgnMEspa619Ne6xuooi3BINtICDggzkEEbEEGPYj2qI7WmHALos/jMD2hzZCQen7WFhkEVyV61WSfmKPMUqiV5RHocSaFQkIFydIPUB32wu2PNdQ7R/wAIiAuvEw/xMmsNQ9+HO4w/Pyo7gTXg1Ja9U9QBX0KGDaRnBLAgEA58Hf61QiMg+i69NXtoZBaqw5cznn01WvxLiMk2kyFcICFVVVFXUQW9IA3OBnPtWZZnym7ys0GzaaiYRTiwKluVb/iFxII7UhyqqnUkQOsCjOG1kbEb4GST2+1uJtS1oBuGn5ouBtIbJxF4aHSDlz6nQDuzVijg4VYKW0rd3PTaVZpSriR1J1ID6hCQR2x5/Uc1sZGxiwyVBtPVVzsTsxkOgvkLDl3KR/6eF2uJIQBBb2yuUYYZpZWAVCf0hdxt3PnFR70EEhb/APzHslZE/IuJHgOK+RfFKEsuYmVCTlifUEWLVnTjdi/oC537/SsCdqkk2LUtbiAv+za3up7mTiETWsZbqK8jIYgia5FkA6i5UHxjcZ9x3xUrgCFwaqwZZxt658MhqojiPNEPDElmuc659MixKDqZvTG2NWMKNjvuBnY4GdmRuNykQIJceP4ssM3xUsiHjjdy5RtEvSdIy+k6R69xvgdsVmVkkYuWm3PgrjIt4xxY4YgCbZ3NuXDwvdWzgMv+DpIWHTKIVAHygKMjtknI/nmtG5i6rRPxsDuYuqxefFjh6SmPErYOkuE29JYOcHBwpUA7ZOrYHBqy2ne4A81sXtVuF0JolkgfAOGDEY22O4YdiPscHII2NQLZUe1+JdnAiwyF9WpxlIyyxoXbp6gu+AmNgDsK1iD5B2WkrMDcVOJXuAxXsM7kAkX6DLja62bbnG04mJLSJiX14wVZeokZ16kzuvYD14wT52zu+JwGahkGNtu4+Rupjlq8Uy3IfWJ2Id9aFF0j0qEz3Ue5wSTnFRgWUdO4Euzz45Hwtfh+1C8Q+JcccjosLMFGDlgra0mMboVwcYQawc75wcVo6ZoXeptkTzAO0B591we4rw3P5K29yAFt2umtpEIy2lk1JLnupAGSPYkdxmglBF1q/Zj2ybrV2HF+QtSW94TxEqs0AjlkaQLIuEkRIwWEryDGkHHynO5xgjJrYTNeMJWJNn1VI7G3K1sx1F7dfsoDmKW+sli/MEluoX8PeIiEshUhFdwDghTt4OxB8DYtnIwREkcvmqmo3bNleZatoEnM6HqOR5525ZKu8PvnjcSxt6txk4YMG+YMDnUD5z/vqgx743XGRC9TUUcFZDu5Bdp5e3D2UjxK5vWhXqhxA35qgIFiwdg2VGw9gT5B85reWSWTN9yqtDT7NpnYIMIcOzrn5c+7uWbhXG41MHWWQLCuB0tLBiG1AlGxgnfLajk42q3TbQ3UZjtkuNtj+MGsqP7LH53GR0HcVCTy63dzkl3ZyTjJ1sWycbZ33xtXPcbklepp491E1nIAL3aWzyukSDU7kKo7ZJ+/asAEmwW00rYmF79ApG54II4HkMoMsb6ZIgpIUFmUESZwx21dsYYfvalo3xx43LhUX8ghqqw08eltfnlzUpbcSt44rUdd9KIdUaK4YOza3zjAzqJCvnOPPmrtNVwxQ4XakWXn9p7D2hWV7pI2gNDr58fgWnyLyeeISM0mUtYjg4O8jd+mD7AYy31GNzlY6eMRNEhHaOY6Dn3lXtsbRkkf/WY7JuTiOJ4juVx5k4/YxRrZRaoYgzI7wa4pbd0IKsY8BpEO5LDOcDvkVpLLiNnHNV6GilAErWXAzsRkefiuecU4fKk+g4keRg6umNMwmOVkU7Ahs5+m48VQm/x3L+9espquF1OHxg2blbiOiy2b6YOIKdiRbDH+ZM2Qf3rZhvEbdFFUAOr4Dws77LVfh8hkEAKaiuotk6IlC6mdzjYKu5x5IA3IqOnO+7QyHX7reqr9zDiLcybNHPqrByjxyOylRLeHMbE9Vyo69w2CAxYkCJQTkLn0rqySSatiftWGi482xnCndK//AJNeQH5PDv8ANdF5l5btuKRwsW1Iodo3QnGpwAHH8YGDt2NXY5CxwcF5p7CcjkuMycr3QlEUixwEbn8S2iJwvbDjfB8HHsDjcVeqa6N7MLTa+RFliKJ9M7fPLbNzBxDM35Xv5q6DmmQWc9pErwzneJVcP6WYFxFKuz4BYgjff3qjuhFZ/wBTL8OGed1DSYDeMOAGdjwvqATwzyvoufT2EmtiYJNeWwGX1Hps4bcnY5D9zk4+tdf+7Ta300HHw9UFFU4MVrjO5uLfNPZXzgnMk1tZSWs4lMjuRDGd5ViZVBHqPpUHVgk4AO2ABXMla2eR26ybxJyHWyzMDHE1jnDEdbEGw4ZjK9lVOI8DuGm1okTCXcW9tIJ3Q7DDv2Le+Nux98T0lVFCSwu7OumpW+7NRG0xFvZAbbEMgBlqV1LkTkhLLRdNkTtCyy7kgamRgoX/ACdOM+T+2K88+9ditYLZseDIm6rvPXNUVw/QMST2pG4OMv5WWKVc6TuQPYqwIqhJNZ3ReioNj7+Eud2XcD7EfNVSzYdNo0Vw0cu8Ur5UFQcFXAzpdCQGA23BGxFV6jsjeDMeq61BVvDHQPb/AJGcOY5j9dLaram9No0Z7reoT7bQXCn+0f7qyxwdDccbLMna2hE4f6H7/tao4fI0qw9Ni76dKbZbWMj7bb79sHOKhjcJB2M+CvGqja10jjZreP4+y6Dy7zHbQNJbzTGdSv58zsWj1DCrDBEAeoO4OkY2+wHQZJhNic/mi8jVUjp272OPC3gOnFzion4g8kLbL+NtARAcGWHf8sN2dQdwM91Pb7drMjP7Isfq4Hn0Psq+zNoOopACf8Z1HLqPda/BOJ2+Ilad40EJSRXDurArpbGMh+5KgjA7Y8Ujq4f64iORCjrthbQO0HVTQHNceHLzUPw3hcckU0jzdMR4VMoW1sQxAOD6dgO2d2H70aeldMDh4L0u19ts2e6Nrx9WuenzmVrcS4dJA/TlADaVYYIYFW7EEd/I/Y1A9jmHC7VdOlqoqqPeRG4WKCZ0ZXjYq6nKsO4I81qDbMKeSNsjSxwuCpzinMCP1Fgi6YkVlk1nU3r2KrggKMZ3IJ38YroT7SkkZu+C8ts3+IwUs+/kN3A3FtPny61OW+By30/Ri9Krgyy4yIwewA8ufA/eoaemDm45NOHX9Lp7W2wKV26hzf6Dv69F2aC1g4dZaVOI4UPqbOST3Zio2yxySBtnttVx78RuV41rS52epP3XG73hU8gaWN0uQM/1U34hkHcBv14374+prnOjcc+Hmva0tfTMaIr4XDm3CCfstVJYwixCTVHnVG7Ap+HkO7D6RsfmwSAcP4bMcT3SNLJBY8M7j4eq0fE+A/2Q23+4GhHMdRqily10rjDtGSwIwdcU8Tnb30iT+2tomhrCwcPZSz4d9Tys+m5A8W5fZe5IjFbLIxw92zOSfEMDYQH6PJmTPnQntW7uxGGjioacf2a58rvpj7I7+J+/osaWhmbNvDPJGQN9GQSM5IcDSM7bZPmoYoZrdvXp+1OdqQxFwkkBPCwJt4i66zyPcsI2tRaT2zKAweUmVZAxALCXGC4GPTjHbGwOOizSy8dVWdIXAg35Aj0OakzwO0Eby3MEOQC7vJ+aQAMkl3ydt/5VvYclR/rxk3IXH+ZOOQSXUqRxx/hEkVQbdU1sq41SI+MZznByB2JOO9yGkkawysOfK2o6oP6bP8ZjAuD2hqDw6W8OauPDrfiAtvwsEfUinHUjuWIBjQ7kMgOGf+E5GSST2rF4HdvTpz7jwC1cyWO8ZGaob8ZjtpmaKPqxKy9TrqjNLpOGwQMAd8DO2wOCDW7qd88Zk0A0FsvhW5bTR/4nx4nZ3JOYPIC9suo1XaLThHDp4urbw20ik+mSNVxkHBIdfY+x7jG1US0aELX+tFwaFi5hunitRE1tLctLhBFEzMVyuSXm2KhSMCT5t185NYOisxNBIBNu/wCZrkF7w6SOQs9tcJFq1NsZGAxkgyqpHf8AUQNvrvXPlhkscGvXP7L2Ue1ITE1gkAd3ED10X3h0S3KzwRHVlWngzjJkhGdOxxl4tSnfGynxW0FyMD9fdabTvGY61mZbkbaEH56rUlmzBH7PLJISfISOJQf36j/yNY+mO3VWWjHX4hoGD1d+FuNckNIjuUkk2nlwSyIQMxKBvqIxqx2GE2w9R2/rxYYxny/f3UBjFW67ReNmg/2PE9w/PcvNhwiYr1VZYYwTomlcQKRnClSTuSuPlz5Fbsje4A2sppNoQRtDJrF3FoF/14XXY+Up4rmyEeVlUBoZMO8qtgbjW4BfKkZ8DJHiuhG4gAheMqmDeOHPmLa9OC5Zzlym/D3Qgl7ZzpSQ/MjeEfHv4bz2+8dRTh4MjNdSPcfheg2RtjNtPP3A+x69eK1eHcYWNRFKmuEFj6TpkUt7EnB38EfvWtJXyU+Q0W+2/wCMQbScZbkP78vLuWrxi+M8rSbheyKTnQg+VOw2AqrLIZHlx4rsUFG2kp2wttlyXvgKIbmBZEMis4BjH6i2yjcjbVjO/bNIgC8A6LXaD5GUr3RmzgFLc2XKmIdSMQSRA9KJQqjQzbhlxnA0khs9898106+CnaGiN2elvdeR/i9ftGSWR07CWG5xG+oGmau/LlhNYcLhaGNHlIWe4DfM2sanCkY9QGFGfC+fKXI2boMvALk1E8hvLa5Juf13clm+IfEC1nJ0JASjhZNDyBlyDsemN/sxC7bnbFQSu7JsujstzH1TW5Hnpy6/+8lxlIk1ITlQGHrUetB7rgg5+x/urnlz2glmvfZe2qog+L/jD+i2bmUaiC7Tr/Gw0Skf5xzqP+k1H6rWzJC8XkbY9Pmarx0csLbwHD/+Sbt89R4KeVbSOKC5uHkxgqJDGd1GUCui6tR6badjuoG/mqjnVE8zmRkADK/E3GfiFzJHyxxPYG2De1a47OfA8r+V1hhu47y6toIRCssgkRJHBlijWEM8YjjPpUtuQxB042AJroUVJIxr7uvbQnUePHoqdbPuixp7THDFbQEnW9s8ionicMgnkjnB60OVm1MZB+jS+tvlQhgckgYddlOc6SMeCQ43Xa2bUw23jCGg/wDWwBBGuYzOXiuu/DHgrwW5dzKrSE5ifKqmhmGQhAwT77ggA1bgYWtzXA2vWNqJ+zaw4jU95+WVk4nZxXUE0DHKSK0T6CMjIwRnfBFTA2XJ1XP3+GlnbxvEX6jSuBG8rtGY8ISV/LIEgwrNjSNs5O1WHVMpBDTa6hLA0g2BI56eKlUsLyF4bQX6KWRikfSU5VO+53b6n679xVLCRlf0R7auVxlMjQeVvsL8FF/9XFvIktuzhZiyP10eRmC69wI2bSpbBXV6tycjOM2oppI24MRsFs/FK8vkDcR1IFgfBXTlrgUHD7boxsempZy0hHdt2JIAAFaPficSpALCyxc6cLNzaSKHkUqC4EZPrKq2FYAEupz8o7kCoZG4m2Vyhqf68zZLA9/3HI9VwmWFonXVGwdW0BQNLGU6cJqG4b1D0gg5IyR2NARvvZuRXr6yqhkiDsYwjPQG4GWQPXLvU/xIPYXNut2Y3uGieZXjLLIjKCFSSQY6wbSw1MM5BwcVZqaeR0BLXWPPj4dV52mqGz1Iijbga+4Ivcc720BFuCy2Elnckvbn8yKM7Ih6MTINWykAOA77EHDFQcY2rkSipo8N3BzQRr9WZtrpkVcimkcx5acnHDfibDIC97C3ldVwSANhCQM/1sgDyHfJbQchTnffU2d9QroOeG3IFz1XVbSzSR4X9lv+rT6F34yXm7RDIzB3l9K/my6tZO+Vy5JwNt/r9KibJI9t5BY8r3UlHTiIG0QZ6krpHwqv+nDM0r6YU0hS7yaQSW2AYaB/qHPuB3q9A6zc15nb5jjnByAt0Hnx81a5bdr5byCdE/DNmOPy7Fe798bMMr9hVhjnB1wuA1znucCMhouT8nv0mfOGukZoVQ6SpwSjkAj1tkEYB2B85rNNBB/YcJDYcB3rubbrq9+zonU7Lgi7nDgRl8/Sx82IgmULB0CYoy8f6dTZOVGTgFdP7g7e9KrjYyUtZou5/H6meooxJObklQ1V12iLq4fD3lL8dI9zcgtboSqqxP5zrsSx/Ui4xjyRjsCD0qdu7aH/APY+n7+y8dtevL3mniyY3I2yufx91dPiJzU9hFGsUWppAwU7aF0jG65ye4wB7YOM1ZgiMz7eK4b3NYy57vnktXku/i4hw14SuhihSQYcAkAAuzj5g7ZbvnBYHJBNRSxFt2HT5xUkEgYRIwAEG/DXXRc5uuKyZMaGzVNQHUtrdZFIz82qZXZwO+fPjNc98gZcNaF6qKhfUQ76V7zfMAO/9Cy20E8nVEdxH0F9LzzRwQwjI7Esm30A9XnArWF8sozaB7eKxJFR0rQ6UuaTwDiXewChObeMCS5IRplA1AZUGKTI0kqhO8bIDjY5B7eokWtk0O5bgNj3a66+xXArKi7MmlpuRfmOR6jIrVsCyGDS5VoT1Ij/AA5YNke/qAJH+Uf4jn07YI/p5j55LhuncM12rkl7PiDjiQTTddPozpk6SGAxlD3Ugek98bHcEDhSxGM5q+1+IWurJxK6USxxBpQxVmYRqCuggrliR6d9xp3yvtmo7rDjmq7y1zZw6Lp2cL5RUJ6gTRHlQSRvgsxALasHUT3JNRNkZfCF0HbLqIoDM9tmi3fnx+Zqc4vxjphcxzHV3EQQyKMZJ0scuQATojDNgdu1Srnkrn3MnL/F34qtxFGWWMlYJcxYSJlCuGLNqz63+vtVpm53ZBOajdjxZBdCtuJ/nPEElABOHl0hWOdwozr0g7Byuk42J2qqpL5rQ5g5wtIisM2rEgdX9AcR6dirrvnJ2wA2Qc9iDUb5GtNiuhTbOnqo3PiFwMll4Dcwp+GijkkaJ0/J9P5RxqfAbGRhdgDthB5rcEZWVAgtdhOoWLnLh9inSvrpSfwhZolU4BkkZCPSMa3LKMZ2zufcSMYXuDQM0c7CDnkuI8Z4rJdTvcu2JJ1ZQq5OlCunQMjIUL6Sds6j21Yrtx08bWNac/nsqJmOIngFH8Hv+jNENU7AHSsUAA21ZGNxrJc+2/vviuNtOkD2FjbZ811aGfCDcF2WXIX1Nu7JW/iYmw00U0b2zOWLQJDJ0+odWJAV1K2/ZzjO2ewrkMjkp4gwZ2GvNejp20lSMBLg/wD1LiPAcPmi0/6TkjZkV7adMgBprSIKcgZOERW27eTttWY5y9oL2AdNVM3ZhEZfE57Xci5dLtJ4bHhRmYRSK4MxSESSQyFsHRHryUDAY32BJJGxroRMP0sXl6ubfOLps+HC/IX59VofDHnSS5b8NJFjClkcEY0gk4IJJJwVGdwQMkg7GzPT7oNI0KrRyB9+Y9+i1vidycqK1/aphlJe4jXOGXOTKo8Op3OO4ye43gkaJhY68D7fNF0dn17qR9ibxnUe4+Zqqct8FW76rySsgGnD6S+skHPq9wNP/aFUoYHS3Oa9DtParKHAxmHO+XlbLLVQUgYjCfMcKue2pjgf2moY24nBq6tVLuYXycgSu9myNtBb20AYKiCNZFOShQDDMh2cHcnz7Ak10ivm77ka5rmXNNtPeTxSgL12JtpIi2nQbZXkZlLbaCCO5GGPc9x0KCpEbHXHHMrnnFOATkRcW6/M1bfhxIlvbrAza3aR8MunQMkt0kZypl0+pjpBGWbFVJpGyyF7dCrcEoLcIN7eXzuUB8QOX47edrqQnoONWNQ1PKdlgTJJGQM5Awqg4AwKoSw3dfgvVbP2o5lPuRbFo3kBxJ4ZeZ6qlWw6xzMrHQDICPTHFEiM7pHH+htsZO52ySSahJc94AIDeX75W9VdMDqRrpsNzb6j9RcTYZcLKe5Ymtw/TvCjw3ceJjnHRkDNoOc/lhcYU/pyp2AzWaaoO9cSLW08hZRbRonPpQxgJLDnzNxmeufotXjHLb2tzHDK2uN2XpyAYDoWALBh2bDYYD7jYivTOrHGkkkae01pOnEA2K8GYMM7WkZEgeuYW5we8/A3Es1sXfp9SOSGXALLkhXBXAKq+DuNQGr3rzcG2ZpYmtqgCSLtcOdr4XDrzGS9SNgPa9joz2XWv0+fCuucsXLT20E8hVpHTUSq4xq30jc9u33FWoyS0EqlWwtiqHxt0BsuZ8B4KP6bWyMnWjtQ107MoB6vp0KTk6iNaOT2LAbbVFHThjy/iVYrNpmoY2JowgAXz1tp5eK7EQMjtnxVlc5eGmUHBIzkDv5bsP3rCXXs4z4z/b/z/fWUXKfirYhL60cMI0vAbeaQqG0lWXptjI76tJIPyr9KrzwNltfUZq9QbQNJJci7TwvbPn3ro1lw/o28cQfLRRhFlcZOVXGo/wB2f3qYCwsqj3Y5C62pvbx0XHOYePyX8UT3J6aRA4WIDMshzllDZC6UwMtnBZveq7dqPiGCFoMh4n6Wj7knl4rs1H8ec+pMbD2Bn17itGfgbPdi1tQSx0YD77FVJLn9CjVkn7AbkA9jZO0JZdntqJz2iTw1s4gW6LylXTNFSYmDLv0y+6l+YrS0hWHh0Mi+ktJc3GwLShWAGodiNwFz6coBvmuLtCqc7tDM/u3ovX7EpHRRvke02Iwjrci/ziqxICAk6h1llG0iELpZXKzBh+tWxq0YI9agjGaic57XhzT2TqPx4+ivCmNQNy9odgOEnR1tWuB7uCnuUuDLfSxFBo0n/CUUhTEVBKOgJzokI04XdTqwcaTUjYsTgRooZ9pPghdA83eMgeY0zHAjrr149I5yuIzbT2uTGxibEigMYg6sokKqdYXdgWC/xVdvY3Oi8jJKIwb6fNVzLgvC5La4jmlKKsKC5Qo4bq6X6WhSBsCxVWzuFfcdxXTqaxj4DhGWSogbq8pOQHnyXW+BzzuV6yMS6a2J9KLqxiNU31YB3LfXc+OWL2zV6LEW3fr8yXH7u5ksZ7mzTQY4pm0KyBtKuFZQM9vQVH7VCaiWBxDDYHNemptk0W0oGSVDbub2deWnpZb/AMMuFie9LsAUtkEmD2Mj5CZ+wDN9wK2pWhsZfxOQ9/x5rP8AIKpxkbTDTU9eQ9/JSkvxVlS5uka3ysZ0IuvTgrnPUODjJ3BUfL75BF+OifIA5pH4XmpJ2s7JC1LKb+kL5JFQwmeFwwB1LqEkAdkbA1Ap32HnNaTQuiY9h4kfYrnPbvHHB/2y9j6LY5k+ITRFrayg0tE3SjfHULaW0sOmBkdjjByTjONxUgozhDnEAequxysBwNGmXRXvhXGEubFJropCJ1A3dVA6y7BWJ74b6HP8zTdYEi+SuMa4lpYM9cs/ZQp5DtyJzayrh4riHchgrynbdewT5dOM4A81AIW3uF0ZNqzvjDJMyCD5fleeGfDSJJtUjdSJcYjIyHzHhtWe2H9QIP08UFO0G63l23USRbvQ8xe+vDlyVk5q5eW8tjb6zHggqVAIBUHAx3A/zSDt3qa7h9JsuZC9jX4pGB45G/y/n3LjPHrCaCd45/6zuWB2dWGAwO2QcEb75BzXKMIi7AGS9/s+ohqIA6LQZW5dPwrT8LePSJK9qxzFoeRR/Aybtj6MCTj3H1NWqZ5+lcT+QUbcP9ga5A9eXlby7lr/AALdppuIXkp9cmhifYzPK7ftgJ/Kri8hGbucfD543VvvubrF7qO3ZZDKk4jVtGyvqA+bIOksNJwN++Mb1HvWl2FdV2yp9wJ7DDa+udluTFl12/4eZuqWbq6yQNWsktJjKFcAKAD3ULkA4kXN8Fo8T5qsrO6ZZUk6ojjy+kPgH9IYnOw9R23ydydqjfK1hzXRpNlz1Ld5GBbTVRXxytFm4cj5+SZN/wDSK6Y/7TKf2qRcybJt+XwqN4/zbM/C+HAMQ91DmVx3IRVVlHtqYnP0GPNV6h5aMI4r0OwqNs0pkd/0tl14eVlTbS3eR440Gp2YKi7bkntvtjyc7d6ohuI2HFevnlZDE6R+QHzz4Ls3JXLL2aytLKZJZiGf+EEexIyf7BtsBXSiYY2Bl8hkBwHcvn1XNFLJiijDR6nvUfzNyBFcSCSIrESw1gAANqcF3yActpzgds47Vq+BrjcZK3SbYnp2lv1DqTlllbp0Wqfh7CsUazTBYojdMSNjpnI0Es3ylAAd8gke21YdCMr6C6zFtedhe4DtOw+gtp1Vl4atvDA8Nq6MYg3pDK5UuSw1DOwyScbbdqkFgLNVGQySSY5b3PPK65rwz4pziRmubbOSdKHEZSNznZmH5hG4zsrAL8uDnoMo8ebHZdVQkna0XcPL8arPzNZxQXFtIFZ4B1Z1jUbmNkifTv8AKoKedgB71BFGXNdEOJCouiDDhP0g38NfusXEPi9MFjYW6owf1fmakKkEbHSpLb7DGMgHftVh2z5BmSLK+ypZyUvzvyhLfm3uoQIZGQiVWwTtjQCRsWGWBP2GSAKrM3LhaUXtorjKuppCRC619fnzgvHwUcf4cu2rXE310lCB+2Q39tQRZwt8fvf3CvbaaRWuJ4gfj2UjztwWC4UsqsphdmkaNCSNSrq9LgCVcBWJVgfTnferEE74DiauHVdpvaF7ctf2o3htja29xZGGYtA1tcsZCSdJSSBpCoO8ZbJUquCNRxuSakdLvInvPMH7qNpZha5py5qR5d5dsJroXcUDxgeuOMmNIu2nqCFdwDvjO2d8eaj37nRCPgtoC2Q7xoPj7Lc+IXAp7n8Ksaq8SPl486GJOACGxsAurO4/c4xQqo5HstHqvQbKq4qZz3PJBIsCBfr65LFyFbRxpLBDI5AlfWyKgXUpMZA1kkqChXVpGoqxGcbbwRljLO1VXaFcayUOtawt871O8S4LO+8N9cQn6LBIv7iSMn+RFTKlZUri9zx+w9RuLe9j9miEcpA74RCuf9Uud+1bNaXaKCWXdC5t5qEuOa7PijRR3YNlcjKJNkSQNk7ox9JXfsGxg533IMMsWMWK6OzNrGmkLmZg6g5fO/MK0cD4QvD7lrZ8OLuJhDcFQGDqvrgJ8Kca1H0IycVNHTsEV2/UNeo5+3ks120p6qQ4z2eA4D896hf/AKfpAIrwE40i2J+gMR/uNarnQaHvP3Vhu+GWN3eQSxXI0lmKG3eMoZYiHkUsucOV0tjOSFbtVc0zN5vBkT7LrxbTkjhdDYG4tc3uBy14cFcprjE0aa4xqVyUJ/MYjTgqM/KN87e1T3zVMNuwuscrd3HX28VUuOcEtVv/AMRNMRrRnlSQp0VhjCoclh6VLFRpJ3yxHY1BJTMkcC7Pj5K5HtOSODcNA53zuOuuvBa/xcuo34UHjdXR5rfQyEMrDqr2I2I28VZXKn/43dx+yh+HWi3FhwrhyKDI0QmeXAJt4NW7KfDPso+xJG1biFjoy+TuHf8ApT0tZNTuBiNjx/aj57+x4PcN6mvbtAdKIBHHBqBGZHJIVsZHkgE7DNVYoQzNX9qbadUtDXDC3lrc/OCkeF8e45xEkQtbWaEZDFdb47ZUPkv430KpyMGrBY4C5C4sc+8cQPvn5K6cK4DdoFNxxGeZh3Cx28SH9ljLf96tVYstbneNBaTJK8vTZd2wj6dHr1YyrNjTnSMkgHANavZibZT0tSaadsozt8Poonkflma2u2kXQLcxKM51GTIBDLtlRnJwT+3aqtJFKy+8IPzJdXaW0IqqBozLrk9AOXXgtznTle0kkS5kikZwApSJkXqqpZ9BR/nO7H04JGd+1dKKd0bS1vFednAtiIJtyUXdpaXE9mqHRamC6YgfldONFjVosrjQnqBwNsE42NInDcucOYUbXsks8HKyw8ocBtYWkuMyTQkdNXeNgCNSk6Y0BL7qAWbA2IxgtW09W+cAHILFKW3L2eZ9vyulEYAGANuw7Cq9lbceJXK/gzKBc3aHu0UTD3wjyBv/ABL/ADFR09tz1v7C3uu9/IQ7+wy+mH3z9lZ7j4jcOjluEaRQYgoJUFmc7+hQBlyCcEDOk6gcYNTtje7QLhuwtyvmqNczWkl1atbufw07yIyEFGhZwmpSp7A6VI+mMbYrfdOaySNw5H1/a5DoWtcWt+l2frYqzcz/ABBjtZJoIIGMiFUDenSSv6Quc6RsuQN98eDUzKJ72h9wAfNXv7DGuLLZjyVu5U4nJc20c0iFGYA6SQSNh7e/fsO/byar22cQDeys6gEi11Ecyc0razgMgABC6tLMzkrnbT8qgHGTkk6gBtvzamtfHLumMxZXOduNlbpKF9STg4LBwbnpZS4IDEbIFRk1ZzgjUzZXY5OxGk7VrS1c0kojlYBe9rG9rcDl+lPV7Mkp2Bx45KQuehe24SV40mYZXdS8ZZiqkAnJzp/fBrqiTdv7JXLnpN6whzSW5529+YXHOL8HWVWOoCXLAO4KiQbkLIuTtjYHJK+57V0307ZmBw+peWZUmGUscDhHmOo9+CkuRONvPG3CZ2KyoQ9lI+7QzQ+tIyf1LtlT5XUucYrnMJifn85rvxPEjba8Qfmnst34VWgnl4vAyaFmEOqM5GFEs4aM48YJU48Vo9uEkLaDMOHX8KW5x4zBYQw26tqks5oZgypGgwZGDIFjAC/lsU7DIPk71ksOAvHBYfOGyCLO+vRdHk4fG8sc5VC6KQrFFLDV2w/ddtWw76zWlhe6uB7g0tByKoNnzNA3EeJJI2Gd4rNGwpCLGrgnD7H8x2JGD23BxW7WEtLuSqGcNlDDx+ZqM+KPCRZ8MhgTBDXiNsoQemJ2JCqMJlk1EKAMs2AO1aLafKM/OijeKcfPD7KNIspd3iI2QPVb2yKI4EUfxlRsP4jIfAqaU3IYNBl+fValxa2/E/PRVzgvBAq65MGQgssedXTP8R/xkufJyAfrV6CkDRifquBU1pLsMefM+w5D7rsnKVtb28KuZY2nmUMGfCseooZUClicYXPck4J+1CaYvdZx+dF6CioxHDjY06XJtn4npdYeIc86IUfRpkOklSpkBDZI0gMudg2cnbT5yCebXTyQODI2gk53OQAHvmuxS0D6hxAOixcN51SeeNFRXxpB9DqfW6rrUttgMVJU74yQTiq8VfKZGskjsHZZOvna+ltMlmr2ZLTtxPVyvpikbsoyVGQNv/Uj/n37V1VQaLlcy4T8UQxK3du4PUB9JX0IQMHGxfAOTgb7kdwovf0Hm5Ybj1VV1UwWDhY+Nlp8ypAvFJImfpwJE8spH/8ARo3ZFA3LEoNgPI79qrNYTEWgfU77BUpYg55jBsCc/K581Y4fiRwtY4QjBVDiMI6mNo8D0tpP6e3r7AasnIwToZWm2FdOMx21VsvuJwoEZmGHBKk+RtuP5itG56JJkbFcD4Txd7OZLpNymQy9g8b41IT4zsQfBUH6VSpHHeBnB2X78F7bbVM2WmMmhZcj8eP7XQeYvhfGxnuIpMSsxdRIxEZLOWYMTk5IOAc9wNsZrr09W6MjFmF4aeMPBIyK1bblmSys47gujtFcRzsq6X0LkRtpkABb8s5KnIyoxjG+75xNKcOhFvnioGsLY75XCleI8sWP4pGzK00bJLNoOzsra1aU6SxYkfKm5CjsBVZlS5rHRjQo7dmUcXDyHer/AB4CjGAMbY2AFRK5e+ZXKufNMzl4JDJoZ2bTsgyoGov2JUrtjwcbVzn7MlNQ+XKzgNdRbh3Fd/ZNU2nB3gsD80UTDYdFBNDKSxiCkMPkZyhYrtgqBrA79+5zW9KXRVe6c21xkeBPEd/sFtW1jqllrDJxIty4X6qPlt0HQleYq7M7E6sMoVsp0yBkNjz4OPsZ3QunneW5AHXnzt4qzDtAQwuhLQeXW974l0Tl02nE45SbVUAcZdWXW7YzqJUK2SD5G9Wg/A7sOvZeWrNnhvZlbrnpZVvmzkBobc3MUgN1bESRFR6mjh9RGDuzLjWBvgrj9Rreebe2NrWC51PRmBrhivncLR+DF+xk4rMkZdgmtI85ZiWmcJqPfJOMn3zUbzc3HJWYRmTzVa584h1lJBBEkrMwX5RhXZhg7g62DEMSQTj6VdnDW07Wg3XFhc99U+RzbG3uPa6/QXAmJtrct3MUZP30DNc9egC/PVnNi84grnAeSVmJIAOmaQPnPbIkxmr9EQQ5pNrhcHaV8TXgXIPtl9lc/ixxN5+EWk7poZrlgAM4ZRHcosgB3AdcOB7MO/eqgsH24Lruu+MXGZt+VqcjcqNfJJfSPhzpjtVcltMcAEZc5JJOBo1e6uf1VtDLgfjtdQzU5qIi29ift+/miul/we24daNI1utwQE6nUIwSNsgPq05J7AZ7DfApJMXuu91grNFs5txGwXJ6Xvb5dUG6aK6uJJRMQzq0iDVl0YfKMlR6ARtgbYH3qhUwOj/yt7Q6a297BethrtzS/wBbCL6cbEG9z3rZsbU3Cx9eUqkbHBQevQ6RekbHJDBjnB2GPNZ2nJeWOJjcWI3y4DmfmaqU876Z0jmgG4sL6L3ytAElLyOyR6TGHHqU+r5jpzo0gbD3PcYqrJsuWRzSLWDg7rl+Va2jXtqIcLBc8emWfU/pdmhmV1DKQysMgg5BB9j5rpleYVE4ly5w+S9Ms6viRlXQf6hpEXQuQVDIcKMYOklPfOZBUuZHu+BVSQsEwc/XQH2K1bjl17s8RxJp0LHapJIFLN0F6m7sDpUs4DMBk6NiKmbJugzpn7ey2LcQcozgvwqWZC1y66tWAsT610YwdRwMsT28DH12lqK3Gf8AHokENhd5v3KvfES7NxdvC2RHakxIoZu+xdyc5JY47k4Cj61zJp3wkBnHNer2Vs2CpiMswvc2tyt+VFXHC2ZGXXb7gj/8q19v9JUcNLUMka7AciFdq9rUEsD4xKLkEaO/C6/wPmyF7KET3VrDchFDhpYZAHX0lvTJghsZHq21b+RV50El8mnyK8ZvG21CjOPXVm8TNFeWgkdGSaITx9ORXBBHdRqGe+Fz9DjGm4la4Pa03HRU5mAduIi/EXyP7WzyXxq0S3Jurm1E8jl5AZ4W3GAMEMRjbI+9bGB9zZp15KSmDWBxccyb6jwW9Lz5bdUx5iaP/G/ibXSe+2kyavbx2z52rG4l/wBT5FXA+Li4fPnC6qvMvFlkvg0VxALYBQxSazGrIOrId8sOw9Q2wcD3hdFVB/Zabdy6tLLs8Ujt44bw3tfF4aC3P3WlxCaN1aKKW1iXb1pNbqSQc7KsoAzjftsf2rb+tUPjAkGeuQOvPNV6argheH3BHIrVlcK8bBrOTAX1G6gBGB30lsFs/t7EVgUckkW7cXttyy05WBy77HmtpK2FzyWkAFTnJt9b2aXVw89s0zj0QpNAmcFm0huoVCkkYzjTg9xissonxuNgTfoVvtParKoMY3RvW99OgPBWPlzj1msIe5vLVrmVQ0x60ZCkjPSX1YEaZ0gDvgk5LEmTcS/6nyXJD2cwqP8ADLpWN7d65rdLdlZUb8Tbtq0ONGAHJGVLHcDtvW5hkwjsnjwKijcGuNyLd/VV3j/D2ubhfzYBHjBkN1bEjqyLrJHUycKoO3c5xViqD3hoa05DkVzKSnczEXaudfUaDTj1V94lzNi6MUNwhtnkgcyrdWqiJYujqRELhtDBG1f55xncGEUziwk3vysfwuqZBfIjzCpnGbBRxOWeCW2eF5XbULm3UaZ0DNsZAdpB7e+KkpBJHICWm3cVzq6DfMe1tuBGY1H6JU98R7pLuysoIp4HZG1yKbm3BBCFRuzgEeo9j4FRmF+MnCePA+Ctg/4mtvnbmOSt3Dr/AIatlBam9t1aKNFDrNHqSRVxrU5+bOT7HJByCRUW4l/1PkrAcy1rhQnGeLRX3D0See1juo3zgTwsHKgrrTEmFDg5wxyu4x2NRyUkkgtYjwK6OzNotpJt4bHK2v8A6q6kmqRMmxXSFGsXMC/L7ordth5J+1bCjkhDnMLzfhw8ARYea3krYXSF2IWJ55+dlsWUyx6g01tKruSVee3wo9sdXBXHj3PbzWkVJLG04Rn1B8NOAz9lmrrqeYixDQBb9lZ4eIBLyBkmg/DKU1oZbLQBk6tKB/Axv8wOrBIxnQRVlxiaethl4cVMyXZ5o3BzhvOH1eF8rX9NFdLznu2jcJGYZFJ3dbm1VR9cNID/AGf31Y3Etr4T5FcgPi0xD2/PonMfGuHTW08a3VtrdcjE0QJZcFd9Q32AzmsOp5CLYT5KtUhskTmgi/fx4Kv8rXcDKrXt5bKcvJ0evEwMkrF2ZsMQwBOAM+PYCsyQSPfiLTYaZcuKgYzG68jhYaC/qVZ7Xmq0SNi93aO4GQkcsSnYbRhiwDHOQGIUbjYbms7iX/U+Suh7ANQuL/hZnaSWRrcPLI8jD8XanBkYsRnq9hnFVqmmnfJdrDawHp+V6nZW0qKnpgx8gBzJyPPu5KDr0a8IlESiJREoiURehGdjg4OcbHfSMt/Ibn2osr00DjurDbVupG2cZ+2ds+9LhLFY6LCURKIlESiJREoiURKIlEXpEJIABJOwAGSfsB3ospKhUkMCpHcMMEfcHtQZ6JovU0LKQGVlJGQGBUke+/igIOiEEar4YmChyrBScBsHST7A9jS/BOq+pCxDMqsQvzEAkL9yO370uEsVjosJREoiURKIlESiJRFZ+G8fhS0Fu6FmCXmlgPlkniMab+UKuwYe4Q+KhdG4vxDp6KdsgDMJ6qW/6T2Sl1Cs6SSZYNCn9WbgyiPcnZEYjAwCR9qi3Mnw9Leqk3zPg6qJur+w/CvEiZkCRqsnRRWZ1WIMxcklQSrnAwfVuWyQsgbJjudO9RudHhIA9Fm4Zxjh6iLqW66un+YxiRx1F6K7Ke4ZI2bO3qmY7fMMOZIb2Pr8+BZa+PK49FVHIycDAycD2HgVYUC80WEoiURKIlESiJRFZeUOPLaJc9ON2vJVWO3ZUVwmSdWxOSxyMAKclRUMseMi57I1Usb8INtSujWkAluOHG9CNfQwTTyABc4UqI9YG2r1ZHgMrEVScbNdg+kmytgXIxaqA4NdycVspBdkO0d3baWwFKpcSxo6DTjbSW+u49hUz2iGTscj6KJh3rO1zUtBxR7niV9wyTSbXotGkQVQEMax4YEDPck/TbGMVGWBkTZBrdbh2KQsOi+cti46HBuhNFbRFQZYZdKvcHKlmQEHqaxkjBHzA/ZJhxPxC5+yyy9m2yC5hzKoF3dBYzEvVkxGRgqNRwMePfA2wRir0f0DO6pyfUVG1utEoiURKIlESiJRFbOCW9s9oVkNujEtmR2j17vGFB1YkiOAdLR60wWLqcVA8vD8r/PQ+NjyViMMLM7LffgNn0rgwnqDpOxOuJ+iY4bhxpcK2olkXKqwIDZPjGgkfcYsvPPMLbdssSFh4lZcPIu9EkWou0kIV0CkrJfgRhh8kfTWFsdiTEMjWDWWukyuD19PXX15LBbHnp8usHBLGwe2iimliWZ5UldiwVli6qxGPqH0qenrk0E5zpOKy90gcSBlp6X++S1Y1haLnNOG8IsJUhYsVeRh+UJ4mfDCYBCG0FWDLHnIAPU2O40nPkaT+D0/a2ayN1vytv8Aonhh0q0qKEEoLLcRlnKzOBnKjfRpw2nBztnFa45eXp0WcEWl/VR8ljw8xAq5WRoycGdCEY28koBXRk4kRYsbEmT3wK3DpL56d3W32zWpbFbI+q2rzgnDgsumcahG2n/CIWXWpmwcjd9QWMgKpJ1/KufTqJJcrj0Pz5qslkXP1CrHGIY0nmSJtUSyOqNkNqUMQp1DY5HkVOwktBOqgcAHEBadbLVKIlEVy+HvG7K068k/UEzDRG8aBzGpByy6sgMSfIPyj3Oa9RG99g3RTwvY25Oq2LbmCwtLqO6tnu5mZmW46+klkddyDgZbUFO53xjatTHI9pa6w5WWRIxrsQuVivOYbO1tjb8O6rF5452eYY09FldEHYnDIu/33OdsiN73YpOVkMjWizFIXHN3D0kuL+BZ/wAZPEY+mwHTiZgoL58/KD3OfYZ20EMhAY62ELbesBLhqVgHMHDrj8HPdGeOe1SNdESgpL0SGXB/Tk/bvjOwNZ3cjMTW2sVjeRusXXuFVOZeK/irqe506eo2QvfAVQoz9cKM/XNWI2YGBvJQvdicSoyt1olESiJREoiURKIlEXtZGAIBIDfMASA2O2R5/ellleKLCURfVYgggkEHII2II7EHwaIv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2Q==">
            <a:hlinkClick r:id="rId2"/>
          </p:cNvPr>
          <p:cNvSpPr>
            <a:spLocks noChangeAspect="1" noChangeArrowheads="1"/>
          </p:cNvSpPr>
          <p:nvPr/>
        </p:nvSpPr>
        <p:spPr bwMode="auto">
          <a:xfrm>
            <a:off x="101600" y="-1165225"/>
            <a:ext cx="1876425" cy="2428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data:image/jpeg;base64,/9j/4AAQSkZJRgABAQAAAQABAAD/2wCEAAkGBxITEhISExQWFhUWGBgXGBYWGRkXGBgbFBkYGx0aHhocIigsGB4lHhweIjIhJSotLi4uGR8zODUsNyouLisBCgoKDg0OGxAQGy4kICQ0NTE3NDQsLDQsNDc0LDQsLC8sLDAvLCwsLiwtLCwsNDQsNCwsLCwsLCwsLDQsLDQsLP/AABEIAP8AxQMBEQACEQEDEQH/xAAcAAEAAgMBAQEAAAAAAAAAAAAABQYDBAcCAQj/xABIEAACAQMCBQIEBAIECgkFAAABAgMABBESIQUGEzFBIlEHMmFxFCNCgVKRFTOh0SRTYnJzgpOx0vAWF5KisrPB4eMIJjQ1Y//EABsBAQACAwEBAAAAAAAAAAAAAAADBAECBQYH/8QANhEAAQMCAwUHBAICAwEBAQAAAQACAwQREiExBRNBUWEicYGRocHwMrHR4QYUI1IzQvEVYjT/2gAMAwEAAhEDEQA/AKJXeXJSiJREoiURKIlESiJREoiURKIlESiJREoiURKIlESiJREoiURKIlESiJREoiURKIlESiJREoiURKIlESiJREoiURKIlESiJREoiURKIlESiJREoiURKIlESiJREoiURKIlESiJREoiURKIlESiJREoiURKIlESiJREoiURKIlESiJREoiURKIlESiJREoiURKIlESiJREoiURKIlESiJREoiURKIlESiJREoit/KPKtpeLGrXvTuHLgQhNR9Go5zkfpGaryzPYT2cuanjja8a5rFx3ly0hkjiivDM3W6cyrES0SqSHfSuS2nB2FZjle4EltskfG0EAG6juJcOtVjkeC4eVlk06ei6Dp6f6wsRhTq20net2ueTZwt4rRzW2uCtPh/DnkljjKuoZ41ZtJ9AlcIGPtuds962c4AErUNJNltcxcFNvdzWyFpekV9QU5IKK2SBnHzYrWOTEwOOV1s9lnFoWO/4dGscDQu8rPHrlXpOoiOF2DEYcbn1Dbb61lrjcg5eKObkCPso8Rtgtg6R3bBwPufFbrRfXgdVV2RgrfKxUhW+xOx/alxolisdFhKIlESiJREoiURKIlESiJREoiURKIlESiJRFaPhh/wDtLT7y/wDkS1BU/wDE75xU0H/IFMcnH/7gl+s94B/OU/8ApUc3/wDOO4LeP/mPinC7OSPhvHC6MuWAGoEZKs2cZ74yP51hzgZY7LLWkMfdS/PXHJlv7OzUhYXNo8gCrmRuspGWIyANC4xjznNaQRt3bnnXP7LeV5Dw3u+63eelHQ4kbJsTLJGb3APUaMxDAB8IF748CT651g+puPTh5/PRZl+k4deK1bTiggfl/V8k1qYHz2xKIQP++F/bNZLMQk6G/wB1gOw4Oo/CxtwyKz/o7hcmCJruSaXJBDpGxWFW99eI9vdSKzjMmKQcB/77pYMwsPE/+ey3uLcQR/6TglN3MgSTKPAixQaM6XR9thsQckkAGtGNIwuFh46rZxBxA3XGxXTVBKwiURKIlESiJREoiURKIlESiJREoiURKIlEWxw++kgkWWJiki50sMEjUCp758Ej96w5ocLFZBINwvqcQlWb8QHYS6zJ1Bs2piSTt7knbtuRTCLYeCziN78VIX/Nd9MsiS3DusihXUhQpCkkDAAxuTuME+c4FaNhjbYgaLYyvOpWpecYuJZUnkkLSpp0uQMjpnK9hjY71sGNaMIGS1LnE3JzWeLmO7WaSdZmEso0yNhTrAAGCpGOwHj/AHmsGJhaG2yCyJHA3us3DeLI7wLfNM8ECaY1i0BkxpwATjb0++dhWHMIBwWuVlr7kY9AvvOPMBvbt7gAquFWNSfUqp2yR51Ett2z+9IY92zCkr8brrxxDmq9ni6MtxI8e3pOkZx21EAF/wDWJo2FjTcDNDI8ixKhqkUaURKIlESiJREoiURKIlESiKab8L/iH/2//wAdef8A/rS8gvcH+KwcJD5ftSsfLq9JpXtjGojMi9S5Cs6gZ9I6ec48NjuPepxXVOEuwiwXIdQbNEzYWzFznG1gP3p3XWDg/DraZm1W8qxoC0jrLq07HSN0Ayx2GTWaavmmfgACbX2VT7Og3peSeXw9y83trZpHC3Qm1uGLK0uANOncNo9W5I/b61vV1ktO4NyJVfYez49pte7Noabc7qSj5ftRHC0sFwkkpyqLIrHQcYbGkHLeBtUtPNUTMx5BUNpmlo6jctJf3c+Xn4dVEXsdhHK6FW6SsR1etsQPOnR2z7H7VUbtOQyYbZdB7Lvu/j7RSb7FZ1r2JsO66+cLsY7lwltZzS6mIVxKyx4BPqZzFhRjfvnxudqlNZUBxGEW5nL0VI0FG2APdJ27fSM8+V+nNdEtfhXa6R1DJr86JPSD7Alcn77Vk10nRUNwzkvl18M7CMKSZ/UyoPzF7uQB+mtTXyjksOhYNV6i+GXD2Z1DzEpgMBIvpLDIB9PfG/7is/3peizuYz/6sn/VVZe83+0H/DT+9L0WdwxQ/HvhssSdS2iafHdDNofb+H0EMfpt+9bNrJDyCy2CK/avbpqqiyWIkSNra9V2AOkhg/1whXJx9v8A3wK6X/X7flWf/nREFwlZ5uv04Kyct8gi5HUkgkt4T8vUlPVYe5j0DQPuc/TzWTWSAcL/AD1VeSnhDrMuRz/HTvt3KxL8K7H3m/2i/wDDWv8Ael6LXcMWO4+GXD0AZ3mUEquTIuMsQAPl8kgfvWDXyDksGGMa/dfIfhnw9ndMz5TTn8xf1DI/T/zigr5L2yWBCwmyyP8ACqywcNNnxlwR/wCGs/3pOizuGKg8wcC/BuyzWcpUZKypMzRsPfUIvSfcNjH1G9YdW1F+y0FX6WhopGEySYCOB081HmWxOOmjyLgZImIwcnIwUycVrPtGSN1gPMEK3QbAbUQ43usc8gQe7PqrGvLdkzyRxJNI+jVEeoqrLsTgEjsRgg/5X0q2Zp91vRYheeY+D+0KaUFpvY34WURw60tHkZJIJlIVzhZdTakxlSOn6cDUST/DVWm2hLNIGEALubW2PFQ0v9lji4ZdMjx1Xu94ZbpFFMtvMyt6XJlwEcfpyEPcbjt2qSrq56cgEAqpsSjptpYu0WkcOfNZbLl9Zolkiti5YsBGt0OoNHckGMDH753G29Qtr6lzMbWghXJ9m7PgnMEspa619Ne6xuooi3BINtICDggzkEEbEEGPYj2qI7WmHALos/jMD2hzZCQen7WFhkEVyV61WSfmKPMUqiV5RHocSaFQkIFydIPUB32wu2PNdQ7R/wAIiAuvEw/xMmsNQ9+HO4w/Pyo7gTXg1Ja9U9QBX0KGDaRnBLAgEA58Hf61QiMg+i69NXtoZBaqw5cznn01WvxLiMk2kyFcICFVVVFXUQW9IA3OBnPtWZZnym7ys0GzaaiYRTiwKluVb/iFxII7UhyqqnUkQOsCjOG1kbEb4GST2+1uJtS1oBuGn5ouBtIbJxF4aHSDlz6nQDuzVijg4VYKW0rd3PTaVZpSriR1J1ID6hCQR2x5/Uc1sZGxiwyVBtPVVzsTsxkOgvkLDl3KR/6eF2uJIQBBb2yuUYYZpZWAVCf0hdxt3PnFR70EEhb/APzHslZE/IuJHgOK+RfFKEsuYmVCTlifUEWLVnTjdi/oC537/SsCdqkk2LUtbiAv+za3up7mTiETWsZbqK8jIYgia5FkA6i5UHxjcZ9x3xUrgCFwaqwZZxt658MhqojiPNEPDElmuc659MixKDqZvTG2NWMKNjvuBnY4GdmRuNykQIJceP4ssM3xUsiHjjdy5RtEvSdIy+k6R69xvgdsVmVkkYuWm3PgrjIt4xxY4YgCbZ3NuXDwvdWzgMv+DpIWHTKIVAHygKMjtknI/nmtG5i6rRPxsDuYuqxefFjh6SmPErYOkuE29JYOcHBwpUA7ZOrYHBqy2ne4A81sXtVuF0JolkgfAOGDEY22O4YdiPscHII2NQLZUe1+JdnAiwyF9WpxlIyyxoXbp6gu+AmNgDsK1iD5B2WkrMDcVOJXuAxXsM7kAkX6DLja62bbnG04mJLSJiX14wVZeokZ16kzuvYD14wT52zu+JwGahkGNtu4+Rupjlq8Uy3IfWJ2Id9aFF0j0qEz3Ue5wSTnFRgWUdO4Euzz45Hwtfh+1C8Q+JcccjosLMFGDlgra0mMboVwcYQawc75wcVo6ZoXeptkTzAO0B591we4rw3P5K29yAFt2umtpEIy2lk1JLnupAGSPYkdxmglBF1q/Zj2ybrV2HF+QtSW94TxEqs0AjlkaQLIuEkRIwWEryDGkHHynO5xgjJrYTNeMJWJNn1VI7G3K1sx1F7dfsoDmKW+sli/MEluoX8PeIiEshUhFdwDghTt4OxB8DYtnIwREkcvmqmo3bNleZatoEnM6HqOR5525ZKu8PvnjcSxt6txk4YMG+YMDnUD5z/vqgx743XGRC9TUUcFZDu5Bdp5e3D2UjxK5vWhXqhxA35qgIFiwdg2VGw9gT5B85reWSWTN9yqtDT7NpnYIMIcOzrn5c+7uWbhXG41MHWWQLCuB0tLBiG1AlGxgnfLajk42q3TbQ3UZjtkuNtj+MGsqP7LH53GR0HcVCTy63dzkl3ZyTjJ1sWycbZ33xtXPcbklepp491E1nIAL3aWzyukSDU7kKo7ZJ+/asAEmwW00rYmF79ApG54II4HkMoMsb6ZIgpIUFmUESZwx21dsYYfvalo3xx43LhUX8ghqqw08eltfnlzUpbcSt44rUdd9KIdUaK4YOza3zjAzqJCvnOPPmrtNVwxQ4XakWXn9p7D2hWV7pI2gNDr58fgWnyLyeeISM0mUtYjg4O8jd+mD7AYy31GNzlY6eMRNEhHaOY6Dn3lXtsbRkkf/WY7JuTiOJ4juVx5k4/YxRrZRaoYgzI7wa4pbd0IKsY8BpEO5LDOcDvkVpLLiNnHNV6GilAErWXAzsRkefiuecU4fKk+g4keRg6umNMwmOVkU7Ahs5+m48VQm/x3L+9espquF1OHxg2blbiOiy2b6YOIKdiRbDH+ZM2Qf3rZhvEbdFFUAOr4Dws77LVfh8hkEAKaiuotk6IlC6mdzjYKu5x5IA3IqOnO+7QyHX7reqr9zDiLcybNHPqrByjxyOylRLeHMbE9Vyo69w2CAxYkCJQTkLn0rqySSatiftWGi482xnCndK//AJNeQH5PDv8ANdF5l5btuKRwsW1Iodo3QnGpwAHH8YGDt2NXY5CxwcF5p7CcjkuMycr3QlEUixwEbn8S2iJwvbDjfB8HHsDjcVeqa6N7MLTa+RFliKJ9M7fPLbNzBxDM35Xv5q6DmmQWc9pErwzneJVcP6WYFxFKuz4BYgjff3qjuhFZ/wBTL8OGed1DSYDeMOAGdjwvqATwzyvoufT2EmtiYJNeWwGX1Hps4bcnY5D9zk4+tdf+7Ta300HHw9UFFU4MVrjO5uLfNPZXzgnMk1tZSWs4lMjuRDGd5ViZVBHqPpUHVgk4AO2ABXMla2eR26ybxJyHWyzMDHE1jnDEdbEGw4ZjK9lVOI8DuGm1okTCXcW9tIJ3Q7DDv2Le+Nux98T0lVFCSwu7OumpW+7NRG0xFvZAbbEMgBlqV1LkTkhLLRdNkTtCyy7kgamRgoX/ACdOM+T+2K88+9ditYLZseDIm6rvPXNUVw/QMST2pG4OMv5WWKVc6TuQPYqwIqhJNZ3ReioNj7+Eud2XcD7EfNVSzYdNo0Vw0cu8Ur5UFQcFXAzpdCQGA23BGxFV6jsjeDMeq61BVvDHQPb/AJGcOY5j9dLaram9No0Z7reoT7bQXCn+0f7qyxwdDccbLMna2hE4f6H7/tao4fI0qw9Ni76dKbZbWMj7bb79sHOKhjcJB2M+CvGqja10jjZreP4+y6Dy7zHbQNJbzTGdSv58zsWj1DCrDBEAeoO4OkY2+wHQZJhNic/mi8jVUjp272OPC3gOnFzion4g8kLbL+NtARAcGWHf8sN2dQdwM91Pb7drMjP7Isfq4Hn0Psq+zNoOopACf8Z1HLqPda/BOJ2+Ilad40EJSRXDurArpbGMh+5KgjA7Y8Ujq4f64iORCjrthbQO0HVTQHNceHLzUPw3hcckU0jzdMR4VMoW1sQxAOD6dgO2d2H70aeldMDh4L0u19ts2e6Nrx9WuenzmVrcS4dJA/TlADaVYYIYFW7EEd/I/Y1A9jmHC7VdOlqoqqPeRG4WKCZ0ZXjYq6nKsO4I81qDbMKeSNsjSxwuCpzinMCP1Fgi6YkVlk1nU3r2KrggKMZ3IJ38YroT7SkkZu+C8ts3+IwUs+/kN3A3FtPny61OW+By30/Ri9Krgyy4yIwewA8ufA/eoaemDm45NOHX9Lp7W2wKV26hzf6Dv69F2aC1g4dZaVOI4UPqbOST3Zio2yxySBtnttVx78RuV41rS52epP3XG73hU8gaWN0uQM/1U34hkHcBv14374+prnOjcc+Hmva0tfTMaIr4XDm3CCfstVJYwixCTVHnVG7Ap+HkO7D6RsfmwSAcP4bMcT3SNLJBY8M7j4eq0fE+A/2Q23+4GhHMdRqily10rjDtGSwIwdcU8Tnb30iT+2tomhrCwcPZSz4d9Tys+m5A8W5fZe5IjFbLIxw92zOSfEMDYQH6PJmTPnQntW7uxGGjioacf2a58rvpj7I7+J+/osaWhmbNvDPJGQN9GQSM5IcDSM7bZPmoYoZrdvXp+1OdqQxFwkkBPCwJt4i66zyPcsI2tRaT2zKAweUmVZAxALCXGC4GPTjHbGwOOizSy8dVWdIXAg35Aj0OakzwO0Eby3MEOQC7vJ+aQAMkl3ydt/5VvYclR/rxk3IXH+ZOOQSXUqRxx/hEkVQbdU1sq41SI+MZznByB2JOO9yGkkawysOfK2o6oP6bP8ZjAuD2hqDw6W8OauPDrfiAtvwsEfUinHUjuWIBjQ7kMgOGf+E5GSST2rF4HdvTpz7jwC1cyWO8ZGaob8ZjtpmaKPqxKy9TrqjNLpOGwQMAd8DO2wOCDW7qd88Zk0A0FsvhW5bTR/4nx4nZ3JOYPIC9suo1XaLThHDp4urbw20ik+mSNVxkHBIdfY+x7jG1US0aELX+tFwaFi5hunitRE1tLctLhBFEzMVyuSXm2KhSMCT5t185NYOisxNBIBNu/wCZrkF7w6SOQs9tcJFq1NsZGAxkgyqpHf8AUQNvrvXPlhkscGvXP7L2Ue1ITE1gkAd3ED10X3h0S3KzwRHVlWngzjJkhGdOxxl4tSnfGynxW0FyMD9fdabTvGY61mZbkbaEH56rUlmzBH7PLJISfISOJQf36j/yNY+mO3VWWjHX4hoGD1d+FuNckNIjuUkk2nlwSyIQMxKBvqIxqx2GE2w9R2/rxYYxny/f3UBjFW67ReNmg/2PE9w/PcvNhwiYr1VZYYwTomlcQKRnClSTuSuPlz5Fbsje4A2sppNoQRtDJrF3FoF/14XXY+Up4rmyEeVlUBoZMO8qtgbjW4BfKkZ8DJHiuhG4gAheMqmDeOHPmLa9OC5Zzlym/D3Qgl7ZzpSQ/MjeEfHv4bz2+8dRTh4MjNdSPcfheg2RtjNtPP3A+x69eK1eHcYWNRFKmuEFj6TpkUt7EnB38EfvWtJXyU+Q0W+2/wCMQbScZbkP78vLuWrxi+M8rSbheyKTnQg+VOw2AqrLIZHlx4rsUFG2kp2wttlyXvgKIbmBZEMis4BjH6i2yjcjbVjO/bNIgC8A6LXaD5GUr3RmzgFLc2XKmIdSMQSRA9KJQqjQzbhlxnA0khs9898106+CnaGiN2elvdeR/i9ftGSWR07CWG5xG+oGmau/LlhNYcLhaGNHlIWe4DfM2sanCkY9QGFGfC+fKXI2boMvALk1E8hvLa5Juf13clm+IfEC1nJ0JASjhZNDyBlyDsemN/sxC7bnbFQSu7JsujstzH1TW5Hnpy6/+8lxlIk1ITlQGHrUetB7rgg5+x/urnlz2glmvfZe2qog+L/jD+i2bmUaiC7Tr/Gw0Skf5xzqP+k1H6rWzJC8XkbY9Pmarx0csLbwHD/+Sbt89R4KeVbSOKC5uHkxgqJDGd1GUCui6tR6badjuoG/mqjnVE8zmRkADK/E3GfiFzJHyxxPYG2De1a47OfA8r+V1hhu47y6toIRCssgkRJHBlijWEM8YjjPpUtuQxB042AJroUVJIxr7uvbQnUePHoqdbPuixp7THDFbQEnW9s8ionicMgnkjnB60OVm1MZB+jS+tvlQhgckgYddlOc6SMeCQ43Xa2bUw23jCGg/wDWwBBGuYzOXiuu/DHgrwW5dzKrSE5ifKqmhmGQhAwT77ggA1bgYWtzXA2vWNqJ+zaw4jU95+WVk4nZxXUE0DHKSK0T6CMjIwRnfBFTA2XJ1XP3+GlnbxvEX6jSuBG8rtGY8ISV/LIEgwrNjSNs5O1WHVMpBDTa6hLA0g2BI56eKlUsLyF4bQX6KWRikfSU5VO+53b6n679xVLCRlf0R7auVxlMjQeVvsL8FF/9XFvIktuzhZiyP10eRmC69wI2bSpbBXV6tycjOM2oppI24MRsFs/FK8vkDcR1IFgfBXTlrgUHD7boxsempZy0hHdt2JIAAFaPficSpALCyxc6cLNzaSKHkUqC4EZPrKq2FYAEupz8o7kCoZG4m2Vyhqf68zZLA9/3HI9VwmWFonXVGwdW0BQNLGU6cJqG4b1D0gg5IyR2NARvvZuRXr6yqhkiDsYwjPQG4GWQPXLvU/xIPYXNut2Y3uGieZXjLLIjKCFSSQY6wbSw1MM5BwcVZqaeR0BLXWPPj4dV52mqGz1Iijbga+4Ivcc720BFuCy2Elnckvbn8yKM7Ih6MTINWykAOA77EHDFQcY2rkSipo8N3BzQRr9WZtrpkVcimkcx5acnHDfibDIC97C3ldVwSANhCQM/1sgDyHfJbQchTnffU2d9QroOeG3IFz1XVbSzSR4X9lv+rT6F34yXm7RDIzB3l9K/my6tZO+Vy5JwNt/r9KibJI9t5BY8r3UlHTiIG0QZ6krpHwqv+nDM0r6YU0hS7yaQSW2AYaB/qHPuB3q9A6zc15nb5jjnByAt0Hnx81a5bdr5byCdE/DNmOPy7Fe798bMMr9hVhjnB1wuA1znucCMhouT8nv0mfOGukZoVQ6SpwSjkAj1tkEYB2B85rNNBB/YcJDYcB3rubbrq9+zonU7Lgi7nDgRl8/Sx82IgmULB0CYoy8f6dTZOVGTgFdP7g7e9KrjYyUtZou5/H6meooxJObklQ1V12iLq4fD3lL8dI9zcgtboSqqxP5zrsSx/Ui4xjyRjsCD0qdu7aH/APY+n7+y8dtevL3mniyY3I2yufx91dPiJzU9hFGsUWppAwU7aF0jG65ye4wB7YOM1ZgiMz7eK4b3NYy57vnktXku/i4hw14SuhihSQYcAkAAuzj5g7ZbvnBYHJBNRSxFt2HT5xUkEgYRIwAEG/DXXRc5uuKyZMaGzVNQHUtrdZFIz82qZXZwO+fPjNc98gZcNaF6qKhfUQ76V7zfMAO/9Cy20E8nVEdxH0F9LzzRwQwjI7Esm30A9XnArWF8sozaB7eKxJFR0rQ6UuaTwDiXewChObeMCS5IRplA1AZUGKTI0kqhO8bIDjY5B7eokWtk0O5bgNj3a66+xXArKi7MmlpuRfmOR6jIrVsCyGDS5VoT1Ij/AA5YNke/qAJH+Uf4jn07YI/p5j55LhuncM12rkl7PiDjiQTTddPozpk6SGAxlD3Ugek98bHcEDhSxGM5q+1+IWurJxK6USxxBpQxVmYRqCuggrliR6d9xp3yvtmo7rDjmq7y1zZw6Lp2cL5RUJ6gTRHlQSRvgsxALasHUT3JNRNkZfCF0HbLqIoDM9tmi3fnx+Zqc4vxjphcxzHV3EQQyKMZJ0scuQATojDNgdu1Srnkrn3MnL/F34qtxFGWWMlYJcxYSJlCuGLNqz63+vtVpm53ZBOajdjxZBdCtuJ/nPEElABOHl0hWOdwozr0g7Byuk42J2qqpL5rQ5g5wtIisM2rEgdX9AcR6dirrvnJ2wA2Qc9iDUb5GtNiuhTbOnqo3PiFwMll4Dcwp+GijkkaJ0/J9P5RxqfAbGRhdgDthB5rcEZWVAgtdhOoWLnLh9inSvrpSfwhZolU4BkkZCPSMa3LKMZ2zufcSMYXuDQM0c7CDnkuI8Z4rJdTvcu2JJ1ZQq5OlCunQMjIUL6Sds6j21Yrtx08bWNac/nsqJmOIngFH8Hv+jNENU7AHSsUAA21ZGNxrJc+2/vviuNtOkD2FjbZ811aGfCDcF2WXIX1Nu7JW/iYmw00U0b2zOWLQJDJ0+odWJAV1K2/ZzjO2ewrkMjkp4gwZ2GvNejp20lSMBLg/wD1LiPAcPmi0/6TkjZkV7adMgBprSIKcgZOERW27eTttWY5y9oL2AdNVM3ZhEZfE57Xci5dLtJ4bHhRmYRSK4MxSESSQyFsHRHryUDAY32BJJGxroRMP0sXl6ubfOLps+HC/IX59VofDHnSS5b8NJFjClkcEY0gk4IJJJwVGdwQMkg7GzPT7oNI0KrRyB9+Y9+i1vidycqK1/aphlJe4jXOGXOTKo8Op3OO4ye43gkaJhY68D7fNF0dn17qR9ibxnUe4+Zqqct8FW76rySsgGnD6S+skHPq9wNP/aFUoYHS3Oa9DtParKHAxmHO+XlbLLVQUgYjCfMcKue2pjgf2moY24nBq6tVLuYXycgSu9myNtBb20AYKiCNZFOShQDDMh2cHcnz7Ak10ivm77ka5rmXNNtPeTxSgL12JtpIi2nQbZXkZlLbaCCO5GGPc9x0KCpEbHXHHMrnnFOATkRcW6/M1bfhxIlvbrAza3aR8MunQMkt0kZypl0+pjpBGWbFVJpGyyF7dCrcEoLcIN7eXzuUB8QOX47edrqQnoONWNQ1PKdlgTJJGQM5Awqg4AwKoSw3dfgvVbP2o5lPuRbFo3kBxJ4ZeZ6qlWw6xzMrHQDICPTHFEiM7pHH+htsZO52ySSahJc94AIDeX75W9VdMDqRrpsNzb6j9RcTYZcLKe5Ymtw/TvCjw3ceJjnHRkDNoOc/lhcYU/pyp2AzWaaoO9cSLW08hZRbRonPpQxgJLDnzNxmeufotXjHLb2tzHDK2uN2XpyAYDoWALBh2bDYYD7jYivTOrHGkkkae01pOnEA2K8GYMM7WkZEgeuYW5we8/A3Es1sXfp9SOSGXALLkhXBXAKq+DuNQGr3rzcG2ZpYmtqgCSLtcOdr4XDrzGS9SNgPa9joz2XWv0+fCuucsXLT20E8hVpHTUSq4xq30jc9u33FWoyS0EqlWwtiqHxt0BsuZ8B4KP6bWyMnWjtQ107MoB6vp0KTk6iNaOT2LAbbVFHThjy/iVYrNpmoY2JowgAXz1tp5eK7EQMjtnxVlc5eGmUHBIzkDv5bsP3rCXXs4z4z/b/z/fWUXKfirYhL60cMI0vAbeaQqG0lWXptjI76tJIPyr9KrzwNltfUZq9QbQNJJci7TwvbPn3ro1lw/o28cQfLRRhFlcZOVXGo/wB2f3qYCwsqj3Y5C62pvbx0XHOYePyX8UT3J6aRA4WIDMshzllDZC6UwMtnBZveq7dqPiGCFoMh4n6Wj7knl4rs1H8ec+pMbD2Bn17itGfgbPdi1tQSx0YD77FVJLn9CjVkn7AbkA9jZO0JZdntqJz2iTw1s4gW6LylXTNFSYmDLv0y+6l+YrS0hWHh0Mi+ktJc3GwLShWAGodiNwFz6coBvmuLtCqc7tDM/u3ovX7EpHRRvke02Iwjrci/ziqxICAk6h1llG0iELpZXKzBh+tWxq0YI9agjGaic57XhzT2TqPx4+ivCmNQNy9odgOEnR1tWuB7uCnuUuDLfSxFBo0n/CUUhTEVBKOgJzokI04XdTqwcaTUjYsTgRooZ9pPghdA83eMgeY0zHAjrr149I5yuIzbT2uTGxibEigMYg6sokKqdYXdgWC/xVdvY3Oi8jJKIwb6fNVzLgvC5La4jmlKKsKC5Qo4bq6X6WhSBsCxVWzuFfcdxXTqaxj4DhGWSogbq8pOQHnyXW+BzzuV6yMS6a2J9KLqxiNU31YB3LfXc+OWL2zV6LEW3fr8yXH7u5ksZ7mzTQY4pm0KyBtKuFZQM9vQVH7VCaiWBxDDYHNemptk0W0oGSVDbub2deWnpZb/AMMuFie9LsAUtkEmD2Mj5CZ+wDN9wK2pWhsZfxOQ9/x5rP8AIKpxkbTDTU9eQ9/JSkvxVlS5uka3ysZ0IuvTgrnPUODjJ3BUfL75BF+OifIA5pH4XmpJ2s7JC1LKb+kL5JFQwmeFwwB1LqEkAdkbA1Ap32HnNaTQuiY9h4kfYrnPbvHHB/2y9j6LY5k+ITRFrayg0tE3SjfHULaW0sOmBkdjjByTjONxUgozhDnEAequxysBwNGmXRXvhXGEubFJropCJ1A3dVA6y7BWJ74b6HP8zTdYEi+SuMa4lpYM9cs/ZQp5DtyJzayrh4riHchgrynbdewT5dOM4A81AIW3uF0ZNqzvjDJMyCD5fleeGfDSJJtUjdSJcYjIyHzHhtWe2H9QIP08UFO0G63l23USRbvQ8xe+vDlyVk5q5eW8tjb6zHggqVAIBUHAx3A/zSDt3qa7h9JsuZC9jX4pGB45G/y/n3LjPHrCaCd45/6zuWB2dWGAwO2QcEb75BzXKMIi7AGS9/s+ohqIA6LQZW5dPwrT8LePSJK9qxzFoeRR/Aybtj6MCTj3H1NWqZ5+lcT+QUbcP9ga5A9eXlby7lr/AALdppuIXkp9cmhifYzPK7ftgJ/Kri8hGbucfD543VvvubrF7qO3ZZDKk4jVtGyvqA+bIOksNJwN++Mb1HvWl2FdV2yp9wJ7DDa+udluTFl12/4eZuqWbq6yQNWsktJjKFcAKAD3ULkA4kXN8Fo8T5qsrO6ZZUk6ojjy+kPgH9IYnOw9R23ydydqjfK1hzXRpNlz1Ld5GBbTVRXxytFm4cj5+SZN/wDSK6Y/7TKf2qRcybJt+XwqN4/zbM/C+HAMQ91DmVx3IRVVlHtqYnP0GPNV6h5aMI4r0OwqNs0pkd/0tl14eVlTbS3eR440Gp2YKi7bkntvtjyc7d6ohuI2HFevnlZDE6R+QHzz4Ls3JXLL2aytLKZJZiGf+EEexIyf7BtsBXSiYY2Bl8hkBwHcvn1XNFLJiijDR6nvUfzNyBFcSCSIrESw1gAANqcF3yActpzgds47Vq+BrjcZK3SbYnp2lv1DqTlllbp0Wqfh7CsUazTBYojdMSNjpnI0Es3ylAAd8gke21YdCMr6C6zFtedhe4DtOw+gtp1Vl4atvDA8Nq6MYg3pDK5UuSw1DOwyScbbdqkFgLNVGQySSY5b3PPK65rwz4pziRmubbOSdKHEZSNznZmH5hG4zsrAL8uDnoMo8ebHZdVQkna0XcPL8arPzNZxQXFtIFZ4B1Z1jUbmNkifTv8AKoKedgB71BFGXNdEOJCouiDDhP0g38NfusXEPi9MFjYW6owf1fmakKkEbHSpLb7DGMgHftVh2z5BmSLK+ypZyUvzvyhLfm3uoQIZGQiVWwTtjQCRsWGWBP2GSAKrM3LhaUXtorjKuppCRC619fnzgvHwUcf4cu2rXE310lCB+2Q39tQRZwt8fvf3CvbaaRWuJ4gfj2UjztwWC4UsqsphdmkaNCSNSrq9LgCVcBWJVgfTnferEE74DiauHVdpvaF7ctf2o3htja29xZGGYtA1tcsZCSdJSSBpCoO8ZbJUquCNRxuSakdLvInvPMH7qNpZha5py5qR5d5dsJroXcUDxgeuOMmNIu2nqCFdwDvjO2d8eaj37nRCPgtoC2Q7xoPj7Lc+IXAp7n8Ksaq8SPl486GJOACGxsAurO4/c4xQqo5HstHqvQbKq4qZz3PJBIsCBfr65LFyFbRxpLBDI5AlfWyKgXUpMZA1kkqChXVpGoqxGcbbwRljLO1VXaFcayUOtawt871O8S4LO+8N9cQn6LBIv7iSMn+RFTKlZUri9zx+w9RuLe9j9miEcpA74RCuf9Uud+1bNaXaKCWXdC5t5qEuOa7PijRR3YNlcjKJNkSQNk7ox9JXfsGxg533IMMsWMWK6OzNrGmkLmZg6g5fO/MK0cD4QvD7lrZ8OLuJhDcFQGDqvrgJ8Kca1H0IycVNHTsEV2/UNeo5+3ks120p6qQ4z2eA4D896hf/AKfpAIrwE40i2J+gMR/uNarnQaHvP3Vhu+GWN3eQSxXI0lmKG3eMoZYiHkUsucOV0tjOSFbtVc0zN5vBkT7LrxbTkjhdDYG4tc3uBy14cFcprjE0aa4xqVyUJ/MYjTgqM/KN87e1T3zVMNuwuscrd3HX28VUuOcEtVv/AMRNMRrRnlSQp0VhjCoclh6VLFRpJ3yxHY1BJTMkcC7Pj5K5HtOSODcNA53zuOuuvBa/xcuo34UHjdXR5rfQyEMrDqr2I2I28VZXKn/43dx+yh+HWi3FhwrhyKDI0QmeXAJt4NW7KfDPso+xJG1biFjoy+TuHf8ApT0tZNTuBiNjx/aj57+x4PcN6mvbtAdKIBHHBqBGZHJIVsZHkgE7DNVYoQzNX9qbadUtDXDC3lrc/OCkeF8e45xEkQtbWaEZDFdb47ZUPkv430KpyMGrBY4C5C4sc+8cQPvn5K6cK4DdoFNxxGeZh3Cx28SH9ljLf96tVYstbneNBaTJK8vTZd2wj6dHr1YyrNjTnSMkgHANavZibZT0tSaadsozt8Poonkflma2u2kXQLcxKM51GTIBDLtlRnJwT+3aqtJFKy+8IPzJdXaW0IqqBozLrk9AOXXgtznTle0kkS5kikZwApSJkXqqpZ9BR/nO7H04JGd+1dKKd0bS1vFednAtiIJtyUXdpaXE9mqHRamC6YgfldONFjVosrjQnqBwNsE42NInDcucOYUbXsks8HKyw8ocBtYWkuMyTQkdNXeNgCNSk6Y0BL7qAWbA2IxgtW09W+cAHILFKW3L2eZ9vyulEYAGANuw7Cq9lbceJXK/gzKBc3aHu0UTD3wjyBv/ABL/ADFR09tz1v7C3uu9/IQ7+wy+mH3z9lZ7j4jcOjluEaRQYgoJUFmc7+hQBlyCcEDOk6gcYNTtje7QLhuwtyvmqNczWkl1atbufw07yIyEFGhZwmpSp7A6VI+mMbYrfdOaySNw5H1/a5DoWtcWt+l2frYqzcz/ABBjtZJoIIGMiFUDenSSv6Quc6RsuQN98eDUzKJ72h9wAfNXv7DGuLLZjyVu5U4nJc20c0iFGYA6SQSNh7e/fsO/byar22cQDeys6gEi11Ecyc0razgMgABC6tLMzkrnbT8qgHGTkk6gBtvzamtfHLumMxZXOduNlbpKF9STg4LBwbnpZS4IDEbIFRk1ZzgjUzZXY5OxGk7VrS1c0kojlYBe9rG9rcDl+lPV7Mkp2Bx45KQuehe24SV40mYZXdS8ZZiqkAnJzp/fBrqiTdv7JXLnpN6whzSW5529+YXHOL8HWVWOoCXLAO4KiQbkLIuTtjYHJK+57V0307ZmBw+peWZUmGUscDhHmOo9+CkuRONvPG3CZ2KyoQ9lI+7QzQ+tIyf1LtlT5XUucYrnMJifn85rvxPEjba8Qfmnst34VWgnl4vAyaFmEOqM5GFEs4aM48YJU48Vo9uEkLaDMOHX8KW5x4zBYQw26tqks5oZgypGgwZGDIFjAC/lsU7DIPk71ksOAvHBYfOGyCLO+vRdHk4fG8sc5VC6KQrFFLDV2w/ddtWw76zWlhe6uB7g0tByKoNnzNA3EeJJI2Gd4rNGwpCLGrgnD7H8x2JGD23BxW7WEtLuSqGcNlDDx+ZqM+KPCRZ8MhgTBDXiNsoQemJ2JCqMJlk1EKAMs2AO1aLafKM/OijeKcfPD7KNIspd3iI2QPVb2yKI4EUfxlRsP4jIfAqaU3IYNBl+fValxa2/E/PRVzgvBAq65MGQgssedXTP8R/xkufJyAfrV6CkDRifquBU1pLsMefM+w5D7rsnKVtb28KuZY2nmUMGfCseooZUClicYXPck4J+1CaYvdZx+dF6CioxHDjY06XJtn4npdYeIc86IUfRpkOklSpkBDZI0gMudg2cnbT5yCebXTyQODI2gk53OQAHvmuxS0D6hxAOixcN51SeeNFRXxpB9DqfW6rrUttgMVJU74yQTiq8VfKZGskjsHZZOvna+ltMlmr2ZLTtxPVyvpikbsoyVGQNv/Uj/n37V1VQaLlcy4T8UQxK3du4PUB9JX0IQMHGxfAOTgb7kdwovf0Hm5Ybj1VV1UwWDhY+Nlp8ypAvFJImfpwJE8spH/8ARo3ZFA3LEoNgPI79qrNYTEWgfU77BUpYg55jBsCc/K581Y4fiRwtY4QjBVDiMI6mNo8D0tpP6e3r7AasnIwToZWm2FdOMx21VsvuJwoEZmGHBKk+RtuP5itG56JJkbFcD4Txd7OZLpNymQy9g8b41IT4zsQfBUH6VSpHHeBnB2X78F7bbVM2WmMmhZcj8eP7XQeYvhfGxnuIpMSsxdRIxEZLOWYMTk5IOAc9wNsZrr09W6MjFmF4aeMPBIyK1bblmSys47gujtFcRzsq6X0LkRtpkABb8s5KnIyoxjG+75xNKcOhFvnioGsLY75XCleI8sWP4pGzK00bJLNoOzsra1aU6SxYkfKm5CjsBVZlS5rHRjQo7dmUcXDyHer/AB4CjGAMbY2AFRK5e+ZXKufNMzl4JDJoZ2bTsgyoGov2JUrtjwcbVzn7MlNQ+XKzgNdRbh3Fd/ZNU2nB3gsD80UTDYdFBNDKSxiCkMPkZyhYrtgqBrA79+5zW9KXRVe6c21xkeBPEd/sFtW1jqllrDJxIty4X6qPlt0HQleYq7M7E6sMoVsp0yBkNjz4OPsZ3QunneW5AHXnzt4qzDtAQwuhLQeXW974l0Tl02nE45SbVUAcZdWXW7YzqJUK2SD5G9Wg/A7sOvZeWrNnhvZlbrnpZVvmzkBobc3MUgN1bESRFR6mjh9RGDuzLjWBvgrj9Rreebe2NrWC51PRmBrhivncLR+DF+xk4rMkZdgmtI85ZiWmcJqPfJOMn3zUbzc3HJWYRmTzVa584h1lJBBEkrMwX5RhXZhg7g62DEMSQTj6VdnDW07Wg3XFhc99U+RzbG3uPa6/QXAmJtrct3MUZP30DNc9egC/PVnNi84grnAeSVmJIAOmaQPnPbIkxmr9EQQ5pNrhcHaV8TXgXIPtl9lc/ixxN5+EWk7poZrlgAM4ZRHcosgB3AdcOB7MO/eqgsH24Lruu+MXGZt+VqcjcqNfJJfSPhzpjtVcltMcAEZc5JJOBo1e6uf1VtDLgfjtdQzU5qIi29ift+/miul/we24daNI1utwQE6nUIwSNsgPq05J7AZ7DfApJMXuu91grNFs5txGwXJ6Xvb5dUG6aK6uJJRMQzq0iDVl0YfKMlR6ARtgbYH3qhUwOj/yt7Q6a297BethrtzS/wBbCL6cbEG9z3rZsbU3Cx9eUqkbHBQevQ6RekbHJDBjnB2GPNZ2nJeWOJjcWI3y4DmfmaqU876Z0jmgG4sL6L3ytAElLyOyR6TGHHqU+r5jpzo0gbD3PcYqrJsuWRzSLWDg7rl+Va2jXtqIcLBc8emWfU/pdmhmV1DKQysMgg5BB9j5rpleYVE4ly5w+S9Ms6viRlXQf6hpEXQuQVDIcKMYOklPfOZBUuZHu+BVSQsEwc/XQH2K1bjl17s8RxJp0LHapJIFLN0F6m7sDpUs4DMBk6NiKmbJugzpn7ey2LcQcozgvwqWZC1y66tWAsT610YwdRwMsT28DH12lqK3Gf8AHokENhd5v3KvfES7NxdvC2RHakxIoZu+xdyc5JY47k4Cj61zJp3wkBnHNer2Vs2CpiMswvc2tyt+VFXHC2ZGXXb7gj/8q19v9JUcNLUMka7AciFdq9rUEsD4xKLkEaO/C6/wPmyF7KET3VrDchFDhpYZAHX0lvTJghsZHq21b+RV50El8mnyK8ZvG21CjOPXVm8TNFeWgkdGSaITx9ORXBBHdRqGe+Fz9DjGm4la4Pa03HRU5mAduIi/EXyP7WzyXxq0S3Jurm1E8jl5AZ4W3GAMEMRjbI+9bGB9zZp15KSmDWBxccyb6jwW9Lz5bdUx5iaP/G/ibXSe+2kyavbx2z52rG4l/wBT5FXA+Li4fPnC6qvMvFlkvg0VxALYBQxSazGrIOrId8sOw9Q2wcD3hdFVB/Zabdy6tLLs8Ujt44bw3tfF4aC3P3WlxCaN1aKKW1iXb1pNbqSQc7KsoAzjftsf2rb+tUPjAkGeuQOvPNV6argheH3BHIrVlcK8bBrOTAX1G6gBGB30lsFs/t7EVgUckkW7cXttyy05WBy77HmtpK2FzyWkAFTnJt9b2aXVw89s0zj0QpNAmcFm0huoVCkkYzjTg9xissonxuNgTfoVvtParKoMY3RvW99OgPBWPlzj1msIe5vLVrmVQ0x60ZCkjPSX1YEaZ0gDvgk5LEmTcS/6nyXJD2cwqP8ADLpWN7d65rdLdlZUb8Tbtq0ONGAHJGVLHcDtvW5hkwjsnjwKijcGuNyLd/VV3j/D2ubhfzYBHjBkN1bEjqyLrJHUycKoO3c5xViqD3hoa05DkVzKSnczEXaudfUaDTj1V94lzNi6MUNwhtnkgcyrdWqiJYujqRELhtDBG1f55xncGEUziwk3vysfwuqZBfIjzCpnGbBRxOWeCW2eF5XbULm3UaZ0DNsZAdpB7e+KkpBJHICWm3cVzq6DfMe1tuBGY1H6JU98R7pLuysoIp4HZG1yKbm3BBCFRuzgEeo9j4FRmF+MnCePA+Ctg/4mtvnbmOSt3Dr/AIatlBam9t1aKNFDrNHqSRVxrU5+bOT7HJByCRUW4l/1PkrAcy1rhQnGeLRX3D0See1juo3zgTwsHKgrrTEmFDg5wxyu4x2NRyUkkgtYjwK6OzNotpJt4bHK2v8A6q6kmqRMmxXSFGsXMC/L7ordth5J+1bCjkhDnMLzfhw8ARYea3krYXSF2IWJ55+dlsWUyx6g01tKruSVee3wo9sdXBXHj3PbzWkVJLG04Rn1B8NOAz9lmrrqeYixDQBb9lZ4eIBLyBkmg/DKU1oZbLQBk6tKB/Axv8wOrBIxnQRVlxiaethl4cVMyXZ5o3BzhvOH1eF8rX9NFdLznu2jcJGYZFJ3dbm1VR9cNID/AGf31Y3Etr4T5FcgPi0xD2/PonMfGuHTW08a3VtrdcjE0QJZcFd9Q32AzmsOp5CLYT5KtUhskTmgi/fx4Kv8rXcDKrXt5bKcvJ0evEwMkrF2ZsMQwBOAM+PYCsyQSPfiLTYaZcuKgYzG68jhYaC/qVZ7Xmq0SNi93aO4GQkcsSnYbRhiwDHOQGIUbjYbms7iX/U+Suh7ANQuL/hZnaSWRrcPLI8jD8XanBkYsRnq9hnFVqmmnfJdrDawHp+V6nZW0qKnpgx8gBzJyPPu5KDr0a8IlESiJREoiURehGdjg4OcbHfSMt/Ibn2osr00DjurDbVupG2cZ+2ds+9LhLFY6LCURKIlESiJREoiURKIlEXpEJIABJOwAGSfsB3ospKhUkMCpHcMMEfcHtQZ6JovU0LKQGVlJGQGBUke+/igIOiEEar4YmChyrBScBsHST7A9jS/BOq+pCxDMqsQvzEAkL9yO370uEsVjosJREoiURKIlESiJRFZ+G8fhS0Fu6FmCXmlgPlkniMab+UKuwYe4Q+KhdG4vxDp6KdsgDMJ6qW/6T2Sl1Cs6SSZYNCn9WbgyiPcnZEYjAwCR9qi3Mnw9Leqk3zPg6qJur+w/CvEiZkCRqsnRRWZ1WIMxcklQSrnAwfVuWyQsgbJjudO9RudHhIA9Fm4Zxjh6iLqW66un+YxiRx1F6K7Ke4ZI2bO3qmY7fMMOZIb2Pr8+BZa+PK49FVHIycDAycD2HgVYUC80WEoiURKIlESiJRFZeUOPLaJc9ON2vJVWO3ZUVwmSdWxOSxyMAKclRUMseMi57I1Usb8INtSujWkAluOHG9CNfQwTTyABc4UqI9YG2r1ZHgMrEVScbNdg+kmytgXIxaqA4NdycVspBdkO0d3baWwFKpcSxo6DTjbSW+u49hUz2iGTscj6KJh3rO1zUtBxR7niV9wyTSbXotGkQVQEMax4YEDPck/TbGMVGWBkTZBrdbh2KQsOi+cti46HBuhNFbRFQZYZdKvcHKlmQEHqaxkjBHzA/ZJhxPxC5+yyy9m2yC5hzKoF3dBYzEvVkxGRgqNRwMePfA2wRir0f0DO6pyfUVG1utEoiURKIlESiJRFbOCW9s9oVkNujEtmR2j17vGFB1YkiOAdLR60wWLqcVA8vD8r/PQ+NjyViMMLM7LffgNn0rgwnqDpOxOuJ+iY4bhxpcK2olkXKqwIDZPjGgkfcYsvPPMLbdssSFh4lZcPIu9EkWou0kIV0CkrJfgRhh8kfTWFsdiTEMjWDWWukyuD19PXX15LBbHnp8usHBLGwe2iimliWZ5UldiwVli6qxGPqH0qenrk0E5zpOKy90gcSBlp6X++S1Y1haLnNOG8IsJUhYsVeRh+UJ4mfDCYBCG0FWDLHnIAPU2O40nPkaT+D0/a2ayN1vytv8Aonhh0q0qKEEoLLcRlnKzOBnKjfRpw2nBztnFa45eXp0WcEWl/VR8ljw8xAq5WRoycGdCEY28koBXRk4kRYsbEmT3wK3DpL56d3W32zWpbFbI+q2rzgnDgsumcahG2n/CIWXWpmwcjd9QWMgKpJ1/KufTqJJcrj0Pz5qslkXP1CrHGIY0nmSJtUSyOqNkNqUMQp1DY5HkVOwktBOqgcAHEBadbLVKIlEVy+HvG7K068k/UEzDRG8aBzGpByy6sgMSfIPyj3Oa9RG99g3RTwvY25Oq2LbmCwtLqO6tnu5mZmW46+klkddyDgZbUFO53xjatTHI9pa6w5WWRIxrsQuVivOYbO1tjb8O6rF5452eYY09FldEHYnDIu/33OdsiN73YpOVkMjWizFIXHN3D0kuL+BZ/wAZPEY+mwHTiZgoL58/KD3OfYZ20EMhAY62ELbesBLhqVgHMHDrj8HPdGeOe1SNdESgpL0SGXB/Tk/bvjOwNZ3cjMTW2sVjeRusXXuFVOZeK/irqe506eo2QvfAVQoz9cKM/XNWI2YGBvJQvdicSoyt1olESiJREoiURKIlEXtZGAIBIDfMASA2O2R5/ellleKLCURfVYgggkEHII2II7EHwaIv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2Q==">
            <a:hlinkClick r:id="rId2"/>
          </p:cNvPr>
          <p:cNvSpPr>
            <a:spLocks noChangeAspect="1" noChangeArrowheads="1"/>
          </p:cNvSpPr>
          <p:nvPr/>
        </p:nvSpPr>
        <p:spPr bwMode="auto">
          <a:xfrm>
            <a:off x="254000" y="-1012825"/>
            <a:ext cx="1876425" cy="2428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xITEhISExQWFhUWGBgXGBYWGRkXGBgbFBkYGx0aHhocIigsGB4lHhweIjIhJSotLi4uGR8zODUsNyouLisBCgoKDg0OGxAQGy4kICQ0NTE3NDQsLDQsNDc0LDQsLC8sLDAvLCwsLiwtLCwsNDQsNCwsLCwsLCwsLDQsLDQsLP/AABEIAP8AxQMBEQACEQEDEQH/xAAcAAEAAgMBAQEAAAAAAAAAAAAABQYDBAcCAQj/xABIEAACAQMCBQIEBAIECgkFAAABAgMABBESIQUGEzFBIlEHMmFxFCNCgVKRFTOh0SRTYnJzgpOx0vAWF5KisrPB4eMIJjQ1Y//EABsBAQACAwEBAAAAAAAAAAAAAAADBAECBQYH/8QANhEAAQMCAwUHBAICAwEBAQAAAQACAwQREiExBRNBUWEicYGRocHwMrHR4QYUI1IzQvEVYjT/2gAMAwEAAhEDEQA/AKJXeXJSiJREoiURKIlESiJREoiURKIlESiJREoiURKIlESiJREoiURKIlESiJREoiURKIlESiJREoiURKIlESiJREoiURKIlESiJREoiURKIlESiJREoiURKIlESiJREoiURKIlESiJREoiURKIlESiJREoiURKIlESiJREoiURKIlESiJREoiURKIlESiJREoiURKIlESiJREoiURKIlESiJREoiURKIlESiJREoit/KPKtpeLGrXvTuHLgQhNR9Go5zkfpGaryzPYT2cuanjja8a5rFx3ly0hkjiivDM3W6cyrES0SqSHfSuS2nB2FZjle4EltskfG0EAG6juJcOtVjkeC4eVlk06ei6Dp6f6wsRhTq20net2ueTZwt4rRzW2uCtPh/DnkljjKuoZ41ZtJ9AlcIGPtuds962c4AErUNJNltcxcFNvdzWyFpekV9QU5IKK2SBnHzYrWOTEwOOV1s9lnFoWO/4dGscDQu8rPHrlXpOoiOF2DEYcbn1Dbb61lrjcg5eKObkCPso8Rtgtg6R3bBwPufFbrRfXgdVV2RgrfKxUhW+xOx/alxolisdFhKIlESiJREoiURKIlESiJREoiURKIlESiJRFaPhh/wDtLT7y/wDkS1BU/wDE75xU0H/IFMcnH/7gl+s94B/OU/8ApUc3/wDOO4LeP/mPinC7OSPhvHC6MuWAGoEZKs2cZ74yP51hzgZY7LLWkMfdS/PXHJlv7OzUhYXNo8gCrmRuspGWIyANC4xjznNaQRt3bnnXP7LeV5Dw3u+63eelHQ4kbJsTLJGb3APUaMxDAB8IF748CT651g+puPTh5/PRZl+k4deK1bTiggfl/V8k1qYHz2xKIQP++F/bNZLMQk6G/wB1gOw4Oo/CxtwyKz/o7hcmCJruSaXJBDpGxWFW99eI9vdSKzjMmKQcB/77pYMwsPE/+ey3uLcQR/6TglN3MgSTKPAixQaM6XR9thsQckkAGtGNIwuFh46rZxBxA3XGxXTVBKwiURKIlESiJREoiURKIlESiJREoiURKIlEWxw++kgkWWJiki50sMEjUCp758Ej96w5ocLFZBINwvqcQlWb8QHYS6zJ1Bs2piSTt7knbtuRTCLYeCziN78VIX/Nd9MsiS3DusihXUhQpCkkDAAxuTuME+c4FaNhjbYgaLYyvOpWpecYuJZUnkkLSpp0uQMjpnK9hjY71sGNaMIGS1LnE3JzWeLmO7WaSdZmEso0yNhTrAAGCpGOwHj/AHmsGJhaG2yCyJHA3us3DeLI7wLfNM8ECaY1i0BkxpwATjb0++dhWHMIBwWuVlr7kY9AvvOPMBvbt7gAquFWNSfUqp2yR51Ett2z+9IY92zCkr8brrxxDmq9ni6MtxI8e3pOkZx21EAF/wDWJo2FjTcDNDI8ixKhqkUaURKIlESiJREoiURKIlESiKab8L/iH/2//wAdef8A/rS8gvcH+KwcJD5ftSsfLq9JpXtjGojMi9S5Cs6gZ9I6ec48NjuPepxXVOEuwiwXIdQbNEzYWzFznG1gP3p3XWDg/DraZm1W8qxoC0jrLq07HSN0Ayx2GTWaavmmfgACbX2VT7Og3peSeXw9y83trZpHC3Qm1uGLK0uANOncNo9W5I/b61vV1ktO4NyJVfYez49pte7Noabc7qSj5ftRHC0sFwkkpyqLIrHQcYbGkHLeBtUtPNUTMx5BUNpmlo6jctJf3c+Xn4dVEXsdhHK6FW6SsR1etsQPOnR2z7H7VUbtOQyYbZdB7Lvu/j7RSb7FZ1r2JsO66+cLsY7lwltZzS6mIVxKyx4BPqZzFhRjfvnxudqlNZUBxGEW5nL0VI0FG2APdJ27fSM8+V+nNdEtfhXa6R1DJr86JPSD7Alcn77Vk10nRUNwzkvl18M7CMKSZ/UyoPzF7uQB+mtTXyjksOhYNV6i+GXD2Z1DzEpgMBIvpLDIB9PfG/7is/3peizuYz/6sn/VVZe83+0H/DT+9L0WdwxQ/HvhssSdS2iafHdDNofb+H0EMfpt+9bNrJDyCy2CK/avbpqqiyWIkSNra9V2AOkhg/1whXJx9v8A3wK6X/X7flWf/nREFwlZ5uv04Kyct8gi5HUkgkt4T8vUlPVYe5j0DQPuc/TzWTWSAcL/AD1VeSnhDrMuRz/HTvt3KxL8K7H3m/2i/wDDWv8Ael6LXcMWO4+GXD0AZ3mUEquTIuMsQAPl8kgfvWDXyDksGGMa/dfIfhnw9ndMz5TTn8xf1DI/T/zigr5L2yWBCwmyyP8ACqywcNNnxlwR/wCGs/3pOizuGKg8wcC/BuyzWcpUZKypMzRsPfUIvSfcNjH1G9YdW1F+y0FX6WhopGEySYCOB081HmWxOOmjyLgZImIwcnIwUycVrPtGSN1gPMEK3QbAbUQ43usc8gQe7PqrGvLdkzyRxJNI+jVEeoqrLsTgEjsRgg/5X0q2Zp91vRYheeY+D+0KaUFpvY34WURw60tHkZJIJlIVzhZdTakxlSOn6cDUST/DVWm2hLNIGEALubW2PFQ0v9lji4ZdMjx1Xu94ZbpFFMtvMyt6XJlwEcfpyEPcbjt2qSrq56cgEAqpsSjptpYu0WkcOfNZbLl9Zolkiti5YsBGt0OoNHckGMDH753G29Qtr6lzMbWghXJ9m7PgnMEspa619Ne6xuooi3BINtICDggzkEEbEEGPYj2qI7WmHALos/jMD2hzZCQen7WFhkEVyV61WSfmKPMUqiV5RHocSaFQkIFydIPUB32wu2PNdQ7R/wAIiAuvEw/xMmsNQ9+HO4w/Pyo7gTXg1Ja9U9QBX0KGDaRnBLAgEA58Hf61QiMg+i69NXtoZBaqw5cznn01WvxLiMk2kyFcICFVVVFXUQW9IA3OBnPtWZZnym7ys0GzaaiYRTiwKluVb/iFxII7UhyqqnUkQOsCjOG1kbEb4GST2+1uJtS1oBuGn5ouBtIbJxF4aHSDlz6nQDuzVijg4VYKW0rd3PTaVZpSriR1J1ID6hCQR2x5/Uc1sZGxiwyVBtPVVzsTsxkOgvkLDl3KR/6eF2uJIQBBb2yuUYYZpZWAVCf0hdxt3PnFR70EEhb/APzHslZE/IuJHgOK+RfFKEsuYmVCTlifUEWLVnTjdi/oC537/SsCdqkk2LUtbiAv+za3up7mTiETWsZbqK8jIYgia5FkA6i5UHxjcZ9x3xUrgCFwaqwZZxt658MhqojiPNEPDElmuc659MixKDqZvTG2NWMKNjvuBnY4GdmRuNykQIJceP4ssM3xUsiHjjdy5RtEvSdIy+k6R69xvgdsVmVkkYuWm3PgrjIt4xxY4YgCbZ3NuXDwvdWzgMv+DpIWHTKIVAHygKMjtknI/nmtG5i6rRPxsDuYuqxefFjh6SmPErYOkuE29JYOcHBwpUA7ZOrYHBqy2ne4A81sXtVuF0JolkgfAOGDEY22O4YdiPscHII2NQLZUe1+JdnAiwyF9WpxlIyyxoXbp6gu+AmNgDsK1iD5B2WkrMDcVOJXuAxXsM7kAkX6DLja62bbnG04mJLSJiX14wVZeokZ16kzuvYD14wT52zu+JwGahkGNtu4+Rupjlq8Uy3IfWJ2Id9aFF0j0qEz3Ue5wSTnFRgWUdO4Euzz45Hwtfh+1C8Q+JcccjosLMFGDlgra0mMboVwcYQawc75wcVo6ZoXeptkTzAO0B591we4rw3P5K29yAFt2umtpEIy2lk1JLnupAGSPYkdxmglBF1q/Zj2ybrV2HF+QtSW94TxEqs0AjlkaQLIuEkRIwWEryDGkHHynO5xgjJrYTNeMJWJNn1VI7G3K1sx1F7dfsoDmKW+sli/MEluoX8PeIiEshUhFdwDghTt4OxB8DYtnIwREkcvmqmo3bNleZatoEnM6HqOR5525ZKu8PvnjcSxt6txk4YMG+YMDnUD5z/vqgx743XGRC9TUUcFZDu5Bdp5e3D2UjxK5vWhXqhxA35qgIFiwdg2VGw9gT5B85reWSWTN9yqtDT7NpnYIMIcOzrn5c+7uWbhXG41MHWWQLCuB0tLBiG1AlGxgnfLajk42q3TbQ3UZjtkuNtj+MGsqP7LH53GR0HcVCTy63dzkl3ZyTjJ1sWycbZ33xtXPcbklepp491E1nIAL3aWzyukSDU7kKo7ZJ+/asAEmwW00rYmF79ApG54II4HkMoMsb6ZIgpIUFmUESZwx21dsYYfvalo3xx43LhUX8ghqqw08eltfnlzUpbcSt44rUdd9KIdUaK4YOza3zjAzqJCvnOPPmrtNVwxQ4XakWXn9p7D2hWV7pI2gNDr58fgWnyLyeeISM0mUtYjg4O8jd+mD7AYy31GNzlY6eMRNEhHaOY6Dn3lXtsbRkkf/WY7JuTiOJ4juVx5k4/YxRrZRaoYgzI7wa4pbd0IKsY8BpEO5LDOcDvkVpLLiNnHNV6GilAErWXAzsRkefiuecU4fKk+g4keRg6umNMwmOVkU7Ahs5+m48VQm/x3L+9espquF1OHxg2blbiOiy2b6YOIKdiRbDH+ZM2Qf3rZhvEbdFFUAOr4Dws77LVfh8hkEAKaiuotk6IlC6mdzjYKu5x5IA3IqOnO+7QyHX7reqr9zDiLcybNHPqrByjxyOylRLeHMbE9Vyo69w2CAxYkCJQTkLn0rqySSatiftWGi482xnCndK//AJNeQH5PDv8ANdF5l5btuKRwsW1Iodo3QnGpwAHH8YGDt2NXY5CxwcF5p7CcjkuMycr3QlEUixwEbn8S2iJwvbDjfB8HHsDjcVeqa6N7MLTa+RFliKJ9M7fPLbNzBxDM35Xv5q6DmmQWc9pErwzneJVcP6WYFxFKuz4BYgjff3qjuhFZ/wBTL8OGed1DSYDeMOAGdjwvqATwzyvoufT2EmtiYJNeWwGX1Hps4bcnY5D9zk4+tdf+7Ta300HHw9UFFU4MVrjO5uLfNPZXzgnMk1tZSWs4lMjuRDGd5ViZVBHqPpUHVgk4AO2ABXMla2eR26ybxJyHWyzMDHE1jnDEdbEGw4ZjK9lVOI8DuGm1okTCXcW9tIJ3Q7DDv2Le+Nux98T0lVFCSwu7OumpW+7NRG0xFvZAbbEMgBlqV1LkTkhLLRdNkTtCyy7kgamRgoX/ACdOM+T+2K88+9ditYLZseDIm6rvPXNUVw/QMST2pG4OMv5WWKVc6TuQPYqwIqhJNZ3ReioNj7+Eud2XcD7EfNVSzYdNo0Vw0cu8Ur5UFQcFXAzpdCQGA23BGxFV6jsjeDMeq61BVvDHQPb/AJGcOY5j9dLaram9No0Z7reoT7bQXCn+0f7qyxwdDccbLMna2hE4f6H7/tao4fI0qw9Ni76dKbZbWMj7bb79sHOKhjcJB2M+CvGqja10jjZreP4+y6Dy7zHbQNJbzTGdSv58zsWj1DCrDBEAeoO4OkY2+wHQZJhNic/mi8jVUjp272OPC3gOnFzion4g8kLbL+NtARAcGWHf8sN2dQdwM91Pb7drMjP7Isfq4Hn0Psq+zNoOopACf8Z1HLqPda/BOJ2+Ilad40EJSRXDurArpbGMh+5KgjA7Y8Ujq4f64iORCjrthbQO0HVTQHNceHLzUPw3hcckU0jzdMR4VMoW1sQxAOD6dgO2d2H70aeldMDh4L0u19ts2e6Nrx9WuenzmVrcS4dJA/TlADaVYYIYFW7EEd/I/Y1A9jmHC7VdOlqoqqPeRG4WKCZ0ZXjYq6nKsO4I81qDbMKeSNsjSxwuCpzinMCP1Fgi6YkVlk1nU3r2KrggKMZ3IJ38YroT7SkkZu+C8ts3+IwUs+/kN3A3FtPny61OW+By30/Ri9Krgyy4yIwewA8ufA/eoaemDm45NOHX9Lp7W2wKV26hzf6Dv69F2aC1g4dZaVOI4UPqbOST3Zio2yxySBtnttVx78RuV41rS52epP3XG73hU8gaWN0uQM/1U34hkHcBv14374+prnOjcc+Hmva0tfTMaIr4XDm3CCfstVJYwixCTVHnVG7Ap+HkO7D6RsfmwSAcP4bMcT3SNLJBY8M7j4eq0fE+A/2Q23+4GhHMdRqily10rjDtGSwIwdcU8Tnb30iT+2tomhrCwcPZSz4d9Tys+m5A8W5fZe5IjFbLIxw92zOSfEMDYQH6PJmTPnQntW7uxGGjioacf2a58rvpj7I7+J+/osaWhmbNvDPJGQN9GQSM5IcDSM7bZPmoYoZrdvXp+1OdqQxFwkkBPCwJt4i66zyPcsI2tRaT2zKAweUmVZAxALCXGC4GPTjHbGwOOizSy8dVWdIXAg35Aj0OakzwO0Eby3MEOQC7vJ+aQAMkl3ydt/5VvYclR/rxk3IXH+ZOOQSXUqRxx/hEkVQbdU1sq41SI+MZznByB2JOO9yGkkawysOfK2o6oP6bP8ZjAuD2hqDw6W8OauPDrfiAtvwsEfUinHUjuWIBjQ7kMgOGf+E5GSST2rF4HdvTpz7jwC1cyWO8ZGaob8ZjtpmaKPqxKy9TrqjNLpOGwQMAd8DO2wOCDW7qd88Zk0A0FsvhW5bTR/4nx4nZ3JOYPIC9suo1XaLThHDp4urbw20ik+mSNVxkHBIdfY+x7jG1US0aELX+tFwaFi5hunitRE1tLctLhBFEzMVyuSXm2KhSMCT5t185NYOisxNBIBNu/wCZrkF7w6SOQs9tcJFq1NsZGAxkgyqpHf8AUQNvrvXPlhkscGvXP7L2Ue1ITE1gkAd3ED10X3h0S3KzwRHVlWngzjJkhGdOxxl4tSnfGynxW0FyMD9fdabTvGY61mZbkbaEH56rUlmzBH7PLJISfISOJQf36j/yNY+mO3VWWjHX4hoGD1d+FuNckNIjuUkk2nlwSyIQMxKBvqIxqx2GE2w9R2/rxYYxny/f3UBjFW67ReNmg/2PE9w/PcvNhwiYr1VZYYwTomlcQKRnClSTuSuPlz5Fbsje4A2sppNoQRtDJrF3FoF/14XXY+Up4rmyEeVlUBoZMO8qtgbjW4BfKkZ8DJHiuhG4gAheMqmDeOHPmLa9OC5Zzlym/D3Qgl7ZzpSQ/MjeEfHv4bz2+8dRTh4MjNdSPcfheg2RtjNtPP3A+x69eK1eHcYWNRFKmuEFj6TpkUt7EnB38EfvWtJXyU+Q0W+2/wCMQbScZbkP78vLuWrxi+M8rSbheyKTnQg+VOw2AqrLIZHlx4rsUFG2kp2wttlyXvgKIbmBZEMis4BjH6i2yjcjbVjO/bNIgC8A6LXaD5GUr3RmzgFLc2XKmIdSMQSRA9KJQqjQzbhlxnA0khs9898106+CnaGiN2elvdeR/i9ftGSWR07CWG5xG+oGmau/LlhNYcLhaGNHlIWe4DfM2sanCkY9QGFGfC+fKXI2boMvALk1E8hvLa5Juf13clm+IfEC1nJ0JASjhZNDyBlyDsemN/sxC7bnbFQSu7JsujstzH1TW5Hnpy6/+8lxlIk1ITlQGHrUetB7rgg5+x/urnlz2glmvfZe2qog+L/jD+i2bmUaiC7Tr/Gw0Skf5xzqP+k1H6rWzJC8XkbY9Pmarx0csLbwHD/+Sbt89R4KeVbSOKC5uHkxgqJDGd1GUCui6tR6badjuoG/mqjnVE8zmRkADK/E3GfiFzJHyxxPYG2De1a47OfA8r+V1hhu47y6toIRCssgkRJHBlijWEM8YjjPpUtuQxB042AJroUVJIxr7uvbQnUePHoqdbPuixp7THDFbQEnW9s8ionicMgnkjnB60OVm1MZB+jS+tvlQhgckgYddlOc6SMeCQ43Xa2bUw23jCGg/wDWwBBGuYzOXiuu/DHgrwW5dzKrSE5ifKqmhmGQhAwT77ggA1bgYWtzXA2vWNqJ+zaw4jU95+WVk4nZxXUE0DHKSK0T6CMjIwRnfBFTA2XJ1XP3+GlnbxvEX6jSuBG8rtGY8ISV/LIEgwrNjSNs5O1WHVMpBDTa6hLA0g2BI56eKlUsLyF4bQX6KWRikfSU5VO+53b6n679xVLCRlf0R7auVxlMjQeVvsL8FF/9XFvIktuzhZiyP10eRmC69wI2bSpbBXV6tycjOM2oppI24MRsFs/FK8vkDcR1IFgfBXTlrgUHD7boxsempZy0hHdt2JIAAFaPficSpALCyxc6cLNzaSKHkUqC4EZPrKq2FYAEupz8o7kCoZG4m2Vyhqf68zZLA9/3HI9VwmWFonXVGwdW0BQNLGU6cJqG4b1D0gg5IyR2NARvvZuRXr6yqhkiDsYwjPQG4GWQPXLvU/xIPYXNut2Y3uGieZXjLLIjKCFSSQY6wbSw1MM5BwcVZqaeR0BLXWPPj4dV52mqGz1Iijbga+4Ivcc720BFuCy2Elnckvbn8yKM7Ih6MTINWykAOA77EHDFQcY2rkSipo8N3BzQRr9WZtrpkVcimkcx5acnHDfibDIC97C3ldVwSANhCQM/1sgDyHfJbQchTnffU2d9QroOeG3IFz1XVbSzSR4X9lv+rT6F34yXm7RDIzB3l9K/my6tZO+Vy5JwNt/r9KibJI9t5BY8r3UlHTiIG0QZ6krpHwqv+nDM0r6YU0hS7yaQSW2AYaB/qHPuB3q9A6zc15nb5jjnByAt0Hnx81a5bdr5byCdE/DNmOPy7Fe798bMMr9hVhjnB1wuA1znucCMhouT8nv0mfOGukZoVQ6SpwSjkAj1tkEYB2B85rNNBB/YcJDYcB3rubbrq9+zonU7Lgi7nDgRl8/Sx82IgmULB0CYoy8f6dTZOVGTgFdP7g7e9KrjYyUtZou5/H6meooxJObklQ1V12iLq4fD3lL8dI9zcgtboSqqxP5zrsSx/Ui4xjyRjsCD0qdu7aH/APY+n7+y8dtevL3mniyY3I2yufx91dPiJzU9hFGsUWppAwU7aF0jG65ye4wB7YOM1ZgiMz7eK4b3NYy57vnktXku/i4hw14SuhihSQYcAkAAuzj5g7ZbvnBYHJBNRSxFt2HT5xUkEgYRIwAEG/DXXRc5uuKyZMaGzVNQHUtrdZFIz82qZXZwO+fPjNc98gZcNaF6qKhfUQ76V7zfMAO/9Cy20E8nVEdxH0F9LzzRwQwjI7Esm30A9XnArWF8sozaB7eKxJFR0rQ6UuaTwDiXewChObeMCS5IRplA1AZUGKTI0kqhO8bIDjY5B7eokWtk0O5bgNj3a66+xXArKi7MmlpuRfmOR6jIrVsCyGDS5VoT1Ij/AA5YNke/qAJH+Uf4jn07YI/p5j55LhuncM12rkl7PiDjiQTTddPozpk6SGAxlD3Ugek98bHcEDhSxGM5q+1+IWurJxK6USxxBpQxVmYRqCuggrliR6d9xp3yvtmo7rDjmq7y1zZw6Lp2cL5RUJ6gTRHlQSRvgsxALasHUT3JNRNkZfCF0HbLqIoDM9tmi3fnx+Zqc4vxjphcxzHV3EQQyKMZJ0scuQATojDNgdu1Srnkrn3MnL/F34qtxFGWWMlYJcxYSJlCuGLNqz63+vtVpm53ZBOajdjxZBdCtuJ/nPEElABOHl0hWOdwozr0g7Byuk42J2qqpL5rQ5g5wtIisM2rEgdX9AcR6dirrvnJ2wA2Qc9iDUb5GtNiuhTbOnqo3PiFwMll4Dcwp+GijkkaJ0/J9P5RxqfAbGRhdgDthB5rcEZWVAgtdhOoWLnLh9inSvrpSfwhZolU4BkkZCPSMa3LKMZ2zufcSMYXuDQM0c7CDnkuI8Z4rJdTvcu2JJ1ZQq5OlCunQMjIUL6Sds6j21Yrtx08bWNac/nsqJmOIngFH8Hv+jNENU7AHSsUAA21ZGNxrJc+2/vviuNtOkD2FjbZ811aGfCDcF2WXIX1Nu7JW/iYmw00U0b2zOWLQJDJ0+odWJAV1K2/ZzjO2ewrkMjkp4gwZ2GvNejp20lSMBLg/wD1LiPAcPmi0/6TkjZkV7adMgBprSIKcgZOERW27eTttWY5y9oL2AdNVM3ZhEZfE57Xci5dLtJ4bHhRmYRSK4MxSESSQyFsHRHryUDAY32BJJGxroRMP0sXl6ubfOLps+HC/IX59VofDHnSS5b8NJFjClkcEY0gk4IJJJwVGdwQMkg7GzPT7oNI0KrRyB9+Y9+i1vidycqK1/aphlJe4jXOGXOTKo8Op3OO4ye43gkaJhY68D7fNF0dn17qR9ibxnUe4+Zqqct8FW76rySsgGnD6S+skHPq9wNP/aFUoYHS3Oa9DtParKHAxmHO+XlbLLVQUgYjCfMcKue2pjgf2moY24nBq6tVLuYXycgSu9myNtBb20AYKiCNZFOShQDDMh2cHcnz7Ak10ivm77ka5rmXNNtPeTxSgL12JtpIi2nQbZXkZlLbaCCO5GGPc9x0KCpEbHXHHMrnnFOATkRcW6/M1bfhxIlvbrAza3aR8MunQMkt0kZypl0+pjpBGWbFVJpGyyF7dCrcEoLcIN7eXzuUB8QOX47edrqQnoONWNQ1PKdlgTJJGQM5Awqg4AwKoSw3dfgvVbP2o5lPuRbFo3kBxJ4ZeZ6qlWw6xzMrHQDICPTHFEiM7pHH+htsZO52ySSahJc94AIDeX75W9VdMDqRrpsNzb6j9RcTYZcLKe5Ymtw/TvCjw3ceJjnHRkDNoOc/lhcYU/pyp2AzWaaoO9cSLW08hZRbRonPpQxgJLDnzNxmeufotXjHLb2tzHDK2uN2XpyAYDoWALBh2bDYYD7jYivTOrHGkkkae01pOnEA2K8GYMM7WkZEgeuYW5we8/A3Es1sXfp9SOSGXALLkhXBXAKq+DuNQGr3rzcG2ZpYmtqgCSLtcOdr4XDrzGS9SNgPa9joz2XWv0+fCuucsXLT20E8hVpHTUSq4xq30jc9u33FWoyS0EqlWwtiqHxt0BsuZ8B4KP6bWyMnWjtQ107MoB6vp0KTk6iNaOT2LAbbVFHThjy/iVYrNpmoY2JowgAXz1tp5eK7EQMjtnxVlc5eGmUHBIzkDv5bsP3rCXXs4z4z/b/z/fWUXKfirYhL60cMI0vAbeaQqG0lWXptjI76tJIPyr9KrzwNltfUZq9QbQNJJci7TwvbPn3ro1lw/o28cQfLRRhFlcZOVXGo/wB2f3qYCwsqj3Y5C62pvbx0XHOYePyX8UT3J6aRA4WIDMshzllDZC6UwMtnBZveq7dqPiGCFoMh4n6Wj7knl4rs1H8ec+pMbD2Bn17itGfgbPdi1tQSx0YD77FVJLn9CjVkn7AbkA9jZO0JZdntqJz2iTw1s4gW6LylXTNFSYmDLv0y+6l+YrS0hWHh0Mi+ktJc3GwLShWAGodiNwFz6coBvmuLtCqc7tDM/u3ovX7EpHRRvke02Iwjrci/ziqxICAk6h1llG0iELpZXKzBh+tWxq0YI9agjGaic57XhzT2TqPx4+ivCmNQNy9odgOEnR1tWuB7uCnuUuDLfSxFBo0n/CUUhTEVBKOgJzokI04XdTqwcaTUjYsTgRooZ9pPghdA83eMgeY0zHAjrr149I5yuIzbT2uTGxibEigMYg6sokKqdYXdgWC/xVdvY3Oi8jJKIwb6fNVzLgvC5La4jmlKKsKC5Qo4bq6X6WhSBsCxVWzuFfcdxXTqaxj4DhGWSogbq8pOQHnyXW+BzzuV6yMS6a2J9KLqxiNU31YB3LfXc+OWL2zV6LEW3fr8yXH7u5ksZ7mzTQY4pm0KyBtKuFZQM9vQVH7VCaiWBxDDYHNemptk0W0oGSVDbub2deWnpZb/AMMuFie9LsAUtkEmD2Mj5CZ+wDN9wK2pWhsZfxOQ9/x5rP8AIKpxkbTDTU9eQ9/JSkvxVlS5uka3ysZ0IuvTgrnPUODjJ3BUfL75BF+OifIA5pH4XmpJ2s7JC1LKb+kL5JFQwmeFwwB1LqEkAdkbA1Ap32HnNaTQuiY9h4kfYrnPbvHHB/2y9j6LY5k+ITRFrayg0tE3SjfHULaW0sOmBkdjjByTjONxUgozhDnEAequxysBwNGmXRXvhXGEubFJropCJ1A3dVA6y7BWJ74b6HP8zTdYEi+SuMa4lpYM9cs/ZQp5DtyJzayrh4riHchgrynbdewT5dOM4A81AIW3uF0ZNqzvjDJMyCD5fleeGfDSJJtUjdSJcYjIyHzHhtWe2H9QIP08UFO0G63l23USRbvQ8xe+vDlyVk5q5eW8tjb6zHggqVAIBUHAx3A/zSDt3qa7h9JsuZC9jX4pGB45G/y/n3LjPHrCaCd45/6zuWB2dWGAwO2QcEb75BzXKMIi7AGS9/s+ohqIA6LQZW5dPwrT8LePSJK9qxzFoeRR/Aybtj6MCTj3H1NWqZ5+lcT+QUbcP9ga5A9eXlby7lr/AALdppuIXkp9cmhifYzPK7ftgJ/Kri8hGbucfD543VvvubrF7qO3ZZDKk4jVtGyvqA+bIOksNJwN++Mb1HvWl2FdV2yp9wJ7DDa+udluTFl12/4eZuqWbq6yQNWsktJjKFcAKAD3ULkA4kXN8Fo8T5qsrO6ZZUk6ojjy+kPgH9IYnOw9R23ydydqjfK1hzXRpNlz1Ld5GBbTVRXxytFm4cj5+SZN/wDSK6Y/7TKf2qRcybJt+XwqN4/zbM/C+HAMQ91DmVx3IRVVlHtqYnP0GPNV6h5aMI4r0OwqNs0pkd/0tl14eVlTbS3eR440Gp2YKi7bkntvtjyc7d6ohuI2HFevnlZDE6R+QHzz4Ls3JXLL2aytLKZJZiGf+EEexIyf7BtsBXSiYY2Bl8hkBwHcvn1XNFLJiijDR6nvUfzNyBFcSCSIrESw1gAANqcF3yActpzgds47Vq+BrjcZK3SbYnp2lv1DqTlllbp0Wqfh7CsUazTBYojdMSNjpnI0Es3ylAAd8gke21YdCMr6C6zFtedhe4DtOw+gtp1Vl4atvDA8Nq6MYg3pDK5UuSw1DOwyScbbdqkFgLNVGQySSY5b3PPK65rwz4pziRmubbOSdKHEZSNznZmH5hG4zsrAL8uDnoMo8ebHZdVQkna0XcPL8arPzNZxQXFtIFZ4B1Z1jUbmNkifTv8AKoKedgB71BFGXNdEOJCouiDDhP0g38NfusXEPi9MFjYW6owf1fmakKkEbHSpLb7DGMgHftVh2z5BmSLK+ypZyUvzvyhLfm3uoQIZGQiVWwTtjQCRsWGWBP2GSAKrM3LhaUXtorjKuppCRC619fnzgvHwUcf4cu2rXE310lCB+2Q39tQRZwt8fvf3CvbaaRWuJ4gfj2UjztwWC4UsqsphdmkaNCSNSrq9LgCVcBWJVgfTnferEE74DiauHVdpvaF7ctf2o3htja29xZGGYtA1tcsZCSdJSSBpCoO8ZbJUquCNRxuSakdLvInvPMH7qNpZha5py5qR5d5dsJroXcUDxgeuOMmNIu2nqCFdwDvjO2d8eaj37nRCPgtoC2Q7xoPj7Lc+IXAp7n8Ksaq8SPl486GJOACGxsAurO4/c4xQqo5HstHqvQbKq4qZz3PJBIsCBfr65LFyFbRxpLBDI5AlfWyKgXUpMZA1kkqChXVpGoqxGcbbwRljLO1VXaFcayUOtawt871O8S4LO+8N9cQn6LBIv7iSMn+RFTKlZUri9zx+w9RuLe9j9miEcpA74RCuf9Uud+1bNaXaKCWXdC5t5qEuOa7PijRR3YNlcjKJNkSQNk7ox9JXfsGxg533IMMsWMWK6OzNrGmkLmZg6g5fO/MK0cD4QvD7lrZ8OLuJhDcFQGDqvrgJ8Kca1H0IycVNHTsEV2/UNeo5+3ks120p6qQ4z2eA4D896hf/AKfpAIrwE40i2J+gMR/uNarnQaHvP3Vhu+GWN3eQSxXI0lmKG3eMoZYiHkUsucOV0tjOSFbtVc0zN5vBkT7LrxbTkjhdDYG4tc3uBy14cFcprjE0aa4xqVyUJ/MYjTgqM/KN87e1T3zVMNuwuscrd3HX28VUuOcEtVv/AMRNMRrRnlSQp0VhjCoclh6VLFRpJ3yxHY1BJTMkcC7Pj5K5HtOSODcNA53zuOuuvBa/xcuo34UHjdXR5rfQyEMrDqr2I2I28VZXKn/43dx+yh+HWi3FhwrhyKDI0QmeXAJt4NW7KfDPso+xJG1biFjoy+TuHf8ApT0tZNTuBiNjx/aj57+x4PcN6mvbtAdKIBHHBqBGZHJIVsZHkgE7DNVYoQzNX9qbadUtDXDC3lrc/OCkeF8e45xEkQtbWaEZDFdb47ZUPkv430KpyMGrBY4C5C4sc+8cQPvn5K6cK4DdoFNxxGeZh3Cx28SH9ljLf96tVYstbneNBaTJK8vTZd2wj6dHr1YyrNjTnSMkgHANavZibZT0tSaadsozt8Poonkflma2u2kXQLcxKM51GTIBDLtlRnJwT+3aqtJFKy+8IPzJdXaW0IqqBozLrk9AOXXgtznTle0kkS5kikZwApSJkXqqpZ9BR/nO7H04JGd+1dKKd0bS1vFednAtiIJtyUXdpaXE9mqHRamC6YgfldONFjVosrjQnqBwNsE42NInDcucOYUbXsks8HKyw8ocBtYWkuMyTQkdNXeNgCNSk6Y0BL7qAWbA2IxgtW09W+cAHILFKW3L2eZ9vyulEYAGANuw7Cq9lbceJXK/gzKBc3aHu0UTD3wjyBv/ABL/ADFR09tz1v7C3uu9/IQ7+wy+mH3z9lZ7j4jcOjluEaRQYgoJUFmc7+hQBlyCcEDOk6gcYNTtje7QLhuwtyvmqNczWkl1atbufw07yIyEFGhZwmpSp7A6VI+mMbYrfdOaySNw5H1/a5DoWtcWt+l2frYqzcz/ABBjtZJoIIGMiFUDenSSv6Quc6RsuQN98eDUzKJ72h9wAfNXv7DGuLLZjyVu5U4nJc20c0iFGYA6SQSNh7e/fsO/byar22cQDeys6gEi11Ecyc0razgMgABC6tLMzkrnbT8qgHGTkk6gBtvzamtfHLumMxZXOduNlbpKF9STg4LBwbnpZS4IDEbIFRk1ZzgjUzZXY5OxGk7VrS1c0kojlYBe9rG9rcDl+lPV7Mkp2Bx45KQuehe24SV40mYZXdS8ZZiqkAnJzp/fBrqiTdv7JXLnpN6whzSW5529+YXHOL8HWVWOoCXLAO4KiQbkLIuTtjYHJK+57V0307ZmBw+peWZUmGUscDhHmOo9+CkuRONvPG3CZ2KyoQ9lI+7QzQ+tIyf1LtlT5XUucYrnMJifn85rvxPEjba8Qfmnst34VWgnl4vAyaFmEOqM5GFEs4aM48YJU48Vo9uEkLaDMOHX8KW5x4zBYQw26tqks5oZgypGgwZGDIFjAC/lsU7DIPk71ksOAvHBYfOGyCLO+vRdHk4fG8sc5VC6KQrFFLDV2w/ddtWw76zWlhe6uB7g0tByKoNnzNA3EeJJI2Gd4rNGwpCLGrgnD7H8x2JGD23BxW7WEtLuSqGcNlDDx+ZqM+KPCRZ8MhgTBDXiNsoQemJ2JCqMJlk1EKAMs2AO1aLafKM/OijeKcfPD7KNIspd3iI2QPVb2yKI4EUfxlRsP4jIfAqaU3IYNBl+fValxa2/E/PRVzgvBAq65MGQgssedXTP8R/xkufJyAfrV6CkDRifquBU1pLsMefM+w5D7rsnKVtb28KuZY2nmUMGfCseooZUClicYXPck4J+1CaYvdZx+dF6CioxHDjY06XJtn4npdYeIc86IUfRpkOklSpkBDZI0gMudg2cnbT5yCebXTyQODI2gk53OQAHvmuxS0D6hxAOixcN51SeeNFRXxpB9DqfW6rrUttgMVJU74yQTiq8VfKZGskjsHZZOvna+ltMlmr2ZLTtxPVyvpikbsoyVGQNv/Uj/n37V1VQaLlcy4T8UQxK3du4PUB9JX0IQMHGxfAOTgb7kdwovf0Hm5Ybj1VV1UwWDhY+Nlp8ypAvFJImfpwJE8spH/8ARo3ZFA3LEoNgPI79qrNYTEWgfU77BUpYg55jBsCc/K581Y4fiRwtY4QjBVDiMI6mNo8D0tpP6e3r7AasnIwToZWm2FdOMx21VsvuJwoEZmGHBKk+RtuP5itG56JJkbFcD4Txd7OZLpNymQy9g8b41IT4zsQfBUH6VSpHHeBnB2X78F7bbVM2WmMmhZcj8eP7XQeYvhfGxnuIpMSsxdRIxEZLOWYMTk5IOAc9wNsZrr09W6MjFmF4aeMPBIyK1bblmSys47gujtFcRzsq6X0LkRtpkABb8s5KnIyoxjG+75xNKcOhFvnioGsLY75XCleI8sWP4pGzK00bJLNoOzsra1aU6SxYkfKm5CjsBVZlS5rHRjQo7dmUcXDyHer/AB4CjGAMbY2AFRK5e+ZXKufNMzl4JDJoZ2bTsgyoGov2JUrtjwcbVzn7MlNQ+XKzgNdRbh3Fd/ZNU2nB3gsD80UTDYdFBNDKSxiCkMPkZyhYrtgqBrA79+5zW9KXRVe6c21xkeBPEd/sFtW1jqllrDJxIty4X6qPlt0HQleYq7M7E6sMoVsp0yBkNjz4OPsZ3QunneW5AHXnzt4qzDtAQwuhLQeXW974l0Tl02nE45SbVUAcZdWXW7YzqJUK2SD5G9Wg/A7sOvZeWrNnhvZlbrnpZVvmzkBobc3MUgN1bESRFR6mjh9RGDuzLjWBvgrj9Rreebe2NrWC51PRmBrhivncLR+DF+xk4rMkZdgmtI85ZiWmcJqPfJOMn3zUbzc3HJWYRmTzVa584h1lJBBEkrMwX5RhXZhg7g62DEMSQTj6VdnDW07Wg3XFhc99U+RzbG3uPa6/QXAmJtrct3MUZP30DNc9egC/PVnNi84grnAeSVmJIAOmaQPnPbIkxmr9EQQ5pNrhcHaV8TXgXIPtl9lc/ixxN5+EWk7poZrlgAM4ZRHcosgB3AdcOB7MO/eqgsH24Lruu+MXGZt+VqcjcqNfJJfSPhzpjtVcltMcAEZc5JJOBo1e6uf1VtDLgfjtdQzU5qIi29ift+/miul/we24daNI1utwQE6nUIwSNsgPq05J7AZ7DfApJMXuu91grNFs5txGwXJ6Xvb5dUG6aK6uJJRMQzq0iDVl0YfKMlR6ARtgbYH3qhUwOj/yt7Q6a297BethrtzS/wBbCL6cbEG9z3rZsbU3Cx9eUqkbHBQevQ6RekbHJDBjnB2GPNZ2nJeWOJjcWI3y4DmfmaqU876Z0jmgG4sL6L3ytAElLyOyR6TGHHqU+r5jpzo0gbD3PcYqrJsuWRzSLWDg7rl+Va2jXtqIcLBc8emWfU/pdmhmV1DKQysMgg5BB9j5rpleYVE4ly5w+S9Ms6viRlXQf6hpEXQuQVDIcKMYOklPfOZBUuZHu+BVSQsEwc/XQH2K1bjl17s8RxJp0LHapJIFLN0F6m7sDpUs4DMBk6NiKmbJugzpn7ey2LcQcozgvwqWZC1y66tWAsT610YwdRwMsT28DH12lqK3Gf8AHokENhd5v3KvfES7NxdvC2RHakxIoZu+xdyc5JY47k4Cj61zJp3wkBnHNer2Vs2CpiMswvc2tyt+VFXHC2ZGXXb7gj/8q19v9JUcNLUMka7AciFdq9rUEsD4xKLkEaO/C6/wPmyF7KET3VrDchFDhpYZAHX0lvTJghsZHq21b+RV50El8mnyK8ZvG21CjOPXVm8TNFeWgkdGSaITx9ORXBBHdRqGe+Fz9DjGm4la4Pa03HRU5mAduIi/EXyP7WzyXxq0S3Jurm1E8jl5AZ4W3GAMEMRjbI+9bGB9zZp15KSmDWBxccyb6jwW9Lz5bdUx5iaP/G/ibXSe+2kyavbx2z52rG4l/wBT5FXA+Li4fPnC6qvMvFlkvg0VxALYBQxSazGrIOrId8sOw9Q2wcD3hdFVB/Zabdy6tLLs8Ujt44bw3tfF4aC3P3WlxCaN1aKKW1iXb1pNbqSQc7KsoAzjftsf2rb+tUPjAkGeuQOvPNV6argheH3BHIrVlcK8bBrOTAX1G6gBGB30lsFs/t7EVgUckkW7cXttyy05WBy77HmtpK2FzyWkAFTnJt9b2aXVw89s0zj0QpNAmcFm0huoVCkkYzjTg9xissonxuNgTfoVvtParKoMY3RvW99OgPBWPlzj1msIe5vLVrmVQ0x60ZCkjPSX1YEaZ0gDvgk5LEmTcS/6nyXJD2cwqP8ADLpWN7d65rdLdlZUb8Tbtq0ONGAHJGVLHcDtvW5hkwjsnjwKijcGuNyLd/VV3j/D2ubhfzYBHjBkN1bEjqyLrJHUycKoO3c5xViqD3hoa05DkVzKSnczEXaudfUaDTj1V94lzNi6MUNwhtnkgcyrdWqiJYujqRELhtDBG1f55xncGEUziwk3vysfwuqZBfIjzCpnGbBRxOWeCW2eF5XbULm3UaZ0DNsZAdpB7e+KkpBJHICWm3cVzq6DfMe1tuBGY1H6JU98R7pLuysoIp4HZG1yKbm3BBCFRuzgEeo9j4FRmF+MnCePA+Ctg/4mtvnbmOSt3Dr/AIatlBam9t1aKNFDrNHqSRVxrU5+bOT7HJByCRUW4l/1PkrAcy1rhQnGeLRX3D0See1juo3zgTwsHKgrrTEmFDg5wxyu4x2NRyUkkgtYjwK6OzNotpJt4bHK2v8A6q6kmqRMmxXSFGsXMC/L7ordth5J+1bCjkhDnMLzfhw8ARYea3krYXSF2IWJ55+dlsWUyx6g01tKruSVee3wo9sdXBXHj3PbzWkVJLG04Rn1B8NOAz9lmrrqeYixDQBb9lZ4eIBLyBkmg/DKU1oZbLQBk6tKB/Axv8wOrBIxnQRVlxiaethl4cVMyXZ5o3BzhvOH1eF8rX9NFdLznu2jcJGYZFJ3dbm1VR9cNID/AGf31Y3Etr4T5FcgPi0xD2/PonMfGuHTW08a3VtrdcjE0QJZcFd9Q32AzmsOp5CLYT5KtUhskTmgi/fx4Kv8rXcDKrXt5bKcvJ0evEwMkrF2ZsMQwBOAM+PYCsyQSPfiLTYaZcuKgYzG68jhYaC/qVZ7Xmq0SNi93aO4GQkcsSnYbRhiwDHOQGIUbjYbms7iX/U+Suh7ANQuL/hZnaSWRrcPLI8jD8XanBkYsRnq9hnFVqmmnfJdrDawHp+V6nZW0qKnpgx8gBzJyPPu5KDr0a8IlESiJREoiURehGdjg4OcbHfSMt/Ibn2osr00DjurDbVupG2cZ+2ds+9LhLFY6LCURKIlESiJREoiURKIlEXpEJIABJOwAGSfsB3ospKhUkMCpHcMMEfcHtQZ6JovU0LKQGVlJGQGBUke+/igIOiEEar4YmChyrBScBsHST7A9jS/BOq+pCxDMqsQvzEAkL9yO370uEsVjosJREoiURKIlESiJRFZ+G8fhS0Fu6FmCXmlgPlkniMab+UKuwYe4Q+KhdG4vxDp6KdsgDMJ6qW/6T2Sl1Cs6SSZYNCn9WbgyiPcnZEYjAwCR9qi3Mnw9Leqk3zPg6qJur+w/CvEiZkCRqsnRRWZ1WIMxcklQSrnAwfVuWyQsgbJjudO9RudHhIA9Fm4Zxjh6iLqW66un+YxiRx1F6K7Ke4ZI2bO3qmY7fMMOZIb2Pr8+BZa+PK49FVHIycDAycD2HgVYUC80WEoiURKIlESiJRFZeUOPLaJc9ON2vJVWO3ZUVwmSdWxOSxyMAKclRUMseMi57I1Usb8INtSujWkAluOHG9CNfQwTTyABc4UqI9YG2r1ZHgMrEVScbNdg+kmytgXIxaqA4NdycVspBdkO0d3baWwFKpcSxo6DTjbSW+u49hUz2iGTscj6KJh3rO1zUtBxR7niV9wyTSbXotGkQVQEMax4YEDPck/TbGMVGWBkTZBrdbh2KQsOi+cti46HBuhNFbRFQZYZdKvcHKlmQEHqaxkjBHzA/ZJhxPxC5+yyy9m2yC5hzKoF3dBYzEvVkxGRgqNRwMePfA2wRir0f0DO6pyfUVG1utEoiURKIlESiJRFbOCW9s9oVkNujEtmR2j17vGFB1YkiOAdLR60wWLqcVA8vD8r/PQ+NjyViMMLM7LffgNn0rgwnqDpOxOuJ+iY4bhxpcK2olkXKqwIDZPjGgkfcYsvPPMLbdssSFh4lZcPIu9EkWou0kIV0CkrJfgRhh8kfTWFsdiTEMjWDWWukyuD19PXX15LBbHnp8usHBLGwe2iimliWZ5UldiwVli6qxGPqH0qenrk0E5zpOKy90gcSBlp6X++S1Y1haLnNOG8IsJUhYsVeRh+UJ4mfDCYBCG0FWDLHnIAPU2O40nPkaT+D0/a2ayN1vytv8Aonhh0q0qKEEoLLcRlnKzOBnKjfRpw2nBztnFa45eXp0WcEWl/VR8ljw8xAq5WRoycGdCEY28koBXRk4kRYsbEmT3wK3DpL56d3W32zWpbFbI+q2rzgnDgsumcahG2n/CIWXWpmwcjd9QWMgKpJ1/KufTqJJcrj0Pz5qslkXP1CrHGIY0nmSJtUSyOqNkNqUMQp1DY5HkVOwktBOqgcAHEBadbLVKIlEVy+HvG7K068k/UEzDRG8aBzGpByy6sgMSfIPyj3Oa9RG99g3RTwvY25Oq2LbmCwtLqO6tnu5mZmW46+klkddyDgZbUFO53xjatTHI9pa6w5WWRIxrsQuVivOYbO1tjb8O6rF5452eYY09FldEHYnDIu/33OdsiN73YpOVkMjWizFIXHN3D0kuL+BZ/wAZPEY+mwHTiZgoL58/KD3OfYZ20EMhAY62ELbesBLhqVgHMHDrj8HPdGeOe1SNdESgpL0SGXB/Tk/bvjOwNZ3cjMTW2sVjeRusXXuFVOZeK/irqe506eo2QvfAVQoz9cKM/XNWI2YGBvJQvdicSoyt1olESiJREoiURKIlEXtZGAIBIDfMASA2O2R5/ellleKLCURfVYgggkEHII2II7EHwaIv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2Q==">
            <a:hlinkClick r:id="rId2"/>
          </p:cNvPr>
          <p:cNvSpPr>
            <a:spLocks noChangeAspect="1" noChangeArrowheads="1"/>
          </p:cNvSpPr>
          <p:nvPr/>
        </p:nvSpPr>
        <p:spPr bwMode="auto">
          <a:xfrm>
            <a:off x="406400" y="-860425"/>
            <a:ext cx="1876425" cy="2428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7" name="Picture 9" descr="http://kutuphane.fisek.org.tr/kapaklar/317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05104">
            <a:off x="6030716" y="3539439"/>
            <a:ext cx="2257433" cy="297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340768"/>
            <a:ext cx="8280920" cy="1754326"/>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Sağlık Bakanlığı, ülkemizde sağlık hizmetlerinin </a:t>
            </a:r>
            <a:r>
              <a:rPr lang="tr-TR" dirty="0" smtClean="0">
                <a:latin typeface="Comic Sans MS" panose="030F0702030302020204" pitchFamily="66" charset="0"/>
              </a:rPr>
              <a:t>sosyalleştirildiği </a:t>
            </a:r>
            <a:r>
              <a:rPr lang="tr-TR" dirty="0">
                <a:latin typeface="Comic Sans MS" panose="030F0702030302020204" pitchFamily="66" charset="0"/>
              </a:rPr>
              <a:t>bölgelerde nüfusun her yıl haziran ayının ortasında, o bölgede </a:t>
            </a:r>
            <a:r>
              <a:rPr lang="tr-TR" dirty="0" smtClean="0">
                <a:latin typeface="Comic Sans MS" panose="030F0702030302020204" pitchFamily="66" charset="0"/>
              </a:rPr>
              <a:t>çalışan </a:t>
            </a:r>
            <a:r>
              <a:rPr lang="tr-TR" dirty="0">
                <a:latin typeface="Comic Sans MS" panose="030F0702030302020204" pitchFamily="66" charset="0"/>
              </a:rPr>
              <a:t>sağlık personeli tarafından ev ev </a:t>
            </a:r>
            <a:r>
              <a:rPr lang="tr-TR" dirty="0" smtClean="0">
                <a:latin typeface="Comic Sans MS" panose="030F0702030302020204" pitchFamily="66" charset="0"/>
              </a:rPr>
              <a:t>dolaşılarak </a:t>
            </a:r>
            <a:r>
              <a:rPr lang="tr-TR" dirty="0">
                <a:latin typeface="Comic Sans MS" panose="030F0702030302020204" pitchFamily="66" charset="0"/>
              </a:rPr>
              <a:t>her hane için bir tane olacak </a:t>
            </a:r>
            <a:r>
              <a:rPr lang="tr-TR" dirty="0" smtClean="0">
                <a:latin typeface="Comic Sans MS" panose="030F0702030302020204" pitchFamily="66" charset="0"/>
              </a:rPr>
              <a:t>şekilde </a:t>
            </a:r>
            <a:r>
              <a:rPr lang="tr-TR" dirty="0">
                <a:latin typeface="Comic Sans MS" panose="030F0702030302020204" pitchFamily="66" charset="0"/>
              </a:rPr>
              <a:t>düzenlenen “</a:t>
            </a:r>
            <a:r>
              <a:rPr lang="tr-TR" dirty="0" smtClean="0">
                <a:latin typeface="Comic Sans MS" panose="030F0702030302020204" pitchFamily="66" charset="0"/>
              </a:rPr>
              <a:t>Ev halkı </a:t>
            </a:r>
            <a:r>
              <a:rPr lang="tr-TR" dirty="0">
                <a:latin typeface="Comic Sans MS" panose="030F0702030302020204" pitchFamily="66" charset="0"/>
              </a:rPr>
              <a:t>Tespit </a:t>
            </a:r>
            <a:r>
              <a:rPr lang="tr-TR" dirty="0" smtClean="0">
                <a:latin typeface="Comic Sans MS" panose="030F0702030302020204" pitchFamily="66" charset="0"/>
              </a:rPr>
              <a:t>Fişleri</a:t>
            </a:r>
            <a:r>
              <a:rPr lang="tr-TR" dirty="0">
                <a:latin typeface="Comic Sans MS" panose="030F0702030302020204" pitchFamily="66" charset="0"/>
              </a:rPr>
              <a:t>” (EFT) kullanılarak </a:t>
            </a:r>
            <a:r>
              <a:rPr lang="tr-TR" b="1" dirty="0">
                <a:latin typeface="Comic Sans MS" panose="030F0702030302020204" pitchFamily="66" charset="0"/>
              </a:rPr>
              <a:t>periyodik nüfus tespitleri </a:t>
            </a:r>
            <a:r>
              <a:rPr lang="tr-TR" dirty="0">
                <a:latin typeface="Comic Sans MS" panose="030F0702030302020204" pitchFamily="66" charset="0"/>
              </a:rPr>
              <a:t>yapılır. </a:t>
            </a: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340768"/>
            <a:ext cx="8064896" cy="2123851"/>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Periyodik nüfus kayıtları ilgili bölge halkı hakkında (nüfus yapısı, hane sayısı, bölgesel göçler, doğumlar, ölümler, oturulan ev ve çevre özellikleri, hastalıklar vb.) önemli bilgi/veri toplanmasını sağlar. Her yıl bilgilerin güncellenmesi, sağlık hizmetlerinin daha sağlıklı planlanmasını ve uygulanmasını sağlar. </a:t>
            </a: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196752"/>
            <a:ext cx="8424936" cy="4247317"/>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Ülkemizde bireylere ait önemli hayati olaylar (ölüm ve doğum kayıtları gibi) kayıt altına alınmaktadır. Kayıtlar; </a:t>
            </a:r>
            <a:endParaRPr lang="tr-TR" dirty="0" smtClean="0">
              <a:latin typeface="Comic Sans MS" panose="030F0702030302020204" pitchFamily="66" charset="0"/>
            </a:endParaRPr>
          </a:p>
          <a:p>
            <a:pPr algn="just">
              <a:lnSpc>
                <a:spcPct val="150000"/>
              </a:lnSpc>
            </a:pPr>
            <a:endParaRPr lang="tr-TR" sz="1200" dirty="0">
              <a:latin typeface="Comic Sans MS" panose="030F0702030302020204" pitchFamily="66" charset="0"/>
            </a:endParaRPr>
          </a:p>
          <a:p>
            <a:pPr marL="285750" indent="-285750" algn="just">
              <a:lnSpc>
                <a:spcPct val="150000"/>
              </a:lnSpc>
              <a:buFont typeface="Wingdings" panose="05000000000000000000" pitchFamily="2" charset="2"/>
              <a:buChar char="q"/>
            </a:pPr>
            <a:r>
              <a:rPr lang="tr-TR" dirty="0" smtClean="0">
                <a:latin typeface="Comic Sans MS" panose="030F0702030302020204" pitchFamily="66" charset="0"/>
              </a:rPr>
              <a:t>Vatandaşlıkla </a:t>
            </a:r>
            <a:r>
              <a:rPr lang="tr-TR" dirty="0">
                <a:latin typeface="Comic Sans MS" panose="030F0702030302020204" pitchFamily="66" charset="0"/>
              </a:rPr>
              <a:t>ilgili tüm </a:t>
            </a:r>
            <a:r>
              <a:rPr lang="tr-TR" dirty="0" smtClean="0">
                <a:latin typeface="Comic Sans MS" panose="030F0702030302020204" pitchFamily="66" charset="0"/>
              </a:rPr>
              <a:t>işlemlerin </a:t>
            </a:r>
            <a:r>
              <a:rPr lang="tr-TR" dirty="0">
                <a:latin typeface="Comic Sans MS" panose="030F0702030302020204" pitchFamily="66" charset="0"/>
              </a:rPr>
              <a:t>doğru ve kesin bir yasal dayanağa göre yapılmasını sağlamak, </a:t>
            </a:r>
          </a:p>
          <a:p>
            <a:pPr marL="285750" indent="-285750" algn="just">
              <a:lnSpc>
                <a:spcPct val="150000"/>
              </a:lnSpc>
              <a:buFont typeface="Wingdings" panose="05000000000000000000" pitchFamily="2" charset="2"/>
              <a:buChar char="q"/>
            </a:pPr>
            <a:r>
              <a:rPr lang="tr-TR" dirty="0" smtClean="0">
                <a:latin typeface="Comic Sans MS" panose="030F0702030302020204" pitchFamily="66" charset="0"/>
              </a:rPr>
              <a:t>Sağlık </a:t>
            </a:r>
            <a:r>
              <a:rPr lang="tr-TR" dirty="0">
                <a:latin typeface="Comic Sans MS" panose="030F0702030302020204" pitchFamily="66" charset="0"/>
              </a:rPr>
              <a:t>düzeyini, bu düzeydeki </a:t>
            </a:r>
            <a:r>
              <a:rPr lang="tr-TR" dirty="0" smtClean="0">
                <a:latin typeface="Comic Sans MS" panose="030F0702030302020204" pitchFamily="66" charset="0"/>
              </a:rPr>
              <a:t>değişimleri </a:t>
            </a:r>
            <a:r>
              <a:rPr lang="tr-TR" dirty="0">
                <a:latin typeface="Comic Sans MS" panose="030F0702030302020204" pitchFamily="66" charset="0"/>
              </a:rPr>
              <a:t>belirlemek ve planlar yapmak, </a:t>
            </a:r>
          </a:p>
          <a:p>
            <a:pPr marL="285750" indent="-285750" algn="just">
              <a:lnSpc>
                <a:spcPct val="150000"/>
              </a:lnSpc>
              <a:buFont typeface="Wingdings" panose="05000000000000000000" pitchFamily="2" charset="2"/>
              <a:buChar char="q"/>
            </a:pPr>
            <a:r>
              <a:rPr lang="tr-TR" dirty="0" smtClean="0">
                <a:latin typeface="Comic Sans MS" panose="030F0702030302020204" pitchFamily="66" charset="0"/>
              </a:rPr>
              <a:t>Toplumun </a:t>
            </a:r>
            <a:r>
              <a:rPr lang="tr-TR" dirty="0">
                <a:latin typeface="Comic Sans MS" panose="030F0702030302020204" pitchFamily="66" charset="0"/>
              </a:rPr>
              <a:t>genel yapısına, doğurganlık, ölüm düzeyleri ve ortalama </a:t>
            </a:r>
            <a:r>
              <a:rPr lang="tr-TR" dirty="0" smtClean="0">
                <a:latin typeface="Comic Sans MS" panose="030F0702030302020204" pitchFamily="66" charset="0"/>
              </a:rPr>
              <a:t>yaşam </a:t>
            </a:r>
            <a:r>
              <a:rPr lang="tr-TR" dirty="0">
                <a:latin typeface="Comic Sans MS" panose="030F0702030302020204" pitchFamily="66" charset="0"/>
              </a:rPr>
              <a:t>süresi hakkında bilgi elde etmek, bu bilgiler doğrultusunda sağlık politikalarına yön vermek amacıyla tutulmaktadır. </a:t>
            </a:r>
          </a:p>
          <a:p>
            <a:pPr algn="just">
              <a:lnSpc>
                <a:spcPct val="15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1052736"/>
            <a:ext cx="8208912" cy="2446824"/>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Toplumun Nüfus Özellikleri </a:t>
            </a:r>
            <a:endParaRPr lang="tr-TR" dirty="0">
              <a:latin typeface="Comic Sans MS" panose="030F0702030302020204" pitchFamily="66" charset="0"/>
            </a:endParaRPr>
          </a:p>
          <a:p>
            <a:pPr algn="just">
              <a:lnSpc>
                <a:spcPct val="150000"/>
              </a:lnSpc>
            </a:pPr>
            <a:endParaRPr lang="tr-TR" sz="105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Bir </a:t>
            </a:r>
            <a:r>
              <a:rPr lang="tr-TR" dirty="0">
                <a:latin typeface="Comic Sans MS" panose="030F0702030302020204" pitchFamily="66" charset="0"/>
              </a:rPr>
              <a:t>ülkenin veya bölgenin nüfus yapısı ve özellikleri sağlık hizmetlerinin sunumu açısından önemlidir. Sağlık hizmetlerini planlama, örgütleme, uygulama ve yeniden düzenleme </a:t>
            </a:r>
            <a:r>
              <a:rPr lang="tr-TR" dirty="0" smtClean="0">
                <a:latin typeface="Comic Sans MS" panose="030F0702030302020204" pitchFamily="66" charset="0"/>
              </a:rPr>
              <a:t>aşamalarında </a:t>
            </a:r>
            <a:r>
              <a:rPr lang="tr-TR" dirty="0">
                <a:latin typeface="Comic Sans MS" panose="030F0702030302020204" pitchFamily="66" charset="0"/>
              </a:rPr>
              <a:t>en çok </a:t>
            </a:r>
            <a:r>
              <a:rPr lang="tr-TR" dirty="0" smtClean="0">
                <a:latin typeface="Comic Sans MS" panose="030F0702030302020204" pitchFamily="66" charset="0"/>
              </a:rPr>
              <a:t>başvurulan </a:t>
            </a:r>
            <a:r>
              <a:rPr lang="tr-TR" dirty="0">
                <a:latin typeface="Comic Sans MS" panose="030F0702030302020204" pitchFamily="66" charset="0"/>
              </a:rPr>
              <a:t>veri, bölgenin nüfusu ve nüfus yapısı özellikleridir. </a:t>
            </a:r>
          </a:p>
        </p:txBody>
      </p:sp>
      <p:pic>
        <p:nvPicPr>
          <p:cNvPr id="8194" name="Picture 2" descr="http://img04.blogcu.com/v2/images/big/c/o/g/cografyalise/cografyalise_1327272527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645024"/>
            <a:ext cx="3810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253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1441807"/>
            <a:ext cx="7632848" cy="3139321"/>
          </a:xfrm>
          <a:prstGeom prst="rect">
            <a:avLst/>
          </a:prstGeom>
          <a:noFill/>
        </p:spPr>
        <p:txBody>
          <a:bodyPr wrap="square" rtlCol="0">
            <a:spAutoFit/>
          </a:bodyPr>
          <a:lstStyle/>
          <a:p>
            <a:r>
              <a:rPr lang="tr-TR" b="1" dirty="0">
                <a:latin typeface="Comic Sans MS" panose="030F0702030302020204" pitchFamily="66" charset="0"/>
              </a:rPr>
              <a:t>Toplumun nüfus özellikleri; </a:t>
            </a:r>
          </a:p>
          <a:p>
            <a:endParaRPr lang="tr-TR" dirty="0" smtClean="0">
              <a:latin typeface="Comic Sans MS" panose="030F0702030302020204" pitchFamily="66" charset="0"/>
            </a:endParaRPr>
          </a:p>
          <a:p>
            <a:pPr marL="285750" indent="-285750">
              <a:buFont typeface="Wingdings" panose="05000000000000000000" pitchFamily="2" charset="2"/>
              <a:buChar char="Ø"/>
            </a:pPr>
            <a:r>
              <a:rPr lang="tr-TR" dirty="0" smtClean="0">
                <a:latin typeface="Comic Sans MS" panose="030F0702030302020204" pitchFamily="66" charset="0"/>
              </a:rPr>
              <a:t>Nüfus </a:t>
            </a:r>
            <a:r>
              <a:rPr lang="tr-TR" dirty="0">
                <a:latin typeface="Comic Sans MS" panose="030F0702030302020204" pitchFamily="66" charset="0"/>
              </a:rPr>
              <a:t>yoğunluğu, </a:t>
            </a:r>
          </a:p>
          <a:p>
            <a:pPr marL="285750" indent="-285750">
              <a:buFont typeface="Wingdings" panose="05000000000000000000" pitchFamily="2" charset="2"/>
              <a:buChar char="Ø"/>
            </a:pPr>
            <a:r>
              <a:rPr lang="tr-TR" dirty="0" smtClean="0">
                <a:latin typeface="Comic Sans MS" panose="030F0702030302020204" pitchFamily="66" charset="0"/>
              </a:rPr>
              <a:t>Nüfusun </a:t>
            </a:r>
            <a:r>
              <a:rPr lang="tr-TR" dirty="0">
                <a:latin typeface="Comic Sans MS" panose="030F0702030302020204" pitchFamily="66" charset="0"/>
              </a:rPr>
              <a:t>kırsal/kentsel dağılımı, </a:t>
            </a:r>
          </a:p>
          <a:p>
            <a:pPr marL="285750" indent="-285750">
              <a:buFont typeface="Wingdings" panose="05000000000000000000" pitchFamily="2" charset="2"/>
              <a:buChar char="Ø"/>
            </a:pPr>
            <a:r>
              <a:rPr lang="tr-TR" dirty="0" smtClean="0">
                <a:latin typeface="Comic Sans MS" panose="030F0702030302020204" pitchFamily="66" charset="0"/>
              </a:rPr>
              <a:t>Farklı </a:t>
            </a:r>
            <a:r>
              <a:rPr lang="tr-TR" dirty="0">
                <a:latin typeface="Comic Sans MS" panose="030F0702030302020204" pitchFamily="66" charset="0"/>
              </a:rPr>
              <a:t>dinler/ etnik gruplar, </a:t>
            </a:r>
          </a:p>
          <a:p>
            <a:pPr marL="285750" indent="-285750">
              <a:buFont typeface="Wingdings" panose="05000000000000000000" pitchFamily="2" charset="2"/>
              <a:buChar char="Ø"/>
            </a:pPr>
            <a:r>
              <a:rPr lang="tr-TR" dirty="0" smtClean="0">
                <a:latin typeface="Comic Sans MS" panose="030F0702030302020204" pitchFamily="66" charset="0"/>
              </a:rPr>
              <a:t>Toplumda konuşulan </a:t>
            </a:r>
            <a:r>
              <a:rPr lang="tr-TR" dirty="0">
                <a:latin typeface="Comic Sans MS" panose="030F0702030302020204" pitchFamily="66" charset="0"/>
              </a:rPr>
              <a:t>diller, </a:t>
            </a:r>
          </a:p>
          <a:p>
            <a:pPr marL="285750" indent="-285750">
              <a:buFont typeface="Wingdings" panose="05000000000000000000" pitchFamily="2" charset="2"/>
              <a:buChar char="Ø"/>
            </a:pPr>
            <a:r>
              <a:rPr lang="tr-TR" dirty="0" smtClean="0">
                <a:latin typeface="Comic Sans MS" panose="030F0702030302020204" pitchFamily="66" charset="0"/>
              </a:rPr>
              <a:t>Toplumun </a:t>
            </a:r>
            <a:r>
              <a:rPr lang="tr-TR" dirty="0">
                <a:latin typeface="Comic Sans MS" panose="030F0702030302020204" pitchFamily="66" charset="0"/>
              </a:rPr>
              <a:t>aile yapısı ve ortalama aile büyüklüğü, </a:t>
            </a:r>
          </a:p>
          <a:p>
            <a:pPr marL="285750" indent="-285750">
              <a:buFont typeface="Wingdings" panose="05000000000000000000" pitchFamily="2" charset="2"/>
              <a:buChar char="Ø"/>
            </a:pPr>
            <a:r>
              <a:rPr lang="tr-TR" dirty="0" smtClean="0">
                <a:latin typeface="Comic Sans MS" panose="030F0702030302020204" pitchFamily="66" charset="0"/>
              </a:rPr>
              <a:t>Erişkin </a:t>
            </a:r>
            <a:r>
              <a:rPr lang="tr-TR" dirty="0">
                <a:latin typeface="Comic Sans MS" panose="030F0702030302020204" pitchFamily="66" charset="0"/>
              </a:rPr>
              <a:t>nüfusun eğitim durumu, </a:t>
            </a:r>
          </a:p>
          <a:p>
            <a:pPr marL="285750" indent="-285750">
              <a:buFont typeface="Wingdings" panose="05000000000000000000" pitchFamily="2" charset="2"/>
              <a:buChar char="Ø"/>
            </a:pPr>
            <a:r>
              <a:rPr lang="tr-TR" dirty="0" smtClean="0">
                <a:latin typeface="Comic Sans MS" panose="030F0702030302020204" pitchFamily="66" charset="0"/>
              </a:rPr>
              <a:t>Nüfusun yaş, </a:t>
            </a:r>
            <a:r>
              <a:rPr lang="tr-TR" dirty="0">
                <a:latin typeface="Comic Sans MS" panose="030F0702030302020204" pitchFamily="66" charset="0"/>
              </a:rPr>
              <a:t>cinsiyet, meslek ve medeni duruma göre dağılımı, </a:t>
            </a:r>
          </a:p>
          <a:p>
            <a:pPr marL="285750" indent="-285750">
              <a:buFont typeface="Wingdings" panose="05000000000000000000" pitchFamily="2" charset="2"/>
              <a:buChar char="Ø"/>
            </a:pPr>
            <a:r>
              <a:rPr lang="tr-TR" dirty="0" smtClean="0">
                <a:latin typeface="Comic Sans MS" panose="030F0702030302020204" pitchFamily="66" charset="0"/>
              </a:rPr>
              <a:t>Nüfus </a:t>
            </a:r>
            <a:r>
              <a:rPr lang="tr-TR" dirty="0">
                <a:latin typeface="Comic Sans MS" panose="030F0702030302020204" pitchFamily="66" charset="0"/>
              </a:rPr>
              <a:t>hareketlerinin incelenmesi ile elde edilir. </a:t>
            </a:r>
          </a:p>
          <a:p>
            <a:endParaRPr lang="tr-TR" dirty="0">
              <a:latin typeface="Comic Sans MS" panose="030F0702030302020204" pitchFamily="66" charset="0"/>
            </a:endParaRPr>
          </a:p>
        </p:txBody>
      </p:sp>
    </p:spTree>
    <p:extLst>
      <p:ext uri="{BB962C8B-B14F-4D97-AF65-F5344CB8AC3E}">
        <p14:creationId xmlns:p14="http://schemas.microsoft.com/office/powerpoint/2010/main" val="3558052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980728"/>
            <a:ext cx="8136904" cy="3970318"/>
          </a:xfrm>
          <a:prstGeom prst="rect">
            <a:avLst/>
          </a:prstGeom>
          <a:noFill/>
        </p:spPr>
        <p:txBody>
          <a:bodyPr wrap="square" rtlCol="0">
            <a:spAutoFit/>
          </a:bodyPr>
          <a:lstStyle/>
          <a:p>
            <a:pPr algn="just"/>
            <a:r>
              <a:rPr lang="tr-TR" b="1" dirty="0">
                <a:latin typeface="Comic Sans MS" panose="030F0702030302020204" pitchFamily="66" charset="0"/>
              </a:rPr>
              <a:t>Toplumun Nüfus Sorunları </a:t>
            </a:r>
            <a:endParaRPr lang="tr-TR" dirty="0">
              <a:latin typeface="Comic Sans MS" panose="030F0702030302020204" pitchFamily="66" charset="0"/>
            </a:endParaRPr>
          </a:p>
          <a:p>
            <a:pPr algn="just"/>
            <a:r>
              <a:rPr lang="tr-TR" dirty="0">
                <a:latin typeface="Comic Sans MS" panose="030F0702030302020204" pitchFamily="66" charset="0"/>
              </a:rPr>
              <a:t>Nüfus </a:t>
            </a:r>
            <a:r>
              <a:rPr lang="tr-TR" dirty="0" smtClean="0">
                <a:latin typeface="Comic Sans MS" panose="030F0702030302020204" pitchFamily="66" charset="0"/>
              </a:rPr>
              <a:t>artışı </a:t>
            </a:r>
            <a:r>
              <a:rPr lang="tr-TR" dirty="0">
                <a:latin typeface="Comic Sans MS" panose="030F0702030302020204" pitchFamily="66" charset="0"/>
              </a:rPr>
              <a:t>birçok problemi de beraberinde getirmektedir. Bu problemleri </a:t>
            </a:r>
            <a:r>
              <a:rPr lang="tr-TR" dirty="0" smtClean="0">
                <a:latin typeface="Comic Sans MS" panose="030F0702030302020204" pitchFamily="66" charset="0"/>
              </a:rPr>
              <a:t>şöyle </a:t>
            </a:r>
            <a:r>
              <a:rPr lang="tr-TR" dirty="0">
                <a:latin typeface="Comic Sans MS" panose="030F0702030302020204" pitchFamily="66" charset="0"/>
              </a:rPr>
              <a:t>sıralayabiliriz: </a:t>
            </a:r>
          </a:p>
          <a:p>
            <a:pPr algn="just"/>
            <a:endParaRPr lang="tr-TR" dirty="0" smtClean="0">
              <a:latin typeface="Comic Sans MS" panose="030F0702030302020204" pitchFamily="66" charset="0"/>
            </a:endParaRPr>
          </a:p>
          <a:p>
            <a:pPr marL="285750" indent="-285750" algn="just">
              <a:buFont typeface="Wingdings" panose="05000000000000000000" pitchFamily="2" charset="2"/>
              <a:buChar char="q"/>
            </a:pPr>
            <a:r>
              <a:rPr lang="tr-TR" dirty="0" smtClean="0">
                <a:latin typeface="Comic Sans MS" panose="030F0702030302020204" pitchFamily="66" charset="0"/>
              </a:rPr>
              <a:t>İşsizlik </a:t>
            </a:r>
            <a:r>
              <a:rPr lang="tr-TR" dirty="0">
                <a:latin typeface="Comic Sans MS" panose="030F0702030302020204" pitchFamily="66" charset="0"/>
              </a:rPr>
              <a:t>artar. </a:t>
            </a:r>
          </a:p>
          <a:p>
            <a:pPr marL="285750" indent="-285750" algn="just">
              <a:buFont typeface="Wingdings" panose="05000000000000000000" pitchFamily="2" charset="2"/>
              <a:buChar char="q"/>
            </a:pPr>
            <a:r>
              <a:rPr lang="tr-TR" dirty="0" smtClean="0">
                <a:latin typeface="Comic Sans MS" panose="030F0702030302020204" pitchFamily="66" charset="0"/>
              </a:rPr>
              <a:t>Kalkınma </a:t>
            </a:r>
            <a:r>
              <a:rPr lang="tr-TR" dirty="0">
                <a:latin typeface="Comic Sans MS" panose="030F0702030302020204" pitchFamily="66" charset="0"/>
              </a:rPr>
              <a:t>hızı </a:t>
            </a:r>
            <a:r>
              <a:rPr lang="tr-TR" dirty="0" smtClean="0">
                <a:latin typeface="Comic Sans MS" panose="030F0702030302020204" pitchFamily="66" charset="0"/>
              </a:rPr>
              <a:t>düşer</a:t>
            </a:r>
            <a:r>
              <a:rPr lang="tr-TR" dirty="0">
                <a:latin typeface="Comic Sans MS" panose="030F0702030302020204" pitchFamily="66" charset="0"/>
              </a:rPr>
              <a:t>. </a:t>
            </a:r>
          </a:p>
          <a:p>
            <a:pPr marL="285750" indent="-285750" algn="just">
              <a:buFont typeface="Wingdings" panose="05000000000000000000" pitchFamily="2" charset="2"/>
              <a:buChar char="q"/>
            </a:pPr>
            <a:r>
              <a:rPr lang="tr-TR" dirty="0" smtClean="0">
                <a:latin typeface="Comic Sans MS" panose="030F0702030302020204" pitchFamily="66" charset="0"/>
              </a:rPr>
              <a:t>Kişi başına düşen </a:t>
            </a:r>
            <a:r>
              <a:rPr lang="tr-TR" dirty="0">
                <a:latin typeface="Comic Sans MS" panose="030F0702030302020204" pitchFamily="66" charset="0"/>
              </a:rPr>
              <a:t>milli gelir azalır. </a:t>
            </a:r>
          </a:p>
          <a:p>
            <a:pPr marL="285750" indent="-285750" algn="just">
              <a:buFont typeface="Wingdings" panose="05000000000000000000" pitchFamily="2" charset="2"/>
              <a:buChar char="q"/>
            </a:pPr>
            <a:r>
              <a:rPr lang="tr-TR" dirty="0" smtClean="0">
                <a:latin typeface="Comic Sans MS" panose="030F0702030302020204" pitchFamily="66" charset="0"/>
              </a:rPr>
              <a:t>Tüketim </a:t>
            </a:r>
            <a:r>
              <a:rPr lang="tr-TR" dirty="0">
                <a:latin typeface="Comic Sans MS" panose="030F0702030302020204" pitchFamily="66" charset="0"/>
              </a:rPr>
              <a:t>artar, tasarruf azalır. </a:t>
            </a:r>
          </a:p>
          <a:p>
            <a:pPr marL="285750" indent="-285750" algn="just">
              <a:buFont typeface="Wingdings" panose="05000000000000000000" pitchFamily="2" charset="2"/>
              <a:buChar char="q"/>
            </a:pPr>
            <a:r>
              <a:rPr lang="tr-TR" dirty="0" smtClean="0">
                <a:latin typeface="Comic Sans MS" panose="030F0702030302020204" pitchFamily="66" charset="0"/>
              </a:rPr>
              <a:t>İ</a:t>
            </a:r>
            <a:r>
              <a:rPr lang="es-ES" dirty="0" smtClean="0">
                <a:latin typeface="Comic Sans MS" panose="030F0702030302020204" pitchFamily="66" charset="0"/>
              </a:rPr>
              <a:t>ç </a:t>
            </a:r>
            <a:r>
              <a:rPr lang="es-ES" dirty="0">
                <a:latin typeface="Comic Sans MS" panose="030F0702030302020204" pitchFamily="66" charset="0"/>
              </a:rPr>
              <a:t>ve </a:t>
            </a:r>
            <a:r>
              <a:rPr lang="es-ES" dirty="0" smtClean="0">
                <a:latin typeface="Comic Sans MS" panose="030F0702030302020204" pitchFamily="66" charset="0"/>
              </a:rPr>
              <a:t>dış </a:t>
            </a:r>
            <a:r>
              <a:rPr lang="es-ES" dirty="0">
                <a:latin typeface="Comic Sans MS" panose="030F0702030302020204" pitchFamily="66" charset="0"/>
              </a:rPr>
              <a:t>göç artar. </a:t>
            </a:r>
          </a:p>
          <a:p>
            <a:pPr marL="285750" indent="-285750" algn="just">
              <a:buFont typeface="Wingdings" panose="05000000000000000000" pitchFamily="2" charset="2"/>
              <a:buChar char="q"/>
            </a:pPr>
            <a:r>
              <a:rPr lang="tr-TR" dirty="0" smtClean="0">
                <a:latin typeface="Comic Sans MS" panose="030F0702030302020204" pitchFamily="66" charset="0"/>
              </a:rPr>
              <a:t>İnsanların </a:t>
            </a:r>
            <a:r>
              <a:rPr lang="tr-TR" dirty="0">
                <a:latin typeface="Comic Sans MS" panose="030F0702030302020204" pitchFamily="66" charset="0"/>
              </a:rPr>
              <a:t>temel ihtiyaçlarının </a:t>
            </a:r>
            <a:r>
              <a:rPr lang="tr-TR" dirty="0" smtClean="0">
                <a:latin typeface="Comic Sans MS" panose="030F0702030302020204" pitchFamily="66" charset="0"/>
              </a:rPr>
              <a:t>karşılanması zorlaşır</a:t>
            </a:r>
            <a:r>
              <a:rPr lang="tr-TR" dirty="0">
                <a:latin typeface="Comic Sans MS" panose="030F0702030302020204" pitchFamily="66" charset="0"/>
              </a:rPr>
              <a:t>. </a:t>
            </a:r>
          </a:p>
          <a:p>
            <a:pPr marL="285750" indent="-285750" algn="just">
              <a:buFont typeface="Wingdings" panose="05000000000000000000" pitchFamily="2" charset="2"/>
              <a:buChar char="q"/>
            </a:pPr>
            <a:r>
              <a:rPr lang="tr-TR" dirty="0" smtClean="0">
                <a:latin typeface="Comic Sans MS" panose="030F0702030302020204" pitchFamily="66" charset="0"/>
              </a:rPr>
              <a:t>Çevre </a:t>
            </a:r>
            <a:r>
              <a:rPr lang="tr-TR" dirty="0">
                <a:latin typeface="Comic Sans MS" panose="030F0702030302020204" pitchFamily="66" charset="0"/>
              </a:rPr>
              <a:t>kirlenmesi artar. </a:t>
            </a:r>
          </a:p>
          <a:p>
            <a:pPr marL="285750" indent="-285750" algn="just">
              <a:buFont typeface="Wingdings" panose="05000000000000000000" pitchFamily="2" charset="2"/>
              <a:buChar char="q"/>
            </a:pPr>
            <a:r>
              <a:rPr lang="tr-TR" dirty="0" smtClean="0">
                <a:latin typeface="Comic Sans MS" panose="030F0702030302020204" pitchFamily="66" charset="0"/>
              </a:rPr>
              <a:t>Belediye </a:t>
            </a:r>
            <a:r>
              <a:rPr lang="tr-TR" dirty="0">
                <a:latin typeface="Comic Sans MS" panose="030F0702030302020204" pitchFamily="66" charset="0"/>
              </a:rPr>
              <a:t>hizmetleri </a:t>
            </a:r>
            <a:r>
              <a:rPr lang="tr-TR" dirty="0" smtClean="0">
                <a:latin typeface="Comic Sans MS" panose="030F0702030302020204" pitchFamily="66" charset="0"/>
              </a:rPr>
              <a:t>zorlaşır</a:t>
            </a:r>
            <a:r>
              <a:rPr lang="tr-TR" dirty="0">
                <a:latin typeface="Comic Sans MS" panose="030F0702030302020204" pitchFamily="66" charset="0"/>
              </a:rPr>
              <a:t>. </a:t>
            </a:r>
          </a:p>
          <a:p>
            <a:pPr marL="285750" indent="-285750" algn="just">
              <a:buFont typeface="Wingdings" panose="05000000000000000000" pitchFamily="2" charset="2"/>
              <a:buChar char="q"/>
            </a:pPr>
            <a:r>
              <a:rPr lang="tr-TR" dirty="0" smtClean="0">
                <a:latin typeface="Comic Sans MS" panose="030F0702030302020204" pitchFamily="66" charset="0"/>
              </a:rPr>
              <a:t>Çarpık kentleşme </a:t>
            </a:r>
            <a:r>
              <a:rPr lang="tr-TR" dirty="0">
                <a:latin typeface="Comic Sans MS" panose="030F0702030302020204" pitchFamily="66" charset="0"/>
              </a:rPr>
              <a:t>görülür. </a:t>
            </a:r>
          </a:p>
          <a:p>
            <a:pPr algn="just"/>
            <a:endParaRPr lang="tr-TR" dirty="0">
              <a:latin typeface="Comic Sans MS" panose="030F0702030302020204" pitchFamily="66" charset="0"/>
            </a:endParaRPr>
          </a:p>
        </p:txBody>
      </p:sp>
      <p:pic>
        <p:nvPicPr>
          <p:cNvPr id="9218" name="Picture 2" descr="http://churchandstate.org.uk/wordpressRM/wp-content/uploads/2010/11/overpopulation-scales-e1288971523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789040"/>
            <a:ext cx="2736304" cy="300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437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268760"/>
            <a:ext cx="8352928" cy="1292854"/>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Nüfus yapısı, cinsiyet, </a:t>
            </a:r>
            <a:r>
              <a:rPr lang="tr-TR" dirty="0" smtClean="0">
                <a:latin typeface="Comic Sans MS" panose="030F0702030302020204" pitchFamily="66" charset="0"/>
              </a:rPr>
              <a:t>yaş, </a:t>
            </a:r>
            <a:r>
              <a:rPr lang="tr-TR" dirty="0">
                <a:latin typeface="Comic Sans MS" panose="030F0702030302020204" pitchFamily="66" charset="0"/>
              </a:rPr>
              <a:t>eğitim, meslek ve </a:t>
            </a:r>
            <a:r>
              <a:rPr lang="tr-TR" dirty="0" smtClean="0">
                <a:latin typeface="Comic Sans MS" panose="030F0702030302020204" pitchFamily="66" charset="0"/>
              </a:rPr>
              <a:t>çeşitli yaş </a:t>
            </a:r>
            <a:r>
              <a:rPr lang="tr-TR" dirty="0">
                <a:latin typeface="Comic Sans MS" panose="030F0702030302020204" pitchFamily="66" charset="0"/>
              </a:rPr>
              <a:t>grupları yönünden dağılım konularını kapsar. Doğum, ölüm, iç ve </a:t>
            </a:r>
            <a:r>
              <a:rPr lang="tr-TR" dirty="0" smtClean="0">
                <a:latin typeface="Comic Sans MS" panose="030F0702030302020204" pitchFamily="66" charset="0"/>
              </a:rPr>
              <a:t>dış </a:t>
            </a:r>
            <a:r>
              <a:rPr lang="tr-TR" dirty="0">
                <a:latin typeface="Comic Sans MS" panose="030F0702030302020204" pitchFamily="66" charset="0"/>
              </a:rPr>
              <a:t>göçler, evlenme ve </a:t>
            </a:r>
            <a:r>
              <a:rPr lang="tr-TR" dirty="0" smtClean="0">
                <a:latin typeface="Comic Sans MS" panose="030F0702030302020204" pitchFamily="66" charset="0"/>
              </a:rPr>
              <a:t>boşanma </a:t>
            </a:r>
            <a:r>
              <a:rPr lang="tr-TR" dirty="0">
                <a:latin typeface="Comic Sans MS" panose="030F0702030302020204" pitchFamily="66" charset="0"/>
              </a:rPr>
              <a:t>gibi olaylar ise nüfus büyüklüğünü (nüfusta </a:t>
            </a:r>
            <a:r>
              <a:rPr lang="tr-TR" dirty="0" smtClean="0">
                <a:latin typeface="Comic Sans MS" panose="030F0702030302020204" pitchFamily="66" charset="0"/>
              </a:rPr>
              <a:t>artış </a:t>
            </a:r>
            <a:r>
              <a:rPr lang="tr-TR" dirty="0">
                <a:latin typeface="Comic Sans MS" panose="030F0702030302020204" pitchFamily="66" charset="0"/>
              </a:rPr>
              <a:t>veya </a:t>
            </a:r>
            <a:r>
              <a:rPr lang="tr-TR" dirty="0" smtClean="0">
                <a:latin typeface="Comic Sans MS" panose="030F0702030302020204" pitchFamily="66" charset="0"/>
              </a:rPr>
              <a:t>azalış) </a:t>
            </a:r>
            <a:r>
              <a:rPr lang="tr-TR" dirty="0">
                <a:latin typeface="Comic Sans MS" panose="030F0702030302020204" pitchFamily="66" charset="0"/>
              </a:rPr>
              <a:t>etkiler. </a:t>
            </a:r>
          </a:p>
        </p:txBody>
      </p:sp>
      <p:pic>
        <p:nvPicPr>
          <p:cNvPr id="3074" name="Picture 2" descr="http://www.parl.gc.ca/Content/LOP/researchpublications/images/prb05101_1-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429000"/>
            <a:ext cx="325755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orldpopulationstatistics.com/wp-content/uploads/2014/02/population-of-china-2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33" y="3278109"/>
            <a:ext cx="4427984" cy="285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412776"/>
            <a:ext cx="8712968" cy="1708353"/>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Bir toplumun </a:t>
            </a:r>
            <a:r>
              <a:rPr lang="tr-TR" dirty="0" smtClean="0">
                <a:latin typeface="Comic Sans MS" panose="030F0702030302020204" pitchFamily="66" charset="0"/>
              </a:rPr>
              <a:t>sağlık </a:t>
            </a:r>
            <a:r>
              <a:rPr lang="tr-TR" dirty="0">
                <a:latin typeface="Comic Sans MS" panose="030F0702030302020204" pitchFamily="66" charset="0"/>
              </a:rPr>
              <a:t>düzeyi ve </a:t>
            </a:r>
            <a:r>
              <a:rPr lang="tr-TR" dirty="0" smtClean="0">
                <a:latin typeface="Comic Sans MS" panose="030F0702030302020204" pitchFamily="66" charset="0"/>
              </a:rPr>
              <a:t>sağlık </a:t>
            </a:r>
            <a:r>
              <a:rPr lang="tr-TR" dirty="0">
                <a:latin typeface="Comic Sans MS" panose="030F0702030302020204" pitchFamily="66" charset="0"/>
              </a:rPr>
              <a:t>hizmetleri </a:t>
            </a:r>
            <a:r>
              <a:rPr lang="tr-TR" dirty="0" smtClean="0">
                <a:latin typeface="Comic Sans MS" panose="030F0702030302020204" pitchFamily="66" charset="0"/>
              </a:rPr>
              <a:t>ihtiyacı </a:t>
            </a:r>
            <a:r>
              <a:rPr lang="tr-TR" dirty="0">
                <a:latin typeface="Comic Sans MS" panose="030F0702030302020204" pitchFamily="66" charset="0"/>
              </a:rPr>
              <a:t>onun demografik </a:t>
            </a:r>
            <a:r>
              <a:rPr lang="tr-TR" dirty="0" smtClean="0">
                <a:latin typeface="Comic Sans MS" panose="030F0702030302020204" pitchFamily="66" charset="0"/>
              </a:rPr>
              <a:t>yapısında kendini </a:t>
            </a:r>
            <a:r>
              <a:rPr lang="tr-TR" dirty="0">
                <a:latin typeface="Comic Sans MS" panose="030F0702030302020204" pitchFamily="66" charset="0"/>
              </a:rPr>
              <a:t>gösterir. </a:t>
            </a:r>
            <a:r>
              <a:rPr lang="tr-TR" dirty="0" smtClean="0">
                <a:latin typeface="Comic Sans MS" panose="030F0702030302020204" pitchFamily="66" charset="0"/>
              </a:rPr>
              <a:t>Örneğin</a:t>
            </a:r>
            <a:r>
              <a:rPr lang="tr-TR" dirty="0">
                <a:latin typeface="Comic Sans MS" panose="030F0702030302020204" pitchFamily="66" charset="0"/>
              </a:rPr>
              <a:t>, </a:t>
            </a:r>
            <a:r>
              <a:rPr lang="tr-TR" dirty="0" smtClean="0">
                <a:latin typeface="Comic Sans MS" panose="030F0702030302020204" pitchFamily="66" charset="0"/>
              </a:rPr>
              <a:t>sağlık </a:t>
            </a:r>
            <a:r>
              <a:rPr lang="tr-TR" dirty="0">
                <a:latin typeface="Comic Sans MS" panose="030F0702030302020204" pitchFamily="66" charset="0"/>
              </a:rPr>
              <a:t>göstergeleri olumsuz bir toplumun genç bir </a:t>
            </a:r>
            <a:r>
              <a:rPr lang="tr-TR" dirty="0" smtClean="0">
                <a:latin typeface="Comic Sans MS" panose="030F0702030302020204" pitchFamily="66" charset="0"/>
              </a:rPr>
              <a:t>nüfusa sahip olduğu</a:t>
            </a:r>
            <a:r>
              <a:rPr lang="tr-TR" dirty="0">
                <a:latin typeface="Comic Sans MS" panose="030F0702030302020204" pitchFamily="66" charset="0"/>
              </a:rPr>
              <a:t>, ölüm </a:t>
            </a:r>
            <a:r>
              <a:rPr lang="tr-TR" dirty="0" smtClean="0">
                <a:latin typeface="Comic Sans MS" panose="030F0702030302020204" pitchFamily="66" charset="0"/>
              </a:rPr>
              <a:t>hızlarının </a:t>
            </a:r>
            <a:r>
              <a:rPr lang="tr-TR" dirty="0">
                <a:latin typeface="Comic Sans MS" panose="030F0702030302020204" pitchFamily="66" charset="0"/>
              </a:rPr>
              <a:t>özellikle bebek ölümlerinin yüksek </a:t>
            </a:r>
            <a:r>
              <a:rPr lang="tr-TR" dirty="0" smtClean="0">
                <a:latin typeface="Comic Sans MS" panose="030F0702030302020204" pitchFamily="66" charset="0"/>
              </a:rPr>
              <a:t>olduğu</a:t>
            </a:r>
            <a:r>
              <a:rPr lang="tr-TR" dirty="0">
                <a:latin typeface="Comic Sans MS" panose="030F0702030302020204" pitchFamily="66" charset="0"/>
              </a:rPr>
              <a:t>, </a:t>
            </a:r>
            <a:r>
              <a:rPr lang="tr-TR" dirty="0" smtClean="0">
                <a:latin typeface="Comic Sans MS" panose="030F0702030302020204" pitchFamily="66" charset="0"/>
              </a:rPr>
              <a:t>dolayısıyla nüfusun aşındığı </a:t>
            </a:r>
            <a:r>
              <a:rPr lang="tr-TR" dirty="0">
                <a:latin typeface="Comic Sans MS" panose="030F0702030302020204" pitchFamily="66" charset="0"/>
              </a:rPr>
              <a:t>söylenebilir.</a:t>
            </a: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196752"/>
            <a:ext cx="8208912" cy="2539350"/>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Aynı </a:t>
            </a:r>
            <a:r>
              <a:rPr lang="tr-TR" dirty="0">
                <a:latin typeface="Comic Sans MS" panose="030F0702030302020204" pitchFamily="66" charset="0"/>
              </a:rPr>
              <a:t>zamanda bu nüfusun demografik özellikleri </a:t>
            </a:r>
            <a:r>
              <a:rPr lang="tr-TR" dirty="0" smtClean="0">
                <a:latin typeface="Comic Sans MS" panose="030F0702030302020204" pitchFamily="66" charset="0"/>
              </a:rPr>
              <a:t>onun sağlık </a:t>
            </a:r>
            <a:r>
              <a:rPr lang="tr-TR" dirty="0">
                <a:latin typeface="Comic Sans MS" panose="030F0702030302020204" pitchFamily="66" charset="0"/>
              </a:rPr>
              <a:t>düzeyini ve </a:t>
            </a:r>
            <a:r>
              <a:rPr lang="tr-TR" dirty="0" smtClean="0">
                <a:latin typeface="Comic Sans MS" panose="030F0702030302020204" pitchFamily="66" charset="0"/>
              </a:rPr>
              <a:t>ihtiyaçlarını </a:t>
            </a:r>
            <a:r>
              <a:rPr lang="tr-TR" dirty="0">
                <a:latin typeface="Comic Sans MS" panose="030F0702030302020204" pitchFamily="66" charset="0"/>
              </a:rPr>
              <a:t>etkileyecektir. </a:t>
            </a:r>
            <a:r>
              <a:rPr lang="tr-TR" dirty="0" smtClean="0">
                <a:latin typeface="Comic Sans MS" panose="030F0702030302020204" pitchFamily="66" charset="0"/>
              </a:rPr>
              <a:t>Örneğin</a:t>
            </a:r>
            <a:r>
              <a:rPr lang="tr-TR" dirty="0">
                <a:latin typeface="Comic Sans MS" panose="030F0702030302020204" pitchFamily="66" charset="0"/>
              </a:rPr>
              <a:t>, nüfusun </a:t>
            </a:r>
            <a:r>
              <a:rPr lang="tr-TR" dirty="0" smtClean="0">
                <a:latin typeface="Comic Sans MS" panose="030F0702030302020204" pitchFamily="66" charset="0"/>
              </a:rPr>
              <a:t>yaş </a:t>
            </a:r>
            <a:r>
              <a:rPr lang="tr-TR" dirty="0">
                <a:latin typeface="Comic Sans MS" panose="030F0702030302020204" pitchFamily="66" charset="0"/>
              </a:rPr>
              <a:t>kompozisyonu </a:t>
            </a:r>
            <a:r>
              <a:rPr lang="tr-TR" dirty="0" smtClean="0">
                <a:latin typeface="Comic Sans MS" panose="030F0702030302020204" pitchFamily="66" charset="0"/>
              </a:rPr>
              <a:t>sık görülen</a:t>
            </a:r>
            <a:r>
              <a:rPr lang="tr-TR" dirty="0">
                <a:latin typeface="Comic Sans MS" panose="030F0702030302020204" pitchFamily="66" charset="0"/>
              </a:rPr>
              <a:t>, </a:t>
            </a:r>
            <a:r>
              <a:rPr lang="tr-TR" dirty="0" smtClean="0">
                <a:latin typeface="Comic Sans MS" panose="030F0702030302020204" pitchFamily="66" charset="0"/>
              </a:rPr>
              <a:t>hastalık yaratıcı koşullarda </a:t>
            </a:r>
            <a:r>
              <a:rPr lang="tr-TR" dirty="0">
                <a:latin typeface="Comic Sans MS" panose="030F0702030302020204" pitchFamily="66" charset="0"/>
              </a:rPr>
              <a:t>kendini gösterecektir; </a:t>
            </a:r>
            <a:r>
              <a:rPr lang="tr-TR" dirty="0" smtClean="0">
                <a:latin typeface="Comic Sans MS" panose="030F0702030302020204" pitchFamily="66" charset="0"/>
              </a:rPr>
              <a:t>yaş yapısı sağlık </a:t>
            </a:r>
            <a:r>
              <a:rPr lang="tr-TR" dirty="0">
                <a:latin typeface="Comic Sans MS" panose="030F0702030302020204" pitchFamily="66" charset="0"/>
              </a:rPr>
              <a:t>hizmeti</a:t>
            </a:r>
          </a:p>
          <a:p>
            <a:pPr algn="just">
              <a:lnSpc>
                <a:spcPct val="150000"/>
              </a:lnSpc>
            </a:pPr>
            <a:r>
              <a:rPr lang="tr-TR" dirty="0">
                <a:latin typeface="Comic Sans MS" panose="030F0702030302020204" pitchFamily="66" charset="0"/>
              </a:rPr>
              <a:t>sunumunu etkileyecektir. </a:t>
            </a:r>
            <a:r>
              <a:rPr lang="tr-TR" dirty="0" smtClean="0">
                <a:latin typeface="Comic Sans MS" panose="030F0702030302020204" pitchFamily="66" charset="0"/>
              </a:rPr>
              <a:t>Doğurganlığı </a:t>
            </a:r>
            <a:r>
              <a:rPr lang="tr-TR" dirty="0">
                <a:latin typeface="Comic Sans MS" panose="030F0702030302020204" pitchFamily="66" charset="0"/>
              </a:rPr>
              <a:t>yüksek, bebek ölümleri fazla olan genç </a:t>
            </a:r>
            <a:r>
              <a:rPr lang="tr-TR" dirty="0" smtClean="0">
                <a:latin typeface="Comic Sans MS" panose="030F0702030302020204" pitchFamily="66" charset="0"/>
              </a:rPr>
              <a:t>nüfusun sağlık </a:t>
            </a:r>
            <a:r>
              <a:rPr lang="tr-TR" dirty="0">
                <a:latin typeface="Comic Sans MS" panose="030F0702030302020204" pitchFamily="66" charset="0"/>
              </a:rPr>
              <a:t>hizmeti talebi </a:t>
            </a:r>
            <a:r>
              <a:rPr lang="tr-TR" dirty="0" smtClean="0">
                <a:latin typeface="Comic Sans MS" panose="030F0702030302020204" pitchFamily="66" charset="0"/>
              </a:rPr>
              <a:t>yaşlı </a:t>
            </a:r>
            <a:r>
              <a:rPr lang="tr-TR" dirty="0">
                <a:latin typeface="Comic Sans MS" panose="030F0702030302020204" pitchFamily="66" charset="0"/>
              </a:rPr>
              <a:t>bir nüfusa </a:t>
            </a:r>
            <a:r>
              <a:rPr lang="tr-TR" dirty="0" smtClean="0">
                <a:latin typeface="Comic Sans MS" panose="030F0702030302020204" pitchFamily="66" charset="0"/>
              </a:rPr>
              <a:t>kıyasla </a:t>
            </a:r>
            <a:r>
              <a:rPr lang="tr-TR" dirty="0">
                <a:latin typeface="Comic Sans MS" panose="030F0702030302020204" pitchFamily="66" charset="0"/>
              </a:rPr>
              <a:t>oldukça </a:t>
            </a:r>
            <a:r>
              <a:rPr lang="tr-TR" dirty="0" smtClean="0">
                <a:latin typeface="Comic Sans MS" panose="030F0702030302020204" pitchFamily="66" charset="0"/>
              </a:rPr>
              <a:t>farklı olacaktır</a:t>
            </a:r>
            <a:r>
              <a:rPr lang="tr-TR" dirty="0">
                <a:latin typeface="Comic Sans MS" panose="030F0702030302020204" pitchFamily="66" charset="0"/>
              </a:rPr>
              <a:t>.</a:t>
            </a: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37828" y="2203123"/>
            <a:ext cx="8496944" cy="646331"/>
          </a:xfrm>
          <a:prstGeom prst="rect">
            <a:avLst/>
          </a:prstGeom>
          <a:noFill/>
        </p:spPr>
        <p:txBody>
          <a:bodyPr wrap="square" rtlCol="0">
            <a:spAutoFit/>
          </a:bodyPr>
          <a:lstStyle/>
          <a:p>
            <a:r>
              <a:rPr lang="tr-TR" b="1" i="1" dirty="0" smtClean="0">
                <a:latin typeface="Comic Sans MS" panose="030F0702030302020204" pitchFamily="66" charset="0"/>
              </a:rPr>
              <a:t>Politika oluşturma, karar verme, planlama, uygulama ve</a:t>
            </a:r>
          </a:p>
          <a:p>
            <a:r>
              <a:rPr lang="tr-TR" b="1" i="1" dirty="0" smtClean="0">
                <a:latin typeface="Comic Sans MS" panose="030F0702030302020204" pitchFamily="66" charset="0"/>
              </a:rPr>
              <a:t>değerlendirme için sağlık sektöründe nüfusbilim vazgeçilemez bir alandır.</a:t>
            </a:r>
            <a:endParaRPr lang="tr-TR" dirty="0">
              <a:latin typeface="Comic Sans MS" panose="030F0702030302020204" pitchFamily="66" charset="0"/>
            </a:endParaRP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2168872"/>
            <a:ext cx="7442200" cy="370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323528" y="1414517"/>
            <a:ext cx="8712968" cy="646331"/>
          </a:xfrm>
          <a:prstGeom prst="rect">
            <a:avLst/>
          </a:prstGeom>
          <a:noFill/>
        </p:spPr>
        <p:txBody>
          <a:bodyPr wrap="square" rtlCol="0">
            <a:spAutoFit/>
          </a:bodyPr>
          <a:lstStyle/>
          <a:p>
            <a:r>
              <a:rPr lang="tr-TR" dirty="0" smtClean="0">
                <a:latin typeface="Comic Sans MS" panose="030F0702030302020204" pitchFamily="66" charset="0"/>
              </a:rPr>
              <a:t>Sağlık </a:t>
            </a:r>
            <a:r>
              <a:rPr lang="tr-TR" dirty="0">
                <a:latin typeface="Comic Sans MS" panose="030F0702030302020204" pitchFamily="66" charset="0"/>
              </a:rPr>
              <a:t>sistemi, </a:t>
            </a:r>
            <a:r>
              <a:rPr lang="tr-TR" dirty="0" smtClean="0">
                <a:latin typeface="Comic Sans MS" panose="030F0702030302020204" pitchFamily="66" charset="0"/>
              </a:rPr>
              <a:t>sağlık </a:t>
            </a:r>
            <a:r>
              <a:rPr lang="tr-TR" dirty="0">
                <a:latin typeface="Comic Sans MS" panose="030F0702030302020204" pitchFamily="66" charset="0"/>
              </a:rPr>
              <a:t>düzeyi ve nüfusbilim </a:t>
            </a:r>
            <a:r>
              <a:rPr lang="tr-TR" dirty="0" smtClean="0">
                <a:latin typeface="Comic Sans MS" panose="030F0702030302020204" pitchFamily="66" charset="0"/>
              </a:rPr>
              <a:t>arasındaki ilişki aşağıdaki </a:t>
            </a:r>
            <a:r>
              <a:rPr lang="tr-TR" dirty="0">
                <a:latin typeface="Comic Sans MS" panose="030F0702030302020204" pitchFamily="66" charset="0"/>
              </a:rPr>
              <a:t>ş</a:t>
            </a:r>
            <a:r>
              <a:rPr lang="tr-TR" dirty="0" smtClean="0">
                <a:latin typeface="Comic Sans MS" panose="030F0702030302020204" pitchFamily="66" charset="0"/>
              </a:rPr>
              <a:t>ekildeki gibi gösterilebilir</a:t>
            </a:r>
            <a:endParaRPr lang="tr-TR" dirty="0">
              <a:latin typeface="Comic Sans MS" panose="030F0702030302020204" pitchFamily="66" charset="0"/>
            </a:endParaRP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412776"/>
            <a:ext cx="8064896" cy="2123851"/>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Sağlık </a:t>
            </a:r>
            <a:r>
              <a:rPr lang="tr-TR" dirty="0">
                <a:latin typeface="Comic Sans MS" panose="030F0702030302020204" pitchFamily="66" charset="0"/>
              </a:rPr>
              <a:t>sektörünün, gerek halen vermekte </a:t>
            </a:r>
            <a:r>
              <a:rPr lang="tr-TR" dirty="0" smtClean="0">
                <a:latin typeface="Comic Sans MS" panose="030F0702030302020204" pitchFamily="66" charset="0"/>
              </a:rPr>
              <a:t>olduğu </a:t>
            </a:r>
            <a:r>
              <a:rPr lang="tr-TR" dirty="0">
                <a:latin typeface="Comic Sans MS" panose="030F0702030302020204" pitchFamily="66" charset="0"/>
              </a:rPr>
              <a:t>hizmetlerin düzenlenmesi, </a:t>
            </a:r>
            <a:r>
              <a:rPr lang="tr-TR" dirty="0" smtClean="0">
                <a:latin typeface="Comic Sans MS" panose="030F0702030302020204" pitchFamily="66" charset="0"/>
              </a:rPr>
              <a:t>gerekse ileriye </a:t>
            </a:r>
            <a:r>
              <a:rPr lang="tr-TR" dirty="0">
                <a:latin typeface="Comic Sans MS" panose="030F0702030302020204" pitchFamily="66" charset="0"/>
              </a:rPr>
              <a:t>yönelik hizmet </a:t>
            </a:r>
            <a:r>
              <a:rPr lang="tr-TR" dirty="0" smtClean="0">
                <a:latin typeface="Comic Sans MS" panose="030F0702030302020204" pitchFamily="66" charset="0"/>
              </a:rPr>
              <a:t>politikalarının saptanması, </a:t>
            </a:r>
            <a:r>
              <a:rPr lang="tr-TR" dirty="0">
                <a:latin typeface="Comic Sans MS" panose="030F0702030302020204" pitchFamily="66" charset="0"/>
              </a:rPr>
              <a:t>plan ve </a:t>
            </a:r>
            <a:r>
              <a:rPr lang="tr-TR" dirty="0" smtClean="0">
                <a:latin typeface="Comic Sans MS" panose="030F0702030302020204" pitchFamily="66" charset="0"/>
              </a:rPr>
              <a:t>programların </a:t>
            </a:r>
            <a:r>
              <a:rPr lang="tr-TR" dirty="0">
                <a:latin typeface="Comic Sans MS" panose="030F0702030302020204" pitchFamily="66" charset="0"/>
              </a:rPr>
              <a:t>gerçek </a:t>
            </a:r>
            <a:r>
              <a:rPr lang="tr-TR" dirty="0" smtClean="0">
                <a:latin typeface="Comic Sans MS" panose="030F0702030302020204" pitchFamily="66" charset="0"/>
              </a:rPr>
              <a:t>hizmet gereksinimlerine </a:t>
            </a:r>
            <a:r>
              <a:rPr lang="tr-TR" dirty="0">
                <a:latin typeface="Comic Sans MS" panose="030F0702030302020204" pitchFamily="66" charset="0"/>
              </a:rPr>
              <a:t>uygun </a:t>
            </a:r>
            <a:r>
              <a:rPr lang="tr-TR" dirty="0" smtClean="0">
                <a:latin typeface="Comic Sans MS" panose="030F0702030302020204" pitchFamily="66" charset="0"/>
              </a:rPr>
              <a:t>yapılabilmesi </a:t>
            </a:r>
            <a:r>
              <a:rPr lang="tr-TR" dirty="0">
                <a:latin typeface="Comic Sans MS" panose="030F0702030302020204" pitchFamily="66" charset="0"/>
              </a:rPr>
              <a:t>için nüfusbilim </a:t>
            </a:r>
            <a:r>
              <a:rPr lang="tr-TR" dirty="0" smtClean="0">
                <a:latin typeface="Comic Sans MS" panose="030F0702030302020204" pitchFamily="66" charset="0"/>
              </a:rPr>
              <a:t>tarafından sağlanan</a:t>
            </a:r>
            <a:r>
              <a:rPr lang="tr-TR" dirty="0">
                <a:latin typeface="Comic Sans MS" panose="030F0702030302020204" pitchFamily="66" charset="0"/>
              </a:rPr>
              <a:t>, </a:t>
            </a:r>
            <a:r>
              <a:rPr lang="tr-TR" dirty="0" smtClean="0">
                <a:latin typeface="Comic Sans MS" panose="030F0702030302020204" pitchFamily="66" charset="0"/>
              </a:rPr>
              <a:t>nüfusun niceliksel </a:t>
            </a:r>
            <a:r>
              <a:rPr lang="tr-TR" dirty="0">
                <a:latin typeface="Comic Sans MS" panose="030F0702030302020204" pitchFamily="66" charset="0"/>
              </a:rPr>
              <a:t>ve niteliksel özellikleri ile ilgili verilere </a:t>
            </a:r>
            <a:r>
              <a:rPr lang="tr-TR" dirty="0" smtClean="0">
                <a:latin typeface="Comic Sans MS" panose="030F0702030302020204" pitchFamily="66" charset="0"/>
              </a:rPr>
              <a:t>ihtiyacı vardır</a:t>
            </a:r>
            <a:r>
              <a:rPr lang="tr-TR" dirty="0">
                <a:latin typeface="Comic Sans MS" panose="030F0702030302020204" pitchFamily="66" charset="0"/>
              </a:rPr>
              <a:t>.</a:t>
            </a: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484784"/>
            <a:ext cx="8208912" cy="2539350"/>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Nüfusun </a:t>
            </a:r>
            <a:r>
              <a:rPr lang="tr-TR" dirty="0" smtClean="0">
                <a:latin typeface="Comic Sans MS" panose="030F0702030302020204" pitchFamily="66" charset="0"/>
              </a:rPr>
              <a:t>yaş </a:t>
            </a:r>
            <a:r>
              <a:rPr lang="tr-TR" dirty="0">
                <a:latin typeface="Comic Sans MS" panose="030F0702030302020204" pitchFamily="66" charset="0"/>
              </a:rPr>
              <a:t>ve cinsiyet </a:t>
            </a:r>
            <a:r>
              <a:rPr lang="tr-TR" dirty="0" smtClean="0">
                <a:latin typeface="Comic Sans MS" panose="030F0702030302020204" pitchFamily="66" charset="0"/>
              </a:rPr>
              <a:t>yapısına ilişkin </a:t>
            </a:r>
            <a:r>
              <a:rPr lang="tr-TR" dirty="0">
                <a:latin typeface="Comic Sans MS" panose="030F0702030302020204" pitchFamily="66" charset="0"/>
              </a:rPr>
              <a:t>veriler, beklenen </a:t>
            </a:r>
            <a:r>
              <a:rPr lang="tr-TR" dirty="0" smtClean="0">
                <a:latin typeface="Comic Sans MS" panose="030F0702030302020204" pitchFamily="66" charset="0"/>
              </a:rPr>
              <a:t>yaşam </a:t>
            </a:r>
            <a:r>
              <a:rPr lang="tr-TR" dirty="0">
                <a:latin typeface="Comic Sans MS" panose="030F0702030302020204" pitchFamily="66" charset="0"/>
              </a:rPr>
              <a:t>süreleri, </a:t>
            </a:r>
            <a:r>
              <a:rPr lang="tr-TR" dirty="0" smtClean="0">
                <a:latin typeface="Comic Sans MS" panose="030F0702030302020204" pitchFamily="66" charset="0"/>
              </a:rPr>
              <a:t>nüfusun yerleşim </a:t>
            </a:r>
            <a:r>
              <a:rPr lang="tr-TR" dirty="0">
                <a:latin typeface="Comic Sans MS" panose="030F0702030302020204" pitchFamily="66" charset="0"/>
              </a:rPr>
              <a:t>yeri özellikleri, </a:t>
            </a:r>
            <a:r>
              <a:rPr lang="tr-TR" dirty="0" smtClean="0">
                <a:latin typeface="Comic Sans MS" panose="030F0702030302020204" pitchFamily="66" charset="0"/>
              </a:rPr>
              <a:t>doğurganlık </a:t>
            </a:r>
            <a:r>
              <a:rPr lang="tr-TR" dirty="0">
                <a:latin typeface="Comic Sans MS" panose="030F0702030302020204" pitchFamily="66" charset="0"/>
              </a:rPr>
              <a:t>ve ölümlülükle ilgili özellikleri ve ileriye </a:t>
            </a:r>
            <a:r>
              <a:rPr lang="tr-TR" dirty="0" smtClean="0">
                <a:latin typeface="Comic Sans MS" panose="030F0702030302020204" pitchFamily="66" charset="0"/>
              </a:rPr>
              <a:t>doğru bütün </a:t>
            </a:r>
            <a:r>
              <a:rPr lang="tr-TR" dirty="0">
                <a:latin typeface="Comic Sans MS" panose="030F0702030302020204" pitchFamily="66" charset="0"/>
              </a:rPr>
              <a:t>bu özelliklerde meydana gelebilecek </a:t>
            </a:r>
            <a:r>
              <a:rPr lang="tr-TR" dirty="0" smtClean="0">
                <a:latin typeface="Comic Sans MS" panose="030F0702030302020204" pitchFamily="66" charset="0"/>
              </a:rPr>
              <a:t>değişimlerle </a:t>
            </a:r>
            <a:r>
              <a:rPr lang="tr-TR" dirty="0">
                <a:latin typeface="Comic Sans MS" panose="030F0702030302020204" pitchFamily="66" charset="0"/>
              </a:rPr>
              <a:t>ilgili projeksiyonlar, </a:t>
            </a:r>
            <a:r>
              <a:rPr lang="tr-TR" dirty="0" smtClean="0">
                <a:latin typeface="Comic Sans MS" panose="030F0702030302020204" pitchFamily="66" charset="0"/>
              </a:rPr>
              <a:t>sağlık sektörünün </a:t>
            </a:r>
            <a:r>
              <a:rPr lang="tr-TR" dirty="0">
                <a:latin typeface="Comic Sans MS" panose="030F0702030302020204" pitchFamily="66" charset="0"/>
              </a:rPr>
              <a:t>gerçekçi plan, program </a:t>
            </a:r>
            <a:r>
              <a:rPr lang="tr-TR" dirty="0" smtClean="0">
                <a:latin typeface="Comic Sans MS" panose="030F0702030302020204" pitchFamily="66" charset="0"/>
              </a:rPr>
              <a:t>yapmasında</a:t>
            </a:r>
            <a:r>
              <a:rPr lang="tr-TR" dirty="0">
                <a:latin typeface="Comic Sans MS" panose="030F0702030302020204" pitchFamily="66" charset="0"/>
              </a:rPr>
              <a:t>, stratejilerini ve buna </a:t>
            </a:r>
            <a:r>
              <a:rPr lang="tr-TR" dirty="0" smtClean="0">
                <a:latin typeface="Comic Sans MS" panose="030F0702030302020204" pitchFamily="66" charset="0"/>
              </a:rPr>
              <a:t>bağlı eylem planlarını oluşturmasında </a:t>
            </a:r>
            <a:r>
              <a:rPr lang="tr-TR" dirty="0">
                <a:latin typeface="Comic Sans MS" panose="030F0702030302020204" pitchFamily="66" charset="0"/>
              </a:rPr>
              <a:t>temel </a:t>
            </a:r>
            <a:r>
              <a:rPr lang="tr-TR" dirty="0" smtClean="0">
                <a:latin typeface="Comic Sans MS" panose="030F0702030302020204" pitchFamily="66" charset="0"/>
              </a:rPr>
              <a:t>teşkil </a:t>
            </a:r>
            <a:r>
              <a:rPr lang="tr-TR" dirty="0">
                <a:latin typeface="Comic Sans MS" panose="030F0702030302020204" pitchFamily="66" charset="0"/>
              </a:rPr>
              <a:t>eder.</a:t>
            </a: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2420888"/>
            <a:ext cx="8208912" cy="707886"/>
          </a:xfrm>
          <a:prstGeom prst="rect">
            <a:avLst/>
          </a:prstGeom>
          <a:noFill/>
        </p:spPr>
        <p:txBody>
          <a:bodyPr wrap="square" rtlCol="0">
            <a:spAutoFit/>
          </a:bodyPr>
          <a:lstStyle/>
          <a:p>
            <a:pPr algn="ctr"/>
            <a:r>
              <a:rPr lang="tr-TR" sz="4000" b="1" dirty="0" smtClean="0">
                <a:latin typeface="Comic Sans MS" panose="030F0702030302020204" pitchFamily="66" charset="0"/>
              </a:rPr>
              <a:t>TEŞEKKÜRLER</a:t>
            </a:r>
            <a:endParaRPr lang="tr-TR" sz="4000" b="1" dirty="0">
              <a:latin typeface="Comic Sans MS" panose="030F0702030302020204" pitchFamily="66" charset="0"/>
            </a:endParaRPr>
          </a:p>
        </p:txBody>
      </p:sp>
    </p:spTree>
    <p:extLst>
      <p:ext uri="{BB962C8B-B14F-4D97-AF65-F5344CB8AC3E}">
        <p14:creationId xmlns:p14="http://schemas.microsoft.com/office/powerpoint/2010/main" val="2638338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97730" y="188640"/>
            <a:ext cx="8538765" cy="6093976"/>
          </a:xfrm>
          <a:prstGeom prst="rect">
            <a:avLst/>
          </a:prstGeom>
          <a:noFill/>
        </p:spPr>
        <p:txBody>
          <a:bodyPr wrap="square" rtlCol="0">
            <a:spAutoFit/>
          </a:bodyPr>
          <a:lstStyle/>
          <a:p>
            <a:pPr algn="just"/>
            <a:r>
              <a:rPr lang="tr-TR" sz="1500" dirty="0" smtClean="0">
                <a:latin typeface="Comic Sans MS" panose="030F0702030302020204" pitchFamily="66" charset="0"/>
              </a:rPr>
              <a:t>Ekolojik Denge, Çevre Kirliliği ve İnsan Sağlığı, Kirlilik kontrolüne ekosistem yaklaşımı </a:t>
            </a:r>
            <a:r>
              <a:rPr lang="tr-TR" sz="1500" dirty="0" smtClean="0">
                <a:solidFill>
                  <a:srgbClr val="FF0000"/>
                </a:solidFill>
                <a:latin typeface="Comic Sans MS" panose="030F0702030302020204" pitchFamily="66" charset="0"/>
              </a:rPr>
              <a:t>(1. ve 2. Hafta)</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Sağlık açısından çevre, Çevre sağlık ilişkisi, Çevre sağlığı tanımı-Konuları </a:t>
            </a:r>
            <a:r>
              <a:rPr lang="tr-TR" sz="1500" dirty="0" smtClean="0">
                <a:solidFill>
                  <a:srgbClr val="FF0000"/>
                </a:solidFill>
                <a:latin typeface="Comic Sans MS" panose="030F0702030302020204" pitchFamily="66" charset="0"/>
              </a:rPr>
              <a:t>(3.Hafta)</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Epidemiyoloji-Kapsamı ve bulaşıcı hastalıklar yönünden Epidemiyolojinin önemi </a:t>
            </a:r>
            <a:r>
              <a:rPr lang="tr-TR" sz="1500" dirty="0" smtClean="0">
                <a:solidFill>
                  <a:srgbClr val="FF0000"/>
                </a:solidFill>
                <a:latin typeface="Comic Sans MS" panose="030F0702030302020204" pitchFamily="66" charset="0"/>
              </a:rPr>
              <a:t>(4.Hafta)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Enfeksiyon hastalıklarına giriş, Enfeksiyon kaynağı ve bulaşma yolları </a:t>
            </a:r>
            <a:r>
              <a:rPr lang="tr-TR" sz="1500" dirty="0" smtClean="0">
                <a:solidFill>
                  <a:srgbClr val="FF0000"/>
                </a:solidFill>
                <a:latin typeface="Comic Sans MS" panose="030F0702030302020204" pitchFamily="66" charset="0"/>
              </a:rPr>
              <a:t>(5.Hafta)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Enfeksiyon etkenlerinin sınıflandırılması ve genel özellikleri </a:t>
            </a:r>
            <a:r>
              <a:rPr lang="tr-TR" sz="1500" dirty="0" smtClean="0">
                <a:solidFill>
                  <a:srgbClr val="FF0000"/>
                </a:solidFill>
                <a:latin typeface="Comic Sans MS" panose="030F0702030302020204" pitchFamily="66" charset="0"/>
              </a:rPr>
              <a:t>(6.7.ve 8.Haftalar)</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Gıda zehirlenmeleri (Besinlerin sebep olabileceği hastalıklar) </a:t>
            </a:r>
            <a:r>
              <a:rPr lang="tr-TR" sz="1500" dirty="0" smtClean="0">
                <a:solidFill>
                  <a:srgbClr val="FF0000"/>
                </a:solidFill>
                <a:latin typeface="Comic Sans MS" panose="030F0702030302020204" pitchFamily="66" charset="0"/>
              </a:rPr>
              <a:t>(9.Hafta)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Ara Sınav </a:t>
            </a:r>
            <a:r>
              <a:rPr lang="tr-TR" sz="1500" dirty="0" smtClean="0">
                <a:solidFill>
                  <a:srgbClr val="FF0000"/>
                </a:solidFill>
                <a:latin typeface="Comic Sans MS" panose="030F0702030302020204" pitchFamily="66" charset="0"/>
              </a:rPr>
              <a:t>(10.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Toksikoloji Bilgisi ve Mikro kirleticiler </a:t>
            </a:r>
            <a:r>
              <a:rPr lang="tr-TR" sz="1500" dirty="0" smtClean="0">
                <a:solidFill>
                  <a:srgbClr val="FF0000"/>
                </a:solidFill>
                <a:latin typeface="Comic Sans MS" panose="030F0702030302020204" pitchFamily="66" charset="0"/>
              </a:rPr>
              <a:t>(11.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İş sağlığının kapsamı ve Meslek hastalıkları ( İşyeri sağlığı, güvenliği, iş kazaları, işçi sağlığı, iş emniyeti ve arıtma tesislerinde personel sağlığı ve emniyeti) </a:t>
            </a:r>
            <a:r>
              <a:rPr lang="tr-TR" sz="1500" dirty="0" smtClean="0">
                <a:solidFill>
                  <a:srgbClr val="FF0000"/>
                </a:solidFill>
                <a:latin typeface="Comic Sans MS" panose="030F0702030302020204" pitchFamily="66" charset="0"/>
              </a:rPr>
              <a:t>(12.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Demografi (Nüfus bilimi) ve sağlık ilişkisi </a:t>
            </a:r>
            <a:r>
              <a:rPr lang="tr-TR" sz="1500" dirty="0" smtClean="0">
                <a:solidFill>
                  <a:srgbClr val="FF0000"/>
                </a:solidFill>
                <a:latin typeface="Comic Sans MS" panose="030F0702030302020204" pitchFamily="66" charset="0"/>
              </a:rPr>
              <a:t>(13.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Kapalı Ortamlara bağlı Sağlık sorunları </a:t>
            </a:r>
            <a:r>
              <a:rPr lang="tr-TR" sz="1500" dirty="0" smtClean="0">
                <a:solidFill>
                  <a:srgbClr val="FF0000"/>
                </a:solidFill>
                <a:latin typeface="Comic Sans MS" panose="030F0702030302020204" pitchFamily="66" charset="0"/>
              </a:rPr>
              <a:t>(14.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İçme suyu temini ve sağlık ilişkisi, hava kirliliği ve sağlık ilişkisi, Katı atıklar ve sağlık ilişkisi </a:t>
            </a:r>
            <a:r>
              <a:rPr lang="tr-TR" sz="1500" dirty="0" smtClean="0">
                <a:solidFill>
                  <a:srgbClr val="FF0000"/>
                </a:solidFill>
                <a:latin typeface="Comic Sans MS" panose="030F0702030302020204" pitchFamily="66" charset="0"/>
              </a:rPr>
              <a:t>(15. Hafta)</a:t>
            </a:r>
            <a:endParaRPr lang="tr-TR" sz="1500" dirty="0">
              <a:solidFill>
                <a:srgbClr val="FF0000"/>
              </a:solidFill>
              <a:latin typeface="Comic Sans MS" panose="030F0702030302020204" pitchFamily="66" charset="0"/>
            </a:endParaRPr>
          </a:p>
        </p:txBody>
      </p:sp>
      <p:pic>
        <p:nvPicPr>
          <p:cNvPr id="15364"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9" y="286658"/>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8" y="786561"/>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9" y="1275718"/>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9" y="1763249"/>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9" y="2241255"/>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701062"/>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180735"/>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38" y="3656216"/>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79" y="4179322"/>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04" y="4692903"/>
            <a:ext cx="392281" cy="39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55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heel(1)">
                                      <p:cBhvr>
                                        <p:cTn id="7" dur="1000"/>
                                        <p:tgtEl>
                                          <p:spTgt spid="15364"/>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1000"/>
                                        <p:tgtEl>
                                          <p:spTgt spid="24"/>
                                        </p:tgtEl>
                                      </p:cBhvr>
                                    </p:animEffect>
                                  </p:childTnLst>
                                </p:cTn>
                              </p:par>
                            </p:childTnLst>
                          </p:cTn>
                        </p:par>
                        <p:par>
                          <p:cTn id="12" fill="hold">
                            <p:stCondLst>
                              <p:cond delay="2000"/>
                            </p:stCondLst>
                            <p:childTnLst>
                              <p:par>
                                <p:cTn id="13" presetID="21"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1000"/>
                                        <p:tgtEl>
                                          <p:spTgt spid="25"/>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1000"/>
                                        <p:tgtEl>
                                          <p:spTgt spid="26"/>
                                        </p:tgtEl>
                                      </p:cBhvr>
                                    </p:animEffect>
                                  </p:childTnLst>
                                </p:cTn>
                              </p:par>
                            </p:childTnLst>
                          </p:cTn>
                        </p:par>
                        <p:par>
                          <p:cTn id="20" fill="hold">
                            <p:stCondLst>
                              <p:cond delay="4000"/>
                            </p:stCondLst>
                            <p:childTnLst>
                              <p:par>
                                <p:cTn id="21" presetID="21" presetClass="entr" presetSubtype="1"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heel(1)">
                                      <p:cBhvr>
                                        <p:cTn id="23" dur="1000"/>
                                        <p:tgtEl>
                                          <p:spTgt spid="27"/>
                                        </p:tgtEl>
                                      </p:cBhvr>
                                    </p:animEffect>
                                  </p:childTnLst>
                                </p:cTn>
                              </p:par>
                            </p:childTnLst>
                          </p:cTn>
                        </p:par>
                        <p:par>
                          <p:cTn id="24" fill="hold">
                            <p:stCondLst>
                              <p:cond delay="5000"/>
                            </p:stCondLst>
                            <p:childTnLst>
                              <p:par>
                                <p:cTn id="25" presetID="21"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1000"/>
                                        <p:tgtEl>
                                          <p:spTgt spid="8"/>
                                        </p:tgtEl>
                                      </p:cBhvr>
                                    </p:animEffect>
                                  </p:childTnLst>
                                </p:cTn>
                              </p:par>
                            </p:childTnLst>
                          </p:cTn>
                        </p:par>
                        <p:par>
                          <p:cTn id="28" fill="hold">
                            <p:stCondLst>
                              <p:cond delay="6000"/>
                            </p:stCondLst>
                            <p:childTnLst>
                              <p:par>
                                <p:cTn id="29" presetID="21"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1000"/>
                                        <p:tgtEl>
                                          <p:spTgt spid="9"/>
                                        </p:tgtEl>
                                      </p:cBhvr>
                                    </p:animEffect>
                                  </p:childTnLst>
                                </p:cTn>
                              </p:par>
                            </p:childTnLst>
                          </p:cTn>
                        </p:par>
                        <p:par>
                          <p:cTn id="32" fill="hold">
                            <p:stCondLst>
                              <p:cond delay="7000"/>
                            </p:stCondLst>
                            <p:childTnLst>
                              <p:par>
                                <p:cTn id="33" presetID="21"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1000"/>
                                        <p:tgtEl>
                                          <p:spTgt spid="10"/>
                                        </p:tgtEl>
                                      </p:cBhvr>
                                    </p:animEffect>
                                  </p:childTnLst>
                                </p:cTn>
                              </p:par>
                            </p:childTnLst>
                          </p:cTn>
                        </p:par>
                        <p:par>
                          <p:cTn id="36" fill="hold">
                            <p:stCondLst>
                              <p:cond delay="8000"/>
                            </p:stCondLst>
                            <p:childTnLst>
                              <p:par>
                                <p:cTn id="37" presetID="21"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1000"/>
                                        <p:tgtEl>
                                          <p:spTgt spid="11"/>
                                        </p:tgtEl>
                                      </p:cBhvr>
                                    </p:animEffect>
                                  </p:childTnLst>
                                </p:cTn>
                              </p:par>
                            </p:childTnLst>
                          </p:cTn>
                        </p:par>
                        <p:par>
                          <p:cTn id="40" fill="hold">
                            <p:stCondLst>
                              <p:cond delay="9000"/>
                            </p:stCondLst>
                            <p:childTnLst>
                              <p:par>
                                <p:cTn id="41" presetID="21"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5536" y="1052736"/>
            <a:ext cx="8136904" cy="4524315"/>
          </a:xfrm>
          <a:prstGeom prst="rect">
            <a:avLst/>
          </a:prstGeom>
          <a:noFill/>
        </p:spPr>
        <p:txBody>
          <a:bodyPr wrap="square" rtlCol="0">
            <a:spAutoFit/>
          </a:bodyPr>
          <a:lstStyle/>
          <a:p>
            <a:pPr algn="just"/>
            <a:r>
              <a:rPr lang="tr-TR" sz="2800" dirty="0" smtClean="0">
                <a:latin typeface="Comic Sans MS" panose="030F0702030302020204" pitchFamily="66" charset="0"/>
              </a:rPr>
              <a:t>DEMOGRAFİ</a:t>
            </a:r>
          </a:p>
          <a:p>
            <a:pPr algn="just"/>
            <a:endParaRPr lang="tr-TR" sz="2000" dirty="0">
              <a:latin typeface="Comic Sans MS" panose="030F0702030302020204" pitchFamily="66" charset="0"/>
            </a:endParaRPr>
          </a:p>
          <a:p>
            <a:pPr algn="just"/>
            <a:endParaRPr lang="tr-TR" sz="2000" dirty="0">
              <a:latin typeface="Comic Sans MS" panose="030F0702030302020204" pitchFamily="66" charset="0"/>
            </a:endParaRPr>
          </a:p>
          <a:p>
            <a:pPr algn="just"/>
            <a:r>
              <a:rPr lang="tr-TR" sz="2000" dirty="0">
                <a:latin typeface="Comic Sans MS" panose="030F0702030302020204" pitchFamily="66" charset="0"/>
              </a:rPr>
              <a:t>Demografi, çeşitli sözlüklerde, sınırları belli bir coğrafyada bulunan nüfusun yapısını, özelliklerini ve değişimlerini inceleyen bilim dalı olarak tanımlanmaktadır. </a:t>
            </a:r>
            <a:endParaRPr lang="tr-TR" sz="2000" dirty="0" smtClean="0">
              <a:latin typeface="Comic Sans MS" panose="030F0702030302020204" pitchFamily="66" charset="0"/>
            </a:endParaRPr>
          </a:p>
          <a:p>
            <a:pPr algn="just"/>
            <a:endParaRPr lang="tr-TR" sz="2000" dirty="0">
              <a:latin typeface="Comic Sans MS" panose="030F0702030302020204" pitchFamily="66" charset="0"/>
            </a:endParaRPr>
          </a:p>
          <a:p>
            <a:pPr algn="just"/>
            <a:endParaRPr lang="tr-TR" sz="2000" dirty="0">
              <a:latin typeface="Comic Sans MS" panose="030F0702030302020204" pitchFamily="66" charset="0"/>
            </a:endParaRPr>
          </a:p>
          <a:p>
            <a:pPr algn="just"/>
            <a:r>
              <a:rPr lang="tr-TR" sz="2000" dirty="0">
                <a:latin typeface="Comic Sans MS" panose="030F0702030302020204" pitchFamily="66" charset="0"/>
              </a:rPr>
              <a:t>Birleşmiş </a:t>
            </a:r>
            <a:r>
              <a:rPr lang="tr-TR" sz="2000" dirty="0" err="1">
                <a:latin typeface="Comic Sans MS" panose="030F0702030302020204" pitchFamily="66" charset="0"/>
              </a:rPr>
              <a:t>Milletler’in</a:t>
            </a:r>
            <a:r>
              <a:rPr lang="tr-TR" sz="2000" dirty="0">
                <a:latin typeface="Comic Sans MS" panose="030F0702030302020204" pitchFamily="66" charset="0"/>
              </a:rPr>
              <a:t> hazırladığı sözlükte demografi, amacı insan nüfusunu incelemek olan ve bu nüfusun boyutlarını, yapısını ve çeşitli niteliklerini sayısal açıdan irdeleyen bir bilimdir ifadesi kullanılmaktadır. </a:t>
            </a:r>
          </a:p>
          <a:p>
            <a:pPr algn="just"/>
            <a:endParaRPr lang="tr-TR" sz="2000" dirty="0">
              <a:latin typeface="Comic Sans MS" panose="030F0702030302020204" pitchFamily="66" charset="0"/>
            </a:endParaRPr>
          </a:p>
          <a:p>
            <a:pPr algn="just"/>
            <a:endParaRPr lang="tr-TR" sz="2000" dirty="0">
              <a:latin typeface="Comic Sans MS" panose="030F0702030302020204" pitchFamily="66" charset="0"/>
            </a:endParaRPr>
          </a:p>
        </p:txBody>
      </p:sp>
    </p:spTree>
    <p:extLst>
      <p:ext uri="{BB962C8B-B14F-4D97-AF65-F5344CB8AC3E}">
        <p14:creationId xmlns:p14="http://schemas.microsoft.com/office/powerpoint/2010/main" val="1795565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548680"/>
            <a:ext cx="8640960" cy="5632311"/>
          </a:xfrm>
          <a:prstGeom prst="rect">
            <a:avLst/>
          </a:prstGeom>
          <a:noFill/>
        </p:spPr>
        <p:txBody>
          <a:bodyPr wrap="square" rtlCol="0">
            <a:spAutoFit/>
          </a:bodyPr>
          <a:lstStyle/>
          <a:p>
            <a:pPr algn="just"/>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Demografi, insan nüfusunun yenilenme (ve bazen yenilenmeme) mekanizmalarını inceleyen bir bilim dalıdır. </a:t>
            </a:r>
            <a:endParaRPr lang="tr-TR" dirty="0" smtClean="0">
              <a:latin typeface="Comic Sans MS" panose="030F0702030302020204" pitchFamily="66" charset="0"/>
            </a:endParaRPr>
          </a:p>
          <a:p>
            <a:pPr algn="just">
              <a:lnSpc>
                <a:spcPct val="150000"/>
              </a:lnSpc>
            </a:pPr>
            <a:endParaRPr lang="tr-TR" dirty="0">
              <a:latin typeface="Comic Sans MS" panose="030F0702030302020204" pitchFamily="66" charset="0"/>
            </a:endParaRPr>
          </a:p>
          <a:p>
            <a:pPr algn="just">
              <a:lnSpc>
                <a:spcPct val="150000"/>
              </a:lnSpc>
            </a:pPr>
            <a:r>
              <a:rPr lang="tr-TR" dirty="0" smtClean="0">
                <a:latin typeface="Comic Sans MS" panose="030F0702030302020204" pitchFamily="66" charset="0"/>
              </a:rPr>
              <a:t>Nüfusun </a:t>
            </a:r>
            <a:r>
              <a:rPr lang="tr-TR" dirty="0">
                <a:latin typeface="Comic Sans MS" panose="030F0702030302020204" pitchFamily="66" charset="0"/>
              </a:rPr>
              <a:t>doğumlar, ölümler, evlilikler gibi yönlerini inceler. Ayrıca, ülkelere ve bölgelere göre nüfus dağılımları ve göç hareketleri gibi dinamikleri ele alır. </a:t>
            </a:r>
          </a:p>
          <a:p>
            <a:pPr algn="just">
              <a:lnSpc>
                <a:spcPct val="150000"/>
              </a:lnSpc>
            </a:pPr>
            <a:r>
              <a:rPr lang="tr-TR" dirty="0">
                <a:latin typeface="Comic Sans MS" panose="030F0702030302020204" pitchFamily="66" charset="0"/>
              </a:rPr>
              <a:t>Demografların incelediği 4 temel olgu şunlardır: </a:t>
            </a:r>
          </a:p>
          <a:p>
            <a:pPr algn="just"/>
            <a:endParaRPr lang="tr-TR" b="1" dirty="0" smtClean="0">
              <a:latin typeface="Comic Sans MS" panose="030F0702030302020204" pitchFamily="66" charset="0"/>
            </a:endParaRPr>
          </a:p>
          <a:p>
            <a:pPr marL="285750" indent="-285750" algn="just">
              <a:lnSpc>
                <a:spcPct val="200000"/>
              </a:lnSpc>
              <a:buFont typeface="Wingdings" panose="05000000000000000000" pitchFamily="2" charset="2"/>
              <a:buChar char="q"/>
            </a:pPr>
            <a:r>
              <a:rPr lang="tr-TR" b="1" dirty="0" smtClean="0">
                <a:latin typeface="Comic Sans MS" panose="030F0702030302020204" pitchFamily="66" charset="0"/>
              </a:rPr>
              <a:t>Doğumlar </a:t>
            </a:r>
            <a:endParaRPr lang="tr-TR" dirty="0">
              <a:latin typeface="Comic Sans MS" panose="030F0702030302020204" pitchFamily="66" charset="0"/>
            </a:endParaRPr>
          </a:p>
          <a:p>
            <a:pPr marL="285750" indent="-285750" algn="just">
              <a:lnSpc>
                <a:spcPct val="200000"/>
              </a:lnSpc>
              <a:buFont typeface="Wingdings" panose="05000000000000000000" pitchFamily="2" charset="2"/>
              <a:buChar char="q"/>
            </a:pPr>
            <a:r>
              <a:rPr lang="tr-TR" b="1" dirty="0" smtClean="0">
                <a:latin typeface="Comic Sans MS" panose="030F0702030302020204" pitchFamily="66" charset="0"/>
              </a:rPr>
              <a:t>Ölümler </a:t>
            </a:r>
            <a:endParaRPr lang="tr-TR" dirty="0">
              <a:latin typeface="Comic Sans MS" panose="030F0702030302020204" pitchFamily="66" charset="0"/>
            </a:endParaRPr>
          </a:p>
          <a:p>
            <a:pPr marL="285750" indent="-285750" algn="just">
              <a:lnSpc>
                <a:spcPct val="200000"/>
              </a:lnSpc>
              <a:buFont typeface="Wingdings" panose="05000000000000000000" pitchFamily="2" charset="2"/>
              <a:buChar char="q"/>
            </a:pPr>
            <a:r>
              <a:rPr lang="tr-TR" b="1" dirty="0" smtClean="0">
                <a:latin typeface="Comic Sans MS" panose="030F0702030302020204" pitchFamily="66" charset="0"/>
              </a:rPr>
              <a:t>Evlilikler </a:t>
            </a:r>
            <a:endParaRPr lang="tr-TR" dirty="0">
              <a:latin typeface="Comic Sans MS" panose="030F0702030302020204" pitchFamily="66" charset="0"/>
            </a:endParaRPr>
          </a:p>
          <a:p>
            <a:pPr marL="285750" indent="-285750" algn="just">
              <a:lnSpc>
                <a:spcPct val="200000"/>
              </a:lnSpc>
              <a:buFont typeface="Wingdings" panose="05000000000000000000" pitchFamily="2" charset="2"/>
              <a:buChar char="q"/>
            </a:pPr>
            <a:r>
              <a:rPr lang="tr-TR" b="1" dirty="0" smtClean="0">
                <a:latin typeface="Comic Sans MS" panose="030F0702030302020204" pitchFamily="66" charset="0"/>
              </a:rPr>
              <a:t>Göçler </a:t>
            </a:r>
            <a:endParaRPr lang="tr-TR" dirty="0">
              <a:latin typeface="Comic Sans MS" panose="030F0702030302020204" pitchFamily="66" charset="0"/>
            </a:endParaRPr>
          </a:p>
          <a:p>
            <a:pPr algn="just"/>
            <a:endParaRPr lang="tr-TR" dirty="0">
              <a:latin typeface="Comic Sans MS" panose="030F0702030302020204" pitchFamily="66" charset="0"/>
            </a:endParaRPr>
          </a:p>
        </p:txBody>
      </p:sp>
      <p:pic>
        <p:nvPicPr>
          <p:cNvPr id="4100" name="Picture 4" descr="http://thumbs.dreamstime.com/z/demography-chart-1048839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61" t="8654" r="10227" b="27267"/>
          <a:stretch/>
        </p:blipFill>
        <p:spPr bwMode="auto">
          <a:xfrm>
            <a:off x="4644008" y="3861048"/>
            <a:ext cx="3495675"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764704"/>
            <a:ext cx="8352928" cy="4893647"/>
          </a:xfrm>
          <a:prstGeom prst="rect">
            <a:avLst/>
          </a:prstGeom>
          <a:noFill/>
        </p:spPr>
        <p:txBody>
          <a:bodyPr wrap="square" rtlCol="0">
            <a:spAutoFit/>
          </a:bodyPr>
          <a:lstStyle/>
          <a:p>
            <a:pPr algn="ctr"/>
            <a:r>
              <a:rPr lang="tr-TR" sz="2400" b="1" dirty="0">
                <a:latin typeface="Comic Sans MS" panose="030F0702030302020204" pitchFamily="66" charset="0"/>
              </a:rPr>
              <a:t>Demografi = Nüfusbilim</a:t>
            </a:r>
          </a:p>
          <a:p>
            <a:endParaRPr lang="tr-TR" dirty="0" smtClean="0">
              <a:latin typeface="Comic Sans MS" panose="030F0702030302020204" pitchFamily="66" charset="0"/>
            </a:endParaRPr>
          </a:p>
          <a:p>
            <a:pPr algn="just"/>
            <a:r>
              <a:rPr lang="tr-TR" dirty="0" smtClean="0">
                <a:latin typeface="Comic Sans MS" panose="030F0702030302020204" pitchFamily="66" charset="0"/>
              </a:rPr>
              <a:t>İnsan </a:t>
            </a:r>
            <a:r>
              <a:rPr lang="tr-TR" dirty="0">
                <a:latin typeface="Comic Sans MS" panose="030F0702030302020204" pitchFamily="66" charset="0"/>
              </a:rPr>
              <a:t>nüfusunun büyüklük, yapı ve gelişimi ile </a:t>
            </a:r>
            <a:r>
              <a:rPr lang="tr-TR" dirty="0" smtClean="0">
                <a:latin typeface="Comic Sans MS" panose="030F0702030302020204" pitchFamily="66" charset="0"/>
              </a:rPr>
              <a:t>genel özelliklerini </a:t>
            </a:r>
            <a:r>
              <a:rPr lang="tr-TR" dirty="0" err="1" smtClean="0">
                <a:latin typeface="Comic Sans MS" panose="030F0702030302020204" pitchFamily="66" charset="0"/>
              </a:rPr>
              <a:t>miktarsal</a:t>
            </a:r>
            <a:r>
              <a:rPr lang="tr-TR" dirty="0" smtClean="0">
                <a:latin typeface="Comic Sans MS" panose="030F0702030302020204" pitchFamily="66" charset="0"/>
              </a:rPr>
              <a:t> yönden </a:t>
            </a:r>
            <a:r>
              <a:rPr lang="tr-TR" dirty="0">
                <a:latin typeface="Comic Sans MS" panose="030F0702030302020204" pitchFamily="66" charset="0"/>
              </a:rPr>
              <a:t>inceleyen bilim dalı</a:t>
            </a:r>
            <a:r>
              <a:rPr lang="tr-TR" dirty="0" smtClean="0">
                <a:latin typeface="Comic Sans MS" panose="030F0702030302020204" pitchFamily="66" charset="0"/>
              </a:rPr>
              <a:t>.</a:t>
            </a:r>
          </a:p>
          <a:p>
            <a:endParaRPr lang="tr-TR" dirty="0">
              <a:latin typeface="Comic Sans MS" panose="030F0702030302020204" pitchFamily="66" charset="0"/>
            </a:endParaRPr>
          </a:p>
          <a:p>
            <a:pPr marL="285750" indent="-285750" algn="just">
              <a:lnSpc>
                <a:spcPct val="150000"/>
              </a:lnSpc>
              <a:buFont typeface="Wingdings" panose="05000000000000000000" pitchFamily="2" charset="2"/>
              <a:buChar char="ü"/>
            </a:pPr>
            <a:r>
              <a:rPr lang="tr-TR" b="1" dirty="0" smtClean="0">
                <a:latin typeface="Comic Sans MS" panose="030F0702030302020204" pitchFamily="66" charset="0"/>
              </a:rPr>
              <a:t>Tarihsel </a:t>
            </a:r>
            <a:r>
              <a:rPr lang="tr-TR" b="1" dirty="0">
                <a:latin typeface="Comic Sans MS" panose="030F0702030302020204" pitchFamily="66" charset="0"/>
              </a:rPr>
              <a:t>demografi:</a:t>
            </a:r>
            <a:r>
              <a:rPr lang="tr-TR" dirty="0">
                <a:latin typeface="Comic Sans MS" panose="030F0702030302020204" pitchFamily="66" charset="0"/>
              </a:rPr>
              <a:t> Yazılı kayıtlardan nüfusun tarihçesi.</a:t>
            </a:r>
          </a:p>
          <a:p>
            <a:pPr marL="285750" indent="-285750" algn="just">
              <a:lnSpc>
                <a:spcPct val="150000"/>
              </a:lnSpc>
              <a:buFont typeface="Wingdings" panose="05000000000000000000" pitchFamily="2" charset="2"/>
              <a:buChar char="ü"/>
            </a:pPr>
            <a:r>
              <a:rPr lang="tr-TR" b="1" dirty="0" err="1" smtClean="0">
                <a:latin typeface="Comic Sans MS" panose="030F0702030302020204" pitchFamily="66" charset="0"/>
              </a:rPr>
              <a:t>Paleo</a:t>
            </a:r>
            <a:r>
              <a:rPr lang="tr-TR" b="1" dirty="0" smtClean="0">
                <a:latin typeface="Comic Sans MS" panose="030F0702030302020204" pitchFamily="66" charset="0"/>
              </a:rPr>
              <a:t> </a:t>
            </a:r>
            <a:r>
              <a:rPr lang="tr-TR" b="1" dirty="0">
                <a:latin typeface="Comic Sans MS" panose="030F0702030302020204" pitchFamily="66" charset="0"/>
              </a:rPr>
              <a:t>demografi:</a:t>
            </a:r>
            <a:r>
              <a:rPr lang="tr-TR" dirty="0">
                <a:latin typeface="Comic Sans MS" panose="030F0702030302020204" pitchFamily="66" charset="0"/>
              </a:rPr>
              <a:t> Kayıtların yokluğu halinde tarihsel gelişim.</a:t>
            </a:r>
          </a:p>
          <a:p>
            <a:pPr marL="285750" indent="-285750" algn="just">
              <a:lnSpc>
                <a:spcPct val="150000"/>
              </a:lnSpc>
              <a:buFont typeface="Wingdings" panose="05000000000000000000" pitchFamily="2" charset="2"/>
              <a:buChar char="ü"/>
            </a:pPr>
            <a:r>
              <a:rPr lang="tr-TR" b="1" dirty="0" err="1" smtClean="0">
                <a:latin typeface="Comic Sans MS" panose="030F0702030302020204" pitchFamily="66" charset="0"/>
              </a:rPr>
              <a:t>Betimsel</a:t>
            </a:r>
            <a:r>
              <a:rPr lang="tr-TR" b="1" dirty="0" smtClean="0">
                <a:latin typeface="Comic Sans MS" panose="030F0702030302020204" pitchFamily="66" charset="0"/>
              </a:rPr>
              <a:t>/tanımlayıcı </a:t>
            </a:r>
            <a:r>
              <a:rPr lang="tr-TR" b="1" dirty="0">
                <a:latin typeface="Comic Sans MS" panose="030F0702030302020204" pitchFamily="66" charset="0"/>
              </a:rPr>
              <a:t>demografi:</a:t>
            </a:r>
            <a:r>
              <a:rPr lang="tr-TR" dirty="0">
                <a:latin typeface="Comic Sans MS" panose="030F0702030302020204" pitchFamily="66" charset="0"/>
              </a:rPr>
              <a:t> Nüfus istatistiklerine </a:t>
            </a:r>
            <a:r>
              <a:rPr lang="tr-TR" dirty="0" smtClean="0">
                <a:latin typeface="Comic Sans MS" panose="030F0702030302020204" pitchFamily="66" charset="0"/>
              </a:rPr>
              <a:t>dayalı olarak </a:t>
            </a:r>
            <a:r>
              <a:rPr lang="tr-TR" dirty="0">
                <a:latin typeface="Comic Sans MS" panose="030F0702030302020204" pitchFamily="66" charset="0"/>
              </a:rPr>
              <a:t>nüfusun sayısı, yapısı, gelişimi.</a:t>
            </a:r>
          </a:p>
          <a:p>
            <a:pPr marL="285750" indent="-285750" algn="just">
              <a:lnSpc>
                <a:spcPct val="150000"/>
              </a:lnSpc>
              <a:buFont typeface="Wingdings" panose="05000000000000000000" pitchFamily="2" charset="2"/>
              <a:buChar char="ü"/>
            </a:pPr>
            <a:r>
              <a:rPr lang="tr-TR" b="1" dirty="0" smtClean="0">
                <a:latin typeface="Comic Sans MS" panose="030F0702030302020204" pitchFamily="66" charset="0"/>
              </a:rPr>
              <a:t>Ekonomik </a:t>
            </a:r>
            <a:r>
              <a:rPr lang="tr-TR" b="1" dirty="0">
                <a:latin typeface="Comic Sans MS" panose="030F0702030302020204" pitchFamily="66" charset="0"/>
              </a:rPr>
              <a:t>demografi:</a:t>
            </a:r>
            <a:r>
              <a:rPr lang="tr-TR" dirty="0">
                <a:latin typeface="Comic Sans MS" panose="030F0702030302020204" pitchFamily="66" charset="0"/>
              </a:rPr>
              <a:t> Nüfus olayları ile ekonomik olayların ilişkisi.</a:t>
            </a:r>
          </a:p>
          <a:p>
            <a:pPr marL="285750" indent="-285750" algn="just">
              <a:lnSpc>
                <a:spcPct val="150000"/>
              </a:lnSpc>
              <a:buFont typeface="Wingdings" panose="05000000000000000000" pitchFamily="2" charset="2"/>
              <a:buChar char="ü"/>
            </a:pPr>
            <a:r>
              <a:rPr lang="tr-TR" b="1" dirty="0" smtClean="0">
                <a:latin typeface="Comic Sans MS" panose="030F0702030302020204" pitchFamily="66" charset="0"/>
              </a:rPr>
              <a:t>Toplumsal </a:t>
            </a:r>
            <a:r>
              <a:rPr lang="tr-TR" b="1" dirty="0">
                <a:latin typeface="Comic Sans MS" panose="030F0702030302020204" pitchFamily="66" charset="0"/>
              </a:rPr>
              <a:t>demografi:</a:t>
            </a:r>
            <a:r>
              <a:rPr lang="tr-TR" dirty="0">
                <a:latin typeface="Comic Sans MS" panose="030F0702030302020204" pitchFamily="66" charset="0"/>
              </a:rPr>
              <a:t> Nüfus olayları ile toplumsal </a:t>
            </a:r>
            <a:r>
              <a:rPr lang="tr-TR" dirty="0" smtClean="0">
                <a:latin typeface="Comic Sans MS" panose="030F0702030302020204" pitchFamily="66" charset="0"/>
              </a:rPr>
              <a:t>olayların ilişkisi</a:t>
            </a:r>
            <a:r>
              <a:rPr lang="tr-TR" dirty="0">
                <a:latin typeface="Comic Sans MS" panose="030F0702030302020204" pitchFamily="66" charset="0"/>
              </a:rPr>
              <a:t>.</a:t>
            </a:r>
          </a:p>
          <a:p>
            <a:pPr marL="285750" indent="-285750" algn="just">
              <a:lnSpc>
                <a:spcPct val="150000"/>
              </a:lnSpc>
              <a:buFont typeface="Wingdings" panose="05000000000000000000" pitchFamily="2" charset="2"/>
              <a:buChar char="ü"/>
            </a:pPr>
            <a:r>
              <a:rPr lang="tr-TR" b="1" dirty="0" smtClean="0">
                <a:solidFill>
                  <a:srgbClr val="FF0000"/>
                </a:solidFill>
                <a:latin typeface="Comic Sans MS" panose="030F0702030302020204" pitchFamily="66" charset="0"/>
              </a:rPr>
              <a:t>Sağlık </a:t>
            </a:r>
            <a:r>
              <a:rPr lang="tr-TR" b="1" dirty="0">
                <a:solidFill>
                  <a:srgbClr val="FF0000"/>
                </a:solidFill>
                <a:latin typeface="Comic Sans MS" panose="030F0702030302020204" pitchFamily="66" charset="0"/>
              </a:rPr>
              <a:t>demografisi:</a:t>
            </a:r>
            <a:r>
              <a:rPr lang="tr-TR" dirty="0">
                <a:latin typeface="Comic Sans MS" panose="030F0702030302020204" pitchFamily="66" charset="0"/>
              </a:rPr>
              <a:t> Sağlık düzeyi ve sağlık </a:t>
            </a:r>
            <a:r>
              <a:rPr lang="tr-TR" dirty="0" smtClean="0">
                <a:latin typeface="Comic Sans MS" panose="030F0702030302020204" pitchFamily="66" charset="0"/>
              </a:rPr>
              <a:t>davranışlarının incelenmesinde </a:t>
            </a:r>
            <a:r>
              <a:rPr lang="tr-TR" dirty="0">
                <a:latin typeface="Comic Sans MS" panose="030F0702030302020204" pitchFamily="66" charset="0"/>
              </a:rPr>
              <a:t>demografinin içeriğinin ve </a:t>
            </a:r>
            <a:r>
              <a:rPr lang="tr-TR" dirty="0" smtClean="0">
                <a:latin typeface="Comic Sans MS" panose="030F0702030302020204" pitchFamily="66" charset="0"/>
              </a:rPr>
              <a:t>yöntemlerinin kullanılması</a:t>
            </a:r>
            <a:r>
              <a:rPr lang="tr-TR" dirty="0">
                <a:latin typeface="Comic Sans MS" panose="030F0702030302020204" pitchFamily="66" charset="0"/>
              </a:rPr>
              <a:t>.</a:t>
            </a: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1000"/>
                                        <p:tgtEl>
                                          <p:spTgt spid="2">
                                            <p:txEl>
                                              <p:pRg st="5" end="5"/>
                                            </p:txEl>
                                          </p:spTgt>
                                        </p:tgtEl>
                                      </p:cBhvr>
                                    </p:animEffect>
                                    <p:anim calcmode="lin" valueType="num">
                                      <p:cBhvr>
                                        <p:cTn id="1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anim calcmode="lin" valueType="num">
                                      <p:cBhvr>
                                        <p:cTn id="2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1000"/>
                                        <p:tgtEl>
                                          <p:spTgt spid="2">
                                            <p:txEl>
                                              <p:pRg st="7" end="7"/>
                                            </p:txEl>
                                          </p:spTgt>
                                        </p:tgtEl>
                                      </p:cBhvr>
                                    </p:animEffect>
                                    <p:anim calcmode="lin" valueType="num">
                                      <p:cBhvr>
                                        <p:cTn id="2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000"/>
                                        <p:tgtEl>
                                          <p:spTgt spid="2">
                                            <p:txEl>
                                              <p:pRg st="8" end="8"/>
                                            </p:txEl>
                                          </p:spTgt>
                                        </p:tgtEl>
                                      </p:cBhvr>
                                    </p:animEffect>
                                    <p:anim calcmode="lin" valueType="num">
                                      <p:cBhvr>
                                        <p:cTn id="3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6" presetClass="entr" presetSubtype="21" fill="hold" nodeType="after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barn(inVertical)">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67544" y="1196752"/>
            <a:ext cx="8208912" cy="2123658"/>
          </a:xfrm>
          <a:prstGeom prst="rect">
            <a:avLst/>
          </a:prstGeom>
          <a:noFill/>
        </p:spPr>
        <p:txBody>
          <a:bodyPr wrap="square" rtlCol="0">
            <a:spAutoFit/>
          </a:bodyPr>
          <a:lstStyle/>
          <a:p>
            <a:pPr algn="ctr"/>
            <a:r>
              <a:rPr lang="tr-TR" sz="2400" b="1" dirty="0">
                <a:latin typeface="Comic Sans MS" panose="030F0702030302020204" pitchFamily="66" charset="0"/>
              </a:rPr>
              <a:t>Nüfus-Sağlık İlişkisi</a:t>
            </a:r>
          </a:p>
          <a:p>
            <a:endParaRPr lang="tr-TR" dirty="0" smtClean="0">
              <a:latin typeface="Comic Sans MS" panose="030F0702030302020204" pitchFamily="66" charset="0"/>
            </a:endParaRPr>
          </a:p>
          <a:p>
            <a:r>
              <a:rPr lang="tr-TR" dirty="0" smtClean="0">
                <a:latin typeface="Comic Sans MS" panose="030F0702030302020204" pitchFamily="66" charset="0"/>
              </a:rPr>
              <a:t>Demografik </a:t>
            </a:r>
            <a:r>
              <a:rPr lang="tr-TR" dirty="0">
                <a:latin typeface="Comic Sans MS" panose="030F0702030302020204" pitchFamily="66" charset="0"/>
              </a:rPr>
              <a:t>özellikler nüfus-sağlık ilişkisinde hem </a:t>
            </a:r>
            <a:r>
              <a:rPr lang="tr-TR" dirty="0" smtClean="0">
                <a:latin typeface="Comic Sans MS" panose="030F0702030302020204" pitchFamily="66" charset="0"/>
              </a:rPr>
              <a:t>belirleyici, hem </a:t>
            </a:r>
            <a:r>
              <a:rPr lang="tr-TR" dirty="0">
                <a:latin typeface="Comic Sans MS" panose="030F0702030302020204" pitchFamily="66" charset="0"/>
              </a:rPr>
              <a:t>sonuçtur.</a:t>
            </a:r>
          </a:p>
          <a:p>
            <a:endParaRPr lang="tr-TR" dirty="0" smtClean="0">
              <a:latin typeface="Comic Sans MS" panose="030F0702030302020204" pitchFamily="66" charset="0"/>
            </a:endParaRPr>
          </a:p>
          <a:p>
            <a:pPr>
              <a:lnSpc>
                <a:spcPct val="150000"/>
              </a:lnSpc>
            </a:pPr>
            <a:r>
              <a:rPr lang="tr-TR" dirty="0" smtClean="0">
                <a:latin typeface="Comic Sans MS" panose="030F0702030302020204" pitchFamily="66" charset="0"/>
              </a:rPr>
              <a:t>Sağlık </a:t>
            </a:r>
            <a:r>
              <a:rPr lang="tr-TR" dirty="0">
                <a:latin typeface="Comic Sans MS" panose="030F0702030302020204" pitchFamily="66" charset="0"/>
              </a:rPr>
              <a:t>düzeyi &gt;&gt; nüfus yapısı.</a:t>
            </a:r>
          </a:p>
          <a:p>
            <a:pPr>
              <a:lnSpc>
                <a:spcPct val="150000"/>
              </a:lnSpc>
            </a:pPr>
            <a:r>
              <a:rPr lang="tr-TR" dirty="0" smtClean="0">
                <a:latin typeface="Comic Sans MS" panose="030F0702030302020204" pitchFamily="66" charset="0"/>
              </a:rPr>
              <a:t>Nüfus </a:t>
            </a:r>
            <a:r>
              <a:rPr lang="tr-TR" dirty="0">
                <a:latin typeface="Comic Sans MS" panose="030F0702030302020204" pitchFamily="66" charset="0"/>
              </a:rPr>
              <a:t>yapısı &gt;&gt; sık gözlenen sağlık sorunları.</a:t>
            </a:r>
          </a:p>
        </p:txBody>
      </p:sp>
      <p:sp>
        <p:nvSpPr>
          <p:cNvPr id="4" name="Metin kutusu 3"/>
          <p:cNvSpPr txBox="1"/>
          <p:nvPr/>
        </p:nvSpPr>
        <p:spPr>
          <a:xfrm>
            <a:off x="899592" y="3876350"/>
            <a:ext cx="237626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2400" b="1" dirty="0" smtClean="0"/>
              <a:t>Sağlık Örüntüsü</a:t>
            </a:r>
            <a:endParaRPr lang="tr-TR" sz="2400" b="1" dirty="0"/>
          </a:p>
        </p:txBody>
      </p:sp>
      <p:sp>
        <p:nvSpPr>
          <p:cNvPr id="5" name="Metin kutusu 4"/>
          <p:cNvSpPr txBox="1"/>
          <p:nvPr/>
        </p:nvSpPr>
        <p:spPr>
          <a:xfrm>
            <a:off x="5652120" y="3876350"/>
            <a:ext cx="273630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2400" b="1" dirty="0" smtClean="0"/>
              <a:t>Sağlık bakım sistemi</a:t>
            </a:r>
            <a:endParaRPr lang="tr-TR" sz="2400" b="1" dirty="0"/>
          </a:p>
        </p:txBody>
      </p:sp>
      <p:sp>
        <p:nvSpPr>
          <p:cNvPr id="6" name="Metin kutusu 5"/>
          <p:cNvSpPr txBox="1"/>
          <p:nvPr/>
        </p:nvSpPr>
        <p:spPr>
          <a:xfrm>
            <a:off x="3275856" y="5100486"/>
            <a:ext cx="237626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2400" b="1" dirty="0" smtClean="0"/>
              <a:t>Demografik yapı</a:t>
            </a:r>
            <a:endParaRPr lang="tr-TR" sz="2400" b="1" dirty="0"/>
          </a:p>
        </p:txBody>
      </p:sp>
      <p:sp>
        <p:nvSpPr>
          <p:cNvPr id="7" name="Sol Sağ Ok 6"/>
          <p:cNvSpPr/>
          <p:nvPr/>
        </p:nvSpPr>
        <p:spPr>
          <a:xfrm>
            <a:off x="3707904" y="3876350"/>
            <a:ext cx="1584175" cy="369332"/>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8" name="Sol Yukarı Ok 7"/>
          <p:cNvSpPr/>
          <p:nvPr/>
        </p:nvSpPr>
        <p:spPr>
          <a:xfrm>
            <a:off x="5868144" y="4761148"/>
            <a:ext cx="792088" cy="720080"/>
          </a:xfrm>
          <a:prstGeom prst="lef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9" name="Sol Yukarı Ok 8"/>
          <p:cNvSpPr/>
          <p:nvPr/>
        </p:nvSpPr>
        <p:spPr>
          <a:xfrm rot="5400000">
            <a:off x="2375756" y="4761148"/>
            <a:ext cx="792088" cy="720080"/>
          </a:xfrm>
          <a:prstGeom prst="lef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260648"/>
            <a:ext cx="7848872" cy="6278642"/>
          </a:xfrm>
          <a:prstGeom prst="rect">
            <a:avLst/>
          </a:prstGeom>
        </p:spPr>
        <p:txBody>
          <a:bodyPr wrap="square">
            <a:spAutoFit/>
          </a:bodyPr>
          <a:lstStyle/>
          <a:p>
            <a:pPr algn="ctr"/>
            <a:r>
              <a:rPr lang="tr-TR" sz="2400" b="1" dirty="0">
                <a:latin typeface="Comic Sans MS" panose="030F0702030302020204" pitchFamily="66" charset="0"/>
              </a:rPr>
              <a:t>Demografik veri kaynakları</a:t>
            </a:r>
          </a:p>
          <a:p>
            <a:pPr marL="285750" indent="-285750">
              <a:lnSpc>
                <a:spcPct val="150000"/>
              </a:lnSpc>
              <a:buFont typeface="Wingdings" panose="05000000000000000000" pitchFamily="2" charset="2"/>
              <a:buChar char="v"/>
            </a:pPr>
            <a:r>
              <a:rPr lang="tr-TR" b="1" dirty="0" smtClean="0">
                <a:latin typeface="Comic Sans MS" panose="030F0702030302020204" pitchFamily="66" charset="0"/>
              </a:rPr>
              <a:t>Nüfus </a:t>
            </a:r>
            <a:r>
              <a:rPr lang="tr-TR" b="1" dirty="0">
                <a:latin typeface="Comic Sans MS" panose="030F0702030302020204" pitchFamily="66" charset="0"/>
              </a:rPr>
              <a:t>sayımları:</a:t>
            </a:r>
          </a:p>
          <a:p>
            <a:pPr marL="542925" indent="-276225">
              <a:lnSpc>
                <a:spcPct val="150000"/>
              </a:lnSpc>
              <a:buFont typeface="Arial" panose="020B0604020202020204" pitchFamily="34" charset="0"/>
              <a:buChar char="•"/>
            </a:pPr>
            <a:r>
              <a:rPr lang="tr-TR" dirty="0" smtClean="0">
                <a:latin typeface="Comic Sans MS" panose="030F0702030302020204" pitchFamily="66" charset="0"/>
              </a:rPr>
              <a:t>Sayısal </a:t>
            </a:r>
            <a:r>
              <a:rPr lang="tr-TR" dirty="0">
                <a:latin typeface="Comic Sans MS" panose="030F0702030302020204" pitchFamily="66" charset="0"/>
              </a:rPr>
              <a:t>özellikleri gösterir.</a:t>
            </a:r>
          </a:p>
          <a:p>
            <a:pPr marL="542925" indent="-276225">
              <a:lnSpc>
                <a:spcPct val="150000"/>
              </a:lnSpc>
              <a:buFont typeface="Arial" panose="020B0604020202020204" pitchFamily="34" charset="0"/>
              <a:buChar char="•"/>
            </a:pPr>
            <a:r>
              <a:rPr lang="tr-TR" dirty="0" smtClean="0">
                <a:latin typeface="Comic Sans MS" panose="030F0702030302020204" pitchFamily="66" charset="0"/>
              </a:rPr>
              <a:t>Sayımın </a:t>
            </a:r>
            <a:r>
              <a:rPr lang="tr-TR" dirty="0">
                <a:latin typeface="Comic Sans MS" panose="030F0702030302020204" pitchFamily="66" charset="0"/>
              </a:rPr>
              <a:t>yapıldığı ana ait </a:t>
            </a:r>
            <a:r>
              <a:rPr lang="tr-TR" dirty="0" err="1">
                <a:latin typeface="Comic Sans MS" panose="030F0702030302020204" pitchFamily="66" charset="0"/>
              </a:rPr>
              <a:t>kesitsel</a:t>
            </a:r>
            <a:r>
              <a:rPr lang="tr-TR" dirty="0">
                <a:latin typeface="Comic Sans MS" panose="030F0702030302020204" pitchFamily="66" charset="0"/>
              </a:rPr>
              <a:t> bilgi.</a:t>
            </a:r>
          </a:p>
          <a:p>
            <a:pPr marL="542925" indent="-276225">
              <a:lnSpc>
                <a:spcPct val="150000"/>
              </a:lnSpc>
              <a:buFont typeface="Arial" panose="020B0604020202020204" pitchFamily="34" charset="0"/>
              <a:buChar char="•"/>
            </a:pPr>
            <a:r>
              <a:rPr lang="tr-TR" dirty="0" smtClean="0">
                <a:latin typeface="Comic Sans MS" panose="030F0702030302020204" pitchFamily="66" charset="0"/>
              </a:rPr>
              <a:t>1831</a:t>
            </a:r>
            <a:r>
              <a:rPr lang="tr-TR" dirty="0">
                <a:latin typeface="Comic Sans MS" panose="030F0702030302020204" pitchFamily="66" charset="0"/>
              </a:rPr>
              <a:t>, 1844, 1927, 1935-1985, 1990-2000.</a:t>
            </a:r>
          </a:p>
          <a:p>
            <a:pPr marL="285750" indent="-285750">
              <a:lnSpc>
                <a:spcPct val="150000"/>
              </a:lnSpc>
              <a:buFont typeface="Wingdings" panose="05000000000000000000" pitchFamily="2" charset="2"/>
              <a:buChar char="v"/>
            </a:pPr>
            <a:r>
              <a:rPr lang="tr-TR" b="1" dirty="0" smtClean="0">
                <a:latin typeface="Comic Sans MS" panose="030F0702030302020204" pitchFamily="66" charset="0"/>
              </a:rPr>
              <a:t>Sayım </a:t>
            </a:r>
            <a:r>
              <a:rPr lang="tr-TR" b="1" dirty="0">
                <a:latin typeface="Comic Sans MS" panose="030F0702030302020204" pitchFamily="66" charset="0"/>
              </a:rPr>
              <a:t>benzeri araştırmalar:</a:t>
            </a:r>
          </a:p>
          <a:p>
            <a:pPr marL="285750" indent="-285750">
              <a:lnSpc>
                <a:spcPct val="150000"/>
              </a:lnSpc>
              <a:buFont typeface="Wingdings" panose="05000000000000000000" pitchFamily="2" charset="2"/>
              <a:buChar char="v"/>
            </a:pPr>
            <a:r>
              <a:rPr lang="tr-TR" b="1" dirty="0" smtClean="0">
                <a:latin typeface="Comic Sans MS" panose="030F0702030302020204" pitchFamily="66" charset="0"/>
              </a:rPr>
              <a:t>Yaşamsal </a:t>
            </a:r>
            <a:r>
              <a:rPr lang="tr-TR" b="1" dirty="0">
                <a:latin typeface="Comic Sans MS" panose="030F0702030302020204" pitchFamily="66" charset="0"/>
              </a:rPr>
              <a:t>kayıtlar:</a:t>
            </a:r>
          </a:p>
          <a:p>
            <a:pPr marL="542925" indent="-276225">
              <a:lnSpc>
                <a:spcPct val="150000"/>
              </a:lnSpc>
              <a:buFont typeface="Arial" panose="020B0604020202020204" pitchFamily="34" charset="0"/>
              <a:buChar char="•"/>
            </a:pPr>
            <a:r>
              <a:rPr lang="tr-TR" dirty="0" smtClean="0">
                <a:latin typeface="Comic Sans MS" panose="030F0702030302020204" pitchFamily="66" charset="0"/>
              </a:rPr>
              <a:t>Sürekli </a:t>
            </a:r>
            <a:r>
              <a:rPr lang="tr-TR" dirty="0">
                <a:latin typeface="Comic Sans MS" panose="030F0702030302020204" pitchFamily="66" charset="0"/>
              </a:rPr>
              <a:t>veri toplanmasına dayanır.</a:t>
            </a:r>
          </a:p>
          <a:p>
            <a:pPr marL="542925" indent="-276225">
              <a:lnSpc>
                <a:spcPct val="150000"/>
              </a:lnSpc>
              <a:buFont typeface="Arial" panose="020B0604020202020204" pitchFamily="34" charset="0"/>
              <a:buChar char="•"/>
            </a:pPr>
            <a:r>
              <a:rPr lang="tr-TR" dirty="0" smtClean="0">
                <a:latin typeface="Comic Sans MS" panose="030F0702030302020204" pitchFamily="66" charset="0"/>
              </a:rPr>
              <a:t>Dinamik </a:t>
            </a:r>
            <a:r>
              <a:rPr lang="tr-TR" dirty="0">
                <a:latin typeface="Comic Sans MS" panose="030F0702030302020204" pitchFamily="66" charset="0"/>
              </a:rPr>
              <a:t>özellikte olduğu için değişimi yansıtır.</a:t>
            </a:r>
          </a:p>
          <a:p>
            <a:pPr marL="542925" indent="-276225">
              <a:lnSpc>
                <a:spcPct val="150000"/>
              </a:lnSpc>
              <a:buFont typeface="Arial" panose="020B0604020202020204" pitchFamily="34" charset="0"/>
              <a:buChar char="•"/>
            </a:pPr>
            <a:r>
              <a:rPr lang="tr-TR" dirty="0" smtClean="0">
                <a:latin typeface="Comic Sans MS" panose="030F0702030302020204" pitchFamily="66" charset="0"/>
              </a:rPr>
              <a:t>Genellikle </a:t>
            </a:r>
            <a:r>
              <a:rPr lang="tr-TR" dirty="0">
                <a:latin typeface="Comic Sans MS" panose="030F0702030302020204" pitchFamily="66" charset="0"/>
              </a:rPr>
              <a:t>hız hesaplanmasında kullanılır.</a:t>
            </a:r>
          </a:p>
          <a:p>
            <a:pPr marL="542925" indent="-276225">
              <a:lnSpc>
                <a:spcPct val="150000"/>
              </a:lnSpc>
              <a:buFont typeface="Arial" panose="020B0604020202020204" pitchFamily="34" charset="0"/>
              <a:buChar char="•"/>
            </a:pPr>
            <a:r>
              <a:rPr lang="tr-TR" dirty="0" smtClean="0">
                <a:latin typeface="Comic Sans MS" panose="030F0702030302020204" pitchFamily="66" charset="0"/>
              </a:rPr>
              <a:t>Türkiye</a:t>
            </a:r>
            <a:r>
              <a:rPr lang="tr-TR" dirty="0">
                <a:latin typeface="Comic Sans MS" panose="030F0702030302020204" pitchFamily="66" charset="0"/>
              </a:rPr>
              <a:t>……?</a:t>
            </a:r>
          </a:p>
          <a:p>
            <a:pPr marL="285750" indent="-285750">
              <a:lnSpc>
                <a:spcPct val="150000"/>
              </a:lnSpc>
              <a:buFont typeface="Wingdings" panose="05000000000000000000" pitchFamily="2" charset="2"/>
              <a:buChar char="v"/>
            </a:pPr>
            <a:r>
              <a:rPr lang="tr-TR" b="1" dirty="0" smtClean="0">
                <a:latin typeface="Comic Sans MS" panose="030F0702030302020204" pitchFamily="66" charset="0"/>
              </a:rPr>
              <a:t>Demografik </a:t>
            </a:r>
            <a:r>
              <a:rPr lang="tr-TR" b="1" dirty="0">
                <a:latin typeface="Comic Sans MS" panose="030F0702030302020204" pitchFamily="66" charset="0"/>
              </a:rPr>
              <a:t>araştırmalar:</a:t>
            </a:r>
          </a:p>
          <a:p>
            <a:pPr marL="542925" indent="-276225">
              <a:lnSpc>
                <a:spcPct val="150000"/>
              </a:lnSpc>
              <a:buFont typeface="Arial" panose="020B0604020202020204" pitchFamily="34" charset="0"/>
              <a:buChar char="•"/>
            </a:pPr>
            <a:r>
              <a:rPr lang="tr-TR" dirty="0" smtClean="0">
                <a:latin typeface="Comic Sans MS" panose="030F0702030302020204" pitchFamily="66" charset="0"/>
              </a:rPr>
              <a:t>Genellikle </a:t>
            </a:r>
            <a:r>
              <a:rPr lang="tr-TR" dirty="0">
                <a:latin typeface="Comic Sans MS" panose="030F0702030302020204" pitchFamily="66" charset="0"/>
              </a:rPr>
              <a:t>örnekleme yöntemi kullanılır.</a:t>
            </a:r>
          </a:p>
          <a:p>
            <a:pPr marL="542925" indent="-276225">
              <a:lnSpc>
                <a:spcPct val="150000"/>
              </a:lnSpc>
              <a:buFont typeface="Arial" panose="020B0604020202020204" pitchFamily="34" charset="0"/>
              <a:buChar char="•"/>
            </a:pPr>
            <a:r>
              <a:rPr lang="tr-TR" dirty="0" smtClean="0">
                <a:latin typeface="Comic Sans MS" panose="030F0702030302020204" pitchFamily="66" charset="0"/>
              </a:rPr>
              <a:t>Detaylı </a:t>
            </a:r>
            <a:r>
              <a:rPr lang="tr-TR" dirty="0">
                <a:latin typeface="Comic Sans MS" panose="030F0702030302020204" pitchFamily="66" charset="0"/>
              </a:rPr>
              <a:t>bilgiye ulaşım olanağı.</a:t>
            </a:r>
          </a:p>
          <a:p>
            <a:pPr marL="542925" indent="-276225">
              <a:lnSpc>
                <a:spcPct val="150000"/>
              </a:lnSpc>
              <a:buFont typeface="Arial" panose="020B0604020202020204" pitchFamily="34" charset="0"/>
              <a:buChar char="•"/>
            </a:pPr>
            <a:r>
              <a:rPr lang="tr-TR" dirty="0" smtClean="0">
                <a:latin typeface="Comic Sans MS" panose="030F0702030302020204" pitchFamily="66" charset="0"/>
              </a:rPr>
              <a:t>Sık </a:t>
            </a:r>
            <a:r>
              <a:rPr lang="tr-TR" dirty="0">
                <a:latin typeface="Comic Sans MS" panose="030F0702030302020204" pitchFamily="66" charset="0"/>
              </a:rPr>
              <a:t>yapılabilme olasılığı.</a:t>
            </a:r>
          </a:p>
        </p:txBody>
      </p:sp>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908720"/>
            <a:ext cx="8496944" cy="1708353"/>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Nüfus yalnızca </a:t>
            </a:r>
            <a:r>
              <a:rPr lang="tr-TR" dirty="0">
                <a:latin typeface="Comic Sans MS" panose="030F0702030302020204" pitchFamily="66" charset="0"/>
              </a:rPr>
              <a:t>doğurganlıkla beraber insan sayısının artması olarak </a:t>
            </a:r>
            <a:r>
              <a:rPr lang="tr-TR" dirty="0" smtClean="0">
                <a:latin typeface="Comic Sans MS" panose="030F0702030302020204" pitchFamily="66" charset="0"/>
              </a:rPr>
              <a:t>değerlendirilmemelidir. </a:t>
            </a:r>
            <a:r>
              <a:rPr lang="tr-TR" dirty="0">
                <a:latin typeface="Comic Sans MS" panose="030F0702030302020204" pitchFamily="66" charset="0"/>
              </a:rPr>
              <a:t>Nüfus başlı başına bir olgu, hatta kontrolü güç bir sistem biçimidir. Nüfus artışını artık </a:t>
            </a:r>
            <a:r>
              <a:rPr lang="tr-TR" dirty="0" smtClean="0">
                <a:latin typeface="Comic Sans MS" panose="030F0702030302020204" pitchFamily="66" charset="0"/>
              </a:rPr>
              <a:t>günümüzde bir </a:t>
            </a:r>
            <a:r>
              <a:rPr lang="tr-TR" dirty="0">
                <a:latin typeface="Comic Sans MS" panose="030F0702030302020204" pitchFamily="66" charset="0"/>
              </a:rPr>
              <a:t>çevre sorunu olarak </a:t>
            </a:r>
            <a:r>
              <a:rPr lang="tr-TR" dirty="0" smtClean="0">
                <a:latin typeface="Comic Sans MS" panose="030F0702030302020204" pitchFamily="66" charset="0"/>
              </a:rPr>
              <a:t>görülmektedir.</a:t>
            </a:r>
            <a:endParaRPr lang="tr-TR" dirty="0">
              <a:latin typeface="Comic Sans MS" panose="030F0702030302020204" pitchFamily="66" charset="0"/>
            </a:endParaRPr>
          </a:p>
        </p:txBody>
      </p:sp>
      <p:sp>
        <p:nvSpPr>
          <p:cNvPr id="3" name="Metin kutusu 2"/>
          <p:cNvSpPr txBox="1"/>
          <p:nvPr/>
        </p:nvSpPr>
        <p:spPr>
          <a:xfrm>
            <a:off x="323528" y="2996952"/>
            <a:ext cx="8496944" cy="2585323"/>
          </a:xfrm>
          <a:prstGeom prst="rect">
            <a:avLst/>
          </a:prstGeom>
          <a:noFill/>
        </p:spPr>
        <p:txBody>
          <a:bodyPr wrap="square" rtlCol="0">
            <a:spAutoFit/>
          </a:bodyPr>
          <a:lstStyle/>
          <a:p>
            <a:r>
              <a:rPr lang="tr-TR" b="1" dirty="0" smtClean="0">
                <a:latin typeface="Comic Sans MS" panose="030F0702030302020204" pitchFamily="66" charset="0"/>
              </a:rPr>
              <a:t>Nüfus Artışına Bağlı Çevre Sorunları</a:t>
            </a:r>
          </a:p>
          <a:p>
            <a:endParaRPr lang="tr-TR" dirty="0" smtClean="0">
              <a:latin typeface="Comic Sans MS" panose="030F0702030302020204" pitchFamily="66" charset="0"/>
            </a:endParaRPr>
          </a:p>
          <a:p>
            <a:r>
              <a:rPr lang="tr-TR" dirty="0" smtClean="0">
                <a:latin typeface="Comic Sans MS" panose="030F0702030302020204" pitchFamily="66" charset="0"/>
              </a:rPr>
              <a:t>*İçme </a:t>
            </a:r>
            <a:r>
              <a:rPr lang="tr-TR" dirty="0">
                <a:latin typeface="Comic Sans MS" panose="030F0702030302020204" pitchFamily="66" charset="0"/>
              </a:rPr>
              <a:t>ve kullanma suyu</a:t>
            </a:r>
            <a:br>
              <a:rPr lang="tr-TR" dirty="0">
                <a:latin typeface="Comic Sans MS" panose="030F0702030302020204" pitchFamily="66" charset="0"/>
              </a:rPr>
            </a:br>
            <a:r>
              <a:rPr lang="tr-TR" dirty="0">
                <a:latin typeface="Comic Sans MS" panose="030F0702030302020204" pitchFamily="66" charset="0"/>
              </a:rPr>
              <a:t>* Atıklar</a:t>
            </a:r>
            <a:br>
              <a:rPr lang="tr-TR" dirty="0">
                <a:latin typeface="Comic Sans MS" panose="030F0702030302020204" pitchFamily="66" charset="0"/>
              </a:rPr>
            </a:br>
            <a:r>
              <a:rPr lang="tr-TR" dirty="0">
                <a:latin typeface="Comic Sans MS" panose="030F0702030302020204" pitchFamily="66" charset="0"/>
              </a:rPr>
              <a:t>* Gürültü</a:t>
            </a:r>
            <a:br>
              <a:rPr lang="tr-TR" dirty="0">
                <a:latin typeface="Comic Sans MS" panose="030F0702030302020204" pitchFamily="66" charset="0"/>
              </a:rPr>
            </a:br>
            <a:r>
              <a:rPr lang="tr-TR" dirty="0">
                <a:latin typeface="Comic Sans MS" panose="030F0702030302020204" pitchFamily="66" charset="0"/>
              </a:rPr>
              <a:t>* Besinlerin sağlığa uygun hazırlanması ve tüketiciye </a:t>
            </a:r>
            <a:endParaRPr lang="tr-TR" dirty="0" smtClean="0">
              <a:latin typeface="Comic Sans MS" panose="030F0702030302020204" pitchFamily="66" charset="0"/>
            </a:endParaRPr>
          </a:p>
          <a:p>
            <a:r>
              <a:rPr lang="tr-TR" dirty="0" smtClean="0">
                <a:latin typeface="Comic Sans MS" panose="030F0702030302020204" pitchFamily="66" charset="0"/>
              </a:rPr>
              <a:t>   sağlığa uygun </a:t>
            </a:r>
            <a:r>
              <a:rPr lang="tr-TR" dirty="0">
                <a:latin typeface="Comic Sans MS" panose="030F0702030302020204" pitchFamily="66" charset="0"/>
              </a:rPr>
              <a:t>biçimde </a:t>
            </a:r>
            <a:r>
              <a:rPr lang="tr-TR" dirty="0" smtClean="0">
                <a:latin typeface="Comic Sans MS" panose="030F0702030302020204" pitchFamily="66" charset="0"/>
              </a:rPr>
              <a:t>iletilmesi</a:t>
            </a:r>
            <a:r>
              <a:rPr lang="tr-TR" dirty="0">
                <a:latin typeface="Comic Sans MS" panose="030F0702030302020204" pitchFamily="66" charset="0"/>
              </a:rPr>
              <a:t/>
            </a:r>
            <a:br>
              <a:rPr lang="tr-TR" dirty="0">
                <a:latin typeface="Comic Sans MS" panose="030F0702030302020204" pitchFamily="66" charset="0"/>
              </a:rPr>
            </a:br>
            <a:r>
              <a:rPr lang="tr-TR" dirty="0">
                <a:latin typeface="Comic Sans MS" panose="030F0702030302020204" pitchFamily="66" charset="0"/>
              </a:rPr>
              <a:t>* Hava Kirliliği</a:t>
            </a:r>
            <a:br>
              <a:rPr lang="tr-TR" dirty="0">
                <a:latin typeface="Comic Sans MS" panose="030F0702030302020204" pitchFamily="66" charset="0"/>
              </a:rPr>
            </a:br>
            <a:endParaRPr lang="tr-TR" dirty="0">
              <a:latin typeface="Comic Sans MS" panose="030F0702030302020204" pitchFamily="66" charset="0"/>
            </a:endParaRPr>
          </a:p>
        </p:txBody>
      </p:sp>
      <p:pic>
        <p:nvPicPr>
          <p:cNvPr id="5122" name="Picture 2" descr="http://www.eesc.europa.eu/resources/toolip/img-thumb/2012/06/05/shutterstock_77908114-extra_large.jpg"/>
          <p:cNvPicPr>
            <a:picLocks noChangeAspect="1" noChangeArrowheads="1"/>
          </p:cNvPicPr>
          <p:nvPr/>
        </p:nvPicPr>
        <p:blipFill rotWithShape="1">
          <a:blip r:embed="rId2">
            <a:extLst>
              <a:ext uri="{28A0092B-C50C-407E-A947-70E740481C1C}">
                <a14:useLocalDpi xmlns:a14="http://schemas.microsoft.com/office/drawing/2010/main" val="0"/>
              </a:ext>
            </a:extLst>
          </a:blip>
          <a:srcRect l="12702" t="3257" r="9722" b="13094"/>
          <a:stretch/>
        </p:blipFill>
        <p:spPr bwMode="auto">
          <a:xfrm>
            <a:off x="6668219" y="4202501"/>
            <a:ext cx="2456309" cy="264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9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TotalTime>
  <Words>1769</Words>
  <Application>Microsoft Office PowerPoint</Application>
  <PresentationFormat>Ekran Gösterisi (4:3)</PresentationFormat>
  <Paragraphs>177</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ASUS-PC</dc:creator>
  <cp:lastModifiedBy>Omur GOKKUS</cp:lastModifiedBy>
  <cp:revision>91</cp:revision>
  <dcterms:created xsi:type="dcterms:W3CDTF">2015-11-23T07:56:06Z</dcterms:created>
  <dcterms:modified xsi:type="dcterms:W3CDTF">2016-09-26T13:07:28Z</dcterms:modified>
</cp:coreProperties>
</file>