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69" r:id="rId4"/>
    <p:sldId id="259" r:id="rId5"/>
    <p:sldId id="271" r:id="rId6"/>
    <p:sldId id="272" r:id="rId7"/>
    <p:sldId id="273" r:id="rId8"/>
    <p:sldId id="274" r:id="rId9"/>
    <p:sldId id="275" r:id="rId10"/>
    <p:sldId id="276" r:id="rId11"/>
    <p:sldId id="277" r:id="rId12"/>
    <p:sldId id="278" r:id="rId13"/>
    <p:sldId id="279" r:id="rId14"/>
    <p:sldId id="281" r:id="rId15"/>
    <p:sldId id="282" r:id="rId16"/>
    <p:sldId id="284"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84" d="100"/>
          <a:sy n="84" d="100"/>
        </p:scale>
        <p:origin x="96"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46A8B1-DAFF-4B66-9B5E-DE419C746327}" type="datetimeFigureOut">
              <a:rPr lang="en-US" smtClean="0"/>
              <a:t>10/23/2019</a:t>
            </a:fld>
            <a:endParaRPr lang="en-US"/>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3DD9BD-F8DF-433E-BC5A-2EF5E3BABCF6}" type="slidenum">
              <a:rPr lang="en-US" smtClean="0"/>
              <a:t>‹#›</a:t>
            </a:fld>
            <a:endParaRPr lang="en-US"/>
          </a:p>
        </p:txBody>
      </p:sp>
    </p:spTree>
    <p:extLst>
      <p:ext uri="{BB962C8B-B14F-4D97-AF65-F5344CB8AC3E}">
        <p14:creationId xmlns:p14="http://schemas.microsoft.com/office/powerpoint/2010/main" val="168626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C6C43F6-9C54-46BE-8CAD-000CDF5B3D9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a:p>
        </p:txBody>
      </p:sp>
      <p:sp>
        <p:nvSpPr>
          <p:cNvPr id="3" name="Alt Başlık 2">
            <a:extLst>
              <a:ext uri="{FF2B5EF4-FFF2-40B4-BE49-F238E27FC236}">
                <a16:creationId xmlns:a16="http://schemas.microsoft.com/office/drawing/2014/main" xmlns="" id="{41EC38EE-8A0B-4D41-AF0A-564C4B21DB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a:p>
        </p:txBody>
      </p:sp>
      <p:sp>
        <p:nvSpPr>
          <p:cNvPr id="4" name="Veri Yer Tutucusu 3">
            <a:extLst>
              <a:ext uri="{FF2B5EF4-FFF2-40B4-BE49-F238E27FC236}">
                <a16:creationId xmlns:a16="http://schemas.microsoft.com/office/drawing/2014/main" xmlns="" id="{AB6CAA59-DC0A-4EC7-9E37-14EB3B32634F}"/>
              </a:ext>
            </a:extLst>
          </p:cNvPr>
          <p:cNvSpPr>
            <a:spLocks noGrp="1"/>
          </p:cNvSpPr>
          <p:nvPr>
            <p:ph type="dt" sz="half" idx="10"/>
          </p:nvPr>
        </p:nvSpPr>
        <p:spPr/>
        <p:txBody>
          <a:bodyPr/>
          <a:lstStyle/>
          <a:p>
            <a:fld id="{364D3674-E6A7-44BB-8BBE-7451177A7772}" type="datetime1">
              <a:rPr lang="en-US" smtClean="0"/>
              <a:t>10/23/2019</a:t>
            </a:fld>
            <a:endParaRPr lang="en-US"/>
          </a:p>
        </p:txBody>
      </p:sp>
      <p:sp>
        <p:nvSpPr>
          <p:cNvPr id="5" name="Alt Bilgi Yer Tutucusu 4">
            <a:extLst>
              <a:ext uri="{FF2B5EF4-FFF2-40B4-BE49-F238E27FC236}">
                <a16:creationId xmlns:a16="http://schemas.microsoft.com/office/drawing/2014/main" xmlns="" id="{C61A9A46-E6A1-4E05-8512-98FB86A09F95}"/>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xmlns="" id="{2ABB59D0-3A4E-48A8-8157-C9C884BA9BA2}"/>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1011847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D61CF7A-5B5B-4F49-BE1E-8ABE1DCDCFEC}"/>
              </a:ext>
            </a:extLst>
          </p:cNvPr>
          <p:cNvSpPr>
            <a:spLocks noGrp="1"/>
          </p:cNvSpPr>
          <p:nvPr>
            <p:ph type="title"/>
          </p:nvPr>
        </p:nvSpPr>
        <p:spPr/>
        <p:txBody>
          <a:bodyPr/>
          <a:lstStyle/>
          <a:p>
            <a:r>
              <a:rPr lang="tr-TR"/>
              <a:t>Asıl başlık stilini düzenlemek için tıklayın</a:t>
            </a:r>
            <a:endParaRPr lang="en-US"/>
          </a:p>
        </p:txBody>
      </p:sp>
      <p:sp>
        <p:nvSpPr>
          <p:cNvPr id="3" name="Dikey Metin Yer Tutucusu 2">
            <a:extLst>
              <a:ext uri="{FF2B5EF4-FFF2-40B4-BE49-F238E27FC236}">
                <a16:creationId xmlns:a16="http://schemas.microsoft.com/office/drawing/2014/main" xmlns="" id="{C3E64BC0-F1ED-4AB0-B40A-DDAC2D1BD47E}"/>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xmlns="" id="{D80A51D9-A4D5-4DE3-8206-02387E866CE4}"/>
              </a:ext>
            </a:extLst>
          </p:cNvPr>
          <p:cNvSpPr>
            <a:spLocks noGrp="1"/>
          </p:cNvSpPr>
          <p:nvPr>
            <p:ph type="dt" sz="half" idx="10"/>
          </p:nvPr>
        </p:nvSpPr>
        <p:spPr/>
        <p:txBody>
          <a:bodyPr/>
          <a:lstStyle/>
          <a:p>
            <a:fld id="{F17128A7-1A8F-4419-9635-2803B717485C}" type="datetime1">
              <a:rPr lang="en-US" smtClean="0"/>
              <a:t>10/23/2019</a:t>
            </a:fld>
            <a:endParaRPr lang="en-US"/>
          </a:p>
        </p:txBody>
      </p:sp>
      <p:sp>
        <p:nvSpPr>
          <p:cNvPr id="5" name="Alt Bilgi Yer Tutucusu 4">
            <a:extLst>
              <a:ext uri="{FF2B5EF4-FFF2-40B4-BE49-F238E27FC236}">
                <a16:creationId xmlns:a16="http://schemas.microsoft.com/office/drawing/2014/main" xmlns="" id="{CCFB2A9C-BB6B-4698-9439-699BDC8CA6DE}"/>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xmlns="" id="{CAD873B9-7E22-43D7-9E9B-36F6F4F83C6B}"/>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483447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0D75CBEC-92FF-4F28-8E35-E89316A5A91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US"/>
          </a:p>
        </p:txBody>
      </p:sp>
      <p:sp>
        <p:nvSpPr>
          <p:cNvPr id="3" name="Dikey Metin Yer Tutucusu 2">
            <a:extLst>
              <a:ext uri="{FF2B5EF4-FFF2-40B4-BE49-F238E27FC236}">
                <a16:creationId xmlns:a16="http://schemas.microsoft.com/office/drawing/2014/main" xmlns="" id="{6B5B646D-E60E-4F31-9A85-BEBF3FAF712B}"/>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xmlns="" id="{BEFE12A6-26ED-4A26-AC62-30D631BDB1CA}"/>
              </a:ext>
            </a:extLst>
          </p:cNvPr>
          <p:cNvSpPr>
            <a:spLocks noGrp="1"/>
          </p:cNvSpPr>
          <p:nvPr>
            <p:ph type="dt" sz="half" idx="10"/>
          </p:nvPr>
        </p:nvSpPr>
        <p:spPr/>
        <p:txBody>
          <a:bodyPr/>
          <a:lstStyle/>
          <a:p>
            <a:fld id="{414BD069-DF64-48F9-87D4-BD3477E8E829}" type="datetime1">
              <a:rPr lang="en-US" smtClean="0"/>
              <a:t>10/23/2019</a:t>
            </a:fld>
            <a:endParaRPr lang="en-US"/>
          </a:p>
        </p:txBody>
      </p:sp>
      <p:sp>
        <p:nvSpPr>
          <p:cNvPr id="5" name="Alt Bilgi Yer Tutucusu 4">
            <a:extLst>
              <a:ext uri="{FF2B5EF4-FFF2-40B4-BE49-F238E27FC236}">
                <a16:creationId xmlns:a16="http://schemas.microsoft.com/office/drawing/2014/main" xmlns="" id="{76DCF247-E868-48FA-A854-015BE7E0796A}"/>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xmlns="" id="{ABAF92C3-ACF4-4B96-9CA0-7C153957785B}"/>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19892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8259612-4263-44ED-A6C7-1C024C6915B3}"/>
              </a:ext>
            </a:extLst>
          </p:cNvPr>
          <p:cNvSpPr>
            <a:spLocks noGrp="1"/>
          </p:cNvSpPr>
          <p:nvPr>
            <p:ph type="title"/>
          </p:nvPr>
        </p:nvSpPr>
        <p:spPr/>
        <p:txBody>
          <a:body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xmlns="" id="{3048CD0F-7AF2-49CF-802C-11239AD4C8E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xmlns="" id="{2136FCE7-9B76-41AC-9D15-3C13F2BCED65}"/>
              </a:ext>
            </a:extLst>
          </p:cNvPr>
          <p:cNvSpPr>
            <a:spLocks noGrp="1"/>
          </p:cNvSpPr>
          <p:nvPr>
            <p:ph type="dt" sz="half" idx="10"/>
          </p:nvPr>
        </p:nvSpPr>
        <p:spPr/>
        <p:txBody>
          <a:bodyPr/>
          <a:lstStyle/>
          <a:p>
            <a:fld id="{753AA575-C972-4D62-AAF6-490B02363F53}" type="datetime1">
              <a:rPr lang="en-US" smtClean="0"/>
              <a:t>10/23/2019</a:t>
            </a:fld>
            <a:endParaRPr lang="en-US"/>
          </a:p>
        </p:txBody>
      </p:sp>
      <p:sp>
        <p:nvSpPr>
          <p:cNvPr id="5" name="Alt Bilgi Yer Tutucusu 4">
            <a:extLst>
              <a:ext uri="{FF2B5EF4-FFF2-40B4-BE49-F238E27FC236}">
                <a16:creationId xmlns:a16="http://schemas.microsoft.com/office/drawing/2014/main" xmlns="" id="{3C70268D-179F-4180-A2BE-B16F529174AE}"/>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xmlns="" id="{C04FC9DE-DA23-4AD9-B305-750F93D1B810}"/>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2598920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FEE3FFE-71C3-437E-8A83-F4CD8B98A51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xmlns="" id="{60D32133-60A4-483B-A205-0C5AFBD42A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6D98EA95-9300-40C1-9EAE-B93C17EFC2FF}"/>
              </a:ext>
            </a:extLst>
          </p:cNvPr>
          <p:cNvSpPr>
            <a:spLocks noGrp="1"/>
          </p:cNvSpPr>
          <p:nvPr>
            <p:ph type="dt" sz="half" idx="10"/>
          </p:nvPr>
        </p:nvSpPr>
        <p:spPr/>
        <p:txBody>
          <a:bodyPr/>
          <a:lstStyle/>
          <a:p>
            <a:fld id="{F0ADDA77-35CF-4B3E-B5D3-9A42DF14004A}" type="datetime1">
              <a:rPr lang="en-US" smtClean="0"/>
              <a:t>10/23/2019</a:t>
            </a:fld>
            <a:endParaRPr lang="en-US"/>
          </a:p>
        </p:txBody>
      </p:sp>
      <p:sp>
        <p:nvSpPr>
          <p:cNvPr id="5" name="Alt Bilgi Yer Tutucusu 4">
            <a:extLst>
              <a:ext uri="{FF2B5EF4-FFF2-40B4-BE49-F238E27FC236}">
                <a16:creationId xmlns:a16="http://schemas.microsoft.com/office/drawing/2014/main" xmlns="" id="{D6B4D373-C480-4B4C-A022-D2224D852B6D}"/>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xmlns="" id="{D96C3F54-3DB5-40DC-AB2B-9A2ACC6B912C}"/>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1031221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03964AA-AD91-4151-859C-9F49C590E88A}"/>
              </a:ext>
            </a:extLst>
          </p:cNvPr>
          <p:cNvSpPr>
            <a:spLocks noGrp="1"/>
          </p:cNvSpPr>
          <p:nvPr>
            <p:ph type="title"/>
          </p:nvPr>
        </p:nvSpPr>
        <p:spPr/>
        <p:txBody>
          <a:body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xmlns="" id="{C3E32F24-F0B1-446B-9405-3EA3FD60B6A6}"/>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a:extLst>
              <a:ext uri="{FF2B5EF4-FFF2-40B4-BE49-F238E27FC236}">
                <a16:creationId xmlns:a16="http://schemas.microsoft.com/office/drawing/2014/main" xmlns="" id="{38A85F08-9743-4191-B37E-C6AD664EB3C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a:extLst>
              <a:ext uri="{FF2B5EF4-FFF2-40B4-BE49-F238E27FC236}">
                <a16:creationId xmlns:a16="http://schemas.microsoft.com/office/drawing/2014/main" xmlns="" id="{A70862D4-FB10-452C-AAC6-D25159BEA7E1}"/>
              </a:ext>
            </a:extLst>
          </p:cNvPr>
          <p:cNvSpPr>
            <a:spLocks noGrp="1"/>
          </p:cNvSpPr>
          <p:nvPr>
            <p:ph type="dt" sz="half" idx="10"/>
          </p:nvPr>
        </p:nvSpPr>
        <p:spPr/>
        <p:txBody>
          <a:bodyPr/>
          <a:lstStyle/>
          <a:p>
            <a:fld id="{B7763DEF-F798-4DFD-AFF6-68DD9EA9EDDE}" type="datetime1">
              <a:rPr lang="en-US" smtClean="0"/>
              <a:t>10/23/2019</a:t>
            </a:fld>
            <a:endParaRPr lang="en-US"/>
          </a:p>
        </p:txBody>
      </p:sp>
      <p:sp>
        <p:nvSpPr>
          <p:cNvPr id="6" name="Alt Bilgi Yer Tutucusu 5">
            <a:extLst>
              <a:ext uri="{FF2B5EF4-FFF2-40B4-BE49-F238E27FC236}">
                <a16:creationId xmlns:a16="http://schemas.microsoft.com/office/drawing/2014/main" xmlns="" id="{4E287E91-C9E1-4801-A5AE-C2E104135BD1}"/>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xmlns="" id="{CCCFE4CB-E271-406A-AFBB-F29606E54E62}"/>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718754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0CD11DE-B196-4BB4-BC3B-1063FB85FF4C}"/>
              </a:ext>
            </a:extLst>
          </p:cNvPr>
          <p:cNvSpPr>
            <a:spLocks noGrp="1"/>
          </p:cNvSpPr>
          <p:nvPr>
            <p:ph type="title"/>
          </p:nvPr>
        </p:nvSpPr>
        <p:spPr>
          <a:xfrm>
            <a:off x="839788" y="365125"/>
            <a:ext cx="10515600" cy="1325563"/>
          </a:xfrm>
        </p:spPr>
        <p:txBody>
          <a:body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xmlns="" id="{F9DD1B5F-2A65-4AC6-A582-C43EA87ACF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C7E2007B-44AF-4005-9F88-C09A9FADC36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a:extLst>
              <a:ext uri="{FF2B5EF4-FFF2-40B4-BE49-F238E27FC236}">
                <a16:creationId xmlns:a16="http://schemas.microsoft.com/office/drawing/2014/main" xmlns="" id="{855B3511-AFBF-410C-BBB1-428B313C7F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FF9057BC-FAD2-4A29-8D9F-819DEDC1AE9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a:extLst>
              <a:ext uri="{FF2B5EF4-FFF2-40B4-BE49-F238E27FC236}">
                <a16:creationId xmlns:a16="http://schemas.microsoft.com/office/drawing/2014/main" xmlns="" id="{1C03A7B9-390A-40E7-BA45-0BC1DFD40206}"/>
              </a:ext>
            </a:extLst>
          </p:cNvPr>
          <p:cNvSpPr>
            <a:spLocks noGrp="1"/>
          </p:cNvSpPr>
          <p:nvPr>
            <p:ph type="dt" sz="half" idx="10"/>
          </p:nvPr>
        </p:nvSpPr>
        <p:spPr/>
        <p:txBody>
          <a:bodyPr/>
          <a:lstStyle/>
          <a:p>
            <a:fld id="{767550C3-E10E-49FF-901E-1B1754F310E1}" type="datetime1">
              <a:rPr lang="en-US" smtClean="0"/>
              <a:t>10/23/2019</a:t>
            </a:fld>
            <a:endParaRPr lang="en-US"/>
          </a:p>
        </p:txBody>
      </p:sp>
      <p:sp>
        <p:nvSpPr>
          <p:cNvPr id="8" name="Alt Bilgi Yer Tutucusu 7">
            <a:extLst>
              <a:ext uri="{FF2B5EF4-FFF2-40B4-BE49-F238E27FC236}">
                <a16:creationId xmlns:a16="http://schemas.microsoft.com/office/drawing/2014/main" xmlns="" id="{BF329502-A074-419C-A6B4-DB889AF058E1}"/>
              </a:ext>
            </a:extLst>
          </p:cNvPr>
          <p:cNvSpPr>
            <a:spLocks noGrp="1"/>
          </p:cNvSpPr>
          <p:nvPr>
            <p:ph type="ftr" sz="quarter" idx="11"/>
          </p:nvPr>
        </p:nvSpPr>
        <p:spPr/>
        <p:txBody>
          <a:bodyPr/>
          <a:lstStyle/>
          <a:p>
            <a:endParaRPr lang="en-US"/>
          </a:p>
        </p:txBody>
      </p:sp>
      <p:sp>
        <p:nvSpPr>
          <p:cNvPr id="9" name="Slayt Numarası Yer Tutucusu 8">
            <a:extLst>
              <a:ext uri="{FF2B5EF4-FFF2-40B4-BE49-F238E27FC236}">
                <a16:creationId xmlns:a16="http://schemas.microsoft.com/office/drawing/2014/main" xmlns="" id="{18531718-CE67-49CB-BE0A-063F4CA67E29}"/>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3676548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B53729B-3650-4B4F-BB9A-4C2BCA380BC1}"/>
              </a:ext>
            </a:extLst>
          </p:cNvPr>
          <p:cNvSpPr>
            <a:spLocks noGrp="1"/>
          </p:cNvSpPr>
          <p:nvPr>
            <p:ph type="title"/>
          </p:nvPr>
        </p:nvSpPr>
        <p:spPr/>
        <p:txBody>
          <a:bodyPr/>
          <a:lstStyle/>
          <a:p>
            <a:r>
              <a:rPr lang="tr-TR"/>
              <a:t>Asıl başlık stilini düzenlemek için tıklayın</a:t>
            </a:r>
            <a:endParaRPr lang="en-US"/>
          </a:p>
        </p:txBody>
      </p:sp>
      <p:sp>
        <p:nvSpPr>
          <p:cNvPr id="3" name="Veri Yer Tutucusu 2">
            <a:extLst>
              <a:ext uri="{FF2B5EF4-FFF2-40B4-BE49-F238E27FC236}">
                <a16:creationId xmlns:a16="http://schemas.microsoft.com/office/drawing/2014/main" xmlns="" id="{3D46E768-ABA3-456B-A20C-6F15D71A795D}"/>
              </a:ext>
            </a:extLst>
          </p:cNvPr>
          <p:cNvSpPr>
            <a:spLocks noGrp="1"/>
          </p:cNvSpPr>
          <p:nvPr>
            <p:ph type="dt" sz="half" idx="10"/>
          </p:nvPr>
        </p:nvSpPr>
        <p:spPr/>
        <p:txBody>
          <a:bodyPr/>
          <a:lstStyle/>
          <a:p>
            <a:fld id="{16F63CDE-C927-4E2D-B4D6-C1508BA560B8}" type="datetime1">
              <a:rPr lang="en-US" smtClean="0"/>
              <a:t>10/23/2019</a:t>
            </a:fld>
            <a:endParaRPr lang="en-US"/>
          </a:p>
        </p:txBody>
      </p:sp>
      <p:sp>
        <p:nvSpPr>
          <p:cNvPr id="4" name="Alt Bilgi Yer Tutucusu 3">
            <a:extLst>
              <a:ext uri="{FF2B5EF4-FFF2-40B4-BE49-F238E27FC236}">
                <a16:creationId xmlns:a16="http://schemas.microsoft.com/office/drawing/2014/main" xmlns="" id="{B149A249-C50B-4051-AA01-0AEE4795AE49}"/>
              </a:ext>
            </a:extLst>
          </p:cNvPr>
          <p:cNvSpPr>
            <a:spLocks noGrp="1"/>
          </p:cNvSpPr>
          <p:nvPr>
            <p:ph type="ftr" sz="quarter" idx="11"/>
          </p:nvPr>
        </p:nvSpPr>
        <p:spPr/>
        <p:txBody>
          <a:bodyPr/>
          <a:lstStyle/>
          <a:p>
            <a:endParaRPr lang="en-US"/>
          </a:p>
        </p:txBody>
      </p:sp>
      <p:sp>
        <p:nvSpPr>
          <p:cNvPr id="5" name="Slayt Numarası Yer Tutucusu 4">
            <a:extLst>
              <a:ext uri="{FF2B5EF4-FFF2-40B4-BE49-F238E27FC236}">
                <a16:creationId xmlns:a16="http://schemas.microsoft.com/office/drawing/2014/main" xmlns="" id="{50A40F7B-0E66-474E-8013-ACBA1D6CE1FD}"/>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1025554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8FA04596-5CCA-43EA-87B1-CC9F3D0C8A23}"/>
              </a:ext>
            </a:extLst>
          </p:cNvPr>
          <p:cNvSpPr>
            <a:spLocks noGrp="1"/>
          </p:cNvSpPr>
          <p:nvPr>
            <p:ph type="dt" sz="half" idx="10"/>
          </p:nvPr>
        </p:nvSpPr>
        <p:spPr/>
        <p:txBody>
          <a:bodyPr/>
          <a:lstStyle/>
          <a:p>
            <a:fld id="{AB3BA3C9-FC68-47C0-9EDD-8BE13A503F39}" type="datetime1">
              <a:rPr lang="en-US" smtClean="0"/>
              <a:t>10/23/2019</a:t>
            </a:fld>
            <a:endParaRPr lang="en-US"/>
          </a:p>
        </p:txBody>
      </p:sp>
      <p:sp>
        <p:nvSpPr>
          <p:cNvPr id="3" name="Alt Bilgi Yer Tutucusu 2">
            <a:extLst>
              <a:ext uri="{FF2B5EF4-FFF2-40B4-BE49-F238E27FC236}">
                <a16:creationId xmlns:a16="http://schemas.microsoft.com/office/drawing/2014/main" xmlns="" id="{776C64C3-0B3A-4E73-BE39-71D1915CD6C4}"/>
              </a:ext>
            </a:extLst>
          </p:cNvPr>
          <p:cNvSpPr>
            <a:spLocks noGrp="1"/>
          </p:cNvSpPr>
          <p:nvPr>
            <p:ph type="ftr" sz="quarter" idx="11"/>
          </p:nvPr>
        </p:nvSpPr>
        <p:spPr/>
        <p:txBody>
          <a:bodyPr/>
          <a:lstStyle/>
          <a:p>
            <a:endParaRPr lang="en-US"/>
          </a:p>
        </p:txBody>
      </p:sp>
      <p:sp>
        <p:nvSpPr>
          <p:cNvPr id="4" name="Slayt Numarası Yer Tutucusu 3">
            <a:extLst>
              <a:ext uri="{FF2B5EF4-FFF2-40B4-BE49-F238E27FC236}">
                <a16:creationId xmlns:a16="http://schemas.microsoft.com/office/drawing/2014/main" xmlns="" id="{B3400141-696B-4B8A-9D6E-4343AA16A52F}"/>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1336429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4D25DFB-176A-4844-AD7E-97C836909FD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xmlns="" id="{1DB76FA2-8DE0-43FE-A439-491BE3EE58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a:extLst>
              <a:ext uri="{FF2B5EF4-FFF2-40B4-BE49-F238E27FC236}">
                <a16:creationId xmlns:a16="http://schemas.microsoft.com/office/drawing/2014/main" xmlns="" id="{38B8F874-56BB-4818-B3A1-E5D8B22651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9DE537B3-39FF-4DEA-8962-FBC002C1667E}"/>
              </a:ext>
            </a:extLst>
          </p:cNvPr>
          <p:cNvSpPr>
            <a:spLocks noGrp="1"/>
          </p:cNvSpPr>
          <p:nvPr>
            <p:ph type="dt" sz="half" idx="10"/>
          </p:nvPr>
        </p:nvSpPr>
        <p:spPr/>
        <p:txBody>
          <a:bodyPr/>
          <a:lstStyle/>
          <a:p>
            <a:fld id="{AA6FDD4A-C100-4B4C-BB07-59FA54EED39E}" type="datetime1">
              <a:rPr lang="en-US" smtClean="0"/>
              <a:t>10/23/2019</a:t>
            </a:fld>
            <a:endParaRPr lang="en-US"/>
          </a:p>
        </p:txBody>
      </p:sp>
      <p:sp>
        <p:nvSpPr>
          <p:cNvPr id="6" name="Alt Bilgi Yer Tutucusu 5">
            <a:extLst>
              <a:ext uri="{FF2B5EF4-FFF2-40B4-BE49-F238E27FC236}">
                <a16:creationId xmlns:a16="http://schemas.microsoft.com/office/drawing/2014/main" xmlns="" id="{61D60CEA-8795-42A9-9C53-EAD91824E14C}"/>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xmlns="" id="{73A67C63-5A2B-4533-BAED-4AA62B9D8E4D}"/>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4265041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6F84452-7AF4-4E9C-AF9E-9D784DEA9D9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a:p>
        </p:txBody>
      </p:sp>
      <p:sp>
        <p:nvSpPr>
          <p:cNvPr id="3" name="Resim Yer Tutucusu 2">
            <a:extLst>
              <a:ext uri="{FF2B5EF4-FFF2-40B4-BE49-F238E27FC236}">
                <a16:creationId xmlns:a16="http://schemas.microsoft.com/office/drawing/2014/main" xmlns="" id="{D8C80510-D904-486F-9CDA-8E5CB06D2C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a:extLst>
              <a:ext uri="{FF2B5EF4-FFF2-40B4-BE49-F238E27FC236}">
                <a16:creationId xmlns:a16="http://schemas.microsoft.com/office/drawing/2014/main" xmlns="" id="{91A9AA14-8BAD-40B9-A616-59D21E9ECB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97F66CFB-E370-47BC-954D-87B640F8D241}"/>
              </a:ext>
            </a:extLst>
          </p:cNvPr>
          <p:cNvSpPr>
            <a:spLocks noGrp="1"/>
          </p:cNvSpPr>
          <p:nvPr>
            <p:ph type="dt" sz="half" idx="10"/>
          </p:nvPr>
        </p:nvSpPr>
        <p:spPr/>
        <p:txBody>
          <a:bodyPr/>
          <a:lstStyle/>
          <a:p>
            <a:fld id="{2953257F-71EA-4D2C-8479-6D833C35DE59}" type="datetime1">
              <a:rPr lang="en-US" smtClean="0"/>
              <a:t>10/23/2019</a:t>
            </a:fld>
            <a:endParaRPr lang="en-US"/>
          </a:p>
        </p:txBody>
      </p:sp>
      <p:sp>
        <p:nvSpPr>
          <p:cNvPr id="6" name="Alt Bilgi Yer Tutucusu 5">
            <a:extLst>
              <a:ext uri="{FF2B5EF4-FFF2-40B4-BE49-F238E27FC236}">
                <a16:creationId xmlns:a16="http://schemas.microsoft.com/office/drawing/2014/main" xmlns="" id="{F20E4DFC-64B5-46F2-9EEA-A8A351BB25DE}"/>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xmlns="" id="{92FEE712-0A22-4B4C-98FF-7F86D04A601D}"/>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2130555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DD95DF36-3E85-43A3-972B-F8DE27E860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xmlns="" id="{3B3B9A92-0C00-4074-A0FE-C716192177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xmlns="" id="{1303623D-F178-4EBC-9B25-09CF1E86F8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AB49DE-1472-4445-9A23-282B7715049D}" type="datetime1">
              <a:rPr lang="en-US" smtClean="0"/>
              <a:t>10/23/2019</a:t>
            </a:fld>
            <a:endParaRPr lang="en-US"/>
          </a:p>
        </p:txBody>
      </p:sp>
      <p:sp>
        <p:nvSpPr>
          <p:cNvPr id="5" name="Alt Bilgi Yer Tutucusu 4">
            <a:extLst>
              <a:ext uri="{FF2B5EF4-FFF2-40B4-BE49-F238E27FC236}">
                <a16:creationId xmlns:a16="http://schemas.microsoft.com/office/drawing/2014/main" xmlns="" id="{513C0465-EF13-41FB-BC02-0307082454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a:extLst>
              <a:ext uri="{FF2B5EF4-FFF2-40B4-BE49-F238E27FC236}">
                <a16:creationId xmlns:a16="http://schemas.microsoft.com/office/drawing/2014/main" xmlns="" id="{250FAFB3-50DF-4DF3-83E9-A5FAE1A1FA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E896F-4B65-4F69-8506-68D7B5D1CDE1}" type="slidenum">
              <a:rPr lang="en-US" smtClean="0"/>
              <a:t>‹#›</a:t>
            </a:fld>
            <a:endParaRPr lang="en-US"/>
          </a:p>
        </p:txBody>
      </p:sp>
    </p:spTree>
    <p:extLst>
      <p:ext uri="{BB962C8B-B14F-4D97-AF65-F5344CB8AC3E}">
        <p14:creationId xmlns:p14="http://schemas.microsoft.com/office/powerpoint/2010/main" val="3270513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sciencedirect.com/science/article/pii/S0048969719330840#bb001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sciencedirect.com/science/article/pii/S0048969719330840#bb006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ciencedirect.com/science/article/pii/S0048969719330840#bb047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xmlns="" id="{EB2C7E59-B029-4820-BADF-6255664A5B6D}"/>
              </a:ext>
            </a:extLst>
          </p:cNvPr>
          <p:cNvSpPr>
            <a:spLocks noGrp="1"/>
          </p:cNvSpPr>
          <p:nvPr>
            <p:ph type="subTitle" idx="1"/>
          </p:nvPr>
        </p:nvSpPr>
        <p:spPr>
          <a:xfrm>
            <a:off x="2274569" y="4589780"/>
            <a:ext cx="7600951" cy="698500"/>
          </a:xfrm>
        </p:spPr>
        <p:txBody>
          <a:bodyPr>
            <a:normAutofit fontScale="92500" lnSpcReduction="20000"/>
          </a:bodyPr>
          <a:lstStyle/>
          <a:p>
            <a:r>
              <a:rPr lang="tr-TR" dirty="0" smtClean="0"/>
              <a:t>Nesrin KEKEÇOĞLU</a:t>
            </a:r>
          </a:p>
          <a:p>
            <a:r>
              <a:rPr lang="tr-TR" dirty="0" smtClean="0"/>
              <a:t>4011930027</a:t>
            </a:r>
            <a:endParaRPr lang="tr-TR" dirty="0"/>
          </a:p>
        </p:txBody>
      </p:sp>
      <p:pic>
        <p:nvPicPr>
          <p:cNvPr id="4" name="Resim 3">
            <a:extLst>
              <a:ext uri="{FF2B5EF4-FFF2-40B4-BE49-F238E27FC236}">
                <a16:creationId xmlns:a16="http://schemas.microsoft.com/office/drawing/2014/main" xmlns="" id="{7E418A8A-A9B0-4A3A-80E5-F5A8E8732F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149"/>
            <a:ext cx="1487129" cy="1487129"/>
          </a:xfrm>
          <a:prstGeom prst="rect">
            <a:avLst/>
          </a:prstGeom>
        </p:spPr>
      </p:pic>
      <p:sp>
        <p:nvSpPr>
          <p:cNvPr id="9" name="Slayt Numarası Yer Tutucusu 8">
            <a:extLst>
              <a:ext uri="{FF2B5EF4-FFF2-40B4-BE49-F238E27FC236}">
                <a16:creationId xmlns:a16="http://schemas.microsoft.com/office/drawing/2014/main" xmlns="" id="{644BC33F-A532-4C7B-87E2-FB088BA7F0A8}"/>
              </a:ext>
            </a:extLst>
          </p:cNvPr>
          <p:cNvSpPr>
            <a:spLocks noGrp="1"/>
          </p:cNvSpPr>
          <p:nvPr>
            <p:ph type="sldNum" sz="quarter" idx="12"/>
          </p:nvPr>
        </p:nvSpPr>
        <p:spPr/>
        <p:txBody>
          <a:bodyPr/>
          <a:lstStyle/>
          <a:p>
            <a:fld id="{995E896F-4B65-4F69-8506-68D7B5D1CDE1}" type="slidenum">
              <a:rPr lang="en-US" smtClean="0"/>
              <a:t>1</a:t>
            </a:fld>
            <a:endParaRPr lang="en-US"/>
          </a:p>
        </p:txBody>
      </p:sp>
      <p:pic>
        <p:nvPicPr>
          <p:cNvPr id="6" name="Resim 5"/>
          <p:cNvPicPr>
            <a:picLocks noChangeAspect="1"/>
          </p:cNvPicPr>
          <p:nvPr/>
        </p:nvPicPr>
        <p:blipFill>
          <a:blip r:embed="rId3"/>
          <a:stretch>
            <a:fillRect/>
          </a:stretch>
        </p:blipFill>
        <p:spPr>
          <a:xfrm>
            <a:off x="2068830" y="287654"/>
            <a:ext cx="7496175" cy="3198495"/>
          </a:xfrm>
          <a:prstGeom prst="rect">
            <a:avLst/>
          </a:prstGeom>
        </p:spPr>
      </p:pic>
    </p:spTree>
    <p:extLst>
      <p:ext uri="{BB962C8B-B14F-4D97-AF65-F5344CB8AC3E}">
        <p14:creationId xmlns:p14="http://schemas.microsoft.com/office/powerpoint/2010/main" val="1507912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Avrupa içinde, Almanya (1990'ların başından beri) </a:t>
            </a:r>
            <a:r>
              <a:rPr lang="tr-TR" dirty="0" err="1"/>
              <a:t>AD'nin</a:t>
            </a:r>
            <a:r>
              <a:rPr lang="tr-TR" dirty="0"/>
              <a:t> erken bir uygulayıcısıydı ve yaklaşık 8000 tesisle en yüksek miktarda biyogaz (4 GW enerji) üretiyor; Buna karşılık, İrlanda'daki AD, yalnızca 10 AD bitkisi olan </a:t>
            </a:r>
            <a:r>
              <a:rPr lang="tr-TR" dirty="0" smtClean="0"/>
              <a:t>nispeten </a:t>
            </a:r>
            <a:r>
              <a:rPr lang="tr-TR" dirty="0"/>
              <a:t>yeni bir </a:t>
            </a:r>
            <a:r>
              <a:rPr lang="tr-TR" dirty="0" smtClean="0"/>
              <a:t>teknolojidir.</a:t>
            </a:r>
          </a:p>
          <a:p>
            <a:r>
              <a:rPr lang="tr-TR" dirty="0" smtClean="0"/>
              <a:t>Bununla </a:t>
            </a:r>
            <a:r>
              <a:rPr lang="tr-TR" dirty="0" err="1" smtClean="0"/>
              <a:t>birlikte,İrlanda'da</a:t>
            </a:r>
            <a:r>
              <a:rPr lang="tr-TR" dirty="0" smtClean="0"/>
              <a:t> </a:t>
            </a:r>
            <a:r>
              <a:rPr lang="tr-TR" dirty="0"/>
              <a:t>halihazırda faaliyette olan AD tesisleri ile birlikte 14 atık su arıtma tesisi olduğunu bildirmiştir. </a:t>
            </a:r>
            <a:r>
              <a:rPr lang="tr-TR" dirty="0" err="1"/>
              <a:t>Kompostlama</a:t>
            </a:r>
            <a:r>
              <a:rPr lang="tr-TR" dirty="0"/>
              <a:t> ağırlıklı olarak İrlanda'da 31 </a:t>
            </a:r>
            <a:r>
              <a:rPr lang="tr-TR" dirty="0" err="1"/>
              <a:t>kompostlama</a:t>
            </a:r>
            <a:r>
              <a:rPr lang="tr-TR" dirty="0"/>
              <a:t> tesisi ile biyolojik atıkların arıtılması için </a:t>
            </a:r>
            <a:r>
              <a:rPr lang="tr-TR" dirty="0" err="1" smtClean="0"/>
              <a:t>kullanılmaktadır.İrlanda'da</a:t>
            </a:r>
            <a:r>
              <a:rPr lang="tr-TR" dirty="0"/>
              <a:t>, </a:t>
            </a:r>
            <a:r>
              <a:rPr lang="tr-TR" dirty="0" err="1"/>
              <a:t>kompostlama</a:t>
            </a:r>
            <a:r>
              <a:rPr lang="tr-TR" dirty="0"/>
              <a:t> </a:t>
            </a:r>
            <a:r>
              <a:rPr lang="tr-TR" dirty="0" err="1"/>
              <a:t>AD'ye</a:t>
            </a:r>
            <a:r>
              <a:rPr lang="tr-TR" dirty="0"/>
              <a:t> ekonomik olarak tercih edilir;</a:t>
            </a:r>
          </a:p>
        </p:txBody>
      </p:sp>
      <p:sp>
        <p:nvSpPr>
          <p:cNvPr id="4" name="Slayt Numarası Yer Tutucusu 3"/>
          <p:cNvSpPr>
            <a:spLocks noGrp="1"/>
          </p:cNvSpPr>
          <p:nvPr>
            <p:ph type="sldNum" sz="quarter" idx="12"/>
          </p:nvPr>
        </p:nvSpPr>
        <p:spPr/>
        <p:txBody>
          <a:bodyPr/>
          <a:lstStyle/>
          <a:p>
            <a:fld id="{995E896F-4B65-4F69-8506-68D7B5D1CDE1}" type="slidenum">
              <a:rPr lang="en-US" smtClean="0"/>
              <a:t>10</a:t>
            </a:fld>
            <a:endParaRPr lang="en-US"/>
          </a:p>
        </p:txBody>
      </p:sp>
    </p:spTree>
    <p:extLst>
      <p:ext uri="{BB962C8B-B14F-4D97-AF65-F5344CB8AC3E}">
        <p14:creationId xmlns:p14="http://schemas.microsoft.com/office/powerpoint/2010/main" val="1600000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Sağlık kaygıları</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a:buFont typeface="Wingdings" panose="05000000000000000000" pitchFamily="2" charset="2"/>
              <a:buChar char="Ø"/>
            </a:pPr>
            <a:r>
              <a:rPr lang="tr-TR" dirty="0"/>
              <a:t>AD işleminin ham maddesi potansiyel olarak yüksek sayıda mikroorganizma </a:t>
            </a:r>
            <a:r>
              <a:rPr lang="tr-TR" dirty="0" err="1" smtClean="0"/>
              <a:t>içerir.Bakterilerin</a:t>
            </a:r>
            <a:r>
              <a:rPr lang="tr-TR" dirty="0" smtClean="0"/>
              <a:t> </a:t>
            </a:r>
            <a:r>
              <a:rPr lang="tr-TR" dirty="0"/>
              <a:t>çoğu patojen değildir ve bu mikroorganizmaların bazıları insanlara ve hayvanlara </a:t>
            </a:r>
            <a:r>
              <a:rPr lang="tr-TR" dirty="0" err="1"/>
              <a:t>patojenik</a:t>
            </a:r>
            <a:r>
              <a:rPr lang="tr-TR" dirty="0"/>
              <a:t> ve zararlı </a:t>
            </a:r>
            <a:r>
              <a:rPr lang="tr-TR" dirty="0" smtClean="0"/>
              <a:t>olabilir.</a:t>
            </a:r>
          </a:p>
          <a:p>
            <a:pPr>
              <a:buFont typeface="Wingdings" panose="05000000000000000000" pitchFamily="2" charset="2"/>
              <a:buChar char="Ø"/>
            </a:pPr>
            <a:r>
              <a:rPr lang="tr-TR" dirty="0" smtClean="0"/>
              <a:t>Toprağımızın </a:t>
            </a:r>
            <a:r>
              <a:rPr lang="tr-TR" dirty="0"/>
              <a:t>kalitesi, o toprakta yetişen gıdalar üzerinde büyük etkileri olabilir ve potansiyel olarak insan sağlığı üzerinde etkileri olabilir. Tarım alanlarına doğrudan ve dolaylı erişimi olan insanlar ve her tür hayvan, evcil hayvan ve vahşi yaşam insan patojenlerini taşıma potansiyeline </a:t>
            </a:r>
            <a:r>
              <a:rPr lang="tr-TR" dirty="0" smtClean="0"/>
              <a:t>sahiptir.</a:t>
            </a:r>
          </a:p>
          <a:p>
            <a:pPr>
              <a:buFont typeface="Wingdings" panose="05000000000000000000" pitchFamily="2" charset="2"/>
              <a:buChar char="Ø"/>
            </a:pPr>
            <a:r>
              <a:rPr lang="tr-TR" dirty="0" smtClean="0"/>
              <a:t>Bir </a:t>
            </a:r>
            <a:r>
              <a:rPr lang="tr-TR" dirty="0"/>
              <a:t>patojen, insanlarda, hayvanlarda veya bitkilerde hastalık veya hastalığa neden olan biyolojik bir ajandır. </a:t>
            </a:r>
            <a:endParaRPr lang="tr-TR" dirty="0" smtClean="0"/>
          </a:p>
          <a:p>
            <a:pPr>
              <a:buFont typeface="Wingdings" panose="05000000000000000000" pitchFamily="2" charset="2"/>
              <a:buChar char="Ø"/>
            </a:pPr>
            <a:r>
              <a:rPr lang="tr-TR" dirty="0" smtClean="0"/>
              <a:t>Bazı </a:t>
            </a:r>
            <a:r>
              <a:rPr lang="tr-TR" dirty="0"/>
              <a:t>ülkelerde, mezbaha atığı (kan ve diğer hayvansal yan ürünler) besleme stoku olarak kullanılabilir ve besleme stoku olarak kullanılmadan önce uygun şekilde muamele edilmediği takdirde başka bir potansiyel patojen kaynağı </a:t>
            </a:r>
            <a:r>
              <a:rPr lang="tr-TR" dirty="0" err="1" smtClean="0"/>
              <a:t>oluşturur.Zararlı</a:t>
            </a:r>
            <a:r>
              <a:rPr lang="tr-TR" dirty="0" smtClean="0"/>
              <a:t> </a:t>
            </a:r>
            <a:r>
              <a:rPr lang="tr-TR" dirty="0"/>
              <a:t>patojenler, tüm mikroorganizmaların çok küçük bir kısmını temsil edebilir; ancak, mihrak olaylarından sorumlu </a:t>
            </a:r>
            <a:r>
              <a:rPr lang="tr-TR" dirty="0" smtClean="0"/>
              <a:t>olabilirler.</a:t>
            </a:r>
            <a:endParaRPr lang="tr-TR" dirty="0"/>
          </a:p>
        </p:txBody>
      </p:sp>
      <p:sp>
        <p:nvSpPr>
          <p:cNvPr id="4" name="Slayt Numarası Yer Tutucusu 3"/>
          <p:cNvSpPr>
            <a:spLocks noGrp="1"/>
          </p:cNvSpPr>
          <p:nvPr>
            <p:ph type="sldNum" sz="quarter" idx="12"/>
          </p:nvPr>
        </p:nvSpPr>
        <p:spPr/>
        <p:txBody>
          <a:bodyPr/>
          <a:lstStyle/>
          <a:p>
            <a:fld id="{995E896F-4B65-4F69-8506-68D7B5D1CDE1}" type="slidenum">
              <a:rPr lang="en-US" smtClean="0"/>
              <a:t>11</a:t>
            </a:fld>
            <a:endParaRPr lang="en-US"/>
          </a:p>
        </p:txBody>
      </p:sp>
    </p:spTree>
    <p:extLst>
      <p:ext uri="{BB962C8B-B14F-4D97-AF65-F5344CB8AC3E}">
        <p14:creationId xmlns:p14="http://schemas.microsoft.com/office/powerpoint/2010/main" val="1766577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74115"/>
            <a:ext cx="10515600" cy="4351338"/>
          </a:xfrm>
        </p:spPr>
        <p:txBody>
          <a:bodyPr>
            <a:normAutofit fontScale="85000" lnSpcReduction="10000"/>
          </a:bodyPr>
          <a:lstStyle/>
          <a:p>
            <a:pPr>
              <a:buFont typeface="Wingdings" panose="05000000000000000000" pitchFamily="2" charset="2"/>
              <a:buChar char="Ø"/>
            </a:pPr>
            <a:r>
              <a:rPr lang="tr-TR" dirty="0" smtClean="0"/>
              <a:t>Avrupa'da</a:t>
            </a:r>
            <a:r>
              <a:rPr lang="tr-TR" dirty="0"/>
              <a:t>, son 20 yıl boyunca  Avrupa'da çeşitli hastalık salgınları (11 Avrupa çapında salgınlar dışında) gözlemlenmiştir </a:t>
            </a:r>
            <a:r>
              <a:rPr lang="tr-TR" dirty="0" smtClean="0"/>
              <a:t>.</a:t>
            </a:r>
          </a:p>
          <a:p>
            <a:pPr>
              <a:buFont typeface="Wingdings" panose="05000000000000000000" pitchFamily="2" charset="2"/>
              <a:buChar char="Ø"/>
            </a:pPr>
            <a:r>
              <a:rPr lang="tr-TR" dirty="0"/>
              <a:t> </a:t>
            </a:r>
            <a:r>
              <a:rPr lang="tr-TR" i="1" dirty="0" err="1"/>
              <a:t>Salmonella</a:t>
            </a:r>
            <a:r>
              <a:rPr lang="tr-TR" dirty="0"/>
              <a:t> (15 salgın), </a:t>
            </a:r>
            <a:r>
              <a:rPr lang="tr-TR" dirty="0" err="1"/>
              <a:t>influenza</a:t>
            </a:r>
            <a:r>
              <a:rPr lang="tr-TR" dirty="0"/>
              <a:t> virüsü (14), kızamık virüsü (9), </a:t>
            </a:r>
            <a:r>
              <a:rPr lang="tr-TR" i="1" dirty="0" err="1"/>
              <a:t>Cryptosporidium</a:t>
            </a:r>
            <a:r>
              <a:rPr lang="tr-TR" dirty="0"/>
              <a:t> (9), </a:t>
            </a:r>
            <a:r>
              <a:rPr lang="tr-TR" i="1" dirty="0"/>
              <a:t>E. </a:t>
            </a:r>
            <a:r>
              <a:rPr lang="tr-TR" i="1" dirty="0" err="1"/>
              <a:t>coli</a:t>
            </a:r>
            <a:r>
              <a:rPr lang="tr-TR" dirty="0"/>
              <a:t> (8) ve </a:t>
            </a:r>
            <a:r>
              <a:rPr lang="tr-TR" i="1" dirty="0" err="1"/>
              <a:t>Legionella</a:t>
            </a:r>
            <a:r>
              <a:rPr lang="tr-TR" dirty="0"/>
              <a:t> (8), Avrupa'da birçok insan salgınından sorumlu olan ilk altı patojendir. İrlanda'da, salgınla ilişkili çok sayıda insan hastalığı vakası </a:t>
            </a:r>
            <a:r>
              <a:rPr lang="tr-TR" dirty="0" smtClean="0"/>
              <a:t>olmuştur.</a:t>
            </a:r>
          </a:p>
          <a:p>
            <a:pPr>
              <a:buFont typeface="Wingdings" panose="05000000000000000000" pitchFamily="2" charset="2"/>
              <a:buChar char="Ø"/>
            </a:pPr>
            <a:r>
              <a:rPr lang="tr-TR" dirty="0" smtClean="0"/>
              <a:t>Salgınla </a:t>
            </a:r>
            <a:r>
              <a:rPr lang="tr-TR" dirty="0"/>
              <a:t>ilişkili vakaların 320'sinin (% 7,6) 40 ölüm vakası ile hastaneye kaldırıldığı </a:t>
            </a:r>
            <a:r>
              <a:rPr lang="tr-TR" dirty="0" err="1" smtClean="0"/>
              <a:t>bildirildi.İnfluenza</a:t>
            </a:r>
            <a:r>
              <a:rPr lang="tr-TR" dirty="0" smtClean="0"/>
              <a:t> </a:t>
            </a:r>
            <a:r>
              <a:rPr lang="tr-TR" dirty="0"/>
              <a:t>ve diğer mevsimsel solunum virüslerinin, </a:t>
            </a:r>
            <a:r>
              <a:rPr lang="tr-TR" dirty="0" err="1"/>
              <a:t>bruselloz</a:t>
            </a:r>
            <a:r>
              <a:rPr lang="tr-TR" dirty="0"/>
              <a:t>, </a:t>
            </a:r>
            <a:r>
              <a:rPr lang="tr-TR" dirty="0" err="1"/>
              <a:t>kampilbakteriyoz</a:t>
            </a:r>
            <a:r>
              <a:rPr lang="tr-TR" dirty="0"/>
              <a:t>, </a:t>
            </a:r>
            <a:r>
              <a:rPr lang="tr-TR" dirty="0" err="1"/>
              <a:t>rotavirüs</a:t>
            </a:r>
            <a:r>
              <a:rPr lang="tr-TR" dirty="0"/>
              <a:t>, </a:t>
            </a:r>
            <a:r>
              <a:rPr lang="tr-TR" i="1" dirty="0"/>
              <a:t>E. </a:t>
            </a:r>
            <a:r>
              <a:rPr lang="tr-TR" i="1" dirty="0" err="1"/>
              <a:t>coli</a:t>
            </a:r>
            <a:r>
              <a:rPr lang="tr-TR" dirty="0"/>
              <a:t> VTEC, hepatit C, </a:t>
            </a:r>
            <a:r>
              <a:rPr lang="tr-TR" dirty="0" err="1"/>
              <a:t>kriptosporidiosis</a:t>
            </a:r>
            <a:r>
              <a:rPr lang="tr-TR" dirty="0"/>
              <a:t>, hepatit B, </a:t>
            </a:r>
            <a:r>
              <a:rPr lang="tr-TR" i="1" dirty="0" err="1"/>
              <a:t>Streptococcus</a:t>
            </a:r>
            <a:r>
              <a:rPr lang="tr-TR" i="1" dirty="0"/>
              <a:t> </a:t>
            </a:r>
            <a:r>
              <a:rPr lang="tr-TR" i="1" dirty="0" err="1"/>
              <a:t>pneumoniae</a:t>
            </a:r>
            <a:r>
              <a:rPr lang="tr-TR" dirty="0"/>
              <a:t> (istilacı) ve </a:t>
            </a:r>
            <a:r>
              <a:rPr lang="tr-TR" i="1" dirty="0" err="1"/>
              <a:t>Salmonella'nın</a:t>
            </a:r>
            <a:r>
              <a:rPr lang="tr-TR" dirty="0"/>
              <a:t> bu insan hastalıklarının ilk 10 nedeni olduğu anlaşılmıştır. </a:t>
            </a:r>
            <a:endParaRPr lang="tr-TR" dirty="0" smtClean="0"/>
          </a:p>
          <a:p>
            <a:pPr>
              <a:buFont typeface="Wingdings" panose="05000000000000000000" pitchFamily="2" charset="2"/>
              <a:buChar char="Ø"/>
            </a:pPr>
            <a:r>
              <a:rPr lang="tr-TR" dirty="0" smtClean="0"/>
              <a:t>İrlanda</a:t>
            </a:r>
            <a:r>
              <a:rPr lang="tr-TR" dirty="0"/>
              <a:t> Bu patojenler kirlenmiş çevresel kaynaklardan </a:t>
            </a:r>
            <a:r>
              <a:rPr lang="tr-TR" dirty="0" err="1" smtClean="0"/>
              <a:t>kaynaklanabilir.Aktarımlar</a:t>
            </a:r>
            <a:r>
              <a:rPr lang="tr-TR" dirty="0" smtClean="0"/>
              <a:t> çoğu </a:t>
            </a:r>
            <a:r>
              <a:rPr lang="tr-TR" dirty="0"/>
              <a:t>su, </a:t>
            </a:r>
            <a:r>
              <a:rPr lang="tr-TR" dirty="0" err="1"/>
              <a:t>aerosol</a:t>
            </a:r>
            <a:r>
              <a:rPr lang="tr-TR" dirty="0"/>
              <a:t>, toprak alımı, besin ve </a:t>
            </a:r>
            <a:r>
              <a:rPr lang="tr-TR" dirty="0" err="1"/>
              <a:t>zoonotik</a:t>
            </a:r>
            <a:r>
              <a:rPr lang="tr-TR" dirty="0"/>
              <a:t> temas yoluyla gerçekleşir</a:t>
            </a:r>
          </a:p>
        </p:txBody>
      </p:sp>
      <p:sp>
        <p:nvSpPr>
          <p:cNvPr id="4" name="Slayt Numarası Yer Tutucusu 3"/>
          <p:cNvSpPr>
            <a:spLocks noGrp="1"/>
          </p:cNvSpPr>
          <p:nvPr>
            <p:ph type="sldNum" sz="quarter" idx="12"/>
          </p:nvPr>
        </p:nvSpPr>
        <p:spPr/>
        <p:txBody>
          <a:bodyPr/>
          <a:lstStyle/>
          <a:p>
            <a:fld id="{995E896F-4B65-4F69-8506-68D7B5D1CDE1}" type="slidenum">
              <a:rPr lang="en-US" smtClean="0"/>
              <a:t>12</a:t>
            </a:fld>
            <a:endParaRPr lang="en-US"/>
          </a:p>
        </p:txBody>
      </p:sp>
    </p:spTree>
    <p:extLst>
      <p:ext uri="{BB962C8B-B14F-4D97-AF65-F5344CB8AC3E}">
        <p14:creationId xmlns:p14="http://schemas.microsoft.com/office/powerpoint/2010/main" val="1893125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995E896F-4B65-4F69-8506-68D7B5D1CDE1}" type="slidenum">
              <a:rPr lang="en-US" smtClean="0"/>
              <a:t>13</a:t>
            </a:fld>
            <a:endParaRPr lang="en-US"/>
          </a:p>
        </p:txBody>
      </p:sp>
      <p:pic>
        <p:nvPicPr>
          <p:cNvPr id="3074" name="Picture 2" descr="Şekil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34440" y="868260"/>
            <a:ext cx="8869680" cy="3669450"/>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p:cNvSpPr txBox="1"/>
          <p:nvPr/>
        </p:nvSpPr>
        <p:spPr>
          <a:xfrm>
            <a:off x="2754630" y="5772150"/>
            <a:ext cx="5577840" cy="369332"/>
          </a:xfrm>
          <a:prstGeom prst="rect">
            <a:avLst/>
          </a:prstGeom>
          <a:noFill/>
        </p:spPr>
        <p:txBody>
          <a:bodyPr wrap="square" rtlCol="0">
            <a:spAutoFit/>
          </a:bodyPr>
          <a:lstStyle/>
          <a:p>
            <a:r>
              <a:rPr lang="tr-TR"/>
              <a:t> İrlanda'da 2017 yılında (% ile) yıllık bildirilen vakalar.</a:t>
            </a:r>
            <a:endParaRPr lang="tr-TR" dirty="0"/>
          </a:p>
        </p:txBody>
      </p:sp>
    </p:spTree>
    <p:extLst>
      <p:ext uri="{BB962C8B-B14F-4D97-AF65-F5344CB8AC3E}">
        <p14:creationId xmlns:p14="http://schemas.microsoft.com/office/powerpoint/2010/main" val="2150054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 Risk değerlendirmesi</a:t>
            </a:r>
            <a:br>
              <a:rPr lang="tr-TR" dirty="0"/>
            </a:br>
            <a:endParaRPr lang="tr-TR" dirty="0"/>
          </a:p>
        </p:txBody>
      </p:sp>
      <p:sp>
        <p:nvSpPr>
          <p:cNvPr id="3" name="İçerik Yer Tutucusu 2"/>
          <p:cNvSpPr>
            <a:spLocks noGrp="1"/>
          </p:cNvSpPr>
          <p:nvPr>
            <p:ph idx="1"/>
          </p:nvPr>
        </p:nvSpPr>
        <p:spPr/>
        <p:txBody>
          <a:bodyPr>
            <a:normAutofit lnSpcReduction="10000"/>
          </a:bodyPr>
          <a:lstStyle/>
          <a:p>
            <a:r>
              <a:rPr lang="tr-TR" dirty="0"/>
              <a:t>Risk analizi, politika yapıcılara rehberlik etmek ve karar vermede yardımcı olmak için yapılandırılmış bir çerçeve sunmaktadır</a:t>
            </a:r>
            <a:r>
              <a:rPr lang="tr-TR" dirty="0" smtClean="0"/>
              <a:t>.</a:t>
            </a:r>
          </a:p>
          <a:p>
            <a:r>
              <a:rPr lang="tr-TR" dirty="0"/>
              <a:t> Adımlar, tehlike tanımlaması, maruz kalma değerlendirmesi, tehlike </a:t>
            </a:r>
            <a:r>
              <a:rPr lang="tr-TR" dirty="0" err="1"/>
              <a:t>karakterizasyonu</a:t>
            </a:r>
            <a:r>
              <a:rPr lang="tr-TR" dirty="0"/>
              <a:t> ve risk </a:t>
            </a:r>
            <a:r>
              <a:rPr lang="tr-TR" dirty="0" err="1"/>
              <a:t>karakterizasyonudur</a:t>
            </a:r>
            <a:r>
              <a:rPr lang="tr-TR" dirty="0"/>
              <a:t>. Genel anlamda, risk üç faktöre bağlıdır: (a) </a:t>
            </a:r>
            <a:r>
              <a:rPr lang="tr-TR" dirty="0" err="1"/>
              <a:t>besiyerinde</a:t>
            </a:r>
            <a:r>
              <a:rPr lang="tr-TR" dirty="0"/>
              <a:t> bulunan patojenlerin seviyesi (örneğin toprak, su ve hava), (b) </a:t>
            </a:r>
            <a:r>
              <a:rPr lang="tr-TR" dirty="0" err="1"/>
              <a:t>besiyerine</a:t>
            </a:r>
            <a:r>
              <a:rPr lang="tr-TR" dirty="0"/>
              <a:t> maruz kalma seviyesi ve son olarak, (c) içsel zararlılığı </a:t>
            </a:r>
            <a:r>
              <a:rPr lang="tr-TR" dirty="0" smtClean="0"/>
              <a:t>patojen</a:t>
            </a:r>
            <a:r>
              <a:rPr lang="tr-TR" dirty="0"/>
              <a:t> Risk değerlendirmesi için hem kalitatif (düşük, orta, yüksek olarak kategorik sonuç) ve kantitatif (</a:t>
            </a:r>
            <a:r>
              <a:rPr lang="tr-TR" dirty="0" err="1"/>
              <a:t>deterministik</a:t>
            </a:r>
            <a:r>
              <a:rPr lang="tr-TR" dirty="0"/>
              <a:t>, </a:t>
            </a:r>
            <a:r>
              <a:rPr lang="tr-TR" dirty="0" err="1"/>
              <a:t>olasılıksal</a:t>
            </a:r>
            <a:r>
              <a:rPr lang="tr-TR" dirty="0"/>
              <a:t> veya </a:t>
            </a:r>
            <a:r>
              <a:rPr lang="tr-TR" dirty="0" err="1"/>
              <a:t>stokastik</a:t>
            </a:r>
            <a:r>
              <a:rPr lang="tr-TR" dirty="0"/>
              <a:t> modeller) yöntemler </a:t>
            </a:r>
            <a:r>
              <a:rPr lang="tr-TR" dirty="0" smtClean="0"/>
              <a:t>kullanılabilir.</a:t>
            </a:r>
            <a:r>
              <a:rPr lang="tr-TR" dirty="0"/>
              <a:t> Hatta, nitel ve nicel risk değerlendirmeleri arasındaki ara aşama olarak yarı nicel risk değerlendirmesi terimi kullanılır  </a:t>
            </a:r>
          </a:p>
        </p:txBody>
      </p:sp>
      <p:sp>
        <p:nvSpPr>
          <p:cNvPr id="4" name="Slayt Numarası Yer Tutucusu 3"/>
          <p:cNvSpPr>
            <a:spLocks noGrp="1"/>
          </p:cNvSpPr>
          <p:nvPr>
            <p:ph type="sldNum" sz="quarter" idx="12"/>
          </p:nvPr>
        </p:nvSpPr>
        <p:spPr/>
        <p:txBody>
          <a:bodyPr/>
          <a:lstStyle/>
          <a:p>
            <a:fld id="{995E896F-4B65-4F69-8506-68D7B5D1CDE1}" type="slidenum">
              <a:rPr lang="en-US" smtClean="0"/>
              <a:t>14</a:t>
            </a:fld>
            <a:endParaRPr lang="en-US"/>
          </a:p>
        </p:txBody>
      </p:sp>
    </p:spTree>
    <p:extLst>
      <p:ext uri="{BB962C8B-B14F-4D97-AF65-F5344CB8AC3E}">
        <p14:creationId xmlns:p14="http://schemas.microsoft.com/office/powerpoint/2010/main" val="2863033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solidFill>
                  <a:srgbClr val="2E2E2E"/>
                </a:solidFill>
                <a:latin typeface="NexusSerif"/>
              </a:rPr>
              <a:t>Önceki çevresel risk değerlendirme çalışmaları </a:t>
            </a:r>
            <a:r>
              <a:rPr lang="tr-TR" dirty="0" smtClean="0">
                <a:solidFill>
                  <a:srgbClr val="2E2E2E"/>
                </a:solidFill>
                <a:latin typeface="NexusSerif"/>
              </a:rPr>
              <a:t>belediye </a:t>
            </a:r>
            <a:r>
              <a:rPr lang="tr-TR" dirty="0">
                <a:solidFill>
                  <a:srgbClr val="2E2E2E"/>
                </a:solidFill>
                <a:latin typeface="NexusSerif"/>
              </a:rPr>
              <a:t>katı atık (MSW) yönetim tesislerinden yayılan </a:t>
            </a:r>
            <a:r>
              <a:rPr lang="tr-TR" dirty="0" err="1">
                <a:solidFill>
                  <a:srgbClr val="2E2E2E"/>
                </a:solidFill>
                <a:latin typeface="NexusSerif"/>
              </a:rPr>
              <a:t>biyosolidler</a:t>
            </a:r>
            <a:r>
              <a:rPr lang="tr-TR" dirty="0">
                <a:solidFill>
                  <a:srgbClr val="2E2E2E"/>
                </a:solidFill>
                <a:latin typeface="NexusSerif"/>
              </a:rPr>
              <a:t>, gübre ve anaerobik sindirim çamuru (</a:t>
            </a:r>
            <a:r>
              <a:rPr lang="tr-TR" dirty="0" err="1">
                <a:solidFill>
                  <a:srgbClr val="2E2E2E"/>
                </a:solidFill>
                <a:latin typeface="NexusSerif"/>
              </a:rPr>
              <a:t>digestat</a:t>
            </a:r>
            <a:r>
              <a:rPr lang="tr-TR" dirty="0">
                <a:solidFill>
                  <a:srgbClr val="2E2E2E"/>
                </a:solidFill>
                <a:latin typeface="NexusSerif"/>
              </a:rPr>
              <a:t>) risklerinin değerlendirilmesine odaklanmıştır. Çalışmalar, AD işlem parametrelerinin, depolama, sıcaklık ve </a:t>
            </a:r>
            <a:r>
              <a:rPr lang="tr-TR" dirty="0" err="1">
                <a:solidFill>
                  <a:srgbClr val="2E2E2E"/>
                </a:solidFill>
                <a:latin typeface="NexusSerif"/>
              </a:rPr>
              <a:t>pH</a:t>
            </a:r>
            <a:r>
              <a:rPr lang="tr-TR" dirty="0">
                <a:solidFill>
                  <a:srgbClr val="2E2E2E"/>
                </a:solidFill>
                <a:latin typeface="NexusSerif"/>
              </a:rPr>
              <a:t> seviyesi dahil olmak üzere patojen </a:t>
            </a:r>
            <a:r>
              <a:rPr lang="tr-TR" dirty="0" err="1">
                <a:solidFill>
                  <a:srgbClr val="2E2E2E"/>
                </a:solidFill>
                <a:latin typeface="NexusSerif"/>
              </a:rPr>
              <a:t>inaktivasyonu</a:t>
            </a:r>
            <a:r>
              <a:rPr lang="tr-TR" dirty="0">
                <a:solidFill>
                  <a:srgbClr val="2E2E2E"/>
                </a:solidFill>
                <a:latin typeface="NexusSerif"/>
              </a:rPr>
              <a:t> üzerindeki çeşitli etkilerini rapor </a:t>
            </a:r>
            <a:r>
              <a:rPr lang="tr-TR" dirty="0" smtClean="0">
                <a:solidFill>
                  <a:srgbClr val="0C7DBB"/>
                </a:solidFill>
                <a:latin typeface="NexusSerif"/>
                <a:hlinkClick r:id="rId2"/>
              </a:rPr>
              <a:t>etmişlerdir</a:t>
            </a:r>
            <a:r>
              <a:rPr lang="tr-TR" dirty="0" smtClean="0">
                <a:solidFill>
                  <a:srgbClr val="0C7DBB"/>
                </a:solidFill>
                <a:latin typeface="NexusSerif"/>
              </a:rPr>
              <a:t>.</a:t>
            </a:r>
            <a:endParaRPr lang="tr-TR" dirty="0"/>
          </a:p>
        </p:txBody>
      </p:sp>
      <p:sp>
        <p:nvSpPr>
          <p:cNvPr id="4" name="Slayt Numarası Yer Tutucusu 3"/>
          <p:cNvSpPr>
            <a:spLocks noGrp="1"/>
          </p:cNvSpPr>
          <p:nvPr>
            <p:ph type="sldNum" sz="quarter" idx="12"/>
          </p:nvPr>
        </p:nvSpPr>
        <p:spPr/>
        <p:txBody>
          <a:bodyPr/>
          <a:lstStyle/>
          <a:p>
            <a:fld id="{995E896F-4B65-4F69-8506-68D7B5D1CDE1}" type="slidenum">
              <a:rPr lang="en-US" smtClean="0"/>
              <a:t>15</a:t>
            </a:fld>
            <a:endParaRPr lang="en-US"/>
          </a:p>
        </p:txBody>
      </p:sp>
    </p:spTree>
    <p:extLst>
      <p:ext uri="{BB962C8B-B14F-4D97-AF65-F5344CB8AC3E}">
        <p14:creationId xmlns:p14="http://schemas.microsoft.com/office/powerpoint/2010/main" val="3699111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prstClr val="black"/>
                </a:solidFill>
              </a:rPr>
              <a:t>SONUÇ</a:t>
            </a:r>
            <a:endParaRPr lang="tr-TR" dirty="0"/>
          </a:p>
        </p:txBody>
      </p:sp>
      <p:sp>
        <p:nvSpPr>
          <p:cNvPr id="3" name="İçerik Yer Tutucusu 2"/>
          <p:cNvSpPr>
            <a:spLocks noGrp="1"/>
          </p:cNvSpPr>
          <p:nvPr>
            <p:ph idx="1"/>
          </p:nvPr>
        </p:nvSpPr>
        <p:spPr/>
        <p:txBody>
          <a:bodyPr>
            <a:normAutofit fontScale="85000" lnSpcReduction="10000"/>
          </a:bodyPr>
          <a:lstStyle/>
          <a:p>
            <a:r>
              <a:rPr lang="tr-TR" dirty="0"/>
              <a:t>Bu derlemede odaklanma, insanlara </a:t>
            </a:r>
            <a:r>
              <a:rPr lang="tr-TR" dirty="0" err="1"/>
              <a:t>aerosoller</a:t>
            </a:r>
            <a:r>
              <a:rPr lang="tr-TR" dirty="0"/>
              <a:t>, su, toprak, mahsul ve </a:t>
            </a:r>
            <a:r>
              <a:rPr lang="tr-TR" dirty="0" err="1"/>
              <a:t>fomitler</a:t>
            </a:r>
            <a:r>
              <a:rPr lang="tr-TR" dirty="0"/>
              <a:t> yoluyla bulaştırılabilen FYM &amp; S ve anaerobik </a:t>
            </a:r>
            <a:r>
              <a:rPr lang="tr-TR" dirty="0" err="1"/>
              <a:t>dijestat</a:t>
            </a:r>
            <a:r>
              <a:rPr lang="tr-TR" dirty="0"/>
              <a:t> kaynaklı patojenlerdi</a:t>
            </a:r>
            <a:r>
              <a:rPr lang="tr-TR" dirty="0" smtClean="0"/>
              <a:t>.</a:t>
            </a:r>
          </a:p>
          <a:p>
            <a:r>
              <a:rPr lang="tr-TR" dirty="0"/>
              <a:t> </a:t>
            </a:r>
            <a:r>
              <a:rPr lang="tr-TR" dirty="0" err="1"/>
              <a:t>AD'yi</a:t>
            </a:r>
            <a:r>
              <a:rPr lang="tr-TR" dirty="0"/>
              <a:t> yenilenebilir bir enerji kaynağı olarak kullanmak ve elde edilen </a:t>
            </a:r>
            <a:r>
              <a:rPr lang="tr-TR" dirty="0" err="1"/>
              <a:t>digestatı</a:t>
            </a:r>
            <a:r>
              <a:rPr lang="tr-TR" dirty="0"/>
              <a:t> karada değerli bir yardımcı ürün olarak kullanmak için önemli bir potansiyel vardır. </a:t>
            </a:r>
            <a:endParaRPr lang="tr-TR" dirty="0" smtClean="0"/>
          </a:p>
          <a:p>
            <a:r>
              <a:rPr lang="tr-TR" dirty="0" smtClean="0"/>
              <a:t>Literatürden</a:t>
            </a:r>
            <a:r>
              <a:rPr lang="tr-TR" dirty="0"/>
              <a:t>, FYM &amp; S ve anaerobik </a:t>
            </a:r>
            <a:r>
              <a:rPr lang="tr-TR" dirty="0" err="1"/>
              <a:t>dijestatta</a:t>
            </a:r>
            <a:r>
              <a:rPr lang="tr-TR" dirty="0"/>
              <a:t> farklı miktarlarda çok sayıda farklı patojenlerin mevcut olduğu açıktır, ancak FYM &amp; S ve </a:t>
            </a:r>
            <a:r>
              <a:rPr lang="tr-TR" dirty="0" err="1"/>
              <a:t>dijestatın</a:t>
            </a:r>
            <a:r>
              <a:rPr lang="tr-TR" dirty="0"/>
              <a:t> tarımsal arazide yayılması ve ortaya çıkan potansiyel insan </a:t>
            </a:r>
            <a:r>
              <a:rPr lang="tr-TR" dirty="0" err="1"/>
              <a:t>maruziyeti</a:t>
            </a:r>
            <a:r>
              <a:rPr lang="tr-TR" dirty="0"/>
              <a:t> daha fazla araştırma gerektirmektedir.</a:t>
            </a:r>
            <a:r>
              <a:rPr lang="tr-TR"/>
              <a:t> </a:t>
            </a:r>
            <a:endParaRPr lang="tr-TR" smtClean="0"/>
          </a:p>
          <a:p>
            <a:r>
              <a:rPr lang="tr-TR" smtClean="0"/>
              <a:t>Böyle </a:t>
            </a:r>
            <a:r>
              <a:rPr lang="tr-TR" dirty="0"/>
              <a:t>bir değerlendirme, risk değerlendirme prensiplerine dayanmalı ve sıcaklık (MAD veya TAD), </a:t>
            </a:r>
            <a:r>
              <a:rPr lang="tr-TR" dirty="0" err="1"/>
              <a:t>pH</a:t>
            </a:r>
            <a:r>
              <a:rPr lang="tr-TR" dirty="0"/>
              <a:t>, OLR, </a:t>
            </a:r>
            <a:r>
              <a:rPr lang="tr-TR" dirty="0" err="1"/>
              <a:t>toksisite</a:t>
            </a:r>
            <a:r>
              <a:rPr lang="tr-TR" dirty="0"/>
              <a:t>, C: N oranı ve HRT gibi kritik parametreleri göz önünde bulundurmalıdır. Bu çalışma, yüksek sıcaklığın patojen </a:t>
            </a:r>
            <a:r>
              <a:rPr lang="tr-TR" dirty="0" err="1"/>
              <a:t>inaktivasyonundaki</a:t>
            </a:r>
            <a:r>
              <a:rPr lang="tr-TR" dirty="0"/>
              <a:t> önemini </a:t>
            </a:r>
            <a:r>
              <a:rPr lang="tr-TR" dirty="0" err="1"/>
              <a:t>vurgulamaktadı</a:t>
            </a:r>
            <a:endParaRPr lang="tr-TR" dirty="0"/>
          </a:p>
        </p:txBody>
      </p:sp>
      <p:sp>
        <p:nvSpPr>
          <p:cNvPr id="4" name="Slayt Numarası Yer Tutucusu 3"/>
          <p:cNvSpPr>
            <a:spLocks noGrp="1"/>
          </p:cNvSpPr>
          <p:nvPr>
            <p:ph type="sldNum" sz="quarter" idx="12"/>
          </p:nvPr>
        </p:nvSpPr>
        <p:spPr/>
        <p:txBody>
          <a:bodyPr/>
          <a:lstStyle/>
          <a:p>
            <a:fld id="{995E896F-4B65-4F69-8506-68D7B5D1CDE1}" type="slidenum">
              <a:rPr lang="en-US" smtClean="0"/>
              <a:t>16</a:t>
            </a:fld>
            <a:endParaRPr lang="en-US"/>
          </a:p>
        </p:txBody>
      </p:sp>
    </p:spTree>
    <p:extLst>
      <p:ext uri="{BB962C8B-B14F-4D97-AF65-F5344CB8AC3E}">
        <p14:creationId xmlns:p14="http://schemas.microsoft.com/office/powerpoint/2010/main" val="3034964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56C8DF3-90A5-4E81-8B61-8BA38D73D6B6}"/>
              </a:ext>
            </a:extLst>
          </p:cNvPr>
          <p:cNvSpPr>
            <a:spLocks noGrp="1"/>
          </p:cNvSpPr>
          <p:nvPr>
            <p:ph type="title"/>
          </p:nvPr>
        </p:nvSpPr>
        <p:spPr>
          <a:xfrm>
            <a:off x="838200" y="365126"/>
            <a:ext cx="10515600" cy="748058"/>
          </a:xfrm>
        </p:spPr>
        <p:txBody>
          <a:bodyPr/>
          <a:lstStyle/>
          <a:p>
            <a:r>
              <a:rPr lang="tr-TR" b="1" dirty="0"/>
              <a:t>GİRİŞ</a:t>
            </a:r>
            <a:endParaRPr lang="en-US" b="1" dirty="0"/>
          </a:p>
        </p:txBody>
      </p:sp>
      <p:sp>
        <p:nvSpPr>
          <p:cNvPr id="3" name="İçerik Yer Tutucusu 2">
            <a:extLst>
              <a:ext uri="{FF2B5EF4-FFF2-40B4-BE49-F238E27FC236}">
                <a16:creationId xmlns:a16="http://schemas.microsoft.com/office/drawing/2014/main" xmlns="" id="{5D323274-EF21-4A36-8A2D-E31426E4DA70}"/>
              </a:ext>
            </a:extLst>
          </p:cNvPr>
          <p:cNvSpPr>
            <a:spLocks noGrp="1"/>
          </p:cNvSpPr>
          <p:nvPr>
            <p:ph idx="1"/>
          </p:nvPr>
        </p:nvSpPr>
        <p:spPr>
          <a:xfrm>
            <a:off x="838200" y="976659"/>
            <a:ext cx="11353800" cy="5379691"/>
          </a:xfrm>
        </p:spPr>
        <p:txBody>
          <a:bodyPr>
            <a:noAutofit/>
          </a:bodyPr>
          <a:lstStyle/>
          <a:p>
            <a:pPr lvl="1">
              <a:lnSpc>
                <a:spcPct val="100000"/>
              </a:lnSpc>
              <a:buFont typeface="Wingdings" panose="05000000000000000000" pitchFamily="2" charset="2"/>
              <a:buChar char="Ø"/>
            </a:pPr>
            <a:r>
              <a:rPr lang="tr-TR" b="1" dirty="0"/>
              <a:t>Anaerobik sindirim (AD), </a:t>
            </a:r>
            <a:r>
              <a:rPr lang="tr-TR" dirty="0"/>
              <a:t>biyogaz üretmek için gıda ve belediye atıklarını, çiftlik gübresi ve bulamaç dahil tarımsal kalıntıları (FYM &amp; S) içeren tarımsal kalıntıları arıtmak için potansiyel bir yeşil teknoloji olarak tanımlanmıştır</a:t>
            </a:r>
            <a:r>
              <a:rPr lang="tr-TR" dirty="0" smtClean="0"/>
              <a:t>.</a:t>
            </a:r>
          </a:p>
          <a:p>
            <a:pPr lvl="1">
              <a:lnSpc>
                <a:spcPct val="100000"/>
              </a:lnSpc>
              <a:buFont typeface="Wingdings" panose="05000000000000000000" pitchFamily="2" charset="2"/>
              <a:buChar char="Ø"/>
            </a:pPr>
            <a:r>
              <a:rPr lang="tr-TR" dirty="0" smtClean="0"/>
              <a:t> </a:t>
            </a:r>
            <a:r>
              <a:rPr lang="tr-TR" b="1" dirty="0"/>
              <a:t>FYM &amp; S ve </a:t>
            </a:r>
            <a:r>
              <a:rPr lang="tr-TR" b="1" dirty="0" err="1"/>
              <a:t>digestate</a:t>
            </a:r>
            <a:r>
              <a:rPr lang="tr-TR" b="1" dirty="0"/>
              <a:t>, </a:t>
            </a:r>
            <a:r>
              <a:rPr lang="tr-TR" dirty="0"/>
              <a:t>toprak düzenleyici olarak görev yapabilir ve bitkilere değerli besin sağlayabilir; ancak, zararlı patojenler de içerebilir</a:t>
            </a:r>
            <a:r>
              <a:rPr lang="tr-TR" dirty="0" smtClean="0"/>
              <a:t>.</a:t>
            </a:r>
          </a:p>
          <a:p>
            <a:pPr lvl="1">
              <a:lnSpc>
                <a:spcPct val="100000"/>
              </a:lnSpc>
              <a:buFont typeface="Wingdings" panose="05000000000000000000" pitchFamily="2" charset="2"/>
              <a:buChar char="Ø"/>
            </a:pPr>
            <a:r>
              <a:rPr lang="tr-TR" dirty="0"/>
              <a:t>Bu çalışma, </a:t>
            </a:r>
            <a:r>
              <a:rPr lang="tr-TR" dirty="0" err="1"/>
              <a:t>AD'nin</a:t>
            </a:r>
            <a:r>
              <a:rPr lang="tr-TR" dirty="0"/>
              <a:t> </a:t>
            </a:r>
            <a:r>
              <a:rPr lang="tr-TR" dirty="0" err="1"/>
              <a:t>mikrobiyal</a:t>
            </a:r>
            <a:r>
              <a:rPr lang="tr-TR" dirty="0"/>
              <a:t> </a:t>
            </a:r>
            <a:r>
              <a:rPr lang="tr-TR" dirty="0" err="1"/>
              <a:t>inaktivite</a:t>
            </a:r>
            <a:r>
              <a:rPr lang="tr-TR" dirty="0"/>
              <a:t> potansiyelini ve ortaya çıkan sindirimi tarım arazisine yaymanın insan ve çevre sağlığı için olası etkilerini belirlemede kritik göstergelere </a:t>
            </a:r>
            <a:r>
              <a:rPr lang="tr-TR" dirty="0" smtClean="0"/>
              <a:t>bakar. </a:t>
            </a:r>
          </a:p>
          <a:p>
            <a:pPr lvl="1">
              <a:lnSpc>
                <a:spcPct val="100000"/>
              </a:lnSpc>
              <a:buFont typeface="Wingdings" panose="05000000000000000000" pitchFamily="2" charset="2"/>
              <a:buChar char="Ø"/>
            </a:pPr>
            <a:r>
              <a:rPr lang="tr-TR" dirty="0"/>
              <a:t> Ayrıca, AB ve İrlanda mevzuatı bağlamında risk değerlendirmesi için mevcut stratejiler değerlendirilmektedir</a:t>
            </a:r>
            <a:endParaRPr lang="tr-TR" dirty="0" smtClean="0"/>
          </a:p>
          <a:p>
            <a:pPr lvl="1">
              <a:lnSpc>
                <a:spcPct val="100000"/>
              </a:lnSpc>
              <a:buFont typeface="Wingdings" panose="05000000000000000000" pitchFamily="2" charset="2"/>
              <a:buChar char="ü"/>
            </a:pPr>
            <a:endParaRPr lang="tr-TR" sz="1600" b="1" dirty="0"/>
          </a:p>
          <a:p>
            <a:pPr lvl="2">
              <a:lnSpc>
                <a:spcPct val="100000"/>
              </a:lnSpc>
              <a:buFont typeface="Wingdings" panose="05000000000000000000" pitchFamily="2" charset="2"/>
              <a:buChar char="ü"/>
            </a:pPr>
            <a:endParaRPr lang="tr-TR" sz="1600" dirty="0"/>
          </a:p>
          <a:p>
            <a:pPr>
              <a:lnSpc>
                <a:spcPct val="100000"/>
              </a:lnSpc>
            </a:pPr>
            <a:endParaRPr lang="tr-TR" sz="1600" dirty="0"/>
          </a:p>
        </p:txBody>
      </p:sp>
      <p:sp>
        <p:nvSpPr>
          <p:cNvPr id="4" name="Slayt Numarası Yer Tutucusu 3">
            <a:extLst>
              <a:ext uri="{FF2B5EF4-FFF2-40B4-BE49-F238E27FC236}">
                <a16:creationId xmlns:a16="http://schemas.microsoft.com/office/drawing/2014/main" xmlns="" id="{9FCE8639-1C90-4198-A54B-BDFC829A1996}"/>
              </a:ext>
            </a:extLst>
          </p:cNvPr>
          <p:cNvSpPr>
            <a:spLocks noGrp="1"/>
          </p:cNvSpPr>
          <p:nvPr>
            <p:ph type="sldNum" sz="quarter" idx="12"/>
          </p:nvPr>
        </p:nvSpPr>
        <p:spPr/>
        <p:txBody>
          <a:bodyPr/>
          <a:lstStyle/>
          <a:p>
            <a:fld id="{995E896F-4B65-4F69-8506-68D7B5D1CDE1}" type="slidenum">
              <a:rPr lang="en-US" smtClean="0"/>
              <a:t>2</a:t>
            </a:fld>
            <a:endParaRPr lang="en-US"/>
          </a:p>
        </p:txBody>
      </p:sp>
    </p:spTree>
    <p:extLst>
      <p:ext uri="{BB962C8B-B14F-4D97-AF65-F5344CB8AC3E}">
        <p14:creationId xmlns:p14="http://schemas.microsoft.com/office/powerpoint/2010/main" val="2318296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08355"/>
            <a:ext cx="10515600" cy="4351338"/>
          </a:xfrm>
        </p:spPr>
        <p:txBody>
          <a:bodyPr/>
          <a:lstStyle/>
          <a:p>
            <a:r>
              <a:rPr lang="tr-TR" dirty="0"/>
              <a:t>Depolama süresi </a:t>
            </a:r>
            <a:r>
              <a:rPr lang="tr-TR" dirty="0" smtClean="0"/>
              <a:t>,</a:t>
            </a:r>
            <a:endParaRPr lang="tr-TR" dirty="0"/>
          </a:p>
          <a:p>
            <a:r>
              <a:rPr lang="tr-TR" dirty="0" smtClean="0"/>
              <a:t> </a:t>
            </a:r>
            <a:r>
              <a:rPr lang="tr-TR" dirty="0"/>
              <a:t>P</a:t>
            </a:r>
            <a:r>
              <a:rPr lang="tr-TR" dirty="0" smtClean="0"/>
              <a:t>roses </a:t>
            </a:r>
            <a:r>
              <a:rPr lang="tr-TR" dirty="0"/>
              <a:t>parametreleri (sıcaklık, </a:t>
            </a:r>
            <a:r>
              <a:rPr lang="tr-TR" dirty="0" err="1"/>
              <a:t>pH</a:t>
            </a:r>
            <a:r>
              <a:rPr lang="tr-TR" dirty="0"/>
              <a:t>, organik yükleme hızı, hidrolik tutma süresi </a:t>
            </a:r>
            <a:r>
              <a:rPr lang="tr-TR" dirty="0" smtClean="0"/>
              <a:t>dahil),</a:t>
            </a:r>
          </a:p>
          <a:p>
            <a:r>
              <a:rPr lang="tr-TR" dirty="0" smtClean="0"/>
              <a:t>AD </a:t>
            </a:r>
            <a:r>
              <a:rPr lang="tr-TR" dirty="0"/>
              <a:t>bitkisi için ham madde tarifinin (karbon-azot oranı) (hem </a:t>
            </a:r>
            <a:r>
              <a:rPr lang="tr-TR" dirty="0" err="1"/>
              <a:t>mezofilik</a:t>
            </a:r>
            <a:r>
              <a:rPr lang="tr-TR" dirty="0"/>
              <a:t> hem de </a:t>
            </a:r>
            <a:r>
              <a:rPr lang="tr-TR" dirty="0" err="1"/>
              <a:t>termofilik</a:t>
            </a:r>
            <a:r>
              <a:rPr lang="tr-TR" dirty="0"/>
              <a:t>) patojen </a:t>
            </a:r>
            <a:r>
              <a:rPr lang="tr-TR" dirty="0" err="1"/>
              <a:t>inaktivasyonunu</a:t>
            </a:r>
            <a:r>
              <a:rPr lang="tr-TR" dirty="0"/>
              <a:t> önemli ölçüde etkilediği </a:t>
            </a:r>
            <a:r>
              <a:rPr lang="tr-TR" dirty="0" smtClean="0"/>
              <a:t>değerlendirilmiştir.</a:t>
            </a:r>
          </a:p>
          <a:p>
            <a:r>
              <a:rPr lang="tr-TR" dirty="0"/>
              <a:t>FYM &amp; S'nin </a:t>
            </a:r>
            <a:r>
              <a:rPr lang="tr-TR" dirty="0" err="1"/>
              <a:t>AD'de</a:t>
            </a:r>
            <a:r>
              <a:rPr lang="tr-TR" dirty="0"/>
              <a:t> hammadde olarak risklerini ve bunun sonucunda ortaya </a:t>
            </a:r>
            <a:r>
              <a:rPr lang="tr-TR" dirty="0" smtClean="0"/>
              <a:t>yayılmasını </a:t>
            </a:r>
            <a:r>
              <a:rPr lang="tr-TR" dirty="0"/>
              <a:t>değerlendiren sınırlı sayıda çalışma vardır. </a:t>
            </a:r>
          </a:p>
        </p:txBody>
      </p:sp>
      <p:sp>
        <p:nvSpPr>
          <p:cNvPr id="4" name="Slayt Numarası Yer Tutucusu 3"/>
          <p:cNvSpPr>
            <a:spLocks noGrp="1"/>
          </p:cNvSpPr>
          <p:nvPr>
            <p:ph type="sldNum" sz="quarter" idx="12"/>
          </p:nvPr>
        </p:nvSpPr>
        <p:spPr/>
        <p:txBody>
          <a:bodyPr/>
          <a:lstStyle/>
          <a:p>
            <a:fld id="{995E896F-4B65-4F69-8506-68D7B5D1CDE1}" type="slidenum">
              <a:rPr lang="en-US" smtClean="0"/>
              <a:t>3</a:t>
            </a:fld>
            <a:endParaRPr lang="en-US"/>
          </a:p>
        </p:txBody>
      </p:sp>
    </p:spTree>
    <p:extLst>
      <p:ext uri="{BB962C8B-B14F-4D97-AF65-F5344CB8AC3E}">
        <p14:creationId xmlns:p14="http://schemas.microsoft.com/office/powerpoint/2010/main" val="709481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275B67-B42C-422A-AB61-0D01E7B721A7}"/>
              </a:ext>
            </a:extLst>
          </p:cNvPr>
          <p:cNvSpPr>
            <a:spLocks noGrp="1"/>
          </p:cNvSpPr>
          <p:nvPr>
            <p:ph type="title"/>
          </p:nvPr>
        </p:nvSpPr>
        <p:spPr>
          <a:xfrm>
            <a:off x="838200" y="365126"/>
            <a:ext cx="10515600" cy="642040"/>
          </a:xfrm>
        </p:spPr>
        <p:txBody>
          <a:bodyPr>
            <a:noAutofit/>
          </a:bodyPr>
          <a:lstStyle/>
          <a:p>
            <a:r>
              <a:rPr lang="tr-TR" b="1" dirty="0"/>
              <a:t>GİRİŞ</a:t>
            </a:r>
            <a:endParaRPr lang="en-US" dirty="0"/>
          </a:p>
        </p:txBody>
      </p:sp>
      <p:sp>
        <p:nvSpPr>
          <p:cNvPr id="3" name="İçerik Yer Tutucusu 2">
            <a:extLst>
              <a:ext uri="{FF2B5EF4-FFF2-40B4-BE49-F238E27FC236}">
                <a16:creationId xmlns:a16="http://schemas.microsoft.com/office/drawing/2014/main" xmlns="" id="{84990EC4-5558-455F-84E9-D23623FCFB60}"/>
              </a:ext>
            </a:extLst>
          </p:cNvPr>
          <p:cNvSpPr>
            <a:spLocks noGrp="1"/>
          </p:cNvSpPr>
          <p:nvPr>
            <p:ph idx="1"/>
          </p:nvPr>
        </p:nvSpPr>
        <p:spPr>
          <a:xfrm>
            <a:off x="838200" y="1126435"/>
            <a:ext cx="10515600" cy="5050528"/>
          </a:xfrm>
        </p:spPr>
        <p:txBody>
          <a:bodyPr>
            <a:normAutofit/>
          </a:bodyPr>
          <a:lstStyle/>
          <a:p>
            <a:pPr>
              <a:buFont typeface="Wingdings" panose="05000000000000000000" pitchFamily="2" charset="2"/>
              <a:buChar char="Ø"/>
            </a:pPr>
            <a:r>
              <a:rPr lang="tr-TR" sz="1800" dirty="0"/>
              <a:t>Hayvancılık, dünya genelinde yaklaşık </a:t>
            </a:r>
            <a:r>
              <a:rPr lang="tr-TR" sz="1800" dirty="0" smtClean="0"/>
              <a:t>1.5 </a:t>
            </a:r>
            <a:r>
              <a:rPr lang="tr-TR" sz="1800" dirty="0"/>
              <a:t>milyar insan için geçim ve gıda güvenliği sağlayan tarımsal ürünlerin küresel değerinin yaklaşık% 40'ına katkıda </a:t>
            </a:r>
            <a:r>
              <a:rPr lang="tr-TR" sz="1800" dirty="0" smtClean="0"/>
              <a:t>bulunmaktadır</a:t>
            </a:r>
          </a:p>
          <a:p>
            <a:pPr>
              <a:buFont typeface="Wingdings" panose="05000000000000000000" pitchFamily="2" charset="2"/>
              <a:buChar char="Ø"/>
            </a:pPr>
            <a:r>
              <a:rPr lang="tr-TR" sz="1800" dirty="0"/>
              <a:t>Sürdürülebilir tarım ve gıda üretimi, büyüyen bir nüfusu beslemek için önemli bir araştırma alanı olmaya devam etmektedir </a:t>
            </a:r>
            <a:endParaRPr lang="tr-TR" sz="1800" dirty="0" smtClean="0"/>
          </a:p>
          <a:p>
            <a:pPr>
              <a:buFont typeface="Wingdings" panose="05000000000000000000" pitchFamily="2" charset="2"/>
              <a:buChar char="Ø"/>
            </a:pPr>
            <a:r>
              <a:rPr lang="tr-TR" sz="1800" dirty="0"/>
              <a:t>Gıda üretimi sektöründe sürekli yönetim gerektiren anahtar bir unsur, atık akışlarının üretilmesi ve güvenli bir şekilde imha edilmesidir.</a:t>
            </a:r>
          </a:p>
          <a:p>
            <a:pPr>
              <a:buFont typeface="Wingdings" panose="05000000000000000000" pitchFamily="2" charset="2"/>
              <a:buChar char="Ø"/>
            </a:pPr>
            <a:r>
              <a:rPr lang="tr-TR" sz="1800" b="1" dirty="0"/>
              <a:t>Çiftlik gübresi ve bulamacının (FYM &amp; S) imha edilmesi, </a:t>
            </a:r>
            <a:r>
              <a:rPr lang="tr-TR" sz="1800" dirty="0"/>
              <a:t>artan hayvan sayıları, bunun sonucunda artan atık üretimi ve sınırlı imha seçenekleri nedeniyle bir zorluktur</a:t>
            </a:r>
          </a:p>
          <a:p>
            <a:pPr>
              <a:buFont typeface="Wingdings" panose="05000000000000000000" pitchFamily="2" charset="2"/>
              <a:buChar char="Ø"/>
            </a:pPr>
            <a:r>
              <a:rPr lang="tr-TR" sz="1800" dirty="0"/>
              <a:t> İrlanda'da her yıl </a:t>
            </a:r>
            <a:r>
              <a:rPr lang="tr-TR" sz="1800" b="1" dirty="0"/>
              <a:t>153 milyon </a:t>
            </a:r>
            <a:r>
              <a:rPr lang="tr-TR" sz="1800" b="1" dirty="0" smtClean="0"/>
              <a:t>ton </a:t>
            </a:r>
            <a:r>
              <a:rPr lang="tr-TR" sz="1800" b="1" dirty="0"/>
              <a:t>gübre </a:t>
            </a:r>
            <a:r>
              <a:rPr lang="tr-TR" sz="1800" dirty="0"/>
              <a:t>çiftliğinin hayvancılık tarafından üretildiğini tahmin etmektedir</a:t>
            </a:r>
            <a:r>
              <a:rPr lang="tr-TR" sz="1800" dirty="0" smtClean="0"/>
              <a:t>.</a:t>
            </a:r>
          </a:p>
          <a:p>
            <a:pPr>
              <a:buFont typeface="Wingdings" panose="05000000000000000000" pitchFamily="2" charset="2"/>
              <a:buChar char="Ø"/>
            </a:pPr>
            <a:r>
              <a:rPr lang="tr-TR" sz="1800" dirty="0"/>
              <a:t> </a:t>
            </a:r>
            <a:r>
              <a:rPr lang="tr-TR" sz="1800" b="1" dirty="0" smtClean="0"/>
              <a:t>FYM </a:t>
            </a:r>
            <a:r>
              <a:rPr lang="tr-TR" sz="1800" b="1" dirty="0"/>
              <a:t>&amp; S, çim de dahil olmak üzere mahsuller için doğrudan organik gübre olarak kullanılabilir veya bir AD tesisinde biyogaz üretimi için potansiyel olarak bir hammadde olarak da kullanılabilir</a:t>
            </a:r>
          </a:p>
        </p:txBody>
      </p:sp>
      <p:sp>
        <p:nvSpPr>
          <p:cNvPr id="4" name="Slayt Numarası Yer Tutucusu 3">
            <a:extLst>
              <a:ext uri="{FF2B5EF4-FFF2-40B4-BE49-F238E27FC236}">
                <a16:creationId xmlns:a16="http://schemas.microsoft.com/office/drawing/2014/main" xmlns="" id="{A2062F33-4159-4A83-923A-97DC00116E3F}"/>
              </a:ext>
            </a:extLst>
          </p:cNvPr>
          <p:cNvSpPr>
            <a:spLocks noGrp="1"/>
          </p:cNvSpPr>
          <p:nvPr>
            <p:ph type="sldNum" sz="quarter" idx="12"/>
          </p:nvPr>
        </p:nvSpPr>
        <p:spPr/>
        <p:txBody>
          <a:bodyPr/>
          <a:lstStyle/>
          <a:p>
            <a:fld id="{995E896F-4B65-4F69-8506-68D7B5D1CDE1}" type="slidenum">
              <a:rPr lang="en-US" smtClean="0"/>
              <a:t>4</a:t>
            </a:fld>
            <a:endParaRPr lang="en-US"/>
          </a:p>
        </p:txBody>
      </p:sp>
    </p:spTree>
    <p:extLst>
      <p:ext uri="{BB962C8B-B14F-4D97-AF65-F5344CB8AC3E}">
        <p14:creationId xmlns:p14="http://schemas.microsoft.com/office/powerpoint/2010/main" val="2579962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850" y="1219835"/>
            <a:ext cx="5802630" cy="4351338"/>
          </a:xfrm>
        </p:spPr>
        <p:txBody>
          <a:bodyPr/>
          <a:lstStyle/>
          <a:p>
            <a:r>
              <a:rPr lang="tr-TR" dirty="0"/>
              <a:t>Tarafından gerçekleştirilen bir kütle </a:t>
            </a:r>
            <a:r>
              <a:rPr lang="tr-TR" dirty="0" smtClean="0"/>
              <a:t>dengesi</a:t>
            </a:r>
            <a:r>
              <a:rPr lang="tr-TR" dirty="0"/>
              <a:t> </a:t>
            </a:r>
            <a:r>
              <a:rPr lang="tr-TR" dirty="0" smtClean="0"/>
              <a:t>toplam </a:t>
            </a:r>
            <a:r>
              <a:rPr lang="tr-TR" dirty="0"/>
              <a:t>hammadde girdisinden görüldüğü üzere, çıktılar% 73.14 </a:t>
            </a:r>
            <a:r>
              <a:rPr lang="tr-TR" dirty="0" err="1"/>
              <a:t>digestat</a:t>
            </a:r>
            <a:r>
              <a:rPr lang="tr-TR" dirty="0"/>
              <a:t> ve% 13.62 gaz halinde materyal (% 5.07 metan,% 8.32 karbon dioksit ve% 0.23 su buharı) </a:t>
            </a:r>
            <a:r>
              <a:rPr lang="tr-TR" dirty="0" smtClean="0"/>
              <a:t>idi.</a:t>
            </a:r>
            <a:r>
              <a:rPr lang="tr-TR" dirty="0"/>
              <a:t> Bu, AD hammaddesinin kütlesine göre sınırlı bir azalmaya işaret ederek nihai hazne imha ihtiyacına neden olmaktadır.</a:t>
            </a:r>
          </a:p>
        </p:txBody>
      </p:sp>
      <p:sp>
        <p:nvSpPr>
          <p:cNvPr id="4" name="Slayt Numarası Yer Tutucusu 3"/>
          <p:cNvSpPr>
            <a:spLocks noGrp="1"/>
          </p:cNvSpPr>
          <p:nvPr>
            <p:ph type="sldNum" sz="quarter" idx="12"/>
          </p:nvPr>
        </p:nvSpPr>
        <p:spPr/>
        <p:txBody>
          <a:bodyPr/>
          <a:lstStyle/>
          <a:p>
            <a:fld id="{995E896F-4B65-4F69-8506-68D7B5D1CDE1}" type="slidenum">
              <a:rPr lang="en-US" smtClean="0"/>
              <a:t>5</a:t>
            </a:fld>
            <a:endParaRPr lang="en-US"/>
          </a:p>
        </p:txBody>
      </p:sp>
      <p:pic>
        <p:nvPicPr>
          <p:cNvPr id="2050" name="Picture 2" descr="Şekil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2075" y="1314450"/>
            <a:ext cx="4781550" cy="4091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406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latin typeface="+mn-lt"/>
              </a:rPr>
              <a:t>AD, biyogaz üretmek için organik bileşiklerde somutlaşmış enerjiyi kullanan biyolojik bir süreçtir</a:t>
            </a:r>
            <a:endParaRPr lang="tr-TR" sz="2800" b="1" dirty="0">
              <a:latin typeface="+mn-lt"/>
            </a:endParaRPr>
          </a:p>
        </p:txBody>
      </p:sp>
      <p:sp>
        <p:nvSpPr>
          <p:cNvPr id="3" name="İçerik Yer Tutucusu 2"/>
          <p:cNvSpPr>
            <a:spLocks noGrp="1"/>
          </p:cNvSpPr>
          <p:nvPr>
            <p:ph idx="1"/>
          </p:nvPr>
        </p:nvSpPr>
        <p:spPr/>
        <p:txBody>
          <a:bodyPr>
            <a:normAutofit fontScale="92500" lnSpcReduction="20000"/>
          </a:bodyPr>
          <a:lstStyle/>
          <a:p>
            <a:pPr>
              <a:buFont typeface="Wingdings" panose="05000000000000000000" pitchFamily="2" charset="2"/>
              <a:buChar char="Ø"/>
            </a:pPr>
            <a:r>
              <a:rPr lang="tr-TR" dirty="0"/>
              <a:t> Tarımsal kalıntılar (FYM &amp; S, yem atıkları ve yatak örtüleri dahil), </a:t>
            </a:r>
            <a:r>
              <a:rPr lang="tr-TR" dirty="0" err="1"/>
              <a:t>kalorifik</a:t>
            </a:r>
            <a:r>
              <a:rPr lang="tr-TR" dirty="0"/>
              <a:t> değeri yüksek mahsuller (örneğin mısır silajı, ot silajı ve tam ürün tahılları), </a:t>
            </a:r>
            <a:endParaRPr lang="tr-TR" dirty="0" smtClean="0"/>
          </a:p>
          <a:p>
            <a:pPr>
              <a:buFont typeface="Wingdings" panose="05000000000000000000" pitchFamily="2" charset="2"/>
              <a:buChar char="Ø"/>
            </a:pPr>
            <a:r>
              <a:rPr lang="tr-TR" dirty="0"/>
              <a:t>E</a:t>
            </a:r>
            <a:r>
              <a:rPr lang="tr-TR" dirty="0" smtClean="0"/>
              <a:t>ndüstriyel</a:t>
            </a:r>
            <a:r>
              <a:rPr lang="tr-TR" dirty="0"/>
              <a:t>, </a:t>
            </a:r>
            <a:endParaRPr lang="tr-TR" dirty="0" smtClean="0"/>
          </a:p>
          <a:p>
            <a:pPr>
              <a:buFont typeface="Wingdings" panose="05000000000000000000" pitchFamily="2" charset="2"/>
              <a:buChar char="Ø"/>
            </a:pPr>
            <a:r>
              <a:rPr lang="tr-TR" dirty="0"/>
              <a:t>T</a:t>
            </a:r>
            <a:r>
              <a:rPr lang="tr-TR" dirty="0" smtClean="0"/>
              <a:t>icari </a:t>
            </a:r>
            <a:r>
              <a:rPr lang="tr-TR" dirty="0"/>
              <a:t>ve evsel gıda atığı </a:t>
            </a:r>
            <a:r>
              <a:rPr lang="tr-TR" dirty="0" smtClean="0"/>
              <a:t>,</a:t>
            </a:r>
          </a:p>
          <a:p>
            <a:pPr>
              <a:buFont typeface="Wingdings" panose="05000000000000000000" pitchFamily="2" charset="2"/>
              <a:buChar char="Ø"/>
            </a:pPr>
            <a:r>
              <a:rPr lang="tr-TR" dirty="0" smtClean="0"/>
              <a:t> </a:t>
            </a:r>
            <a:r>
              <a:rPr lang="tr-TR" dirty="0"/>
              <a:t>B</a:t>
            </a:r>
            <a:r>
              <a:rPr lang="tr-TR" dirty="0" smtClean="0"/>
              <a:t>elediye </a:t>
            </a:r>
            <a:r>
              <a:rPr lang="tr-TR" dirty="0"/>
              <a:t>atığı, hayvan leşleri bahçe </a:t>
            </a:r>
            <a:r>
              <a:rPr lang="tr-TR" dirty="0" smtClean="0"/>
              <a:t>atıkları, </a:t>
            </a:r>
          </a:p>
          <a:p>
            <a:pPr>
              <a:buFont typeface="Wingdings" panose="05000000000000000000" pitchFamily="2" charset="2"/>
              <a:buChar char="Ø"/>
            </a:pPr>
            <a:r>
              <a:rPr lang="tr-TR" dirty="0" smtClean="0"/>
              <a:t>AD </a:t>
            </a:r>
            <a:r>
              <a:rPr lang="tr-TR" dirty="0"/>
              <a:t>için potansiyel hammadde olarak kabul edilir. </a:t>
            </a:r>
            <a:endParaRPr lang="tr-TR" dirty="0" smtClean="0"/>
          </a:p>
          <a:p>
            <a:pPr>
              <a:buFont typeface="Wingdings" panose="05000000000000000000" pitchFamily="2" charset="2"/>
              <a:buChar char="Ø"/>
            </a:pPr>
            <a:r>
              <a:rPr lang="tr-TR" dirty="0" smtClean="0"/>
              <a:t>Biyogaz</a:t>
            </a:r>
            <a:r>
              <a:rPr lang="tr-TR" dirty="0"/>
              <a:t>, yenilenebilir yeşil enerji kaynaklarından biridir </a:t>
            </a:r>
            <a:r>
              <a:rPr lang="tr-TR" dirty="0" err="1" smtClean="0"/>
              <a:t>ve'biyometana</a:t>
            </a:r>
            <a:r>
              <a:rPr lang="tr-TR" dirty="0"/>
              <a:t>' yükseltilebilir ve daha sonra nakliye ve ısıtma için yakıt olarak </a:t>
            </a:r>
            <a:r>
              <a:rPr lang="tr-TR" dirty="0" smtClean="0"/>
              <a:t>kullanılabilir.</a:t>
            </a:r>
            <a:r>
              <a:rPr lang="tr-TR" dirty="0"/>
              <a:t> Şu anda, İrlanda'daki AD </a:t>
            </a:r>
            <a:r>
              <a:rPr lang="tr-TR" dirty="0" smtClean="0"/>
              <a:t>bitkileri</a:t>
            </a:r>
            <a:r>
              <a:rPr lang="tr-TR" dirty="0"/>
              <a:t>, potansiyel biyolojik tehlikeleri en aza indirmek için sadece otları ve FYM &amp; S'yi birincil hammaddeler olarak kabul </a:t>
            </a:r>
            <a:r>
              <a:rPr lang="tr-TR" dirty="0" smtClean="0"/>
              <a:t>eder.</a:t>
            </a:r>
            <a:r>
              <a:rPr lang="tr-TR" dirty="0"/>
              <a:t> Bununla birlikte, bir AD tesisi endüstriyel, ticari ve evsel yemek atıklarını kabul etmektedir</a:t>
            </a:r>
          </a:p>
        </p:txBody>
      </p:sp>
      <p:sp>
        <p:nvSpPr>
          <p:cNvPr id="4" name="Slayt Numarası Yer Tutucusu 3"/>
          <p:cNvSpPr>
            <a:spLocks noGrp="1"/>
          </p:cNvSpPr>
          <p:nvPr>
            <p:ph type="sldNum" sz="quarter" idx="12"/>
          </p:nvPr>
        </p:nvSpPr>
        <p:spPr/>
        <p:txBody>
          <a:bodyPr/>
          <a:lstStyle/>
          <a:p>
            <a:fld id="{995E896F-4B65-4F69-8506-68D7B5D1CDE1}" type="slidenum">
              <a:rPr lang="en-US" smtClean="0"/>
              <a:t>6</a:t>
            </a:fld>
            <a:endParaRPr lang="en-US"/>
          </a:p>
        </p:txBody>
      </p:sp>
    </p:spTree>
    <p:extLst>
      <p:ext uri="{BB962C8B-B14F-4D97-AF65-F5344CB8AC3E}">
        <p14:creationId xmlns:p14="http://schemas.microsoft.com/office/powerpoint/2010/main" val="218488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040" y="1002665"/>
            <a:ext cx="10515600" cy="4351338"/>
          </a:xfrm>
        </p:spPr>
        <p:txBody>
          <a:bodyPr>
            <a:normAutofit fontScale="85000" lnSpcReduction="20000"/>
          </a:bodyPr>
          <a:lstStyle/>
          <a:p>
            <a:r>
              <a:rPr lang="tr-TR" dirty="0"/>
              <a:t>Karmaşık organiklerin </a:t>
            </a:r>
            <a:r>
              <a:rPr lang="tr-TR" dirty="0" err="1"/>
              <a:t>AD'si</a:t>
            </a:r>
            <a:r>
              <a:rPr lang="tr-TR" dirty="0"/>
              <a:t>, aşağıdakileri içeren üç aşamalı bir işlem olarak tanımlanabilir; (a) Hidroliz, </a:t>
            </a:r>
            <a:r>
              <a:rPr lang="tr-TR" dirty="0" smtClean="0"/>
              <a:t>sıvılaştırma </a:t>
            </a:r>
            <a:r>
              <a:rPr lang="tr-TR" dirty="0"/>
              <a:t>ve fermantasyon, </a:t>
            </a:r>
            <a:endParaRPr lang="tr-TR" dirty="0" smtClean="0"/>
          </a:p>
          <a:p>
            <a:r>
              <a:rPr lang="tr-TR" dirty="0" smtClean="0"/>
              <a:t>(</a:t>
            </a:r>
            <a:r>
              <a:rPr lang="tr-TR" dirty="0"/>
              <a:t>b) hidrojen ve asetik asit </a:t>
            </a:r>
            <a:r>
              <a:rPr lang="tr-TR" dirty="0" smtClean="0"/>
              <a:t>oluşumu</a:t>
            </a:r>
          </a:p>
          <a:p>
            <a:r>
              <a:rPr lang="tr-TR" dirty="0" smtClean="0"/>
              <a:t>(c</a:t>
            </a:r>
            <a:r>
              <a:rPr lang="tr-TR" dirty="0"/>
              <a:t>) metan oluşumu </a:t>
            </a:r>
            <a:r>
              <a:rPr lang="tr-TR" dirty="0" smtClean="0"/>
              <a:t>, </a:t>
            </a:r>
            <a:r>
              <a:rPr lang="tr-TR" dirty="0"/>
              <a:t>hidroliz ve </a:t>
            </a:r>
            <a:r>
              <a:rPr lang="tr-TR" dirty="0" err="1" smtClean="0"/>
              <a:t>asetogenez</a:t>
            </a:r>
            <a:r>
              <a:rPr lang="tr-TR" dirty="0" smtClean="0"/>
              <a:t> </a:t>
            </a:r>
            <a:r>
              <a:rPr lang="tr-TR" dirty="0"/>
              <a:t>arasında bir ara durum olarak </a:t>
            </a:r>
            <a:r>
              <a:rPr lang="tr-TR" dirty="0" err="1"/>
              <a:t>asidogenez</a:t>
            </a:r>
            <a:r>
              <a:rPr lang="tr-TR" dirty="0"/>
              <a:t> </a:t>
            </a:r>
            <a:r>
              <a:rPr lang="tr-TR" dirty="0" smtClean="0"/>
              <a:t>önermiştir.</a:t>
            </a:r>
          </a:p>
          <a:p>
            <a:r>
              <a:rPr lang="tr-TR" dirty="0" err="1"/>
              <a:t>Digestate</a:t>
            </a:r>
            <a:r>
              <a:rPr lang="tr-TR" dirty="0"/>
              <a:t>, AD işleminin bir yan ürünüdür ve topraktaki azot, fosfor ve potasyum (NPK) takviyesi için tarım arazisine uygulanabilir. Yüzeysel akış ile ilgili endişeler nedeniyle, farklı mevsimlerde tarım arazisine uygulanan maksimum sindirim miktarı (veya gerçekten FYM &amp; S) konusunda kısıtlamalar </a:t>
            </a:r>
            <a:r>
              <a:rPr lang="tr-TR" dirty="0" smtClean="0"/>
              <a:t>vardır.</a:t>
            </a:r>
            <a:r>
              <a:rPr lang="tr-TR" dirty="0"/>
              <a:t> Bazı hayvanların (sığır ve domuz), sindirim veya FYM &amp; S'nin uygulandığı topraklarda otlanması yasaklanmıştır (21 ila 60 gün hariç tutma süresi</a:t>
            </a:r>
            <a:r>
              <a:rPr lang="tr-TR" dirty="0" smtClean="0"/>
              <a:t>),</a:t>
            </a:r>
            <a:r>
              <a:rPr lang="tr-TR" dirty="0"/>
              <a:t> </a:t>
            </a:r>
            <a:r>
              <a:rPr lang="tr-TR" i="1" dirty="0"/>
              <a:t>E. </a:t>
            </a:r>
            <a:r>
              <a:rPr lang="tr-TR" i="1" dirty="0" err="1"/>
              <a:t>coli</a:t>
            </a:r>
            <a:r>
              <a:rPr lang="tr-TR" dirty="0"/>
              <a:t> riskini azaltmak için genişletilmiş bir hayvan dışlama süresinin (20 gün yerine 40 gün dışlama süresi </a:t>
            </a:r>
            <a:r>
              <a:rPr lang="tr-TR" dirty="0">
                <a:hlinkClick r:id="rId2"/>
              </a:rPr>
              <a:t>)</a:t>
            </a:r>
            <a:r>
              <a:rPr lang="tr-TR" dirty="0"/>
              <a:t> artmış güvenliğini </a:t>
            </a:r>
            <a:r>
              <a:rPr lang="tr-TR" dirty="0" err="1"/>
              <a:t>desteklemiştir.hayvanlara</a:t>
            </a:r>
            <a:r>
              <a:rPr lang="tr-TR" dirty="0"/>
              <a:t> bulaşma. Çalışmalar ayrıca depolama sırasında </a:t>
            </a:r>
            <a:r>
              <a:rPr lang="tr-TR" dirty="0" err="1"/>
              <a:t>dijestattaki</a:t>
            </a:r>
            <a:r>
              <a:rPr lang="tr-TR" dirty="0"/>
              <a:t> patojen konsantrasyonunda bir azalma olduğunu </a:t>
            </a:r>
            <a:r>
              <a:rPr lang="tr-TR" dirty="0" smtClean="0"/>
              <a:t>belirlemiştir.</a:t>
            </a:r>
            <a:endParaRPr lang="tr-TR" dirty="0"/>
          </a:p>
        </p:txBody>
      </p:sp>
      <p:sp>
        <p:nvSpPr>
          <p:cNvPr id="4" name="Slayt Numarası Yer Tutucusu 3"/>
          <p:cNvSpPr>
            <a:spLocks noGrp="1"/>
          </p:cNvSpPr>
          <p:nvPr>
            <p:ph type="sldNum" sz="quarter" idx="12"/>
          </p:nvPr>
        </p:nvSpPr>
        <p:spPr/>
        <p:txBody>
          <a:bodyPr/>
          <a:lstStyle/>
          <a:p>
            <a:fld id="{995E896F-4B65-4F69-8506-68D7B5D1CDE1}" type="slidenum">
              <a:rPr lang="en-US" smtClean="0"/>
              <a:t>7</a:t>
            </a:fld>
            <a:endParaRPr lang="en-US"/>
          </a:p>
        </p:txBody>
      </p:sp>
    </p:spTree>
    <p:extLst>
      <p:ext uri="{BB962C8B-B14F-4D97-AF65-F5344CB8AC3E}">
        <p14:creationId xmlns:p14="http://schemas.microsoft.com/office/powerpoint/2010/main" val="4019772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a:t>Toprağa </a:t>
            </a:r>
            <a:r>
              <a:rPr lang="tr-TR" dirty="0" err="1"/>
              <a:t>dijestat</a:t>
            </a:r>
            <a:r>
              <a:rPr lang="tr-TR" dirty="0"/>
              <a:t> ve ham FYM &amp; S uygulandığında, UV ve güneş ışığından kaynaklanan ısı ve kuruma ve sıcaklık dalgalanmalarının neden olduğu baskılar nedeniyle de </a:t>
            </a:r>
            <a:r>
              <a:rPr lang="tr-TR" dirty="0" err="1"/>
              <a:t>bozunma</a:t>
            </a:r>
            <a:r>
              <a:rPr lang="tr-TR" dirty="0"/>
              <a:t> olurken patojenlerin konsantrasyonu </a:t>
            </a:r>
            <a:r>
              <a:rPr lang="tr-TR" dirty="0" err="1" smtClean="0"/>
              <a:t>seyreltilir.Bu</a:t>
            </a:r>
            <a:r>
              <a:rPr lang="tr-TR" dirty="0" smtClean="0"/>
              <a:t> </a:t>
            </a:r>
            <a:r>
              <a:rPr lang="tr-TR" dirty="0"/>
              <a:t>seyreltme ve bozulmadan sonra, alanda kalan patojenler, hava, </a:t>
            </a:r>
            <a:r>
              <a:rPr lang="tr-TR" dirty="0" smtClean="0"/>
              <a:t>su gibi </a:t>
            </a:r>
            <a:r>
              <a:rPr lang="tr-TR" dirty="0"/>
              <a:t>çevresel ortamlar yoluyla ve ayrıca hayvanlarla doğrudan temas halinde ve yetiştirilen hazır (RTE) mahsuller yoluyla yayılma potansiyeline sahiptir </a:t>
            </a:r>
            <a:r>
              <a:rPr lang="tr-TR" dirty="0">
                <a:hlinkClick r:id="rId2"/>
              </a:rPr>
              <a:t>.</a:t>
            </a:r>
            <a:r>
              <a:rPr lang="tr-TR" dirty="0"/>
              <a:t> </a:t>
            </a:r>
            <a:r>
              <a:rPr lang="tr-TR" dirty="0" err="1"/>
              <a:t>biyo</a:t>
            </a:r>
            <a:r>
              <a:rPr lang="tr-TR" dirty="0"/>
              <a:t>-gübrelerin uygulandığı arazi  Sindirim sistemi ve FYM &amp; S arazi uygulamalarındaki potansiyel patojenler , insanlar ve hayvanlar üzerinde hafif veya ılımlı etkilerle ciddi </a:t>
            </a:r>
            <a:r>
              <a:rPr lang="tr-TR" dirty="0" smtClean="0"/>
              <a:t>hastalıklara neden </a:t>
            </a:r>
            <a:r>
              <a:rPr lang="tr-TR" dirty="0"/>
              <a:t>olabilir ve aşırı durumlarda potansiyel olarak ölüme neden </a:t>
            </a:r>
            <a:r>
              <a:rPr lang="tr-TR" dirty="0" err="1" smtClean="0"/>
              <a:t>olabilir.Bu</a:t>
            </a:r>
            <a:r>
              <a:rPr lang="tr-TR" dirty="0" smtClean="0"/>
              <a:t> </a:t>
            </a:r>
            <a:r>
              <a:rPr lang="tr-TR" dirty="0"/>
              <a:t>kaygılar, </a:t>
            </a:r>
            <a:r>
              <a:rPr lang="tr-TR" dirty="0" err="1"/>
              <a:t>dijestatın</a:t>
            </a:r>
            <a:r>
              <a:rPr lang="tr-TR" dirty="0"/>
              <a:t> yayılmasıyla ilişkili potansiyel tehlikeleri değerlendirmek için risk değerlendirme çalışmalarına ihtiyaç duyulmasını sağlamıştır.</a:t>
            </a:r>
          </a:p>
        </p:txBody>
      </p:sp>
      <p:sp>
        <p:nvSpPr>
          <p:cNvPr id="4" name="Slayt Numarası Yer Tutucusu 3"/>
          <p:cNvSpPr>
            <a:spLocks noGrp="1"/>
          </p:cNvSpPr>
          <p:nvPr>
            <p:ph type="sldNum" sz="quarter" idx="12"/>
          </p:nvPr>
        </p:nvSpPr>
        <p:spPr/>
        <p:txBody>
          <a:bodyPr/>
          <a:lstStyle/>
          <a:p>
            <a:fld id="{995E896F-4B65-4F69-8506-68D7B5D1CDE1}" type="slidenum">
              <a:rPr lang="en-US" smtClean="0"/>
              <a:t>8</a:t>
            </a:fld>
            <a:endParaRPr lang="en-US"/>
          </a:p>
        </p:txBody>
      </p:sp>
    </p:spTree>
    <p:extLst>
      <p:ext uri="{BB962C8B-B14F-4D97-AF65-F5344CB8AC3E}">
        <p14:creationId xmlns:p14="http://schemas.microsoft.com/office/powerpoint/2010/main" val="1930763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İrlanda'da organik atık üretimi ve AD kullanımı</a:t>
            </a:r>
            <a:br>
              <a:rPr lang="tr-TR" dirty="0"/>
            </a:br>
            <a:endParaRPr lang="tr-TR" dirty="0"/>
          </a:p>
        </p:txBody>
      </p:sp>
      <p:sp>
        <p:nvSpPr>
          <p:cNvPr id="3" name="İçerik Yer Tutucusu 2"/>
          <p:cNvSpPr>
            <a:spLocks noGrp="1"/>
          </p:cNvSpPr>
          <p:nvPr>
            <p:ph idx="1"/>
          </p:nvPr>
        </p:nvSpPr>
        <p:spPr/>
        <p:txBody>
          <a:bodyPr/>
          <a:lstStyle/>
          <a:p>
            <a:r>
              <a:rPr lang="tr-TR" dirty="0"/>
              <a:t>Atık akışlarının güvenli bir şekilde kullanılması birçok ülkenin sürdürülebilir kalkınması için kilit bir </a:t>
            </a:r>
            <a:r>
              <a:rPr lang="tr-TR" dirty="0" smtClean="0"/>
              <a:t>amaçtır</a:t>
            </a:r>
          </a:p>
          <a:p>
            <a:r>
              <a:rPr lang="tr-TR" dirty="0"/>
              <a:t>Atık imhası ile ilgili olarak tercih edilen seçenekler olarak '</a:t>
            </a:r>
            <a:r>
              <a:rPr lang="tr-TR" dirty="0" err="1"/>
              <a:t>minimizasyon</a:t>
            </a:r>
            <a:r>
              <a:rPr lang="tr-TR" dirty="0"/>
              <a:t>&gt; yeniden kullanım&gt; </a:t>
            </a:r>
            <a:r>
              <a:rPr lang="tr-TR" dirty="0" err="1"/>
              <a:t>kompostlama</a:t>
            </a:r>
            <a:r>
              <a:rPr lang="tr-TR" dirty="0"/>
              <a:t>&gt; enerji geri kazanımı' sıralı adımlarını önerirler. AD, bir enerji geri kazanım işlemidir ve tipik olarak belediye atığı, hayvan gübresi ve bulamaç gibi atığın ıslak kısmını kullanır.</a:t>
            </a:r>
          </a:p>
        </p:txBody>
      </p:sp>
      <p:sp>
        <p:nvSpPr>
          <p:cNvPr id="4" name="Slayt Numarası Yer Tutucusu 3"/>
          <p:cNvSpPr>
            <a:spLocks noGrp="1"/>
          </p:cNvSpPr>
          <p:nvPr>
            <p:ph type="sldNum" sz="quarter" idx="12"/>
          </p:nvPr>
        </p:nvSpPr>
        <p:spPr/>
        <p:txBody>
          <a:bodyPr/>
          <a:lstStyle/>
          <a:p>
            <a:fld id="{995E896F-4B65-4F69-8506-68D7B5D1CDE1}" type="slidenum">
              <a:rPr lang="en-US" smtClean="0"/>
              <a:t>9</a:t>
            </a:fld>
            <a:endParaRPr lang="en-US"/>
          </a:p>
        </p:txBody>
      </p:sp>
    </p:spTree>
    <p:extLst>
      <p:ext uri="{BB962C8B-B14F-4D97-AF65-F5344CB8AC3E}">
        <p14:creationId xmlns:p14="http://schemas.microsoft.com/office/powerpoint/2010/main" val="92146701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2890</TotalTime>
  <Words>506</Words>
  <Application>Microsoft Office PowerPoint</Application>
  <PresentationFormat>Geniş ekran</PresentationFormat>
  <Paragraphs>72</Paragraphs>
  <Slides>16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Arial</vt:lpstr>
      <vt:lpstr>Calibri</vt:lpstr>
      <vt:lpstr>Calibri Light</vt:lpstr>
      <vt:lpstr>NexusSerif</vt:lpstr>
      <vt:lpstr>Wingdings</vt:lpstr>
      <vt:lpstr>Office Teması</vt:lpstr>
      <vt:lpstr>PowerPoint Sunusu</vt:lpstr>
      <vt:lpstr>GİRİŞ</vt:lpstr>
      <vt:lpstr>PowerPoint Sunusu</vt:lpstr>
      <vt:lpstr>GİRİŞ</vt:lpstr>
      <vt:lpstr>PowerPoint Sunusu</vt:lpstr>
      <vt:lpstr>AD, biyogaz üretmek için organik bileşiklerde somutlaşmış enerjiyi kullanan biyolojik bir süreçtir</vt:lpstr>
      <vt:lpstr>PowerPoint Sunusu</vt:lpstr>
      <vt:lpstr>PowerPoint Sunusu</vt:lpstr>
      <vt:lpstr> İrlanda'da organik atık üretimi ve AD kullanımı </vt:lpstr>
      <vt:lpstr>PowerPoint Sunusu</vt:lpstr>
      <vt:lpstr>Sağlık kaygıları </vt:lpstr>
      <vt:lpstr>PowerPoint Sunusu</vt:lpstr>
      <vt:lpstr>PowerPoint Sunusu</vt:lpstr>
      <vt:lpstr> . Risk değerlendirmesi </vt:lpstr>
      <vt:lpstr>PowerPoint Sunusu</vt:lpstr>
      <vt:lpstr>SONUÇ</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daksutr a</dc:creator>
  <cp:lastModifiedBy>solmaz kekecoglu</cp:lastModifiedBy>
  <cp:revision>94</cp:revision>
  <dcterms:created xsi:type="dcterms:W3CDTF">2019-10-14T19:03:12Z</dcterms:created>
  <dcterms:modified xsi:type="dcterms:W3CDTF">2019-10-23T12:52:24Z</dcterms:modified>
</cp:coreProperties>
</file>