
<file path=[Content_Types].xml><?xml version="1.0" encoding="utf-8"?>
<Types xmlns="http://schemas.openxmlformats.org/package/2006/content-types">
  <Default Extension="emf" ContentType="image/x-emf"/>
  <Default Extension="jpg" ContentType="image/jp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6.jpg" ContentType="image/jpe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13.jpg" ContentType="image/jpe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92" r:id="rId4"/>
    <p:sldMasterId id="2147483898" r:id="rId5"/>
    <p:sldMasterId id="2147483912" r:id="rId6"/>
  </p:sldMasterIdLst>
  <p:notesMasterIdLst>
    <p:notesMasterId r:id="rId65"/>
  </p:notesMasterIdLst>
  <p:handoutMasterIdLst>
    <p:handoutMasterId r:id="rId66"/>
  </p:handoutMasterIdLst>
  <p:sldIdLst>
    <p:sldId id="303" r:id="rId7"/>
    <p:sldId id="266" r:id="rId8"/>
    <p:sldId id="257" r:id="rId9"/>
    <p:sldId id="275" r:id="rId10"/>
    <p:sldId id="268" r:id="rId11"/>
    <p:sldId id="269" r:id="rId12"/>
    <p:sldId id="278" r:id="rId13"/>
    <p:sldId id="286" r:id="rId14"/>
    <p:sldId id="294" r:id="rId15"/>
    <p:sldId id="284" r:id="rId16"/>
    <p:sldId id="301" r:id="rId17"/>
    <p:sldId id="272" r:id="rId18"/>
    <p:sldId id="273" r:id="rId19"/>
    <p:sldId id="304" r:id="rId20"/>
    <p:sldId id="305" r:id="rId21"/>
    <p:sldId id="276" r:id="rId22"/>
    <p:sldId id="277" r:id="rId23"/>
    <p:sldId id="279" r:id="rId24"/>
    <p:sldId id="306" r:id="rId25"/>
    <p:sldId id="282" r:id="rId26"/>
    <p:sldId id="283" r:id="rId27"/>
    <p:sldId id="307" r:id="rId28"/>
    <p:sldId id="285" r:id="rId29"/>
    <p:sldId id="308" r:id="rId30"/>
    <p:sldId id="287" r:id="rId31"/>
    <p:sldId id="288" r:id="rId32"/>
    <p:sldId id="295" r:id="rId33"/>
    <p:sldId id="296" r:id="rId34"/>
    <p:sldId id="297" r:id="rId35"/>
    <p:sldId id="298" r:id="rId36"/>
    <p:sldId id="299" r:id="rId37"/>
    <p:sldId id="300" r:id="rId38"/>
    <p:sldId id="310" r:id="rId39"/>
    <p:sldId id="311" r:id="rId40"/>
    <p:sldId id="312" r:id="rId41"/>
    <p:sldId id="313" r:id="rId42"/>
    <p:sldId id="314" r:id="rId43"/>
    <p:sldId id="315" r:id="rId44"/>
    <p:sldId id="316" r:id="rId45"/>
    <p:sldId id="317" r:id="rId46"/>
    <p:sldId id="318" r:id="rId47"/>
    <p:sldId id="319" r:id="rId48"/>
    <p:sldId id="320" r:id="rId49"/>
    <p:sldId id="321" r:id="rId50"/>
    <p:sldId id="322" r:id="rId51"/>
    <p:sldId id="323" r:id="rId52"/>
    <p:sldId id="324" r:id="rId53"/>
    <p:sldId id="325" r:id="rId54"/>
    <p:sldId id="326" r:id="rId55"/>
    <p:sldId id="327" r:id="rId56"/>
    <p:sldId id="328" r:id="rId57"/>
    <p:sldId id="329" r:id="rId58"/>
    <p:sldId id="330" r:id="rId59"/>
    <p:sldId id="331" r:id="rId60"/>
    <p:sldId id="332" r:id="rId61"/>
    <p:sldId id="333" r:id="rId62"/>
    <p:sldId id="334" r:id="rId63"/>
    <p:sldId id="281" r:id="rId64"/>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941" autoAdjust="0"/>
    <p:restoredTop sz="94291" autoAdjust="0"/>
  </p:normalViewPr>
  <p:slideViewPr>
    <p:cSldViewPr showGuides="1">
      <p:cViewPr varScale="1">
        <p:scale>
          <a:sx n="72" d="100"/>
          <a:sy n="72" d="100"/>
        </p:scale>
        <p:origin x="1434" y="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 /><Relationship Id="rId18" Type="http://schemas.openxmlformats.org/officeDocument/2006/relationships/slide" Target="slides/slide12.xml" /><Relationship Id="rId26" Type="http://schemas.openxmlformats.org/officeDocument/2006/relationships/slide" Target="slides/slide20.xml" /><Relationship Id="rId39" Type="http://schemas.openxmlformats.org/officeDocument/2006/relationships/slide" Target="slides/slide33.xml" /><Relationship Id="rId21" Type="http://schemas.openxmlformats.org/officeDocument/2006/relationships/slide" Target="slides/slide15.xml" /><Relationship Id="rId34" Type="http://schemas.openxmlformats.org/officeDocument/2006/relationships/slide" Target="slides/slide28.xml" /><Relationship Id="rId42" Type="http://schemas.openxmlformats.org/officeDocument/2006/relationships/slide" Target="slides/slide36.xml" /><Relationship Id="rId47" Type="http://schemas.openxmlformats.org/officeDocument/2006/relationships/slide" Target="slides/slide41.xml" /><Relationship Id="rId50" Type="http://schemas.openxmlformats.org/officeDocument/2006/relationships/slide" Target="slides/slide44.xml" /><Relationship Id="rId55" Type="http://schemas.openxmlformats.org/officeDocument/2006/relationships/slide" Target="slides/slide49.xml" /><Relationship Id="rId63" Type="http://schemas.openxmlformats.org/officeDocument/2006/relationships/slide" Target="slides/slide57.xml" /><Relationship Id="rId68" Type="http://schemas.openxmlformats.org/officeDocument/2006/relationships/viewProps" Target="viewProps.xml" /><Relationship Id="rId7" Type="http://schemas.openxmlformats.org/officeDocument/2006/relationships/slide" Target="slides/slide1.xml" /><Relationship Id="rId2" Type="http://schemas.openxmlformats.org/officeDocument/2006/relationships/customXml" Target="../customXml/item2.xml" /><Relationship Id="rId16" Type="http://schemas.openxmlformats.org/officeDocument/2006/relationships/slide" Target="slides/slide10.xml" /><Relationship Id="rId29" Type="http://schemas.openxmlformats.org/officeDocument/2006/relationships/slide" Target="slides/slide23.xml" /><Relationship Id="rId1" Type="http://schemas.openxmlformats.org/officeDocument/2006/relationships/customXml" Target="../customXml/item1.xml" /><Relationship Id="rId6" Type="http://schemas.openxmlformats.org/officeDocument/2006/relationships/slideMaster" Target="slideMasters/slideMaster3.xml" /><Relationship Id="rId11" Type="http://schemas.openxmlformats.org/officeDocument/2006/relationships/slide" Target="slides/slide5.xml" /><Relationship Id="rId24" Type="http://schemas.openxmlformats.org/officeDocument/2006/relationships/slide" Target="slides/slide18.xml" /><Relationship Id="rId32" Type="http://schemas.openxmlformats.org/officeDocument/2006/relationships/slide" Target="slides/slide26.xml" /><Relationship Id="rId37" Type="http://schemas.openxmlformats.org/officeDocument/2006/relationships/slide" Target="slides/slide31.xml" /><Relationship Id="rId40" Type="http://schemas.openxmlformats.org/officeDocument/2006/relationships/slide" Target="slides/slide34.xml" /><Relationship Id="rId45" Type="http://schemas.openxmlformats.org/officeDocument/2006/relationships/slide" Target="slides/slide39.xml" /><Relationship Id="rId53" Type="http://schemas.openxmlformats.org/officeDocument/2006/relationships/slide" Target="slides/slide47.xml" /><Relationship Id="rId58" Type="http://schemas.openxmlformats.org/officeDocument/2006/relationships/slide" Target="slides/slide52.xml" /><Relationship Id="rId66" Type="http://schemas.openxmlformats.org/officeDocument/2006/relationships/handoutMaster" Target="handoutMasters/handoutMaster1.xml" /><Relationship Id="rId5" Type="http://schemas.openxmlformats.org/officeDocument/2006/relationships/slideMaster" Target="slideMasters/slideMaster2.xml" /><Relationship Id="rId15" Type="http://schemas.openxmlformats.org/officeDocument/2006/relationships/slide" Target="slides/slide9.xml" /><Relationship Id="rId23" Type="http://schemas.openxmlformats.org/officeDocument/2006/relationships/slide" Target="slides/slide17.xml" /><Relationship Id="rId28" Type="http://schemas.openxmlformats.org/officeDocument/2006/relationships/slide" Target="slides/slide22.xml" /><Relationship Id="rId36" Type="http://schemas.openxmlformats.org/officeDocument/2006/relationships/slide" Target="slides/slide30.xml" /><Relationship Id="rId49" Type="http://schemas.openxmlformats.org/officeDocument/2006/relationships/slide" Target="slides/slide43.xml" /><Relationship Id="rId57" Type="http://schemas.openxmlformats.org/officeDocument/2006/relationships/slide" Target="slides/slide51.xml" /><Relationship Id="rId61" Type="http://schemas.openxmlformats.org/officeDocument/2006/relationships/slide" Target="slides/slide55.xml" /><Relationship Id="rId10" Type="http://schemas.openxmlformats.org/officeDocument/2006/relationships/slide" Target="slides/slide4.xml" /><Relationship Id="rId19" Type="http://schemas.openxmlformats.org/officeDocument/2006/relationships/slide" Target="slides/slide13.xml" /><Relationship Id="rId31" Type="http://schemas.openxmlformats.org/officeDocument/2006/relationships/slide" Target="slides/slide25.xml" /><Relationship Id="rId44" Type="http://schemas.openxmlformats.org/officeDocument/2006/relationships/slide" Target="slides/slide38.xml" /><Relationship Id="rId52" Type="http://schemas.openxmlformats.org/officeDocument/2006/relationships/slide" Target="slides/slide46.xml" /><Relationship Id="rId60" Type="http://schemas.openxmlformats.org/officeDocument/2006/relationships/slide" Target="slides/slide54.xml" /><Relationship Id="rId65" Type="http://schemas.openxmlformats.org/officeDocument/2006/relationships/notesMaster" Target="notesMasters/notesMaster1.xml" /><Relationship Id="rId4" Type="http://schemas.openxmlformats.org/officeDocument/2006/relationships/slideMaster" Target="slideMasters/slideMaster1.xml" /><Relationship Id="rId9" Type="http://schemas.openxmlformats.org/officeDocument/2006/relationships/slide" Target="slides/slide3.xml" /><Relationship Id="rId14" Type="http://schemas.openxmlformats.org/officeDocument/2006/relationships/slide" Target="slides/slide8.xml" /><Relationship Id="rId22" Type="http://schemas.openxmlformats.org/officeDocument/2006/relationships/slide" Target="slides/slide16.xml" /><Relationship Id="rId27" Type="http://schemas.openxmlformats.org/officeDocument/2006/relationships/slide" Target="slides/slide21.xml" /><Relationship Id="rId30" Type="http://schemas.openxmlformats.org/officeDocument/2006/relationships/slide" Target="slides/slide24.xml" /><Relationship Id="rId35" Type="http://schemas.openxmlformats.org/officeDocument/2006/relationships/slide" Target="slides/slide29.xml" /><Relationship Id="rId43" Type="http://schemas.openxmlformats.org/officeDocument/2006/relationships/slide" Target="slides/slide37.xml" /><Relationship Id="rId48" Type="http://schemas.openxmlformats.org/officeDocument/2006/relationships/slide" Target="slides/slide42.xml" /><Relationship Id="rId56" Type="http://schemas.openxmlformats.org/officeDocument/2006/relationships/slide" Target="slides/slide50.xml" /><Relationship Id="rId64" Type="http://schemas.openxmlformats.org/officeDocument/2006/relationships/slide" Target="slides/slide58.xml" /><Relationship Id="rId69" Type="http://schemas.openxmlformats.org/officeDocument/2006/relationships/theme" Target="theme/theme1.xml" /><Relationship Id="rId8" Type="http://schemas.openxmlformats.org/officeDocument/2006/relationships/slide" Target="slides/slide2.xml" /><Relationship Id="rId51" Type="http://schemas.openxmlformats.org/officeDocument/2006/relationships/slide" Target="slides/slide45.xml" /><Relationship Id="rId3" Type="http://schemas.openxmlformats.org/officeDocument/2006/relationships/customXml" Target="../customXml/item3.xml" /><Relationship Id="rId12" Type="http://schemas.openxmlformats.org/officeDocument/2006/relationships/slide" Target="slides/slide6.xml" /><Relationship Id="rId17" Type="http://schemas.openxmlformats.org/officeDocument/2006/relationships/slide" Target="slides/slide11.xml" /><Relationship Id="rId25" Type="http://schemas.openxmlformats.org/officeDocument/2006/relationships/slide" Target="slides/slide19.xml" /><Relationship Id="rId33" Type="http://schemas.openxmlformats.org/officeDocument/2006/relationships/slide" Target="slides/slide27.xml" /><Relationship Id="rId38" Type="http://schemas.openxmlformats.org/officeDocument/2006/relationships/slide" Target="slides/slide32.xml" /><Relationship Id="rId46" Type="http://schemas.openxmlformats.org/officeDocument/2006/relationships/slide" Target="slides/slide40.xml" /><Relationship Id="rId59" Type="http://schemas.openxmlformats.org/officeDocument/2006/relationships/slide" Target="slides/slide53.xml" /><Relationship Id="rId67" Type="http://schemas.openxmlformats.org/officeDocument/2006/relationships/presProps" Target="presProps.xml" /><Relationship Id="rId20" Type="http://schemas.openxmlformats.org/officeDocument/2006/relationships/slide" Target="slides/slide14.xml" /><Relationship Id="rId41" Type="http://schemas.openxmlformats.org/officeDocument/2006/relationships/slide" Target="slides/slide35.xml" /><Relationship Id="rId54" Type="http://schemas.openxmlformats.org/officeDocument/2006/relationships/slide" Target="slides/slide48.xml" /><Relationship Id="rId62" Type="http://schemas.openxmlformats.org/officeDocument/2006/relationships/slide" Target="slides/slide56.xml" /><Relationship Id="rId70" Type="http://schemas.openxmlformats.org/officeDocument/2006/relationships/tableStyles" Target="tableStyles.xml" /></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 /></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a:extLst>
              <a:ext uri="{FF2B5EF4-FFF2-40B4-BE49-F238E27FC236}">
                <a16:creationId xmlns:a16="http://schemas.microsoft.com/office/drawing/2014/main" id="{CA8009A0-C16A-4F2E-A46A-9E95FFEB86E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tr-TR"/>
              <a:t>INDUSTRIAL HAZARDOUD WASTE MANAGEMENT</a:t>
            </a:r>
          </a:p>
        </p:txBody>
      </p:sp>
      <p:sp>
        <p:nvSpPr>
          <p:cNvPr id="3" name="Veri Yer Tutucusu 2">
            <a:extLst>
              <a:ext uri="{FF2B5EF4-FFF2-40B4-BE49-F238E27FC236}">
                <a16:creationId xmlns:a16="http://schemas.microsoft.com/office/drawing/2014/main" id="{E9E5B088-E666-4BC9-9EAD-ED84E759BD5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58E6A61-6D45-4471-A5F3-88A136230E23}" type="datetimeFigureOut">
              <a:rPr lang="tr-TR" smtClean="0"/>
              <a:t>4.06.2020</a:t>
            </a:fld>
            <a:endParaRPr lang="tr-TR"/>
          </a:p>
        </p:txBody>
      </p:sp>
      <p:sp>
        <p:nvSpPr>
          <p:cNvPr id="4" name="Alt Bilgi Yer Tutucusu 3">
            <a:extLst>
              <a:ext uri="{FF2B5EF4-FFF2-40B4-BE49-F238E27FC236}">
                <a16:creationId xmlns:a16="http://schemas.microsoft.com/office/drawing/2014/main" id="{965EFB95-B725-4BDE-B014-4642CF01F27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a:extLst>
              <a:ext uri="{FF2B5EF4-FFF2-40B4-BE49-F238E27FC236}">
                <a16:creationId xmlns:a16="http://schemas.microsoft.com/office/drawing/2014/main" id="{E57BEF60-844A-4897-BE22-AEADE13E007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A0EF1E9-8BE5-4111-A8F3-59A25D41DDBC}" type="slidenum">
              <a:rPr lang="tr-TR" smtClean="0"/>
              <a:t>‹#›</a:t>
            </a:fld>
            <a:endParaRPr lang="tr-TR"/>
          </a:p>
        </p:txBody>
      </p:sp>
    </p:spTree>
    <p:extLst>
      <p:ext uri="{BB962C8B-B14F-4D97-AF65-F5344CB8AC3E}">
        <p14:creationId xmlns:p14="http://schemas.microsoft.com/office/powerpoint/2010/main" val="342422511"/>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a:t>INDUSTRIAL HAZARDOUD WASTE MANAGEMENT</a:t>
            </a: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8E8A542-588B-419F-929B-6FDC8BEDD094}" type="datetimeFigureOut">
              <a:rPr lang="en-US" smtClean="0"/>
              <a:t>6/4/2020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862586-8D28-4411-A2C3-426E24CA05E9}" type="slidenum">
              <a:rPr lang="en-US" smtClean="0"/>
              <a:t>‹#›</a:t>
            </a:fld>
            <a:endParaRPr lang="en-US"/>
          </a:p>
        </p:txBody>
      </p:sp>
    </p:spTree>
    <p:extLst>
      <p:ext uri="{BB962C8B-B14F-4D97-AF65-F5344CB8AC3E}">
        <p14:creationId xmlns:p14="http://schemas.microsoft.com/office/powerpoint/2010/main" val="1522152211"/>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8.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Font typeface="+mj-lt"/>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2862586-8D28-4411-A2C3-426E24CA05E9}" type="slidenum">
              <a:rPr lang="en-US" smtClean="0"/>
              <a:t>2</a:t>
            </a:fld>
            <a:endParaRPr lang="en-US"/>
          </a:p>
        </p:txBody>
      </p:sp>
      <p:sp>
        <p:nvSpPr>
          <p:cNvPr id="5" name="Üst Bilgi Yer Tutucusu 4">
            <a:extLst>
              <a:ext uri="{FF2B5EF4-FFF2-40B4-BE49-F238E27FC236}">
                <a16:creationId xmlns:a16="http://schemas.microsoft.com/office/drawing/2014/main" id="{D61E0DB9-4B4E-4A87-8F33-EE39EF22BFFA}"/>
              </a:ext>
            </a:extLst>
          </p:cNvPr>
          <p:cNvSpPr>
            <a:spLocks noGrp="1"/>
          </p:cNvSpPr>
          <p:nvPr>
            <p:ph type="hdr" sz="quarter"/>
          </p:nvPr>
        </p:nvSpPr>
        <p:spPr/>
        <p:txBody>
          <a:bodyPr/>
          <a:lstStyle/>
          <a:p>
            <a:r>
              <a:rPr lang="en-US"/>
              <a:t>INDUSTRIAL HAZARDOUD WASTE MANAGEMENT</a:t>
            </a:r>
          </a:p>
        </p:txBody>
      </p:sp>
    </p:spTree>
    <p:extLst>
      <p:ext uri="{BB962C8B-B14F-4D97-AF65-F5344CB8AC3E}">
        <p14:creationId xmlns:p14="http://schemas.microsoft.com/office/powerpoint/2010/main" val="16273950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Font typeface="+mj-lt"/>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62586-8D28-4411-A2C3-426E24CA05E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Üst Bilgi Yer Tutucusu 4">
            <a:extLst>
              <a:ext uri="{FF2B5EF4-FFF2-40B4-BE49-F238E27FC236}">
                <a16:creationId xmlns:a16="http://schemas.microsoft.com/office/drawing/2014/main" id="{483BC6A9-0159-44C4-A9AE-CDAB5952BE93}"/>
              </a:ext>
            </a:extLst>
          </p:cNvPr>
          <p:cNvSpPr>
            <a:spLocks noGrp="1"/>
          </p:cNvSpPr>
          <p:nvPr>
            <p:ph type="hdr" sz="quarter"/>
          </p:nvPr>
        </p:nvSpPr>
        <p:spPr/>
        <p:txBody>
          <a:bodyPr/>
          <a:lstStyle/>
          <a:p>
            <a:r>
              <a:rPr lang="en-US"/>
              <a:t>INDUSTRIAL HAZARDOUD WASTE MANAGEMENT</a:t>
            </a:r>
          </a:p>
        </p:txBody>
      </p:sp>
    </p:spTree>
    <p:extLst>
      <p:ext uri="{BB962C8B-B14F-4D97-AF65-F5344CB8AC3E}">
        <p14:creationId xmlns:p14="http://schemas.microsoft.com/office/powerpoint/2010/main" val="1998776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Font typeface="+mj-lt"/>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2862586-8D28-4411-A2C3-426E24CA05E9}" type="slidenum">
              <a:rPr lang="en-US" smtClean="0"/>
              <a:t>3</a:t>
            </a:fld>
            <a:endParaRPr lang="en-US"/>
          </a:p>
        </p:txBody>
      </p:sp>
      <p:sp>
        <p:nvSpPr>
          <p:cNvPr id="5" name="Üst Bilgi Yer Tutucusu 4">
            <a:extLst>
              <a:ext uri="{FF2B5EF4-FFF2-40B4-BE49-F238E27FC236}">
                <a16:creationId xmlns:a16="http://schemas.microsoft.com/office/drawing/2014/main" id="{B18D95C1-1F2A-4BE7-9650-832B7E1F9E76}"/>
              </a:ext>
            </a:extLst>
          </p:cNvPr>
          <p:cNvSpPr>
            <a:spLocks noGrp="1"/>
          </p:cNvSpPr>
          <p:nvPr>
            <p:ph type="hdr" sz="quarter"/>
          </p:nvPr>
        </p:nvSpPr>
        <p:spPr/>
        <p:txBody>
          <a:bodyPr/>
          <a:lstStyle/>
          <a:p>
            <a:r>
              <a:rPr lang="en-US"/>
              <a:t>INDUSTRIAL HAZARDOUD WASTE MANAGEMENT</a:t>
            </a:r>
          </a:p>
        </p:txBody>
      </p:sp>
    </p:spTree>
    <p:extLst>
      <p:ext uri="{BB962C8B-B14F-4D97-AF65-F5344CB8AC3E}">
        <p14:creationId xmlns:p14="http://schemas.microsoft.com/office/powerpoint/2010/main" val="636937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Font typeface="+mj-lt"/>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2862586-8D28-4411-A2C3-426E24CA05E9}" type="slidenum">
              <a:rPr lang="en-US" smtClean="0"/>
              <a:t>4</a:t>
            </a:fld>
            <a:endParaRPr lang="en-US"/>
          </a:p>
        </p:txBody>
      </p:sp>
      <p:sp>
        <p:nvSpPr>
          <p:cNvPr id="5" name="Üst Bilgi Yer Tutucusu 4">
            <a:extLst>
              <a:ext uri="{FF2B5EF4-FFF2-40B4-BE49-F238E27FC236}">
                <a16:creationId xmlns:a16="http://schemas.microsoft.com/office/drawing/2014/main" id="{65CBE314-4777-40C9-8977-6AA5132CEC11}"/>
              </a:ext>
            </a:extLst>
          </p:cNvPr>
          <p:cNvSpPr>
            <a:spLocks noGrp="1"/>
          </p:cNvSpPr>
          <p:nvPr>
            <p:ph type="hdr" sz="quarter"/>
          </p:nvPr>
        </p:nvSpPr>
        <p:spPr/>
        <p:txBody>
          <a:bodyPr/>
          <a:lstStyle/>
          <a:p>
            <a:r>
              <a:rPr lang="en-US"/>
              <a:t>INDUSTRIAL HAZARDOUD WASTE MANAGEMENT</a:t>
            </a:r>
          </a:p>
        </p:txBody>
      </p:sp>
    </p:spTree>
    <p:extLst>
      <p:ext uri="{BB962C8B-B14F-4D97-AF65-F5344CB8AC3E}">
        <p14:creationId xmlns:p14="http://schemas.microsoft.com/office/powerpoint/2010/main" val="494513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Font typeface="+mj-lt"/>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2862586-8D28-4411-A2C3-426E24CA05E9}" type="slidenum">
              <a:rPr lang="en-US" smtClean="0"/>
              <a:t>5</a:t>
            </a:fld>
            <a:endParaRPr lang="en-US"/>
          </a:p>
        </p:txBody>
      </p:sp>
      <p:sp>
        <p:nvSpPr>
          <p:cNvPr id="5" name="Üst Bilgi Yer Tutucusu 4">
            <a:extLst>
              <a:ext uri="{FF2B5EF4-FFF2-40B4-BE49-F238E27FC236}">
                <a16:creationId xmlns:a16="http://schemas.microsoft.com/office/drawing/2014/main" id="{7C1491D5-B619-43D1-8621-F0EBBFF422C2}"/>
              </a:ext>
            </a:extLst>
          </p:cNvPr>
          <p:cNvSpPr>
            <a:spLocks noGrp="1"/>
          </p:cNvSpPr>
          <p:nvPr>
            <p:ph type="hdr" sz="quarter"/>
          </p:nvPr>
        </p:nvSpPr>
        <p:spPr/>
        <p:txBody>
          <a:bodyPr/>
          <a:lstStyle/>
          <a:p>
            <a:r>
              <a:rPr lang="en-US"/>
              <a:t>INDUSTRIAL HAZARDOUD WASTE MANAGEMENT</a:t>
            </a:r>
          </a:p>
        </p:txBody>
      </p:sp>
    </p:spTree>
    <p:extLst>
      <p:ext uri="{BB962C8B-B14F-4D97-AF65-F5344CB8AC3E}">
        <p14:creationId xmlns:p14="http://schemas.microsoft.com/office/powerpoint/2010/main" val="1754209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Font typeface="+mj-lt"/>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2862586-8D28-4411-A2C3-426E24CA05E9}" type="slidenum">
              <a:rPr lang="en-US" smtClean="0"/>
              <a:t>6</a:t>
            </a:fld>
            <a:endParaRPr lang="en-US"/>
          </a:p>
        </p:txBody>
      </p:sp>
      <p:sp>
        <p:nvSpPr>
          <p:cNvPr id="5" name="Üst Bilgi Yer Tutucusu 4">
            <a:extLst>
              <a:ext uri="{FF2B5EF4-FFF2-40B4-BE49-F238E27FC236}">
                <a16:creationId xmlns:a16="http://schemas.microsoft.com/office/drawing/2014/main" id="{764E066D-66DE-4F21-A391-D31097C72CAE}"/>
              </a:ext>
            </a:extLst>
          </p:cNvPr>
          <p:cNvSpPr>
            <a:spLocks noGrp="1"/>
          </p:cNvSpPr>
          <p:nvPr>
            <p:ph type="hdr" sz="quarter"/>
          </p:nvPr>
        </p:nvSpPr>
        <p:spPr/>
        <p:txBody>
          <a:bodyPr/>
          <a:lstStyle/>
          <a:p>
            <a:r>
              <a:rPr lang="en-US"/>
              <a:t>INDUSTRIAL HAZARDOUD WASTE MANAGEMENT</a:t>
            </a:r>
          </a:p>
        </p:txBody>
      </p:sp>
    </p:spTree>
    <p:extLst>
      <p:ext uri="{BB962C8B-B14F-4D97-AF65-F5344CB8AC3E}">
        <p14:creationId xmlns:p14="http://schemas.microsoft.com/office/powerpoint/2010/main" val="2016607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Font typeface="+mj-lt"/>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2862586-8D28-4411-A2C3-426E24CA05E9}" type="slidenum">
              <a:rPr lang="en-US" smtClean="0"/>
              <a:t>7</a:t>
            </a:fld>
            <a:endParaRPr lang="en-US"/>
          </a:p>
        </p:txBody>
      </p:sp>
      <p:sp>
        <p:nvSpPr>
          <p:cNvPr id="5" name="Üst Bilgi Yer Tutucusu 4">
            <a:extLst>
              <a:ext uri="{FF2B5EF4-FFF2-40B4-BE49-F238E27FC236}">
                <a16:creationId xmlns:a16="http://schemas.microsoft.com/office/drawing/2014/main" id="{EC957289-E424-43E8-9D5E-5999E00CD8F3}"/>
              </a:ext>
            </a:extLst>
          </p:cNvPr>
          <p:cNvSpPr>
            <a:spLocks noGrp="1"/>
          </p:cNvSpPr>
          <p:nvPr>
            <p:ph type="hdr" sz="quarter"/>
          </p:nvPr>
        </p:nvSpPr>
        <p:spPr/>
        <p:txBody>
          <a:bodyPr/>
          <a:lstStyle/>
          <a:p>
            <a:r>
              <a:rPr lang="en-US"/>
              <a:t>INDUSTRIAL HAZARDOUD WASTE MANAGEMENT</a:t>
            </a:r>
          </a:p>
        </p:txBody>
      </p:sp>
    </p:spTree>
    <p:extLst>
      <p:ext uri="{BB962C8B-B14F-4D97-AF65-F5344CB8AC3E}">
        <p14:creationId xmlns:p14="http://schemas.microsoft.com/office/powerpoint/2010/main" val="31569983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Font typeface="+mj-lt"/>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2862586-8D28-4411-A2C3-426E24CA05E9}" type="slidenum">
              <a:rPr lang="en-US" smtClean="0"/>
              <a:t>8</a:t>
            </a:fld>
            <a:endParaRPr lang="en-US"/>
          </a:p>
        </p:txBody>
      </p:sp>
      <p:sp>
        <p:nvSpPr>
          <p:cNvPr id="5" name="Üst Bilgi Yer Tutucusu 4">
            <a:extLst>
              <a:ext uri="{FF2B5EF4-FFF2-40B4-BE49-F238E27FC236}">
                <a16:creationId xmlns:a16="http://schemas.microsoft.com/office/drawing/2014/main" id="{A28F6964-9158-4D99-9702-CF1245F77448}"/>
              </a:ext>
            </a:extLst>
          </p:cNvPr>
          <p:cNvSpPr>
            <a:spLocks noGrp="1"/>
          </p:cNvSpPr>
          <p:nvPr>
            <p:ph type="hdr" sz="quarter"/>
          </p:nvPr>
        </p:nvSpPr>
        <p:spPr/>
        <p:txBody>
          <a:bodyPr/>
          <a:lstStyle/>
          <a:p>
            <a:r>
              <a:rPr lang="en-US"/>
              <a:t>INDUSTRIAL HAZARDOUD WASTE MANAGEMENT</a:t>
            </a:r>
          </a:p>
        </p:txBody>
      </p:sp>
    </p:spTree>
    <p:extLst>
      <p:ext uri="{BB962C8B-B14F-4D97-AF65-F5344CB8AC3E}">
        <p14:creationId xmlns:p14="http://schemas.microsoft.com/office/powerpoint/2010/main" val="3757968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Font typeface="+mj-lt"/>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2862586-8D28-4411-A2C3-426E24CA05E9}" type="slidenum">
              <a:rPr lang="en-US" smtClean="0"/>
              <a:t>10</a:t>
            </a:fld>
            <a:endParaRPr lang="en-US"/>
          </a:p>
        </p:txBody>
      </p:sp>
      <p:sp>
        <p:nvSpPr>
          <p:cNvPr id="5" name="Üst Bilgi Yer Tutucusu 4">
            <a:extLst>
              <a:ext uri="{FF2B5EF4-FFF2-40B4-BE49-F238E27FC236}">
                <a16:creationId xmlns:a16="http://schemas.microsoft.com/office/drawing/2014/main" id="{50AB8208-0E4E-44EB-A5D2-AD04EBC48F41}"/>
              </a:ext>
            </a:extLst>
          </p:cNvPr>
          <p:cNvSpPr>
            <a:spLocks noGrp="1"/>
          </p:cNvSpPr>
          <p:nvPr>
            <p:ph type="hdr" sz="quarter"/>
          </p:nvPr>
        </p:nvSpPr>
        <p:spPr/>
        <p:txBody>
          <a:bodyPr/>
          <a:lstStyle/>
          <a:p>
            <a:r>
              <a:rPr lang="en-US"/>
              <a:t>INDUSTRIAL HAZARDOUD WASTE MANAGEMENT</a:t>
            </a:r>
          </a:p>
        </p:txBody>
      </p:sp>
    </p:spTree>
    <p:extLst>
      <p:ext uri="{BB962C8B-B14F-4D97-AF65-F5344CB8AC3E}">
        <p14:creationId xmlns:p14="http://schemas.microsoft.com/office/powerpoint/2010/main" val="10165927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Font typeface="+mj-lt"/>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2862586-8D28-4411-A2C3-426E24CA05E9}" type="slidenum">
              <a:rPr lang="en-US" smtClean="0"/>
              <a:t>11</a:t>
            </a:fld>
            <a:endParaRPr lang="en-US"/>
          </a:p>
        </p:txBody>
      </p:sp>
      <p:sp>
        <p:nvSpPr>
          <p:cNvPr id="5" name="Üst Bilgi Yer Tutucusu 4">
            <a:extLst>
              <a:ext uri="{FF2B5EF4-FFF2-40B4-BE49-F238E27FC236}">
                <a16:creationId xmlns:a16="http://schemas.microsoft.com/office/drawing/2014/main" id="{50AB8208-0E4E-44EB-A5D2-AD04EBC48F41}"/>
              </a:ext>
            </a:extLst>
          </p:cNvPr>
          <p:cNvSpPr>
            <a:spLocks noGrp="1"/>
          </p:cNvSpPr>
          <p:nvPr>
            <p:ph type="hdr" sz="quarter"/>
          </p:nvPr>
        </p:nvSpPr>
        <p:spPr/>
        <p:txBody>
          <a:bodyPr/>
          <a:lstStyle/>
          <a:p>
            <a:r>
              <a:rPr lang="en-US"/>
              <a:t>INDUSTRIAL HAZARDOUD WASTE MANAGEMENT</a:t>
            </a:r>
          </a:p>
        </p:txBody>
      </p:sp>
    </p:spTree>
    <p:extLst>
      <p:ext uri="{BB962C8B-B14F-4D97-AF65-F5344CB8AC3E}">
        <p14:creationId xmlns:p14="http://schemas.microsoft.com/office/powerpoint/2010/main" val="22452731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Başlık Slaydı">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r>
              <a:rPr lang="tr-TR"/>
              <a:t>Asıl başlık stilini düzenlemek için tıklayın</a:t>
            </a:r>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r>
              <a:rPr lang="tr-TR"/>
              <a:t>Asıl alt başlık stilini düzenlemek için tıklayın</a:t>
            </a:r>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lang="en-US"/>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A7E66EA5-64E7-49CB-86BA-D7AC7EB00E4A}" type="datetime2">
              <a:rPr lang="en-US" smtClean="0"/>
              <a:t>Thursday, June 4, 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7E7BA886-454A-433D-B5B3-3CD00C4D3740}" type="slidenum">
              <a:rPr lang="en-US" smtClean="0"/>
              <a:t>‹#›</a:t>
            </a:fld>
            <a:endParaRPr lang="en-US"/>
          </a:p>
        </p:txBody>
      </p:sp>
    </p:spTree>
    <p:extLst>
      <p:ext uri="{BB962C8B-B14F-4D97-AF65-F5344CB8AC3E}">
        <p14:creationId xmlns:p14="http://schemas.microsoft.com/office/powerpoint/2010/main" val="3399375004"/>
      </p:ext>
    </p:extLst>
  </p:cSld>
  <p:clrMapOvr>
    <a:masterClrMapping/>
  </p:clrMapOvr>
  <p:hf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4DFA68B-4716-4946-AA91-CC497FB4E93E}"/>
              </a:ext>
            </a:extLst>
          </p:cNvPr>
          <p:cNvSpPr>
            <a:spLocks noGrp="1"/>
          </p:cNvSpPr>
          <p:nvPr>
            <p:ph type="title"/>
          </p:nvPr>
        </p:nvSpPr>
        <p:spPr>
          <a:xfrm>
            <a:off x="629841" y="365126"/>
            <a:ext cx="78867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B8D1C2CD-8324-47B0-A898-E936C37784D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59C8EF98-C008-4B0F-A03A-F8A88D49B0E4}"/>
              </a:ext>
            </a:extLst>
          </p:cNvPr>
          <p:cNvSpPr>
            <a:spLocks noGrp="1"/>
          </p:cNvSpPr>
          <p:nvPr>
            <p:ph sz="half" idx="2"/>
          </p:nvPr>
        </p:nvSpPr>
        <p:spPr>
          <a:xfrm>
            <a:off x="629842" y="2505075"/>
            <a:ext cx="3868340"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C73F041F-CF67-4AD8-806B-839DC8F550BF}"/>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0C2070EA-89D4-48F8-BF81-62A374BB92C6}"/>
              </a:ext>
            </a:extLst>
          </p:cNvPr>
          <p:cNvSpPr>
            <a:spLocks noGrp="1"/>
          </p:cNvSpPr>
          <p:nvPr>
            <p:ph sz="quarter" idx="4"/>
          </p:nvPr>
        </p:nvSpPr>
        <p:spPr>
          <a:xfrm>
            <a:off x="4629150" y="2505075"/>
            <a:ext cx="3887391"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869FDF8E-8DCF-466A-B8D3-9AB95B43B377}"/>
              </a:ext>
            </a:extLst>
          </p:cNvPr>
          <p:cNvSpPr>
            <a:spLocks noGrp="1"/>
          </p:cNvSpPr>
          <p:nvPr>
            <p:ph type="dt" sz="half" idx="10"/>
          </p:nvPr>
        </p:nvSpPr>
        <p:spPr/>
        <p:txBody>
          <a:bodyPr/>
          <a:lstStyle/>
          <a:p>
            <a:fld id="{1D8BD707-D9CF-40AE-B4C6-C98DA3205C09}" type="datetimeFigureOut">
              <a:rPr lang="en-US" smtClean="0"/>
              <a:t>6/4/2020</a:t>
            </a:fld>
            <a:endParaRPr lang="en-US"/>
          </a:p>
        </p:txBody>
      </p:sp>
      <p:sp>
        <p:nvSpPr>
          <p:cNvPr id="8" name="Alt Bilgi Yer Tutucusu 7">
            <a:extLst>
              <a:ext uri="{FF2B5EF4-FFF2-40B4-BE49-F238E27FC236}">
                <a16:creationId xmlns:a16="http://schemas.microsoft.com/office/drawing/2014/main" id="{2EEF76AB-799B-4CC2-BF81-54779C3CF551}"/>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8C5EE1EA-D953-4151-8830-4A80A0785FF2}"/>
              </a:ext>
            </a:extLst>
          </p:cNvPr>
          <p:cNvSpPr>
            <a:spLocks noGrp="1"/>
          </p:cNvSpPr>
          <p:nvPr>
            <p:ph type="sldNum" sz="quarter" idx="12"/>
          </p:nvPr>
        </p:nvSpPr>
        <p:spPr/>
        <p:txBody>
          <a:bodyPr/>
          <a:lstStyle/>
          <a:p>
            <a:fld id="{B6F15528-21DE-4FAA-801E-634DDDAF4B2B}" type="slidenum">
              <a:rPr lang="tr-TR" smtClean="0"/>
              <a:t>‹#›</a:t>
            </a:fld>
            <a:endParaRPr lang="tr-TR"/>
          </a:p>
        </p:txBody>
      </p:sp>
    </p:spTree>
    <p:extLst>
      <p:ext uri="{BB962C8B-B14F-4D97-AF65-F5344CB8AC3E}">
        <p14:creationId xmlns:p14="http://schemas.microsoft.com/office/powerpoint/2010/main" val="18047739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38A5CB8-E0DA-4998-8D6E-5EBE371637E2}"/>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C97C8A9F-5748-4380-A94F-5DA594116026}"/>
              </a:ext>
            </a:extLst>
          </p:cNvPr>
          <p:cNvSpPr>
            <a:spLocks noGrp="1"/>
          </p:cNvSpPr>
          <p:nvPr>
            <p:ph type="dt" sz="half" idx="10"/>
          </p:nvPr>
        </p:nvSpPr>
        <p:spPr/>
        <p:txBody>
          <a:bodyPr/>
          <a:lstStyle/>
          <a:p>
            <a:fld id="{1D8BD707-D9CF-40AE-B4C6-C98DA3205C09}" type="datetimeFigureOut">
              <a:rPr lang="en-US" smtClean="0"/>
              <a:t>6/4/2020</a:t>
            </a:fld>
            <a:endParaRPr lang="en-US"/>
          </a:p>
        </p:txBody>
      </p:sp>
      <p:sp>
        <p:nvSpPr>
          <p:cNvPr id="4" name="Alt Bilgi Yer Tutucusu 3">
            <a:extLst>
              <a:ext uri="{FF2B5EF4-FFF2-40B4-BE49-F238E27FC236}">
                <a16:creationId xmlns:a16="http://schemas.microsoft.com/office/drawing/2014/main" id="{C69746E8-AEF8-4EA4-AA4B-D5B2740E42A1}"/>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A656664B-68E0-4ED4-99C8-BADCB92F3632}"/>
              </a:ext>
            </a:extLst>
          </p:cNvPr>
          <p:cNvSpPr>
            <a:spLocks noGrp="1"/>
          </p:cNvSpPr>
          <p:nvPr>
            <p:ph type="sldNum" sz="quarter" idx="12"/>
          </p:nvPr>
        </p:nvSpPr>
        <p:spPr/>
        <p:txBody>
          <a:bodyPr/>
          <a:lstStyle/>
          <a:p>
            <a:fld id="{B6F15528-21DE-4FAA-801E-634DDDAF4B2B}" type="slidenum">
              <a:rPr lang="tr-TR" smtClean="0"/>
              <a:t>‹#›</a:t>
            </a:fld>
            <a:endParaRPr lang="tr-TR"/>
          </a:p>
        </p:txBody>
      </p:sp>
    </p:spTree>
    <p:extLst>
      <p:ext uri="{BB962C8B-B14F-4D97-AF65-F5344CB8AC3E}">
        <p14:creationId xmlns:p14="http://schemas.microsoft.com/office/powerpoint/2010/main" val="38915092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DE981E09-467C-4FE5-93C2-FAE894F46F08}"/>
              </a:ext>
            </a:extLst>
          </p:cNvPr>
          <p:cNvSpPr>
            <a:spLocks noGrp="1"/>
          </p:cNvSpPr>
          <p:nvPr>
            <p:ph type="dt" sz="half" idx="10"/>
          </p:nvPr>
        </p:nvSpPr>
        <p:spPr/>
        <p:txBody>
          <a:bodyPr/>
          <a:lstStyle/>
          <a:p>
            <a:fld id="{1D8BD707-D9CF-40AE-B4C6-C98DA3205C09}" type="datetimeFigureOut">
              <a:rPr lang="en-US" smtClean="0"/>
              <a:t>6/4/2020</a:t>
            </a:fld>
            <a:endParaRPr lang="en-US"/>
          </a:p>
        </p:txBody>
      </p:sp>
      <p:sp>
        <p:nvSpPr>
          <p:cNvPr id="3" name="Alt Bilgi Yer Tutucusu 2">
            <a:extLst>
              <a:ext uri="{FF2B5EF4-FFF2-40B4-BE49-F238E27FC236}">
                <a16:creationId xmlns:a16="http://schemas.microsoft.com/office/drawing/2014/main" id="{F69FD0AB-A098-4946-97CD-97DB144735D3}"/>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09997184-3B9B-4A4E-83D1-9FA9E7AD4B8B}"/>
              </a:ext>
            </a:extLst>
          </p:cNvPr>
          <p:cNvSpPr>
            <a:spLocks noGrp="1"/>
          </p:cNvSpPr>
          <p:nvPr>
            <p:ph type="sldNum" sz="quarter" idx="12"/>
          </p:nvPr>
        </p:nvSpPr>
        <p:spPr/>
        <p:txBody>
          <a:bodyPr/>
          <a:lstStyle/>
          <a:p>
            <a:fld id="{B6F15528-21DE-4FAA-801E-634DDDAF4B2B}" type="slidenum">
              <a:rPr lang="tr-TR" smtClean="0"/>
              <a:t>‹#›</a:t>
            </a:fld>
            <a:endParaRPr lang="tr-TR"/>
          </a:p>
        </p:txBody>
      </p:sp>
    </p:spTree>
    <p:extLst>
      <p:ext uri="{BB962C8B-B14F-4D97-AF65-F5344CB8AC3E}">
        <p14:creationId xmlns:p14="http://schemas.microsoft.com/office/powerpoint/2010/main" val="6190820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C3867C0-AE2F-4116-94DC-C76E406F4CFC}"/>
              </a:ext>
            </a:extLst>
          </p:cNvPr>
          <p:cNvSpPr>
            <a:spLocks noGrp="1"/>
          </p:cNvSpPr>
          <p:nvPr>
            <p:ph type="title"/>
          </p:nvPr>
        </p:nvSpPr>
        <p:spPr>
          <a:xfrm>
            <a:off x="629841" y="457200"/>
            <a:ext cx="2949178" cy="1600200"/>
          </a:xfrm>
        </p:spPr>
        <p:txBody>
          <a:bodyPr anchor="b"/>
          <a:lstStyle>
            <a:lvl1pPr>
              <a:defRPr sz="24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0751C546-6204-4D91-AF81-60A8E0593A12}"/>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B3E3CDE5-2777-41DD-9B36-33C918FDB68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7E3F6156-8864-4BC7-B743-6E40244A77DA}"/>
              </a:ext>
            </a:extLst>
          </p:cNvPr>
          <p:cNvSpPr>
            <a:spLocks noGrp="1"/>
          </p:cNvSpPr>
          <p:nvPr>
            <p:ph type="dt" sz="half" idx="10"/>
          </p:nvPr>
        </p:nvSpPr>
        <p:spPr/>
        <p:txBody>
          <a:bodyPr/>
          <a:lstStyle/>
          <a:p>
            <a:fld id="{1D8BD707-D9CF-40AE-B4C6-C98DA3205C09}" type="datetimeFigureOut">
              <a:rPr lang="en-US" smtClean="0"/>
              <a:t>6/4/2020</a:t>
            </a:fld>
            <a:endParaRPr lang="en-US"/>
          </a:p>
        </p:txBody>
      </p:sp>
      <p:sp>
        <p:nvSpPr>
          <p:cNvPr id="6" name="Alt Bilgi Yer Tutucusu 5">
            <a:extLst>
              <a:ext uri="{FF2B5EF4-FFF2-40B4-BE49-F238E27FC236}">
                <a16:creationId xmlns:a16="http://schemas.microsoft.com/office/drawing/2014/main" id="{AD3BF777-9AEE-4E68-913B-7183CA87025F}"/>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941520C1-FE01-4936-8F8F-A0EEF5FAAB44}"/>
              </a:ext>
            </a:extLst>
          </p:cNvPr>
          <p:cNvSpPr>
            <a:spLocks noGrp="1"/>
          </p:cNvSpPr>
          <p:nvPr>
            <p:ph type="sldNum" sz="quarter" idx="12"/>
          </p:nvPr>
        </p:nvSpPr>
        <p:spPr/>
        <p:txBody>
          <a:bodyPr/>
          <a:lstStyle/>
          <a:p>
            <a:fld id="{B6F15528-21DE-4FAA-801E-634DDDAF4B2B}" type="slidenum">
              <a:rPr lang="tr-TR" smtClean="0"/>
              <a:t>‹#›</a:t>
            </a:fld>
            <a:endParaRPr lang="tr-TR"/>
          </a:p>
        </p:txBody>
      </p:sp>
    </p:spTree>
    <p:extLst>
      <p:ext uri="{BB962C8B-B14F-4D97-AF65-F5344CB8AC3E}">
        <p14:creationId xmlns:p14="http://schemas.microsoft.com/office/powerpoint/2010/main" val="23585547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ECB432C-54BE-45A4-B59F-1BA4A3924667}"/>
              </a:ext>
            </a:extLst>
          </p:cNvPr>
          <p:cNvSpPr>
            <a:spLocks noGrp="1"/>
          </p:cNvSpPr>
          <p:nvPr>
            <p:ph type="title"/>
          </p:nvPr>
        </p:nvSpPr>
        <p:spPr>
          <a:xfrm>
            <a:off x="629841" y="457200"/>
            <a:ext cx="2949178" cy="1600200"/>
          </a:xfrm>
        </p:spPr>
        <p:txBody>
          <a:bodyPr anchor="b"/>
          <a:lstStyle>
            <a:lvl1pPr>
              <a:defRPr sz="24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E66A709E-B78A-4242-9862-49904ADB474C}"/>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tr-TR"/>
          </a:p>
        </p:txBody>
      </p:sp>
      <p:sp>
        <p:nvSpPr>
          <p:cNvPr id="4" name="Metin Yer Tutucusu 3">
            <a:extLst>
              <a:ext uri="{FF2B5EF4-FFF2-40B4-BE49-F238E27FC236}">
                <a16:creationId xmlns:a16="http://schemas.microsoft.com/office/drawing/2014/main" id="{FCC8A09F-983A-4D4D-A8CC-C8F2A4F5468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5BBB82CA-BC06-4455-8AA6-5F5EF109D2AC}"/>
              </a:ext>
            </a:extLst>
          </p:cNvPr>
          <p:cNvSpPr>
            <a:spLocks noGrp="1"/>
          </p:cNvSpPr>
          <p:nvPr>
            <p:ph type="dt" sz="half" idx="10"/>
          </p:nvPr>
        </p:nvSpPr>
        <p:spPr/>
        <p:txBody>
          <a:bodyPr/>
          <a:lstStyle/>
          <a:p>
            <a:fld id="{1D8BD707-D9CF-40AE-B4C6-C98DA3205C09}" type="datetimeFigureOut">
              <a:rPr lang="en-US" smtClean="0"/>
              <a:t>6/4/2020</a:t>
            </a:fld>
            <a:endParaRPr lang="en-US"/>
          </a:p>
        </p:txBody>
      </p:sp>
      <p:sp>
        <p:nvSpPr>
          <p:cNvPr id="6" name="Alt Bilgi Yer Tutucusu 5">
            <a:extLst>
              <a:ext uri="{FF2B5EF4-FFF2-40B4-BE49-F238E27FC236}">
                <a16:creationId xmlns:a16="http://schemas.microsoft.com/office/drawing/2014/main" id="{1DE00493-7DC1-4A3D-B058-48803D88AB7C}"/>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2834C619-1065-456B-89A4-BB4604D92698}"/>
              </a:ext>
            </a:extLst>
          </p:cNvPr>
          <p:cNvSpPr>
            <a:spLocks noGrp="1"/>
          </p:cNvSpPr>
          <p:nvPr>
            <p:ph type="sldNum" sz="quarter" idx="12"/>
          </p:nvPr>
        </p:nvSpPr>
        <p:spPr/>
        <p:txBody>
          <a:bodyPr/>
          <a:lstStyle/>
          <a:p>
            <a:fld id="{B6F15528-21DE-4FAA-801E-634DDDAF4B2B}" type="slidenum">
              <a:rPr lang="tr-TR" smtClean="0"/>
              <a:t>‹#›</a:t>
            </a:fld>
            <a:endParaRPr lang="tr-TR"/>
          </a:p>
        </p:txBody>
      </p:sp>
    </p:spTree>
    <p:extLst>
      <p:ext uri="{BB962C8B-B14F-4D97-AF65-F5344CB8AC3E}">
        <p14:creationId xmlns:p14="http://schemas.microsoft.com/office/powerpoint/2010/main" val="26725476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1BC885D-618C-44B9-894B-A19C2B3BF277}"/>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845E4FAF-CC0C-4407-9C84-AB772DE246F8}"/>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CF6FD8BE-D44E-43EE-AFF4-CD44AD71F4D3}"/>
              </a:ext>
            </a:extLst>
          </p:cNvPr>
          <p:cNvSpPr>
            <a:spLocks noGrp="1"/>
          </p:cNvSpPr>
          <p:nvPr>
            <p:ph type="dt" sz="half" idx="10"/>
          </p:nvPr>
        </p:nvSpPr>
        <p:spPr/>
        <p:txBody>
          <a:bodyPr/>
          <a:lstStyle/>
          <a:p>
            <a:fld id="{1D8BD707-D9CF-40AE-B4C6-C98DA3205C09}" type="datetimeFigureOut">
              <a:rPr lang="en-US" smtClean="0"/>
              <a:t>6/4/2020</a:t>
            </a:fld>
            <a:endParaRPr lang="en-US"/>
          </a:p>
        </p:txBody>
      </p:sp>
      <p:sp>
        <p:nvSpPr>
          <p:cNvPr id="5" name="Alt Bilgi Yer Tutucusu 4">
            <a:extLst>
              <a:ext uri="{FF2B5EF4-FFF2-40B4-BE49-F238E27FC236}">
                <a16:creationId xmlns:a16="http://schemas.microsoft.com/office/drawing/2014/main" id="{987FA619-CF95-436D-A7F8-A085866BD45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DF947CE6-E053-4EDD-9BF3-AB697F68E6F0}"/>
              </a:ext>
            </a:extLst>
          </p:cNvPr>
          <p:cNvSpPr>
            <a:spLocks noGrp="1"/>
          </p:cNvSpPr>
          <p:nvPr>
            <p:ph type="sldNum" sz="quarter" idx="12"/>
          </p:nvPr>
        </p:nvSpPr>
        <p:spPr/>
        <p:txBody>
          <a:bodyPr/>
          <a:lstStyle/>
          <a:p>
            <a:fld id="{B6F15528-21DE-4FAA-801E-634DDDAF4B2B}" type="slidenum">
              <a:rPr lang="tr-TR" smtClean="0"/>
              <a:t>‹#›</a:t>
            </a:fld>
            <a:endParaRPr lang="tr-TR"/>
          </a:p>
        </p:txBody>
      </p:sp>
    </p:spTree>
    <p:extLst>
      <p:ext uri="{BB962C8B-B14F-4D97-AF65-F5344CB8AC3E}">
        <p14:creationId xmlns:p14="http://schemas.microsoft.com/office/powerpoint/2010/main" val="38266619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73B9E247-5FCA-425B-B7ED-DEB6DA7B35B9}"/>
              </a:ext>
            </a:extLst>
          </p:cNvPr>
          <p:cNvSpPr>
            <a:spLocks noGrp="1"/>
          </p:cNvSpPr>
          <p:nvPr>
            <p:ph type="title" orient="vert"/>
          </p:nvPr>
        </p:nvSpPr>
        <p:spPr>
          <a:xfrm>
            <a:off x="6543675" y="365125"/>
            <a:ext cx="1971675"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80E2608A-F68A-4739-AFF1-F6575EF8E3F5}"/>
              </a:ext>
            </a:extLst>
          </p:cNvPr>
          <p:cNvSpPr>
            <a:spLocks noGrp="1"/>
          </p:cNvSpPr>
          <p:nvPr>
            <p:ph type="body" orient="vert" idx="1"/>
          </p:nvPr>
        </p:nvSpPr>
        <p:spPr>
          <a:xfrm>
            <a:off x="628650" y="365125"/>
            <a:ext cx="5800725"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BAEFDABB-43D5-4AB9-9745-483B7368B033}"/>
              </a:ext>
            </a:extLst>
          </p:cNvPr>
          <p:cNvSpPr>
            <a:spLocks noGrp="1"/>
          </p:cNvSpPr>
          <p:nvPr>
            <p:ph type="dt" sz="half" idx="10"/>
          </p:nvPr>
        </p:nvSpPr>
        <p:spPr/>
        <p:txBody>
          <a:bodyPr/>
          <a:lstStyle/>
          <a:p>
            <a:fld id="{1D8BD707-D9CF-40AE-B4C6-C98DA3205C09}" type="datetimeFigureOut">
              <a:rPr lang="en-US" smtClean="0"/>
              <a:t>6/4/2020</a:t>
            </a:fld>
            <a:endParaRPr lang="en-US"/>
          </a:p>
        </p:txBody>
      </p:sp>
      <p:sp>
        <p:nvSpPr>
          <p:cNvPr id="5" name="Alt Bilgi Yer Tutucusu 4">
            <a:extLst>
              <a:ext uri="{FF2B5EF4-FFF2-40B4-BE49-F238E27FC236}">
                <a16:creationId xmlns:a16="http://schemas.microsoft.com/office/drawing/2014/main" id="{B38E56C7-C702-4E57-A4EE-DAF3D29C72B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3D84C10D-AF4F-4BA9-B11A-9ED7550AE08B}"/>
              </a:ext>
            </a:extLst>
          </p:cNvPr>
          <p:cNvSpPr>
            <a:spLocks noGrp="1"/>
          </p:cNvSpPr>
          <p:nvPr>
            <p:ph type="sldNum" sz="quarter" idx="12"/>
          </p:nvPr>
        </p:nvSpPr>
        <p:spPr/>
        <p:txBody>
          <a:bodyPr/>
          <a:lstStyle/>
          <a:p>
            <a:fld id="{B6F15528-21DE-4FAA-801E-634DDDAF4B2B}" type="slidenum">
              <a:rPr lang="tr-TR" smtClean="0"/>
              <a:t>‹#›</a:t>
            </a:fld>
            <a:endParaRPr lang="tr-TR"/>
          </a:p>
        </p:txBody>
      </p:sp>
    </p:spTree>
    <p:extLst>
      <p:ext uri="{BB962C8B-B14F-4D97-AF65-F5344CB8AC3E}">
        <p14:creationId xmlns:p14="http://schemas.microsoft.com/office/powerpoint/2010/main" val="31443985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6/4/2020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9365132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FFFF00"/>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6/4/2020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0490600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Başlık Slaydı">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r>
              <a:rPr lang="tr-TR"/>
              <a:t>Asıl başlık stilini düzenlemek için tıklayın</a:t>
            </a:r>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r>
              <a:rPr lang="tr-TR"/>
              <a:t>Asıl alt başlık stilini düzenlemek için tıklayın</a:t>
            </a:r>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lang="tr-T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6/4/2020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lang="tr-TR" smtClean="0"/>
              <a:t>‹#›</a:t>
            </a:fld>
            <a:endParaRPr lang="tr-TR"/>
          </a:p>
        </p:txBody>
      </p:sp>
    </p:spTree>
    <p:extLst>
      <p:ext uri="{BB962C8B-B14F-4D97-AF65-F5344CB8AC3E}">
        <p14:creationId xmlns:p14="http://schemas.microsoft.com/office/powerpoint/2010/main" val="1710933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FFFF00"/>
                </a:solidFill>
                <a:latin typeface="Trebuchet MS"/>
                <a:cs typeface="Trebuchet MS"/>
              </a:defRPr>
            </a:lvl1pPr>
          </a:lstStyle>
          <a:p>
            <a:r>
              <a:rPr lang="tr-TR"/>
              <a:t>Asıl başlık stilini düzenlemek için tıklayın</a:t>
            </a:r>
            <a:endParaRPr/>
          </a:p>
        </p:txBody>
      </p:sp>
      <p:sp>
        <p:nvSpPr>
          <p:cNvPr id="3" name="Holder 3"/>
          <p:cNvSpPr>
            <a:spLocks noGrp="1"/>
          </p:cNvSpPr>
          <p:nvPr>
            <p:ph type="body" idx="1"/>
          </p:nvPr>
        </p:nvSpPr>
        <p:spPr/>
        <p:txBody>
          <a:bodyPr lIns="0" tIns="0" rIns="0" bIns="0"/>
          <a:lstStyle>
            <a:lvl1pPr>
              <a:defRPr sz="2800" b="1" i="0">
                <a:solidFill>
                  <a:schemeClr val="bg1"/>
                </a:solidFill>
                <a:latin typeface="Trebuchet MS"/>
                <a:cs typeface="Trebuchet MS"/>
              </a:defRPr>
            </a:lvl1pPr>
          </a:lstStyle>
          <a:p>
            <a:pPr lvl="0"/>
            <a:r>
              <a:rPr lang="tr-TR"/>
              <a:t>Asıl metin stillerini düzenlemek için tıklayın</a:t>
            </a: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lang="en-US"/>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A7E66EA5-64E7-49CB-86BA-D7AC7EB00E4A}" type="datetime2">
              <a:rPr lang="en-US" smtClean="0"/>
              <a:t>Thursday, June 4, 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7E7BA886-454A-433D-B5B3-3CD00C4D3740}" type="slidenum">
              <a:rPr lang="en-US" smtClean="0"/>
              <a:t>‹#›</a:t>
            </a:fld>
            <a:endParaRPr lang="en-US"/>
          </a:p>
        </p:txBody>
      </p:sp>
    </p:spTree>
    <p:extLst>
      <p:ext uri="{BB962C8B-B14F-4D97-AF65-F5344CB8AC3E}">
        <p14:creationId xmlns:p14="http://schemas.microsoft.com/office/powerpoint/2010/main" val="1298313602"/>
      </p:ext>
    </p:extLst>
  </p:cSld>
  <p:clrMapOvr>
    <a:masterClrMapping/>
  </p:clrMapOvr>
  <p:hf hdr="0" ftr="0"/>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FFFF00"/>
                </a:solidFill>
                <a:latin typeface="Trebuchet MS"/>
                <a:cs typeface="Trebuchet MS"/>
              </a:defRPr>
            </a:lvl1pPr>
          </a:lstStyle>
          <a:p>
            <a:r>
              <a:rPr lang="tr-TR"/>
              <a:t>Asıl başlık stilini düzenlemek için tıklayın</a:t>
            </a:r>
            <a:endParaRPr/>
          </a:p>
        </p:txBody>
      </p:sp>
      <p:sp>
        <p:nvSpPr>
          <p:cNvPr id="3" name="Holder 3"/>
          <p:cNvSpPr>
            <a:spLocks noGrp="1"/>
          </p:cNvSpPr>
          <p:nvPr>
            <p:ph type="body" idx="1"/>
          </p:nvPr>
        </p:nvSpPr>
        <p:spPr/>
        <p:txBody>
          <a:bodyPr lIns="0" tIns="0" rIns="0" bIns="0"/>
          <a:lstStyle>
            <a:lvl1pPr>
              <a:defRPr sz="2800" b="1" i="0">
                <a:solidFill>
                  <a:schemeClr val="bg1"/>
                </a:solidFill>
                <a:latin typeface="Trebuchet MS"/>
                <a:cs typeface="Trebuchet MS"/>
              </a:defRPr>
            </a:lvl1pPr>
          </a:lstStyle>
          <a:p>
            <a:pPr lvl="0"/>
            <a:r>
              <a:rPr lang="tr-TR"/>
              <a:t>Asıl metin stillerini düzenlemek için tıklayın</a:t>
            </a: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lang="tr-T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6/4/2020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lang="tr-TR" smtClean="0"/>
              <a:t>‹#›</a:t>
            </a:fld>
            <a:endParaRPr lang="tr-TR"/>
          </a:p>
        </p:txBody>
      </p:sp>
    </p:spTree>
    <p:extLst>
      <p:ext uri="{BB962C8B-B14F-4D97-AF65-F5344CB8AC3E}">
        <p14:creationId xmlns:p14="http://schemas.microsoft.com/office/powerpoint/2010/main" val="15283647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İki İçerik">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FFFF00"/>
                </a:solidFill>
                <a:latin typeface="Trebuchet MS"/>
                <a:cs typeface="Trebuchet MS"/>
              </a:defRPr>
            </a:lvl1pPr>
          </a:lstStyle>
          <a:p>
            <a:r>
              <a:rPr lang="tr-TR"/>
              <a:t>Asıl başlık stilini düzenlemek için tıklayın</a:t>
            </a:r>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pPr lvl="0"/>
            <a:r>
              <a:rPr lang="tr-TR"/>
              <a:t>Asıl metin stillerini düzenlemek için tıklayın</a:t>
            </a: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pPr lvl="0"/>
            <a:r>
              <a:rPr lang="tr-TR"/>
              <a:t>Asıl metin stillerini düzenlemek için tıklayın</a:t>
            </a: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lang="tr-T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6/4/2020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lang="tr-TR" smtClean="0"/>
              <a:t>‹#›</a:t>
            </a:fld>
            <a:endParaRPr lang="tr-TR"/>
          </a:p>
        </p:txBody>
      </p:sp>
    </p:spTree>
    <p:extLst>
      <p:ext uri="{BB962C8B-B14F-4D97-AF65-F5344CB8AC3E}">
        <p14:creationId xmlns:p14="http://schemas.microsoft.com/office/powerpoint/2010/main" val="42074197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 preserve="1">
  <p:cSld name="Yalnızca Başlı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FFFF00"/>
                </a:solidFill>
                <a:latin typeface="Trebuchet MS"/>
                <a:cs typeface="Trebuchet MS"/>
              </a:defRPr>
            </a:lvl1pPr>
          </a:lstStyle>
          <a:p>
            <a:r>
              <a:rPr lang="tr-TR"/>
              <a:t>Asıl başlık stilini düzenlemek için tıklayın</a:t>
            </a:r>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lang="tr-T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6/4/2020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lang="tr-TR" smtClean="0"/>
              <a:t>‹#›</a:t>
            </a:fld>
            <a:endParaRPr lang="tr-TR"/>
          </a:p>
        </p:txBody>
      </p:sp>
    </p:spTree>
    <p:extLst>
      <p:ext uri="{BB962C8B-B14F-4D97-AF65-F5344CB8AC3E}">
        <p14:creationId xmlns:p14="http://schemas.microsoft.com/office/powerpoint/2010/main" val="16442629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Boş">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lang="tr-T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6/4/2020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lang="tr-TR" smtClean="0"/>
              <a:t>‹#›</a:t>
            </a:fld>
            <a:endParaRPr lang="tr-TR"/>
          </a:p>
        </p:txBody>
      </p:sp>
    </p:spTree>
    <p:extLst>
      <p:ext uri="{BB962C8B-B14F-4D97-AF65-F5344CB8AC3E}">
        <p14:creationId xmlns:p14="http://schemas.microsoft.com/office/powerpoint/2010/main" val="3807723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İki İçerik">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FFFF00"/>
                </a:solidFill>
                <a:latin typeface="Trebuchet MS"/>
                <a:cs typeface="Trebuchet MS"/>
              </a:defRPr>
            </a:lvl1pPr>
          </a:lstStyle>
          <a:p>
            <a:r>
              <a:rPr lang="tr-TR"/>
              <a:t>Asıl başlık stilini düzenlemek için tıklayın</a:t>
            </a:r>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pPr lvl="0"/>
            <a:r>
              <a:rPr lang="tr-TR"/>
              <a:t>Asıl metin stillerini düzenlemek için tıklayın</a:t>
            </a: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pPr lvl="0"/>
            <a:r>
              <a:rPr lang="tr-TR"/>
              <a:t>Asıl metin stillerini düzenlemek için tıklayın</a:t>
            </a: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lang="en-US"/>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A7E66EA5-64E7-49CB-86BA-D7AC7EB00E4A}" type="datetime2">
              <a:rPr lang="en-US" smtClean="0"/>
              <a:t>Thursday, June 4, 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7E7BA886-454A-433D-B5B3-3CD00C4D3740}" type="slidenum">
              <a:rPr lang="en-US" smtClean="0"/>
              <a:t>‹#›</a:t>
            </a:fld>
            <a:endParaRPr lang="en-US"/>
          </a:p>
        </p:txBody>
      </p:sp>
    </p:spTree>
    <p:extLst>
      <p:ext uri="{BB962C8B-B14F-4D97-AF65-F5344CB8AC3E}">
        <p14:creationId xmlns:p14="http://schemas.microsoft.com/office/powerpoint/2010/main" val="2745564904"/>
      </p:ext>
    </p:extLst>
  </p:cSld>
  <p:clrMapOvr>
    <a:masterClrMapping/>
  </p:clrMapOvr>
  <p:hf hdr="0" ftr="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Yalnızca Başlı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FFFF00"/>
                </a:solidFill>
                <a:latin typeface="Trebuchet MS"/>
                <a:cs typeface="Trebuchet MS"/>
              </a:defRPr>
            </a:lvl1pPr>
          </a:lstStyle>
          <a:p>
            <a:r>
              <a:rPr lang="tr-TR"/>
              <a:t>Asıl başlık stilini düzenlemek için tıklayın</a:t>
            </a:r>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lang="en-US"/>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AEC5AE3-E87F-48CF-BE8D-4DC1B279BAD9}" type="datetime2">
              <a:rPr lang="en-US" smtClean="0"/>
              <a:t>Thursday, June 4, 2020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7E7BA886-454A-433D-B5B3-3CD00C4D3740}" type="slidenum">
              <a:rPr lang="en-US" smtClean="0"/>
              <a:t>‹#›</a:t>
            </a:fld>
            <a:endParaRPr lang="en-US"/>
          </a:p>
        </p:txBody>
      </p:sp>
    </p:spTree>
    <p:extLst>
      <p:ext uri="{BB962C8B-B14F-4D97-AF65-F5344CB8AC3E}">
        <p14:creationId xmlns:p14="http://schemas.microsoft.com/office/powerpoint/2010/main" val="716692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oş">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lang="en-US"/>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A1887B89-444F-4987-8267-EF7C4CAA67BD}" type="datetime2">
              <a:rPr lang="en-US" smtClean="0"/>
              <a:t>Thursday, June 4, 2020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7E7BA886-454A-433D-B5B3-3CD00C4D3740}" type="slidenum">
              <a:rPr lang="en-US" smtClean="0"/>
              <a:t>‹#›</a:t>
            </a:fld>
            <a:endParaRPr lang="en-US"/>
          </a:p>
        </p:txBody>
      </p:sp>
    </p:spTree>
    <p:extLst>
      <p:ext uri="{BB962C8B-B14F-4D97-AF65-F5344CB8AC3E}">
        <p14:creationId xmlns:p14="http://schemas.microsoft.com/office/powerpoint/2010/main" val="1053626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213DD37-E1D3-475C-ABB8-D8372C48AFDE}"/>
              </a:ext>
            </a:extLst>
          </p:cNvPr>
          <p:cNvSpPr>
            <a:spLocks noGrp="1"/>
          </p:cNvSpPr>
          <p:nvPr>
            <p:ph type="ctrTitle"/>
          </p:nvPr>
        </p:nvSpPr>
        <p:spPr>
          <a:xfrm>
            <a:off x="1143000" y="1122363"/>
            <a:ext cx="6858000" cy="2387600"/>
          </a:xfrm>
        </p:spPr>
        <p:txBody>
          <a:bodyPr anchor="b"/>
          <a:lstStyle>
            <a:lvl1pPr algn="ctr">
              <a:defRPr sz="4500"/>
            </a:lvl1pPr>
          </a:lstStyle>
          <a:p>
            <a:r>
              <a:rPr lang="tr-TR"/>
              <a:t>Asıl başlık stilini düzenlemek için tıklayın</a:t>
            </a:r>
          </a:p>
        </p:txBody>
      </p:sp>
      <p:sp>
        <p:nvSpPr>
          <p:cNvPr id="3" name="Alt Başlık 2">
            <a:extLst>
              <a:ext uri="{FF2B5EF4-FFF2-40B4-BE49-F238E27FC236}">
                <a16:creationId xmlns:a16="http://schemas.microsoft.com/office/drawing/2014/main" id="{E5CDF529-4FD2-47A6-B8BE-53C9D3C7EF98}"/>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CED4BE34-2537-44DD-8B02-C62C0627885D}"/>
              </a:ext>
            </a:extLst>
          </p:cNvPr>
          <p:cNvSpPr>
            <a:spLocks noGrp="1"/>
          </p:cNvSpPr>
          <p:nvPr>
            <p:ph type="dt" sz="half" idx="10"/>
          </p:nvPr>
        </p:nvSpPr>
        <p:spPr/>
        <p:txBody>
          <a:bodyPr/>
          <a:lstStyle/>
          <a:p>
            <a:fld id="{1D8BD707-D9CF-40AE-B4C6-C98DA3205C09}" type="datetimeFigureOut">
              <a:rPr lang="en-US" smtClean="0"/>
              <a:t>6/4/2020</a:t>
            </a:fld>
            <a:endParaRPr lang="en-US"/>
          </a:p>
        </p:txBody>
      </p:sp>
      <p:sp>
        <p:nvSpPr>
          <p:cNvPr id="5" name="Alt Bilgi Yer Tutucusu 4">
            <a:extLst>
              <a:ext uri="{FF2B5EF4-FFF2-40B4-BE49-F238E27FC236}">
                <a16:creationId xmlns:a16="http://schemas.microsoft.com/office/drawing/2014/main" id="{5756D621-F77C-451A-A6CF-1A215E154DD9}"/>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C3D3856F-4D39-4D57-8CA0-1C8856A4DDE9}"/>
              </a:ext>
            </a:extLst>
          </p:cNvPr>
          <p:cNvSpPr>
            <a:spLocks noGrp="1"/>
          </p:cNvSpPr>
          <p:nvPr>
            <p:ph type="sldNum" sz="quarter" idx="12"/>
          </p:nvPr>
        </p:nvSpPr>
        <p:spPr/>
        <p:txBody>
          <a:bodyPr/>
          <a:lstStyle/>
          <a:p>
            <a:fld id="{B6F15528-21DE-4FAA-801E-634DDDAF4B2B}" type="slidenum">
              <a:rPr lang="tr-TR" smtClean="0"/>
              <a:t>‹#›</a:t>
            </a:fld>
            <a:endParaRPr lang="tr-TR"/>
          </a:p>
        </p:txBody>
      </p:sp>
    </p:spTree>
    <p:extLst>
      <p:ext uri="{BB962C8B-B14F-4D97-AF65-F5344CB8AC3E}">
        <p14:creationId xmlns:p14="http://schemas.microsoft.com/office/powerpoint/2010/main" val="42062276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F31424F-1E8F-4B03-B9E1-9F1747E2368A}"/>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D7F7F1AE-DF3A-4F9E-8203-4BBD0B8CE665}"/>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DD5AB1A5-A425-40F6-8473-F2B5DC1EA551}"/>
              </a:ext>
            </a:extLst>
          </p:cNvPr>
          <p:cNvSpPr>
            <a:spLocks noGrp="1"/>
          </p:cNvSpPr>
          <p:nvPr>
            <p:ph type="dt" sz="half" idx="10"/>
          </p:nvPr>
        </p:nvSpPr>
        <p:spPr/>
        <p:txBody>
          <a:bodyPr/>
          <a:lstStyle/>
          <a:p>
            <a:fld id="{1D8BD707-D9CF-40AE-B4C6-C98DA3205C09}" type="datetimeFigureOut">
              <a:rPr lang="en-US" smtClean="0"/>
              <a:t>6/4/2020</a:t>
            </a:fld>
            <a:endParaRPr lang="en-US"/>
          </a:p>
        </p:txBody>
      </p:sp>
      <p:sp>
        <p:nvSpPr>
          <p:cNvPr id="5" name="Alt Bilgi Yer Tutucusu 4">
            <a:extLst>
              <a:ext uri="{FF2B5EF4-FFF2-40B4-BE49-F238E27FC236}">
                <a16:creationId xmlns:a16="http://schemas.microsoft.com/office/drawing/2014/main" id="{9F52C134-F9DA-4A2A-AAE0-C5C09732A38E}"/>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0FCB62F3-7E9E-428E-842B-DF69321CB94F}"/>
              </a:ext>
            </a:extLst>
          </p:cNvPr>
          <p:cNvSpPr>
            <a:spLocks noGrp="1"/>
          </p:cNvSpPr>
          <p:nvPr>
            <p:ph type="sldNum" sz="quarter" idx="12"/>
          </p:nvPr>
        </p:nvSpPr>
        <p:spPr/>
        <p:txBody>
          <a:bodyPr/>
          <a:lstStyle/>
          <a:p>
            <a:fld id="{B6F15528-21DE-4FAA-801E-634DDDAF4B2B}" type="slidenum">
              <a:rPr lang="tr-TR" smtClean="0"/>
              <a:t>‹#›</a:t>
            </a:fld>
            <a:endParaRPr lang="tr-TR"/>
          </a:p>
        </p:txBody>
      </p:sp>
    </p:spTree>
    <p:extLst>
      <p:ext uri="{BB962C8B-B14F-4D97-AF65-F5344CB8AC3E}">
        <p14:creationId xmlns:p14="http://schemas.microsoft.com/office/powerpoint/2010/main" val="879444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EB311C3-4499-46CA-9A01-A7471C73955B}"/>
              </a:ext>
            </a:extLst>
          </p:cNvPr>
          <p:cNvSpPr>
            <a:spLocks noGrp="1"/>
          </p:cNvSpPr>
          <p:nvPr>
            <p:ph type="title"/>
          </p:nvPr>
        </p:nvSpPr>
        <p:spPr>
          <a:xfrm>
            <a:off x="623888" y="1709739"/>
            <a:ext cx="7886700" cy="2852737"/>
          </a:xfrm>
        </p:spPr>
        <p:txBody>
          <a:bodyPr anchor="b"/>
          <a:lstStyle>
            <a:lvl1pPr>
              <a:defRPr sz="45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D67CB32E-5433-4F82-A137-FE413B9EDFD8}"/>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5B4F214F-128E-481B-A7B2-AE24CA9D47E1}"/>
              </a:ext>
            </a:extLst>
          </p:cNvPr>
          <p:cNvSpPr>
            <a:spLocks noGrp="1"/>
          </p:cNvSpPr>
          <p:nvPr>
            <p:ph type="dt" sz="half" idx="10"/>
          </p:nvPr>
        </p:nvSpPr>
        <p:spPr/>
        <p:txBody>
          <a:bodyPr/>
          <a:lstStyle/>
          <a:p>
            <a:fld id="{1D8BD707-D9CF-40AE-B4C6-C98DA3205C09}" type="datetimeFigureOut">
              <a:rPr lang="en-US" smtClean="0"/>
              <a:t>6/4/2020</a:t>
            </a:fld>
            <a:endParaRPr lang="en-US"/>
          </a:p>
        </p:txBody>
      </p:sp>
      <p:sp>
        <p:nvSpPr>
          <p:cNvPr id="5" name="Alt Bilgi Yer Tutucusu 4">
            <a:extLst>
              <a:ext uri="{FF2B5EF4-FFF2-40B4-BE49-F238E27FC236}">
                <a16:creationId xmlns:a16="http://schemas.microsoft.com/office/drawing/2014/main" id="{A5DFB2A7-11C8-4464-B29E-FFF072B4B1EC}"/>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4CD4B292-472A-41F5-9B67-00F226EFB7A3}"/>
              </a:ext>
            </a:extLst>
          </p:cNvPr>
          <p:cNvSpPr>
            <a:spLocks noGrp="1"/>
          </p:cNvSpPr>
          <p:nvPr>
            <p:ph type="sldNum" sz="quarter" idx="12"/>
          </p:nvPr>
        </p:nvSpPr>
        <p:spPr/>
        <p:txBody>
          <a:bodyPr/>
          <a:lstStyle/>
          <a:p>
            <a:fld id="{B6F15528-21DE-4FAA-801E-634DDDAF4B2B}" type="slidenum">
              <a:rPr lang="tr-TR" smtClean="0"/>
              <a:t>‹#›</a:t>
            </a:fld>
            <a:endParaRPr lang="tr-TR"/>
          </a:p>
        </p:txBody>
      </p:sp>
    </p:spTree>
    <p:extLst>
      <p:ext uri="{BB962C8B-B14F-4D97-AF65-F5344CB8AC3E}">
        <p14:creationId xmlns:p14="http://schemas.microsoft.com/office/powerpoint/2010/main" val="3335733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370B625-3463-4D0C-94D8-AFEA5F358E87}"/>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AC6CFC9B-B69C-474E-B4C3-6AA647970F2F}"/>
              </a:ext>
            </a:extLst>
          </p:cNvPr>
          <p:cNvSpPr>
            <a:spLocks noGrp="1"/>
          </p:cNvSpPr>
          <p:nvPr>
            <p:ph sz="half" idx="1"/>
          </p:nvPr>
        </p:nvSpPr>
        <p:spPr>
          <a:xfrm>
            <a:off x="628650" y="1825625"/>
            <a:ext cx="38862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3503DFE6-7211-46C7-9F1E-C05DAF1C31EF}"/>
              </a:ext>
            </a:extLst>
          </p:cNvPr>
          <p:cNvSpPr>
            <a:spLocks noGrp="1"/>
          </p:cNvSpPr>
          <p:nvPr>
            <p:ph sz="half" idx="2"/>
          </p:nvPr>
        </p:nvSpPr>
        <p:spPr>
          <a:xfrm>
            <a:off x="4629150" y="1825625"/>
            <a:ext cx="38862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6491EE35-8BF3-4255-9533-061E295A7513}"/>
              </a:ext>
            </a:extLst>
          </p:cNvPr>
          <p:cNvSpPr>
            <a:spLocks noGrp="1"/>
          </p:cNvSpPr>
          <p:nvPr>
            <p:ph type="dt" sz="half" idx="10"/>
          </p:nvPr>
        </p:nvSpPr>
        <p:spPr/>
        <p:txBody>
          <a:bodyPr/>
          <a:lstStyle/>
          <a:p>
            <a:fld id="{1D8BD707-D9CF-40AE-B4C6-C98DA3205C09}" type="datetimeFigureOut">
              <a:rPr lang="en-US" smtClean="0"/>
              <a:t>6/4/2020</a:t>
            </a:fld>
            <a:endParaRPr lang="en-US"/>
          </a:p>
        </p:txBody>
      </p:sp>
      <p:sp>
        <p:nvSpPr>
          <p:cNvPr id="6" name="Alt Bilgi Yer Tutucusu 5">
            <a:extLst>
              <a:ext uri="{FF2B5EF4-FFF2-40B4-BE49-F238E27FC236}">
                <a16:creationId xmlns:a16="http://schemas.microsoft.com/office/drawing/2014/main" id="{4FA5201F-6BD0-4252-A162-5A15A4016109}"/>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4FA004F8-491E-41F9-9765-9DC684ED8921}"/>
              </a:ext>
            </a:extLst>
          </p:cNvPr>
          <p:cNvSpPr>
            <a:spLocks noGrp="1"/>
          </p:cNvSpPr>
          <p:nvPr>
            <p:ph type="sldNum" sz="quarter" idx="12"/>
          </p:nvPr>
        </p:nvSpPr>
        <p:spPr/>
        <p:txBody>
          <a:bodyPr/>
          <a:lstStyle/>
          <a:p>
            <a:fld id="{B6F15528-21DE-4FAA-801E-634DDDAF4B2B}" type="slidenum">
              <a:rPr lang="tr-TR" smtClean="0"/>
              <a:t>‹#›</a:t>
            </a:fld>
            <a:endParaRPr lang="tr-TR"/>
          </a:p>
        </p:txBody>
      </p:sp>
    </p:spTree>
    <p:extLst>
      <p:ext uri="{BB962C8B-B14F-4D97-AF65-F5344CB8AC3E}">
        <p14:creationId xmlns:p14="http://schemas.microsoft.com/office/powerpoint/2010/main" val="160664523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 /><Relationship Id="rId7" Type="http://schemas.openxmlformats.org/officeDocument/2006/relationships/image" Target="../media/image1.jpg"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theme" Target="../theme/theme1.xml" /><Relationship Id="rId5" Type="http://schemas.openxmlformats.org/officeDocument/2006/relationships/slideLayout" Target="../slideLayouts/slideLayout5.xml" /><Relationship Id="rId4" Type="http://schemas.openxmlformats.org/officeDocument/2006/relationships/slideLayout" Target="../slideLayouts/slideLayout4.xml" /></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 /><Relationship Id="rId13" Type="http://schemas.openxmlformats.org/officeDocument/2006/relationships/slideLayout" Target="../slideLayouts/slideLayout18.xml" /><Relationship Id="rId3" Type="http://schemas.openxmlformats.org/officeDocument/2006/relationships/slideLayout" Target="../slideLayouts/slideLayout8.xml" /><Relationship Id="rId7" Type="http://schemas.openxmlformats.org/officeDocument/2006/relationships/slideLayout" Target="../slideLayouts/slideLayout12.xml" /><Relationship Id="rId12" Type="http://schemas.openxmlformats.org/officeDocument/2006/relationships/slideLayout" Target="../slideLayouts/slideLayout17.xml" /><Relationship Id="rId2" Type="http://schemas.openxmlformats.org/officeDocument/2006/relationships/slideLayout" Target="../slideLayouts/slideLayout7.xml" /><Relationship Id="rId1" Type="http://schemas.openxmlformats.org/officeDocument/2006/relationships/slideLayout" Target="../slideLayouts/slideLayout6.xml" /><Relationship Id="rId6" Type="http://schemas.openxmlformats.org/officeDocument/2006/relationships/slideLayout" Target="../slideLayouts/slideLayout11.xml" /><Relationship Id="rId11" Type="http://schemas.openxmlformats.org/officeDocument/2006/relationships/slideLayout" Target="../slideLayouts/slideLayout16.xml" /><Relationship Id="rId5" Type="http://schemas.openxmlformats.org/officeDocument/2006/relationships/slideLayout" Target="../slideLayouts/slideLayout10.xml" /><Relationship Id="rId10" Type="http://schemas.openxmlformats.org/officeDocument/2006/relationships/slideLayout" Target="../slideLayouts/slideLayout15.xml" /><Relationship Id="rId4" Type="http://schemas.openxmlformats.org/officeDocument/2006/relationships/slideLayout" Target="../slideLayouts/slideLayout9.xml" /><Relationship Id="rId9" Type="http://schemas.openxmlformats.org/officeDocument/2006/relationships/slideLayout" Target="../slideLayouts/slideLayout14.xml" /><Relationship Id="rId14" Type="http://schemas.openxmlformats.org/officeDocument/2006/relationships/theme" Target="../theme/theme2.xml" /></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1.xml" /><Relationship Id="rId7" Type="http://schemas.openxmlformats.org/officeDocument/2006/relationships/image" Target="../media/image1.jpg" /><Relationship Id="rId2" Type="http://schemas.openxmlformats.org/officeDocument/2006/relationships/slideLayout" Target="../slideLayouts/slideLayout20.xml" /><Relationship Id="rId1" Type="http://schemas.openxmlformats.org/officeDocument/2006/relationships/slideLayout" Target="../slideLayouts/slideLayout19.xml" /><Relationship Id="rId6" Type="http://schemas.openxmlformats.org/officeDocument/2006/relationships/theme" Target="../theme/theme3.xml" /><Relationship Id="rId5" Type="http://schemas.openxmlformats.org/officeDocument/2006/relationships/slideLayout" Target="../slideLayouts/slideLayout23.xml" /><Relationship Id="rId4" Type="http://schemas.openxmlformats.org/officeDocument/2006/relationships/slideLayout" Target="../slideLayouts/slideLayout22.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6857998"/>
          </a:xfrm>
          <a:prstGeom prst="rect">
            <a:avLst/>
          </a:prstGeom>
          <a:blipFill>
            <a:blip r:embed="rId7" cstate="print"/>
            <a:stretch>
              <a:fillRect/>
            </a:stretch>
          </a:blipFill>
        </p:spPr>
        <p:txBody>
          <a:bodyPr wrap="square" lIns="0" tIns="0" rIns="0" bIns="0" rtlCol="0"/>
          <a:lstStyle/>
          <a:p>
            <a:endParaRPr/>
          </a:p>
        </p:txBody>
      </p:sp>
      <p:sp>
        <p:nvSpPr>
          <p:cNvPr id="2" name="Holder 2"/>
          <p:cNvSpPr>
            <a:spLocks noGrp="1"/>
          </p:cNvSpPr>
          <p:nvPr>
            <p:ph type="title"/>
          </p:nvPr>
        </p:nvSpPr>
        <p:spPr>
          <a:xfrm>
            <a:off x="370966" y="105232"/>
            <a:ext cx="8402066" cy="1590039"/>
          </a:xfrm>
          <a:prstGeom prst="rect">
            <a:avLst/>
          </a:prstGeom>
        </p:spPr>
        <p:txBody>
          <a:bodyPr wrap="square" lIns="0" tIns="0" rIns="0" bIns="0">
            <a:spAutoFit/>
          </a:bodyPr>
          <a:lstStyle>
            <a:lvl1pPr>
              <a:defRPr sz="3600" b="1" i="0">
                <a:solidFill>
                  <a:srgbClr val="FFFF00"/>
                </a:solidFill>
                <a:latin typeface="Trebuchet MS"/>
                <a:cs typeface="Trebuchet MS"/>
              </a:defRPr>
            </a:lvl1pPr>
          </a:lstStyle>
          <a:p>
            <a:endParaRPr/>
          </a:p>
        </p:txBody>
      </p:sp>
      <p:sp>
        <p:nvSpPr>
          <p:cNvPr id="3" name="Holder 3"/>
          <p:cNvSpPr>
            <a:spLocks noGrp="1"/>
          </p:cNvSpPr>
          <p:nvPr>
            <p:ph type="body" idx="1"/>
          </p:nvPr>
        </p:nvSpPr>
        <p:spPr>
          <a:xfrm>
            <a:off x="984910" y="1170254"/>
            <a:ext cx="7864475" cy="4616450"/>
          </a:xfrm>
          <a:prstGeom prst="rect">
            <a:avLst/>
          </a:prstGeom>
        </p:spPr>
        <p:txBody>
          <a:bodyPr wrap="square" lIns="0" tIns="0" rIns="0" bIns="0">
            <a:spAutoFit/>
          </a:bodyPr>
          <a:lstStyle>
            <a:lvl1pPr>
              <a:defRPr sz="2800" b="1" i="0">
                <a:solidFill>
                  <a:schemeClr val="bg1"/>
                </a:solidFill>
                <a:latin typeface="Trebuchet MS"/>
                <a:cs typeface="Trebuchet MS"/>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lang="en-US"/>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A7E66EA5-64E7-49CB-86BA-D7AC7EB00E4A}" type="datetime2">
              <a:rPr lang="en-US" smtClean="0"/>
              <a:t>Thursday, June 4, 2020</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7E7BA886-454A-433D-B5B3-3CD00C4D3740}" type="slidenum">
              <a:rPr lang="en-US" smtClean="0"/>
              <a:t>‹#›</a:t>
            </a:fld>
            <a:endParaRPr lang="en-US"/>
          </a:p>
        </p:txBody>
      </p:sp>
    </p:spTree>
    <p:extLst>
      <p:ext uri="{BB962C8B-B14F-4D97-AF65-F5344CB8AC3E}">
        <p14:creationId xmlns:p14="http://schemas.microsoft.com/office/powerpoint/2010/main" val="3679769309"/>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Lst>
  <p:hf hdr="0" ftr="0"/>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D32C7AF6-C9AC-47F7-8F87-EB8F8BCAA0B3}"/>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277FD6E1-9AB9-4516-A663-A5F05DFC84F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54BF6EF9-116E-40CA-B4B8-68CECE7C9326}"/>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D8BD707-D9CF-40AE-B4C6-C98DA3205C09}" type="datetimeFigureOut">
              <a:rPr lang="en-US" smtClean="0"/>
              <a:t>6/4/2020</a:t>
            </a:fld>
            <a:endParaRPr lang="en-US"/>
          </a:p>
        </p:txBody>
      </p:sp>
      <p:sp>
        <p:nvSpPr>
          <p:cNvPr id="5" name="Alt Bilgi Yer Tutucusu 4">
            <a:extLst>
              <a:ext uri="{FF2B5EF4-FFF2-40B4-BE49-F238E27FC236}">
                <a16:creationId xmlns:a16="http://schemas.microsoft.com/office/drawing/2014/main" id="{4B4C5755-01D5-4D91-9EFF-BA71A8B2CA26}"/>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066DA332-7B38-464B-996B-6BE4D6456F0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F15528-21DE-4FAA-801E-634DDDAF4B2B}" type="slidenum">
              <a:rPr lang="tr-TR" smtClean="0"/>
              <a:t>‹#›</a:t>
            </a:fld>
            <a:endParaRPr lang="tr-TR"/>
          </a:p>
        </p:txBody>
      </p:sp>
    </p:spTree>
    <p:extLst>
      <p:ext uri="{BB962C8B-B14F-4D97-AF65-F5344CB8AC3E}">
        <p14:creationId xmlns:p14="http://schemas.microsoft.com/office/powerpoint/2010/main" val="1817109837"/>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 id="2147483911"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tr-T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6857998"/>
          </a:xfrm>
          <a:prstGeom prst="rect">
            <a:avLst/>
          </a:prstGeom>
          <a:blipFill>
            <a:blip r:embed="rId7" cstate="print"/>
            <a:stretch>
              <a:fillRect/>
            </a:stretch>
          </a:blipFill>
        </p:spPr>
        <p:txBody>
          <a:bodyPr wrap="square" lIns="0" tIns="0" rIns="0" bIns="0" rtlCol="0"/>
          <a:lstStyle/>
          <a:p>
            <a:endParaRPr/>
          </a:p>
        </p:txBody>
      </p:sp>
      <p:sp>
        <p:nvSpPr>
          <p:cNvPr id="2" name="Holder 2"/>
          <p:cNvSpPr>
            <a:spLocks noGrp="1"/>
          </p:cNvSpPr>
          <p:nvPr>
            <p:ph type="title"/>
          </p:nvPr>
        </p:nvSpPr>
        <p:spPr>
          <a:xfrm>
            <a:off x="370966" y="105232"/>
            <a:ext cx="8402066" cy="1590039"/>
          </a:xfrm>
          <a:prstGeom prst="rect">
            <a:avLst/>
          </a:prstGeom>
        </p:spPr>
        <p:txBody>
          <a:bodyPr wrap="square" lIns="0" tIns="0" rIns="0" bIns="0">
            <a:spAutoFit/>
          </a:bodyPr>
          <a:lstStyle>
            <a:lvl1pPr>
              <a:defRPr sz="3600" b="1" i="0">
                <a:solidFill>
                  <a:srgbClr val="FFFF00"/>
                </a:solidFill>
                <a:latin typeface="Trebuchet MS"/>
                <a:cs typeface="Trebuchet MS"/>
              </a:defRPr>
            </a:lvl1pPr>
          </a:lstStyle>
          <a:p>
            <a:endParaRPr/>
          </a:p>
        </p:txBody>
      </p:sp>
      <p:sp>
        <p:nvSpPr>
          <p:cNvPr id="3" name="Holder 3"/>
          <p:cNvSpPr>
            <a:spLocks noGrp="1"/>
          </p:cNvSpPr>
          <p:nvPr>
            <p:ph type="body" idx="1"/>
          </p:nvPr>
        </p:nvSpPr>
        <p:spPr>
          <a:xfrm>
            <a:off x="984910" y="1170254"/>
            <a:ext cx="7864475" cy="4616450"/>
          </a:xfrm>
          <a:prstGeom prst="rect">
            <a:avLst/>
          </a:prstGeom>
        </p:spPr>
        <p:txBody>
          <a:bodyPr wrap="square" lIns="0" tIns="0" rIns="0" bIns="0">
            <a:spAutoFit/>
          </a:bodyPr>
          <a:lstStyle>
            <a:lvl1pPr>
              <a:defRPr sz="2800" b="1" i="0">
                <a:solidFill>
                  <a:schemeClr val="bg1"/>
                </a:solidFill>
                <a:latin typeface="Trebuchet MS"/>
                <a:cs typeface="Trebuchet MS"/>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lang="tr-T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smtClean="0"/>
              <a:t>6/4/2020</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lang="tr-TR" smtClean="0"/>
              <a:t>‹#›</a:t>
            </a:fld>
            <a:endParaRPr lang="tr-TR"/>
          </a:p>
        </p:txBody>
      </p:sp>
    </p:spTree>
    <p:extLst>
      <p:ext uri="{BB962C8B-B14F-4D97-AF65-F5344CB8AC3E}">
        <p14:creationId xmlns:p14="http://schemas.microsoft.com/office/powerpoint/2010/main" val="3697990497"/>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Lst>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 /><Relationship Id="rId2" Type="http://schemas.openxmlformats.org/officeDocument/2006/relationships/audio" Target="../media/audio1.wav" /><Relationship Id="rId1" Type="http://schemas.openxmlformats.org/officeDocument/2006/relationships/slideLayout" Target="../slideLayouts/slideLayout17.xml" /><Relationship Id="rId6" Type="http://schemas.openxmlformats.org/officeDocument/2006/relationships/audio" Target="../media/audio1.wav" /><Relationship Id="rId5" Type="http://schemas.openxmlformats.org/officeDocument/2006/relationships/image" Target="../media/image4.png" /><Relationship Id="rId4" Type="http://schemas.openxmlformats.org/officeDocument/2006/relationships/image" Target="../media/image3.png" /></Relationships>
</file>

<file path=ppt/slides/_rels/slide10.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notesSlide" Target="../notesSlides/notesSlide8.xml" /><Relationship Id="rId1" Type="http://schemas.openxmlformats.org/officeDocument/2006/relationships/slideLayout" Target="../slideLayouts/slideLayout5.xml" /><Relationship Id="rId5" Type="http://schemas.openxmlformats.org/officeDocument/2006/relationships/image" Target="../media/image15.jpg" /><Relationship Id="rId4" Type="http://schemas.openxmlformats.org/officeDocument/2006/relationships/image" Target="../media/image14.jpg" /></Relationships>
</file>

<file path=ppt/slides/_rels/slide11.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notesSlide" Target="../notesSlides/notesSlide9.xml" /><Relationship Id="rId1" Type="http://schemas.openxmlformats.org/officeDocument/2006/relationships/slideLayout" Target="../slideLayouts/slideLayout5.xml" /><Relationship Id="rId5" Type="http://schemas.openxmlformats.org/officeDocument/2006/relationships/image" Target="../media/image17.jpg" /><Relationship Id="rId4" Type="http://schemas.openxmlformats.org/officeDocument/2006/relationships/image" Target="../media/image16.jpg" /></Relationships>
</file>

<file path=ppt/slides/_rels/slide12.xml.rels><?xml version="1.0" encoding="UTF-8" standalone="yes"?>
<Relationships xmlns="http://schemas.openxmlformats.org/package/2006/relationships"><Relationship Id="rId3" Type="http://schemas.openxmlformats.org/officeDocument/2006/relationships/image" Target="../media/image19.png" /><Relationship Id="rId7" Type="http://schemas.openxmlformats.org/officeDocument/2006/relationships/image" Target="../media/image23.png" /><Relationship Id="rId2" Type="http://schemas.openxmlformats.org/officeDocument/2006/relationships/image" Target="../media/image18.png" /><Relationship Id="rId1" Type="http://schemas.openxmlformats.org/officeDocument/2006/relationships/slideLayout" Target="../slideLayouts/slideLayout23.xml" /><Relationship Id="rId6" Type="http://schemas.openxmlformats.org/officeDocument/2006/relationships/image" Target="../media/image22.png" /><Relationship Id="rId5" Type="http://schemas.openxmlformats.org/officeDocument/2006/relationships/image" Target="../media/image21.png" /><Relationship Id="rId4" Type="http://schemas.openxmlformats.org/officeDocument/2006/relationships/image" Target="../media/image20.png" /></Relationships>
</file>

<file path=ppt/slides/_rels/slide13.xml.rels><?xml version="1.0" encoding="UTF-8" standalone="yes"?>
<Relationships xmlns="http://schemas.openxmlformats.org/package/2006/relationships"><Relationship Id="rId2" Type="http://schemas.openxmlformats.org/officeDocument/2006/relationships/image" Target="../media/image24.jpg" /><Relationship Id="rId1" Type="http://schemas.openxmlformats.org/officeDocument/2006/relationships/slideLayout" Target="../slideLayouts/slideLayout23.xml" /></Relationships>
</file>

<file path=ppt/slides/_rels/slide14.xml.rels><?xml version="1.0" encoding="UTF-8" standalone="yes"?>
<Relationships xmlns="http://schemas.openxmlformats.org/package/2006/relationships"><Relationship Id="rId3" Type="http://schemas.openxmlformats.org/officeDocument/2006/relationships/image" Target="../media/image25.png" /><Relationship Id="rId2" Type="http://schemas.openxmlformats.org/officeDocument/2006/relationships/image" Target="../media/image24.jpg" /><Relationship Id="rId1" Type="http://schemas.openxmlformats.org/officeDocument/2006/relationships/slideLayout" Target="../slideLayouts/slideLayout23.xml" /></Relationships>
</file>

<file path=ppt/slides/_rels/slide15.xml.rels><?xml version="1.0" encoding="UTF-8" standalone="yes"?>
<Relationships xmlns="http://schemas.openxmlformats.org/package/2006/relationships"><Relationship Id="rId2" Type="http://schemas.openxmlformats.org/officeDocument/2006/relationships/image" Target="../media/image26.png" /><Relationship Id="rId1" Type="http://schemas.openxmlformats.org/officeDocument/2006/relationships/slideLayout" Target="../slideLayouts/slideLayout22.xml" /></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 /></Relationships>
</file>

<file path=ppt/slides/_rels/slide17.xml.rels><?xml version="1.0" encoding="UTF-8" standalone="yes"?>
<Relationships xmlns="http://schemas.openxmlformats.org/package/2006/relationships"><Relationship Id="rId2" Type="http://schemas.openxmlformats.org/officeDocument/2006/relationships/image" Target="../media/image27.png" /><Relationship Id="rId1" Type="http://schemas.openxmlformats.org/officeDocument/2006/relationships/slideLayout" Target="../slideLayouts/slideLayout20.xml" /></Relationships>
</file>

<file path=ppt/slides/_rels/slide18.xml.rels><?xml version="1.0" encoding="UTF-8" standalone="yes"?>
<Relationships xmlns="http://schemas.openxmlformats.org/package/2006/relationships"><Relationship Id="rId2" Type="http://schemas.openxmlformats.org/officeDocument/2006/relationships/image" Target="../media/image28.png" /><Relationship Id="rId1" Type="http://schemas.openxmlformats.org/officeDocument/2006/relationships/slideLayout" Target="../slideLayouts/slideLayout22.xml" /></Relationships>
</file>

<file path=ppt/slides/_rels/slide19.xml.rels><?xml version="1.0" encoding="UTF-8" standalone="yes"?>
<Relationships xmlns="http://schemas.openxmlformats.org/package/2006/relationships"><Relationship Id="rId3" Type="http://schemas.openxmlformats.org/officeDocument/2006/relationships/image" Target="../media/image30.jpg" /><Relationship Id="rId2" Type="http://schemas.openxmlformats.org/officeDocument/2006/relationships/image" Target="../media/image29.jpg" /><Relationship Id="rId1" Type="http://schemas.openxmlformats.org/officeDocument/2006/relationships/slideLayout" Target="../slideLayouts/slideLayout20.xml" /></Relationships>
</file>

<file path=ppt/slides/_rels/slide2.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notesSlide" Target="../notesSlides/notesSlide1.xml" /><Relationship Id="rId1" Type="http://schemas.openxmlformats.org/officeDocument/2006/relationships/slideLayout" Target="../slideLayouts/slideLayout5.xml" /><Relationship Id="rId4" Type="http://schemas.openxmlformats.org/officeDocument/2006/relationships/hyperlink" Target="mailto:1030910548@erciyes.edu.tr" TargetMode="External" /></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 /></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 /></Relationships>
</file>

<file path=ppt/slides/_rels/slide22.xml.rels><?xml version="1.0" encoding="UTF-8" standalone="yes"?>
<Relationships xmlns="http://schemas.openxmlformats.org/package/2006/relationships"><Relationship Id="rId2" Type="http://schemas.openxmlformats.org/officeDocument/2006/relationships/image" Target="../media/image31.jpg" /><Relationship Id="rId1" Type="http://schemas.openxmlformats.org/officeDocument/2006/relationships/slideLayout" Target="../slideLayouts/slideLayout20.xml" /></Relationships>
</file>

<file path=ppt/slides/_rels/slide23.xml.rels><?xml version="1.0" encoding="UTF-8" standalone="yes"?>
<Relationships xmlns="http://schemas.openxmlformats.org/package/2006/relationships"><Relationship Id="rId3" Type="http://schemas.openxmlformats.org/officeDocument/2006/relationships/image" Target="../media/image33.jpg" /><Relationship Id="rId2" Type="http://schemas.openxmlformats.org/officeDocument/2006/relationships/image" Target="../media/image32.jpg" /><Relationship Id="rId1" Type="http://schemas.openxmlformats.org/officeDocument/2006/relationships/slideLayout" Target="../slideLayouts/slideLayout23.xml" /><Relationship Id="rId4" Type="http://schemas.openxmlformats.org/officeDocument/2006/relationships/image" Target="../media/image34.jpg" /></Relationships>
</file>

<file path=ppt/slides/_rels/slide24.xml.rels><?xml version="1.0" encoding="UTF-8" standalone="yes"?>
<Relationships xmlns="http://schemas.openxmlformats.org/package/2006/relationships"><Relationship Id="rId2" Type="http://schemas.openxmlformats.org/officeDocument/2006/relationships/image" Target="../media/image35.jpg" /><Relationship Id="rId1" Type="http://schemas.openxmlformats.org/officeDocument/2006/relationships/slideLayout" Target="../slideLayouts/slideLayout20.xml" /></Relationships>
</file>

<file path=ppt/slides/_rels/slide25.xml.rels><?xml version="1.0" encoding="UTF-8" standalone="yes"?>
<Relationships xmlns="http://schemas.openxmlformats.org/package/2006/relationships"><Relationship Id="rId2" Type="http://schemas.openxmlformats.org/officeDocument/2006/relationships/image" Target="../media/image36.jpg" /><Relationship Id="rId1" Type="http://schemas.openxmlformats.org/officeDocument/2006/relationships/slideLayout" Target="../slideLayouts/slideLayout20.xml" /></Relationships>
</file>

<file path=ppt/slides/_rels/slide26.xml.rels><?xml version="1.0" encoding="UTF-8" standalone="yes"?>
<Relationships xmlns="http://schemas.openxmlformats.org/package/2006/relationships"><Relationship Id="rId3" Type="http://schemas.openxmlformats.org/officeDocument/2006/relationships/image" Target="../media/image38.jpg" /><Relationship Id="rId2" Type="http://schemas.openxmlformats.org/officeDocument/2006/relationships/image" Target="../media/image37.jpg" /><Relationship Id="rId1" Type="http://schemas.openxmlformats.org/officeDocument/2006/relationships/slideLayout" Target="../slideLayouts/slideLayout23.xml" /><Relationship Id="rId4" Type="http://schemas.openxmlformats.org/officeDocument/2006/relationships/image" Target="../media/image39.jpg" /></Relationships>
</file>

<file path=ppt/slides/_rels/slide27.xml.rels><?xml version="1.0" encoding="UTF-8" standalone="yes"?>
<Relationships xmlns="http://schemas.openxmlformats.org/package/2006/relationships"><Relationship Id="rId2" Type="http://schemas.openxmlformats.org/officeDocument/2006/relationships/image" Target="../media/image40.png" /><Relationship Id="rId1" Type="http://schemas.openxmlformats.org/officeDocument/2006/relationships/slideLayout" Target="../slideLayouts/slideLayout22.xml" /></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 /></Relationships>
</file>

<file path=ppt/slides/_rels/slide29.xml.rels><?xml version="1.0" encoding="UTF-8" standalone="yes"?>
<Relationships xmlns="http://schemas.openxmlformats.org/package/2006/relationships"><Relationship Id="rId2" Type="http://schemas.openxmlformats.org/officeDocument/2006/relationships/image" Target="../media/image41.png" /><Relationship Id="rId1" Type="http://schemas.openxmlformats.org/officeDocument/2006/relationships/slideLayout" Target="../slideLayouts/slideLayout20.xml" /></Relationships>
</file>

<file path=ppt/slides/_rels/slide3.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notesSlide" Target="../notesSlides/notesSlide2.xml" /><Relationship Id="rId1" Type="http://schemas.openxmlformats.org/officeDocument/2006/relationships/slideLayout" Target="../slideLayouts/slideLayout5.xml" /></Relationships>
</file>

<file path=ppt/slides/_rels/slide30.xml.rels><?xml version="1.0" encoding="UTF-8" standalone="yes"?>
<Relationships xmlns="http://schemas.openxmlformats.org/package/2006/relationships"><Relationship Id="rId2" Type="http://schemas.openxmlformats.org/officeDocument/2006/relationships/image" Target="../media/image42.jpg" /><Relationship Id="rId1" Type="http://schemas.openxmlformats.org/officeDocument/2006/relationships/slideLayout" Target="../slideLayouts/slideLayout20.xml" /></Relationships>
</file>

<file path=ppt/slides/_rels/slide31.xml.rels><?xml version="1.0" encoding="UTF-8" standalone="yes"?>
<Relationships xmlns="http://schemas.openxmlformats.org/package/2006/relationships"><Relationship Id="rId3" Type="http://schemas.openxmlformats.org/officeDocument/2006/relationships/image" Target="../media/image44.jpg" /><Relationship Id="rId2" Type="http://schemas.openxmlformats.org/officeDocument/2006/relationships/image" Target="../media/image43.png" /><Relationship Id="rId1" Type="http://schemas.openxmlformats.org/officeDocument/2006/relationships/slideLayout" Target="../slideLayouts/slideLayout20.xml" /></Relationships>
</file>

<file path=ppt/slides/_rels/slide32.xml.rels><?xml version="1.0" encoding="UTF-8" standalone="yes"?>
<Relationships xmlns="http://schemas.openxmlformats.org/package/2006/relationships"><Relationship Id="rId3" Type="http://schemas.openxmlformats.org/officeDocument/2006/relationships/image" Target="../media/image46.jpg" /><Relationship Id="rId2" Type="http://schemas.openxmlformats.org/officeDocument/2006/relationships/image" Target="../media/image45.jpg" /><Relationship Id="rId1" Type="http://schemas.openxmlformats.org/officeDocument/2006/relationships/slideLayout" Target="../slideLayouts/slideLayout20.xml" /></Relationships>
</file>

<file path=ppt/slides/_rels/slide33.xml.rels><?xml version="1.0" encoding="UTF-8" standalone="yes"?>
<Relationships xmlns="http://schemas.openxmlformats.org/package/2006/relationships"><Relationship Id="rId2" Type="http://schemas.openxmlformats.org/officeDocument/2006/relationships/image" Target="../media/image47.png" /><Relationship Id="rId1" Type="http://schemas.openxmlformats.org/officeDocument/2006/relationships/slideLayout" Target="../slideLayouts/slideLayout20.xml" /></Relationships>
</file>

<file path=ppt/slides/_rels/slide34.xml.rels><?xml version="1.0" encoding="UTF-8" standalone="yes"?>
<Relationships xmlns="http://schemas.openxmlformats.org/package/2006/relationships"><Relationship Id="rId2" Type="http://schemas.openxmlformats.org/officeDocument/2006/relationships/image" Target="../media/image48.jpg" /><Relationship Id="rId1" Type="http://schemas.openxmlformats.org/officeDocument/2006/relationships/slideLayout" Target="../slideLayouts/slideLayout20.xml" /></Relationships>
</file>

<file path=ppt/slides/_rels/slide35.xml.rels><?xml version="1.0" encoding="UTF-8" standalone="yes"?>
<Relationships xmlns="http://schemas.openxmlformats.org/package/2006/relationships"><Relationship Id="rId2" Type="http://schemas.openxmlformats.org/officeDocument/2006/relationships/image" Target="../media/image49.jpg" /><Relationship Id="rId1" Type="http://schemas.openxmlformats.org/officeDocument/2006/relationships/slideLayout" Target="../slideLayouts/slideLayout20.xml" /></Relationships>
</file>

<file path=ppt/slides/_rels/slide36.xml.rels><?xml version="1.0" encoding="UTF-8" standalone="yes"?>
<Relationships xmlns="http://schemas.openxmlformats.org/package/2006/relationships"><Relationship Id="rId2" Type="http://schemas.openxmlformats.org/officeDocument/2006/relationships/image" Target="../media/image50.png" /><Relationship Id="rId1" Type="http://schemas.openxmlformats.org/officeDocument/2006/relationships/slideLayout" Target="../slideLayouts/slideLayout20.xml" /></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0.xml" /></Relationships>
</file>

<file path=ppt/slides/_rels/slide38.xml.rels><?xml version="1.0" encoding="UTF-8" standalone="yes"?>
<Relationships xmlns="http://schemas.openxmlformats.org/package/2006/relationships"><Relationship Id="rId2" Type="http://schemas.openxmlformats.org/officeDocument/2006/relationships/image" Target="../media/image51.png" /><Relationship Id="rId1" Type="http://schemas.openxmlformats.org/officeDocument/2006/relationships/slideLayout" Target="../slideLayouts/slideLayout20.xml" /></Relationships>
</file>

<file path=ppt/slides/_rels/slide39.xml.rels><?xml version="1.0" encoding="UTF-8" standalone="yes"?>
<Relationships xmlns="http://schemas.openxmlformats.org/package/2006/relationships"><Relationship Id="rId2" Type="http://schemas.openxmlformats.org/officeDocument/2006/relationships/image" Target="../media/image52.jpg" /><Relationship Id="rId1" Type="http://schemas.openxmlformats.org/officeDocument/2006/relationships/slideLayout" Target="../slideLayouts/slideLayout20.xml" /></Relationships>
</file>

<file path=ppt/slides/_rels/slide4.xml.rels><?xml version="1.0" encoding="UTF-8" standalone="yes"?>
<Relationships xmlns="http://schemas.openxmlformats.org/package/2006/relationships"><Relationship Id="rId3" Type="http://schemas.openxmlformats.org/officeDocument/2006/relationships/image" Target="../media/image6.jpg" /><Relationship Id="rId2" Type="http://schemas.openxmlformats.org/officeDocument/2006/relationships/notesSlide" Target="../notesSlides/notesSlide3.xml" /><Relationship Id="rId1" Type="http://schemas.openxmlformats.org/officeDocument/2006/relationships/slideLayout" Target="../slideLayouts/slideLayout5.xml" /></Relationships>
</file>

<file path=ppt/slides/_rels/slide40.xml.rels><?xml version="1.0" encoding="UTF-8" standalone="yes"?>
<Relationships xmlns="http://schemas.openxmlformats.org/package/2006/relationships"><Relationship Id="rId2" Type="http://schemas.openxmlformats.org/officeDocument/2006/relationships/image" Target="../media/image53.png" /><Relationship Id="rId1" Type="http://schemas.openxmlformats.org/officeDocument/2006/relationships/slideLayout" Target="../slideLayouts/slideLayout22.xml" /></Relationships>
</file>

<file path=ppt/slides/_rels/slide41.xml.rels><?xml version="1.0" encoding="UTF-8" standalone="yes"?>
<Relationships xmlns="http://schemas.openxmlformats.org/package/2006/relationships"><Relationship Id="rId2" Type="http://schemas.openxmlformats.org/officeDocument/2006/relationships/image" Target="../media/image54.png" /><Relationship Id="rId1" Type="http://schemas.openxmlformats.org/officeDocument/2006/relationships/slideLayout" Target="../slideLayouts/slideLayout20.xml" /></Relationships>
</file>

<file path=ppt/slides/_rels/slide42.xml.rels><?xml version="1.0" encoding="UTF-8" standalone="yes"?>
<Relationships xmlns="http://schemas.openxmlformats.org/package/2006/relationships"><Relationship Id="rId8" Type="http://schemas.openxmlformats.org/officeDocument/2006/relationships/image" Target="../media/image61.png" /><Relationship Id="rId3" Type="http://schemas.openxmlformats.org/officeDocument/2006/relationships/image" Target="../media/image56.png" /><Relationship Id="rId7" Type="http://schemas.openxmlformats.org/officeDocument/2006/relationships/image" Target="../media/image60.png" /><Relationship Id="rId2" Type="http://schemas.openxmlformats.org/officeDocument/2006/relationships/image" Target="../media/image55.png" /><Relationship Id="rId1" Type="http://schemas.openxmlformats.org/officeDocument/2006/relationships/slideLayout" Target="../slideLayouts/slideLayout20.xml" /><Relationship Id="rId6" Type="http://schemas.openxmlformats.org/officeDocument/2006/relationships/image" Target="../media/image59.png" /><Relationship Id="rId5" Type="http://schemas.openxmlformats.org/officeDocument/2006/relationships/image" Target="../media/image58.png" /><Relationship Id="rId4" Type="http://schemas.openxmlformats.org/officeDocument/2006/relationships/image" Target="../media/image57.png" /></Relationships>
</file>

<file path=ppt/slides/_rels/slide43.xml.rels><?xml version="1.0" encoding="UTF-8" standalone="yes"?>
<Relationships xmlns="http://schemas.openxmlformats.org/package/2006/relationships"><Relationship Id="rId3" Type="http://schemas.openxmlformats.org/officeDocument/2006/relationships/image" Target="../media/image63.jpg" /><Relationship Id="rId2" Type="http://schemas.openxmlformats.org/officeDocument/2006/relationships/image" Target="../media/image62.png" /><Relationship Id="rId1" Type="http://schemas.openxmlformats.org/officeDocument/2006/relationships/slideLayout" Target="../slideLayouts/slideLayout20.xml" /><Relationship Id="rId4" Type="http://schemas.openxmlformats.org/officeDocument/2006/relationships/image" Target="../media/image64.jpg" /></Relationships>
</file>

<file path=ppt/slides/_rels/slide44.xml.rels><?xml version="1.0" encoding="UTF-8" standalone="yes"?>
<Relationships xmlns="http://schemas.openxmlformats.org/package/2006/relationships"><Relationship Id="rId3" Type="http://schemas.openxmlformats.org/officeDocument/2006/relationships/image" Target="../media/image66.jpg" /><Relationship Id="rId2" Type="http://schemas.openxmlformats.org/officeDocument/2006/relationships/image" Target="../media/image65.jpg" /><Relationship Id="rId1" Type="http://schemas.openxmlformats.org/officeDocument/2006/relationships/slideLayout" Target="../slideLayouts/slideLayout20.xml" /></Relationships>
</file>

<file path=ppt/slides/_rels/slide45.xml.rels><?xml version="1.0" encoding="UTF-8" standalone="yes"?>
<Relationships xmlns="http://schemas.openxmlformats.org/package/2006/relationships"><Relationship Id="rId3" Type="http://schemas.openxmlformats.org/officeDocument/2006/relationships/image" Target="../media/image67.jpg" /><Relationship Id="rId2" Type="http://schemas.openxmlformats.org/officeDocument/2006/relationships/image" Target="../media/image62.png" /><Relationship Id="rId1" Type="http://schemas.openxmlformats.org/officeDocument/2006/relationships/slideLayout" Target="../slideLayouts/slideLayout23.xml" /></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0.xml" /></Relationships>
</file>

<file path=ppt/slides/_rels/slide47.xml.rels><?xml version="1.0" encoding="UTF-8" standalone="yes"?>
<Relationships xmlns="http://schemas.openxmlformats.org/package/2006/relationships"><Relationship Id="rId3" Type="http://schemas.openxmlformats.org/officeDocument/2006/relationships/image" Target="../media/image69.jpg" /><Relationship Id="rId2" Type="http://schemas.openxmlformats.org/officeDocument/2006/relationships/image" Target="../media/image68.png" /><Relationship Id="rId1" Type="http://schemas.openxmlformats.org/officeDocument/2006/relationships/slideLayout" Target="../slideLayouts/slideLayout20.xml" /></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3.xml" /></Relationships>
</file>

<file path=ppt/slides/_rels/slide49.xml.rels><?xml version="1.0" encoding="UTF-8" standalone="yes"?>
<Relationships xmlns="http://schemas.openxmlformats.org/package/2006/relationships"><Relationship Id="rId3" Type="http://schemas.openxmlformats.org/officeDocument/2006/relationships/image" Target="../media/image71.png" /><Relationship Id="rId2" Type="http://schemas.openxmlformats.org/officeDocument/2006/relationships/image" Target="../media/image70.png" /><Relationship Id="rId1" Type="http://schemas.openxmlformats.org/officeDocument/2006/relationships/slideLayout" Target="../slideLayouts/slideLayout20.xml" /></Relationships>
</file>

<file path=ppt/slides/_rels/slide5.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notesSlide" Target="../notesSlides/notesSlide4.xml" /><Relationship Id="rId1" Type="http://schemas.openxmlformats.org/officeDocument/2006/relationships/slideLayout" Target="../slideLayouts/slideLayout5.xml" /><Relationship Id="rId5" Type="http://schemas.openxmlformats.org/officeDocument/2006/relationships/image" Target="../media/image8.png" /><Relationship Id="rId4" Type="http://schemas.openxmlformats.org/officeDocument/2006/relationships/image" Target="../media/image7.emf" /></Relationships>
</file>

<file path=ppt/slides/_rels/slide50.xml.rels><?xml version="1.0" encoding="UTF-8" standalone="yes"?>
<Relationships xmlns="http://schemas.openxmlformats.org/package/2006/relationships"><Relationship Id="rId2" Type="http://schemas.openxmlformats.org/officeDocument/2006/relationships/image" Target="../media/image72.jpg" /><Relationship Id="rId1" Type="http://schemas.openxmlformats.org/officeDocument/2006/relationships/slideLayout" Target="../slideLayouts/slideLayout20.xml" /></Relationships>
</file>

<file path=ppt/slides/_rels/slide51.xml.rels><?xml version="1.0" encoding="UTF-8" standalone="yes"?>
<Relationships xmlns="http://schemas.openxmlformats.org/package/2006/relationships"><Relationship Id="rId8" Type="http://schemas.openxmlformats.org/officeDocument/2006/relationships/image" Target="../media/image79.png" /><Relationship Id="rId13" Type="http://schemas.openxmlformats.org/officeDocument/2006/relationships/image" Target="../media/image84.png" /><Relationship Id="rId18" Type="http://schemas.openxmlformats.org/officeDocument/2006/relationships/image" Target="../media/image89.png" /><Relationship Id="rId26" Type="http://schemas.openxmlformats.org/officeDocument/2006/relationships/image" Target="../media/image97.png" /><Relationship Id="rId3" Type="http://schemas.openxmlformats.org/officeDocument/2006/relationships/image" Target="../media/image74.png" /><Relationship Id="rId21" Type="http://schemas.openxmlformats.org/officeDocument/2006/relationships/image" Target="../media/image92.png" /><Relationship Id="rId7" Type="http://schemas.openxmlformats.org/officeDocument/2006/relationships/image" Target="../media/image78.png" /><Relationship Id="rId12" Type="http://schemas.openxmlformats.org/officeDocument/2006/relationships/image" Target="../media/image83.png" /><Relationship Id="rId17" Type="http://schemas.openxmlformats.org/officeDocument/2006/relationships/image" Target="../media/image88.png" /><Relationship Id="rId25" Type="http://schemas.openxmlformats.org/officeDocument/2006/relationships/image" Target="../media/image96.png" /><Relationship Id="rId2" Type="http://schemas.openxmlformats.org/officeDocument/2006/relationships/image" Target="../media/image73.png" /><Relationship Id="rId16" Type="http://schemas.openxmlformats.org/officeDocument/2006/relationships/image" Target="../media/image87.png" /><Relationship Id="rId20" Type="http://schemas.openxmlformats.org/officeDocument/2006/relationships/image" Target="../media/image91.png" /><Relationship Id="rId1" Type="http://schemas.openxmlformats.org/officeDocument/2006/relationships/slideLayout" Target="../slideLayouts/slideLayout20.xml" /><Relationship Id="rId6" Type="http://schemas.openxmlformats.org/officeDocument/2006/relationships/image" Target="../media/image77.png" /><Relationship Id="rId11" Type="http://schemas.openxmlformats.org/officeDocument/2006/relationships/image" Target="../media/image82.png" /><Relationship Id="rId24" Type="http://schemas.openxmlformats.org/officeDocument/2006/relationships/image" Target="../media/image95.png" /><Relationship Id="rId5" Type="http://schemas.openxmlformats.org/officeDocument/2006/relationships/image" Target="../media/image76.png" /><Relationship Id="rId15" Type="http://schemas.openxmlformats.org/officeDocument/2006/relationships/image" Target="../media/image86.png" /><Relationship Id="rId23" Type="http://schemas.openxmlformats.org/officeDocument/2006/relationships/image" Target="../media/image94.png" /><Relationship Id="rId10" Type="http://schemas.openxmlformats.org/officeDocument/2006/relationships/image" Target="../media/image81.png" /><Relationship Id="rId19" Type="http://schemas.openxmlformats.org/officeDocument/2006/relationships/image" Target="../media/image90.png" /><Relationship Id="rId4" Type="http://schemas.openxmlformats.org/officeDocument/2006/relationships/image" Target="../media/image75.png" /><Relationship Id="rId9" Type="http://schemas.openxmlformats.org/officeDocument/2006/relationships/image" Target="../media/image80.png" /><Relationship Id="rId14" Type="http://schemas.openxmlformats.org/officeDocument/2006/relationships/image" Target="../media/image85.png" /><Relationship Id="rId22" Type="http://schemas.openxmlformats.org/officeDocument/2006/relationships/image" Target="../media/image93.png" /><Relationship Id="rId27" Type="http://schemas.openxmlformats.org/officeDocument/2006/relationships/image" Target="../media/image98.png" /></Relationships>
</file>

<file path=ppt/slides/_rels/slide52.xml.rels><?xml version="1.0" encoding="UTF-8" standalone="yes"?>
<Relationships xmlns="http://schemas.openxmlformats.org/package/2006/relationships"><Relationship Id="rId2" Type="http://schemas.openxmlformats.org/officeDocument/2006/relationships/image" Target="../media/image99.png" /><Relationship Id="rId1" Type="http://schemas.openxmlformats.org/officeDocument/2006/relationships/slideLayout" Target="../slideLayouts/slideLayout20.xml" /></Relationships>
</file>

<file path=ppt/slides/_rels/slide53.xml.rels><?xml version="1.0" encoding="UTF-8" standalone="yes"?>
<Relationships xmlns="http://schemas.openxmlformats.org/package/2006/relationships"><Relationship Id="rId3" Type="http://schemas.openxmlformats.org/officeDocument/2006/relationships/image" Target="../media/image101.png" /><Relationship Id="rId2" Type="http://schemas.openxmlformats.org/officeDocument/2006/relationships/image" Target="../media/image100.jpg" /><Relationship Id="rId1" Type="http://schemas.openxmlformats.org/officeDocument/2006/relationships/slideLayout" Target="../slideLayouts/slideLayout20.xml" /></Relationships>
</file>

<file path=ppt/slides/_rels/slide54.xml.rels><?xml version="1.0" encoding="UTF-8" standalone="yes"?>
<Relationships xmlns="http://schemas.openxmlformats.org/package/2006/relationships"><Relationship Id="rId2" Type="http://schemas.openxmlformats.org/officeDocument/2006/relationships/image" Target="../media/image102.png" /><Relationship Id="rId1" Type="http://schemas.openxmlformats.org/officeDocument/2006/relationships/slideLayout" Target="../slideLayouts/slideLayout20.xml" /></Relationships>
</file>

<file path=ppt/slides/_rels/slide55.xml.rels><?xml version="1.0" encoding="UTF-8" standalone="yes"?>
<Relationships xmlns="http://schemas.openxmlformats.org/package/2006/relationships"><Relationship Id="rId3" Type="http://schemas.openxmlformats.org/officeDocument/2006/relationships/image" Target="../media/image104.jpg" /><Relationship Id="rId2" Type="http://schemas.openxmlformats.org/officeDocument/2006/relationships/image" Target="../media/image103.png" /><Relationship Id="rId1" Type="http://schemas.openxmlformats.org/officeDocument/2006/relationships/slideLayout" Target="../slideLayouts/slideLayout20.xml" /><Relationship Id="rId4" Type="http://schemas.openxmlformats.org/officeDocument/2006/relationships/image" Target="../media/image105.jpg" /></Relationships>
</file>

<file path=ppt/slides/_rels/slide56.xml.rels><?xml version="1.0" encoding="UTF-8" standalone="yes"?>
<Relationships xmlns="http://schemas.openxmlformats.org/package/2006/relationships"><Relationship Id="rId2" Type="http://schemas.openxmlformats.org/officeDocument/2006/relationships/image" Target="../media/image106.jpg" /><Relationship Id="rId1" Type="http://schemas.openxmlformats.org/officeDocument/2006/relationships/slideLayout" Target="../slideLayouts/slideLayout20.xml" /></Relationships>
</file>

<file path=ppt/slides/_rels/slide57.xml.rels><?xml version="1.0" encoding="UTF-8" standalone="yes"?>
<Relationships xmlns="http://schemas.openxmlformats.org/package/2006/relationships"><Relationship Id="rId2" Type="http://schemas.openxmlformats.org/officeDocument/2006/relationships/image" Target="../media/image107.jpg" /><Relationship Id="rId1" Type="http://schemas.openxmlformats.org/officeDocument/2006/relationships/slideLayout" Target="../slideLayouts/slideLayout20.xml" /></Relationships>
</file>

<file path=ppt/slides/_rels/slide58.xml.rels><?xml version="1.0" encoding="UTF-8" standalone="yes"?>
<Relationships xmlns="http://schemas.openxmlformats.org/package/2006/relationships"><Relationship Id="rId8" Type="http://schemas.openxmlformats.org/officeDocument/2006/relationships/image" Target="../media/image112.png" /><Relationship Id="rId3" Type="http://schemas.openxmlformats.org/officeDocument/2006/relationships/image" Target="../media/image5.png" /><Relationship Id="rId7" Type="http://schemas.openxmlformats.org/officeDocument/2006/relationships/image" Target="../media/image111.png" /><Relationship Id="rId2" Type="http://schemas.openxmlformats.org/officeDocument/2006/relationships/notesSlide" Target="../notesSlides/notesSlide10.xml" /><Relationship Id="rId1" Type="http://schemas.openxmlformats.org/officeDocument/2006/relationships/slideLayout" Target="../slideLayouts/slideLayout5.xml" /><Relationship Id="rId6" Type="http://schemas.openxmlformats.org/officeDocument/2006/relationships/image" Target="../media/image110.png" /><Relationship Id="rId5" Type="http://schemas.openxmlformats.org/officeDocument/2006/relationships/image" Target="../media/image109.png" /><Relationship Id="rId4" Type="http://schemas.openxmlformats.org/officeDocument/2006/relationships/image" Target="../media/image108.png" /></Relationships>
</file>

<file path=ppt/slides/_rels/slide6.xml.rels><?xml version="1.0" encoding="UTF-8" standalone="yes"?>
<Relationships xmlns="http://schemas.openxmlformats.org/package/2006/relationships"><Relationship Id="rId3" Type="http://schemas.openxmlformats.org/officeDocument/2006/relationships/image" Target="../media/image9.png" /><Relationship Id="rId2" Type="http://schemas.openxmlformats.org/officeDocument/2006/relationships/notesSlide" Target="../notesSlides/notesSlide5.xml" /><Relationship Id="rId1" Type="http://schemas.openxmlformats.org/officeDocument/2006/relationships/slideLayout" Target="../slideLayouts/slideLayout5.xml" /></Relationships>
</file>

<file path=ppt/slides/_rels/slide7.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notesSlide" Target="../notesSlides/notesSlide6.xml" /><Relationship Id="rId1" Type="http://schemas.openxmlformats.org/officeDocument/2006/relationships/slideLayout" Target="../slideLayouts/slideLayout5.xml" /><Relationship Id="rId4" Type="http://schemas.openxmlformats.org/officeDocument/2006/relationships/image" Target="../media/image10.emf" /></Relationships>
</file>

<file path=ppt/slides/_rels/slide8.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notesSlide" Target="../notesSlides/notesSlide7.xml" /><Relationship Id="rId1" Type="http://schemas.openxmlformats.org/officeDocument/2006/relationships/slideLayout" Target="../slideLayouts/slideLayout5.xml" /><Relationship Id="rId5" Type="http://schemas.openxmlformats.org/officeDocument/2006/relationships/image" Target="../media/image12.jpg" /><Relationship Id="rId4" Type="http://schemas.openxmlformats.org/officeDocument/2006/relationships/image" Target="../media/image11.jpg" /></Relationships>
</file>

<file path=ppt/slides/_rels/slide9.xml.rels><?xml version="1.0" encoding="UTF-8" standalone="yes"?>
<Relationships xmlns="http://schemas.openxmlformats.org/package/2006/relationships"><Relationship Id="rId2" Type="http://schemas.openxmlformats.org/officeDocument/2006/relationships/image" Target="../media/image13.jpg" /><Relationship Id="rId1" Type="http://schemas.openxmlformats.org/officeDocument/2006/relationships/slideLayout" Target="../slideLayouts/slideLayout5.xml" /></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77961"/>
            <a:ext cx="9144000" cy="6857998"/>
            <a:chOff x="-136346" y="-222197"/>
            <a:chExt cx="9144000" cy="6857998"/>
          </a:xfrm>
        </p:grpSpPr>
        <p:sp>
          <p:nvSpPr>
            <p:cNvPr id="3" name="object 3"/>
            <p:cNvSpPr/>
            <p:nvPr/>
          </p:nvSpPr>
          <p:spPr>
            <a:xfrm>
              <a:off x="-136346" y="-222197"/>
              <a:ext cx="9144000" cy="6857998"/>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object 4"/>
            <p:cNvSpPr/>
            <p:nvPr/>
          </p:nvSpPr>
          <p:spPr>
            <a:xfrm>
              <a:off x="273605" y="1908255"/>
              <a:ext cx="2286000" cy="1892808"/>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 name="object 5"/>
          <p:cNvSpPr txBox="1"/>
          <p:nvPr/>
        </p:nvSpPr>
        <p:spPr>
          <a:xfrm>
            <a:off x="2076640" y="1986790"/>
            <a:ext cx="4990719" cy="1951303"/>
          </a:xfrm>
          <a:prstGeom prst="rect">
            <a:avLst/>
          </a:prstGeom>
        </p:spPr>
        <p:txBody>
          <a:bodyPr vert="horz" wrap="square" lIns="0" tIns="121920" rIns="0" bIns="0" rtlCol="0">
            <a:spAutoFit/>
          </a:bodyPr>
          <a:lstStyle/>
          <a:p>
            <a:pPr marL="12065" marR="5080" lvl="0" indent="17145" algn="ctr" defTabSz="914400" rtl="0" eaLnBrk="1" fontAlgn="auto" latinLnBrk="0" hangingPunct="1">
              <a:lnSpc>
                <a:spcPct val="90000"/>
              </a:lnSpc>
              <a:spcBef>
                <a:spcPts val="960"/>
              </a:spcBef>
              <a:spcAft>
                <a:spcPts val="0"/>
              </a:spcAft>
              <a:buClrTx/>
              <a:buSzTx/>
              <a:buFontTx/>
              <a:buNone/>
              <a:tabLst/>
              <a:defRPr/>
            </a:pPr>
            <a:r>
              <a:rPr kumimoji="0" sz="6600" b="1" i="0" u="none" strike="noStrike" kern="1200" cap="none" spc="0" normalizeH="0" baseline="0" noProof="0" dirty="0">
                <a:ln>
                  <a:noFill/>
                </a:ln>
                <a:solidFill>
                  <a:srgbClr val="FFC000"/>
                </a:solidFill>
                <a:effectLst/>
                <a:uLnTx/>
                <a:uFillTx/>
                <a:latin typeface="Times New Roman"/>
                <a:ea typeface="+mn-ea"/>
                <a:cs typeface="Times New Roman"/>
              </a:rPr>
              <a:t>  Radioactive  </a:t>
            </a:r>
            <a:r>
              <a:rPr kumimoji="0" sz="6600" b="1" i="0" u="none" strike="noStrike" kern="1200" cap="none" spc="-85" normalizeH="0" baseline="0" noProof="0" dirty="0">
                <a:ln>
                  <a:noFill/>
                </a:ln>
                <a:solidFill>
                  <a:srgbClr val="FFC000"/>
                </a:solidFill>
                <a:effectLst/>
                <a:uLnTx/>
                <a:uFillTx/>
                <a:latin typeface="Times New Roman"/>
                <a:ea typeface="+mn-ea"/>
                <a:cs typeface="Times New Roman"/>
              </a:rPr>
              <a:t>Waste</a:t>
            </a:r>
            <a:endParaRPr kumimoji="0" sz="6600" b="0" i="0" u="none" strike="noStrike" kern="1200" cap="none" spc="0" normalizeH="0" baseline="0" noProof="0" dirty="0">
              <a:ln>
                <a:noFill/>
              </a:ln>
              <a:solidFill>
                <a:prstClr val="black"/>
              </a:solidFill>
              <a:effectLst/>
              <a:uLnTx/>
              <a:uFillTx/>
              <a:latin typeface="Times New Roman"/>
              <a:ea typeface="+mn-ea"/>
              <a:cs typeface="Times New Roman"/>
            </a:endParaRPr>
          </a:p>
        </p:txBody>
      </p:sp>
      <p:sp>
        <p:nvSpPr>
          <p:cNvPr id="6" name="object 6"/>
          <p:cNvSpPr/>
          <p:nvPr/>
        </p:nvSpPr>
        <p:spPr>
          <a:xfrm>
            <a:off x="6937773" y="1705029"/>
            <a:ext cx="1981199" cy="2475934"/>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Dikdörtgen 6">
            <a:extLst>
              <a:ext uri="{FF2B5EF4-FFF2-40B4-BE49-F238E27FC236}">
                <a16:creationId xmlns:a16="http://schemas.microsoft.com/office/drawing/2014/main" id="{8D3A3D4D-55AB-471B-9297-FB0D9D97A369}"/>
              </a:ext>
            </a:extLst>
          </p:cNvPr>
          <p:cNvSpPr/>
          <p:nvPr/>
        </p:nvSpPr>
        <p:spPr>
          <a:xfrm>
            <a:off x="409951" y="4669841"/>
            <a:ext cx="8734049" cy="1515361"/>
          </a:xfrm>
          <a:prstGeom prst="rect">
            <a:avLst/>
          </a:prstGeom>
          <a:noFill/>
          <a:ln w="25400" cap="flat" cmpd="sng" algn="ctr">
            <a:noFill/>
            <a:prstDash val="solid"/>
          </a:ln>
          <a:effectLst/>
        </p:spPr>
        <p:txBody>
          <a:bodyPr wrap="none">
            <a:prstTxWarp prst="textDeflateBottom">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16600" b="1" i="0" u="none" strike="noStrike" kern="0" cap="none" spc="0" normalizeH="0" baseline="0" noProof="0" dirty="0">
                <a:ln w="22225">
                  <a:solidFill>
                    <a:srgbClr val="C0504D"/>
                  </a:solidFill>
                  <a:prstDash val="solid"/>
                </a:ln>
                <a:solidFill>
                  <a:srgbClr val="C0504D">
                    <a:lumMod val="40000"/>
                    <a:lumOff val="60000"/>
                  </a:srgbClr>
                </a:solidFill>
                <a:effectLst/>
                <a:uLnTx/>
                <a:uFillTx/>
                <a:latin typeface="Verdana" panose="020B0604030504040204" pitchFamily="34" charset="0"/>
                <a:ea typeface="+mn-ea"/>
                <a:cs typeface="+mn-cs"/>
              </a:rPr>
              <a:t>HAZARDOUS WASTE MANAGEMENT</a:t>
            </a:r>
            <a:endParaRPr kumimoji="0" lang="tr-TR" sz="19900" b="1" i="0" u="none" strike="noStrike" kern="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sndAc>
          <p:stSnd>
            <p:snd r:embed="rId2" name="chimes.wav"/>
          </p:stSnd>
        </p:sndAc>
      </p:transition>
    </mc:Choice>
    <mc:Fallback xmlns="">
      <p:transition spd="slow">
        <p:fade/>
        <p:sndAc>
          <p:stSnd>
            <p:snd r:embed="rId6" name="chimes.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8D4AFCDA-D9C5-4851-9B91-21F325689EE7}"/>
              </a:ext>
            </a:extLst>
          </p:cNvPr>
          <p:cNvSpPr>
            <a:spLocks noGrp="1"/>
          </p:cNvSpPr>
          <p:nvPr>
            <p:ph type="dt" sz="half" idx="6"/>
          </p:nvPr>
        </p:nvSpPr>
        <p:spPr/>
        <p:txBody>
          <a:bodyPr/>
          <a:lstStyle/>
          <a:p>
            <a:fld id="{6A82E116-35CE-48FB-970F-693A9ED000C2}" type="datetime2">
              <a:rPr lang="en-US" smtClean="0"/>
              <a:t>Thursday, June 4, 2020</a:t>
            </a:fld>
            <a:endParaRPr lang="en-US"/>
          </a:p>
        </p:txBody>
      </p:sp>
      <p:sp>
        <p:nvSpPr>
          <p:cNvPr id="4" name="Slayt Numarası Yer Tutucusu 3">
            <a:extLst>
              <a:ext uri="{FF2B5EF4-FFF2-40B4-BE49-F238E27FC236}">
                <a16:creationId xmlns:a16="http://schemas.microsoft.com/office/drawing/2014/main" id="{515D162C-0D36-4B82-BF1D-511A8731E5AA}"/>
              </a:ext>
            </a:extLst>
          </p:cNvPr>
          <p:cNvSpPr>
            <a:spLocks noGrp="1"/>
          </p:cNvSpPr>
          <p:nvPr>
            <p:ph type="sldNum" sz="quarter" idx="7"/>
          </p:nvPr>
        </p:nvSpPr>
        <p:spPr/>
        <p:txBody>
          <a:bodyPr/>
          <a:lstStyle/>
          <a:p>
            <a:fld id="{7E7BA886-454A-433D-B5B3-3CD00C4D3740}" type="slidenum">
              <a:rPr lang="en-US" smtClean="0"/>
              <a:t>10</a:t>
            </a:fld>
            <a:endParaRPr lang="en-US"/>
          </a:p>
        </p:txBody>
      </p:sp>
      <p:pic>
        <p:nvPicPr>
          <p:cNvPr id="5" name="Resim 4">
            <a:extLst>
              <a:ext uri="{FF2B5EF4-FFF2-40B4-BE49-F238E27FC236}">
                <a16:creationId xmlns:a16="http://schemas.microsoft.com/office/drawing/2014/main" id="{67112297-2576-43D4-997D-B1C40C68112F}"/>
              </a:ext>
            </a:extLst>
          </p:cNvPr>
          <p:cNvPicPr>
            <a:picLocks noChangeAspect="1"/>
          </p:cNvPicPr>
          <p:nvPr/>
        </p:nvPicPr>
        <p:blipFill>
          <a:blip r:embed="rId3"/>
          <a:stretch>
            <a:fillRect/>
          </a:stretch>
        </p:blipFill>
        <p:spPr>
          <a:xfrm>
            <a:off x="8090987" y="5812961"/>
            <a:ext cx="1026923" cy="1031098"/>
          </a:xfrm>
          <a:prstGeom prst="rect">
            <a:avLst/>
          </a:prstGeom>
          <a:effectLst>
            <a:outerShdw blurRad="76200" dir="13500000" sy="23000" kx="1200000" algn="br" rotWithShape="0">
              <a:prstClr val="black">
                <a:alpha val="20000"/>
              </a:prstClr>
            </a:outerShdw>
          </a:effectLst>
        </p:spPr>
      </p:pic>
      <p:sp>
        <p:nvSpPr>
          <p:cNvPr id="6" name="Metin kutusu 5">
            <a:extLst>
              <a:ext uri="{FF2B5EF4-FFF2-40B4-BE49-F238E27FC236}">
                <a16:creationId xmlns:a16="http://schemas.microsoft.com/office/drawing/2014/main" id="{3981DC96-EEEB-4D13-A61D-0F6FC254F3B6}"/>
              </a:ext>
            </a:extLst>
          </p:cNvPr>
          <p:cNvSpPr txBox="1"/>
          <p:nvPr/>
        </p:nvSpPr>
        <p:spPr>
          <a:xfrm>
            <a:off x="-16306" y="-8273"/>
            <a:ext cx="9144000" cy="276999"/>
          </a:xfrm>
          <a:prstGeom prst="rect">
            <a:avLst/>
          </a:prstGeom>
          <a:solidFill>
            <a:schemeClr val="bg1">
              <a:lumMod val="75000"/>
            </a:schemeClr>
          </a:solidFill>
          <a:ln>
            <a:solidFill>
              <a:schemeClr val="accent4">
                <a:lumMod val="75000"/>
              </a:schemeClr>
            </a:solidFill>
          </a:ln>
        </p:spPr>
        <p:txBody>
          <a:bodyPr wrap="square" rtlCol="0">
            <a:spAutoFit/>
          </a:bodyPr>
          <a:lstStyle/>
          <a:p>
            <a:pPr algn="r"/>
            <a:r>
              <a:rPr lang="tr-TR" sz="1200" dirty="0"/>
              <a:t>RADIOACTIVE WASTE MANAGEMENT   </a:t>
            </a:r>
          </a:p>
        </p:txBody>
      </p:sp>
      <p:sp>
        <p:nvSpPr>
          <p:cNvPr id="3" name="Dikdörtgen 2">
            <a:extLst>
              <a:ext uri="{FF2B5EF4-FFF2-40B4-BE49-F238E27FC236}">
                <a16:creationId xmlns:a16="http://schemas.microsoft.com/office/drawing/2014/main" id="{FCA75345-7E20-4606-989B-16283A8BA84D}"/>
              </a:ext>
            </a:extLst>
          </p:cNvPr>
          <p:cNvSpPr/>
          <p:nvPr/>
        </p:nvSpPr>
        <p:spPr>
          <a:xfrm>
            <a:off x="1761787" y="1490322"/>
            <a:ext cx="6922174" cy="1851789"/>
          </a:xfrm>
          <a:prstGeom prst="rect">
            <a:avLst/>
          </a:prstGeom>
        </p:spPr>
        <p:txBody>
          <a:bodyPr wrap="square">
            <a:spAutoFit/>
          </a:bodyPr>
          <a:lstStyle/>
          <a:p>
            <a:pPr marL="241300" marR="490855" indent="-228600">
              <a:lnSpc>
                <a:spcPct val="70000"/>
              </a:lnSpc>
              <a:spcBef>
                <a:spcPts val="960"/>
              </a:spcBef>
              <a:buClr>
                <a:srgbClr val="FFFFFF"/>
              </a:buClr>
              <a:buFont typeface="Arial"/>
              <a:buChar char="•"/>
              <a:tabLst>
                <a:tab pos="332740" algn="l"/>
                <a:tab pos="333375" algn="l"/>
              </a:tabLst>
            </a:pPr>
            <a:r>
              <a:rPr lang="en-US" spc="-5" dirty="0">
                <a:solidFill>
                  <a:srgbClr val="FFFFFF"/>
                </a:solidFill>
                <a:latin typeface="Trebuchet MS"/>
                <a:cs typeface="Trebuchet MS"/>
              </a:rPr>
              <a:t>Contains </a:t>
            </a:r>
            <a:r>
              <a:rPr lang="en-US" spc="-10" dirty="0">
                <a:solidFill>
                  <a:srgbClr val="FFFFFF"/>
                </a:solidFill>
                <a:latin typeface="Trebuchet MS"/>
                <a:cs typeface="Trebuchet MS"/>
              </a:rPr>
              <a:t>higher </a:t>
            </a:r>
            <a:r>
              <a:rPr lang="en-US" spc="-5" dirty="0">
                <a:solidFill>
                  <a:srgbClr val="FFFFFF"/>
                </a:solidFill>
                <a:latin typeface="Trebuchet MS"/>
                <a:cs typeface="Trebuchet MS"/>
              </a:rPr>
              <a:t>amounts </a:t>
            </a:r>
            <a:r>
              <a:rPr lang="en-US" dirty="0">
                <a:solidFill>
                  <a:srgbClr val="FFFFFF"/>
                </a:solidFill>
                <a:latin typeface="Trebuchet MS"/>
                <a:cs typeface="Trebuchet MS"/>
              </a:rPr>
              <a:t>of </a:t>
            </a:r>
            <a:r>
              <a:rPr lang="en-US" spc="-5" dirty="0">
                <a:solidFill>
                  <a:srgbClr val="FFFFFF"/>
                </a:solidFill>
                <a:latin typeface="Trebuchet MS"/>
                <a:cs typeface="Trebuchet MS"/>
              </a:rPr>
              <a:t>radioactivity and in  </a:t>
            </a:r>
            <a:r>
              <a:rPr lang="en-US" dirty="0">
                <a:solidFill>
                  <a:srgbClr val="FFFFFF"/>
                </a:solidFill>
                <a:latin typeface="Trebuchet MS"/>
                <a:cs typeface="Trebuchet MS"/>
              </a:rPr>
              <a:t>general require shielding, </a:t>
            </a:r>
            <a:r>
              <a:rPr lang="en-US" spc="-5" dirty="0">
                <a:solidFill>
                  <a:srgbClr val="FFFFFF"/>
                </a:solidFill>
                <a:latin typeface="Trebuchet MS"/>
                <a:cs typeface="Trebuchet MS"/>
              </a:rPr>
              <a:t>but not</a:t>
            </a:r>
            <a:r>
              <a:rPr lang="en-US" spc="75" dirty="0">
                <a:solidFill>
                  <a:srgbClr val="FFFFFF"/>
                </a:solidFill>
                <a:latin typeface="Trebuchet MS"/>
                <a:cs typeface="Trebuchet MS"/>
              </a:rPr>
              <a:t> </a:t>
            </a:r>
            <a:r>
              <a:rPr lang="en-US" spc="-5" dirty="0">
                <a:solidFill>
                  <a:srgbClr val="FFFFFF"/>
                </a:solidFill>
                <a:latin typeface="Trebuchet MS"/>
                <a:cs typeface="Trebuchet MS"/>
              </a:rPr>
              <a:t>cooling</a:t>
            </a:r>
            <a:endParaRPr lang="en-US" dirty="0">
              <a:latin typeface="Trebuchet MS"/>
              <a:cs typeface="Trebuchet MS"/>
            </a:endParaRPr>
          </a:p>
          <a:p>
            <a:pPr marL="332740" indent="-320675">
              <a:lnSpc>
                <a:spcPts val="2450"/>
              </a:lnSpc>
              <a:spcBef>
                <a:spcPts val="135"/>
              </a:spcBef>
              <a:buFont typeface="Arial"/>
              <a:buChar char="•"/>
              <a:tabLst>
                <a:tab pos="332740" algn="l"/>
                <a:tab pos="333375" algn="l"/>
              </a:tabLst>
            </a:pPr>
            <a:r>
              <a:rPr lang="en-US" spc="-5" dirty="0">
                <a:solidFill>
                  <a:srgbClr val="FFFFFF"/>
                </a:solidFill>
                <a:latin typeface="Trebuchet MS"/>
                <a:cs typeface="Trebuchet MS"/>
              </a:rPr>
              <a:t>Includes </a:t>
            </a:r>
            <a:r>
              <a:rPr lang="en-US" dirty="0">
                <a:solidFill>
                  <a:srgbClr val="FFFFFF"/>
                </a:solidFill>
                <a:latin typeface="Trebuchet MS"/>
                <a:cs typeface="Trebuchet MS"/>
              </a:rPr>
              <a:t>resins, </a:t>
            </a:r>
            <a:r>
              <a:rPr lang="en-US" spc="-5" dirty="0">
                <a:solidFill>
                  <a:srgbClr val="FFFFFF"/>
                </a:solidFill>
                <a:latin typeface="Trebuchet MS"/>
                <a:cs typeface="Trebuchet MS"/>
              </a:rPr>
              <a:t>chemical sludge and metal</a:t>
            </a:r>
            <a:r>
              <a:rPr lang="en-US" spc="40" dirty="0">
                <a:solidFill>
                  <a:srgbClr val="FFFFFF"/>
                </a:solidFill>
                <a:latin typeface="Trebuchet MS"/>
                <a:cs typeface="Trebuchet MS"/>
              </a:rPr>
              <a:t> </a:t>
            </a:r>
            <a:r>
              <a:rPr lang="en-US" spc="-5" dirty="0">
                <a:solidFill>
                  <a:srgbClr val="FFFFFF"/>
                </a:solidFill>
                <a:latin typeface="Trebuchet MS"/>
                <a:cs typeface="Trebuchet MS"/>
              </a:rPr>
              <a:t>nuclear</a:t>
            </a:r>
            <a:endParaRPr lang="en-US" dirty="0">
              <a:latin typeface="Trebuchet MS"/>
              <a:cs typeface="Trebuchet MS"/>
            </a:endParaRPr>
          </a:p>
          <a:p>
            <a:pPr marL="241300" marR="415925">
              <a:lnSpc>
                <a:spcPct val="70000"/>
              </a:lnSpc>
              <a:spcBef>
                <a:spcPts val="434"/>
              </a:spcBef>
            </a:pPr>
            <a:r>
              <a:rPr lang="en-US" dirty="0">
                <a:solidFill>
                  <a:srgbClr val="FFFFFF"/>
                </a:solidFill>
                <a:latin typeface="Trebuchet MS"/>
                <a:cs typeface="Trebuchet MS"/>
              </a:rPr>
              <a:t>fuel </a:t>
            </a:r>
            <a:r>
              <a:rPr lang="en-US" spc="-5" dirty="0">
                <a:solidFill>
                  <a:srgbClr val="FFFFFF"/>
                </a:solidFill>
                <a:latin typeface="Trebuchet MS"/>
                <a:cs typeface="Trebuchet MS"/>
              </a:rPr>
              <a:t>cladding, as well as contaminated materials  </a:t>
            </a:r>
            <a:r>
              <a:rPr lang="en-US" dirty="0">
                <a:solidFill>
                  <a:srgbClr val="FFFFFF"/>
                </a:solidFill>
                <a:latin typeface="Trebuchet MS"/>
                <a:cs typeface="Trebuchet MS"/>
              </a:rPr>
              <a:t>from reactor</a:t>
            </a:r>
            <a:r>
              <a:rPr lang="en-US" spc="5" dirty="0">
                <a:solidFill>
                  <a:srgbClr val="FFFFFF"/>
                </a:solidFill>
                <a:latin typeface="Trebuchet MS"/>
                <a:cs typeface="Trebuchet MS"/>
              </a:rPr>
              <a:t> </a:t>
            </a:r>
            <a:r>
              <a:rPr lang="en-US" spc="-10" dirty="0">
                <a:solidFill>
                  <a:srgbClr val="FFFFFF"/>
                </a:solidFill>
                <a:latin typeface="Trebuchet MS"/>
                <a:cs typeface="Trebuchet MS"/>
              </a:rPr>
              <a:t>decommissioning.</a:t>
            </a:r>
            <a:endParaRPr lang="en-US" dirty="0">
              <a:latin typeface="Trebuchet MS"/>
              <a:cs typeface="Trebuchet MS"/>
            </a:endParaRPr>
          </a:p>
          <a:p>
            <a:pPr marL="241300" marR="610235" indent="-228600">
              <a:lnSpc>
                <a:spcPct val="70000"/>
              </a:lnSpc>
              <a:spcBef>
                <a:spcPts val="1005"/>
              </a:spcBef>
              <a:buClr>
                <a:srgbClr val="FFFFFF"/>
              </a:buClr>
              <a:buFont typeface="Arial"/>
              <a:buChar char="•"/>
              <a:tabLst>
                <a:tab pos="332740" algn="l"/>
                <a:tab pos="333375" algn="l"/>
              </a:tabLst>
            </a:pPr>
            <a:r>
              <a:rPr lang="en-US" dirty="0"/>
              <a:t>	</a:t>
            </a:r>
            <a:r>
              <a:rPr lang="en-US" spc="-5" dirty="0">
                <a:solidFill>
                  <a:srgbClr val="FFFFFF"/>
                </a:solidFill>
                <a:latin typeface="Trebuchet MS"/>
                <a:cs typeface="Trebuchet MS"/>
              </a:rPr>
              <a:t>It may be solidified in concrete or bitumen </a:t>
            </a:r>
            <a:r>
              <a:rPr lang="en-US" dirty="0">
                <a:solidFill>
                  <a:srgbClr val="FFFFFF"/>
                </a:solidFill>
                <a:latin typeface="Trebuchet MS"/>
                <a:cs typeface="Trebuchet MS"/>
              </a:rPr>
              <a:t>for  </a:t>
            </a:r>
            <a:r>
              <a:rPr lang="en-US" spc="-5" dirty="0">
                <a:solidFill>
                  <a:srgbClr val="FFFFFF"/>
                </a:solidFill>
                <a:latin typeface="Trebuchet MS"/>
                <a:cs typeface="Trebuchet MS"/>
              </a:rPr>
              <a:t>disposal.</a:t>
            </a:r>
            <a:endParaRPr lang="en-US" dirty="0">
              <a:latin typeface="Trebuchet MS"/>
              <a:cs typeface="Trebuchet MS"/>
            </a:endParaRPr>
          </a:p>
          <a:p>
            <a:endParaRPr lang="tr-TR" dirty="0">
              <a:solidFill>
                <a:schemeClr val="bg1"/>
              </a:solidFill>
            </a:endParaRPr>
          </a:p>
        </p:txBody>
      </p:sp>
      <p:sp>
        <p:nvSpPr>
          <p:cNvPr id="8" name="Dikdörtgen 7">
            <a:extLst>
              <a:ext uri="{FF2B5EF4-FFF2-40B4-BE49-F238E27FC236}">
                <a16:creationId xmlns:a16="http://schemas.microsoft.com/office/drawing/2014/main" id="{BDAD00D2-E8E8-4FBE-B981-07463E3CDBD6}"/>
              </a:ext>
            </a:extLst>
          </p:cNvPr>
          <p:cNvSpPr/>
          <p:nvPr/>
        </p:nvSpPr>
        <p:spPr>
          <a:xfrm>
            <a:off x="2123728" y="599997"/>
            <a:ext cx="3417154" cy="461665"/>
          </a:xfrm>
          <a:prstGeom prst="rect">
            <a:avLst/>
          </a:prstGeom>
        </p:spPr>
        <p:txBody>
          <a:bodyPr wrap="none">
            <a:spAutoFit/>
          </a:bodyPr>
          <a:lstStyle/>
          <a:p>
            <a:pPr lvl="0"/>
            <a:r>
              <a:rPr lang="en-US" sz="2400" b="1" dirty="0">
                <a:highlight>
                  <a:srgbClr val="FFFF00"/>
                </a:highlight>
              </a:rPr>
              <a:t>Intermediate-level Waste</a:t>
            </a:r>
            <a:endParaRPr lang="tr-TR" sz="2400" b="1" dirty="0">
              <a:highlight>
                <a:srgbClr val="FFFF00"/>
              </a:highlight>
            </a:endParaRPr>
          </a:p>
        </p:txBody>
      </p:sp>
      <p:sp>
        <p:nvSpPr>
          <p:cNvPr id="10" name="object 5">
            <a:extLst>
              <a:ext uri="{FF2B5EF4-FFF2-40B4-BE49-F238E27FC236}">
                <a16:creationId xmlns:a16="http://schemas.microsoft.com/office/drawing/2014/main" id="{54F68B14-E572-4898-BD1C-C9545AAFB41E}"/>
              </a:ext>
            </a:extLst>
          </p:cNvPr>
          <p:cNvSpPr/>
          <p:nvPr/>
        </p:nvSpPr>
        <p:spPr>
          <a:xfrm>
            <a:off x="1619758" y="3948430"/>
            <a:ext cx="4584192" cy="2000850"/>
          </a:xfrm>
          <a:prstGeom prst="rect">
            <a:avLst/>
          </a:prstGeom>
          <a:blipFill>
            <a:blip r:embed="rId4" cstate="print"/>
            <a:stretch>
              <a:fillRect/>
            </a:stretch>
          </a:blipFill>
        </p:spPr>
        <p:txBody>
          <a:bodyPr wrap="square" lIns="0" tIns="0" rIns="0" bIns="0" rtlCol="0"/>
          <a:lstStyle/>
          <a:p>
            <a:endParaRPr/>
          </a:p>
        </p:txBody>
      </p:sp>
      <p:sp>
        <p:nvSpPr>
          <p:cNvPr id="11" name="object 6">
            <a:extLst>
              <a:ext uri="{FF2B5EF4-FFF2-40B4-BE49-F238E27FC236}">
                <a16:creationId xmlns:a16="http://schemas.microsoft.com/office/drawing/2014/main" id="{C4721FEF-0CB5-4C14-A6DF-8D4A28EF58CB}"/>
              </a:ext>
            </a:extLst>
          </p:cNvPr>
          <p:cNvSpPr/>
          <p:nvPr/>
        </p:nvSpPr>
        <p:spPr>
          <a:xfrm>
            <a:off x="6322823" y="4777485"/>
            <a:ext cx="2674620" cy="1970532"/>
          </a:xfrm>
          <a:prstGeom prst="rect">
            <a:avLst/>
          </a:prstGeom>
          <a:blipFill>
            <a:blip r:embed="rId5"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0197296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8D4AFCDA-D9C5-4851-9B91-21F325689EE7}"/>
              </a:ext>
            </a:extLst>
          </p:cNvPr>
          <p:cNvSpPr>
            <a:spLocks noGrp="1"/>
          </p:cNvSpPr>
          <p:nvPr>
            <p:ph type="dt" sz="half" idx="6"/>
          </p:nvPr>
        </p:nvSpPr>
        <p:spPr/>
        <p:txBody>
          <a:bodyPr/>
          <a:lstStyle/>
          <a:p>
            <a:fld id="{6A82E116-35CE-48FB-970F-693A9ED000C2}" type="datetime2">
              <a:rPr lang="en-US" smtClean="0"/>
              <a:t>Thursday, June 4, 2020</a:t>
            </a:fld>
            <a:endParaRPr lang="en-US"/>
          </a:p>
        </p:txBody>
      </p:sp>
      <p:sp>
        <p:nvSpPr>
          <p:cNvPr id="4" name="Slayt Numarası Yer Tutucusu 3">
            <a:extLst>
              <a:ext uri="{FF2B5EF4-FFF2-40B4-BE49-F238E27FC236}">
                <a16:creationId xmlns:a16="http://schemas.microsoft.com/office/drawing/2014/main" id="{515D162C-0D36-4B82-BF1D-511A8731E5AA}"/>
              </a:ext>
            </a:extLst>
          </p:cNvPr>
          <p:cNvSpPr>
            <a:spLocks noGrp="1"/>
          </p:cNvSpPr>
          <p:nvPr>
            <p:ph type="sldNum" sz="quarter" idx="7"/>
          </p:nvPr>
        </p:nvSpPr>
        <p:spPr/>
        <p:txBody>
          <a:bodyPr/>
          <a:lstStyle/>
          <a:p>
            <a:fld id="{7E7BA886-454A-433D-B5B3-3CD00C4D3740}" type="slidenum">
              <a:rPr lang="en-US" smtClean="0"/>
              <a:t>11</a:t>
            </a:fld>
            <a:endParaRPr lang="en-US"/>
          </a:p>
        </p:txBody>
      </p:sp>
      <p:pic>
        <p:nvPicPr>
          <p:cNvPr id="5" name="Resim 4">
            <a:extLst>
              <a:ext uri="{FF2B5EF4-FFF2-40B4-BE49-F238E27FC236}">
                <a16:creationId xmlns:a16="http://schemas.microsoft.com/office/drawing/2014/main" id="{67112297-2576-43D4-997D-B1C40C68112F}"/>
              </a:ext>
            </a:extLst>
          </p:cNvPr>
          <p:cNvPicPr>
            <a:picLocks noChangeAspect="1"/>
          </p:cNvPicPr>
          <p:nvPr/>
        </p:nvPicPr>
        <p:blipFill>
          <a:blip r:embed="rId3"/>
          <a:stretch>
            <a:fillRect/>
          </a:stretch>
        </p:blipFill>
        <p:spPr>
          <a:xfrm>
            <a:off x="8090987" y="5812961"/>
            <a:ext cx="1026923" cy="1031098"/>
          </a:xfrm>
          <a:prstGeom prst="rect">
            <a:avLst/>
          </a:prstGeom>
          <a:effectLst>
            <a:outerShdw blurRad="76200" dir="13500000" sy="23000" kx="1200000" algn="br" rotWithShape="0">
              <a:prstClr val="black">
                <a:alpha val="20000"/>
              </a:prstClr>
            </a:outerShdw>
          </a:effectLst>
        </p:spPr>
      </p:pic>
      <p:sp>
        <p:nvSpPr>
          <p:cNvPr id="6" name="Metin kutusu 5">
            <a:extLst>
              <a:ext uri="{FF2B5EF4-FFF2-40B4-BE49-F238E27FC236}">
                <a16:creationId xmlns:a16="http://schemas.microsoft.com/office/drawing/2014/main" id="{3981DC96-EEEB-4D13-A61D-0F6FC254F3B6}"/>
              </a:ext>
            </a:extLst>
          </p:cNvPr>
          <p:cNvSpPr txBox="1"/>
          <p:nvPr/>
        </p:nvSpPr>
        <p:spPr>
          <a:xfrm>
            <a:off x="-16306" y="-8273"/>
            <a:ext cx="9144000" cy="276999"/>
          </a:xfrm>
          <a:prstGeom prst="rect">
            <a:avLst/>
          </a:prstGeom>
          <a:solidFill>
            <a:schemeClr val="bg1">
              <a:lumMod val="75000"/>
            </a:schemeClr>
          </a:solidFill>
          <a:ln>
            <a:solidFill>
              <a:schemeClr val="accent4">
                <a:lumMod val="75000"/>
              </a:schemeClr>
            </a:solidFill>
          </a:ln>
        </p:spPr>
        <p:txBody>
          <a:bodyPr wrap="square" rtlCol="0">
            <a:spAutoFit/>
          </a:bodyPr>
          <a:lstStyle/>
          <a:p>
            <a:pPr algn="r"/>
            <a:r>
              <a:rPr lang="tr-TR" sz="1200" dirty="0"/>
              <a:t>RADIOACTIVE WASTE MANAGEMENT   </a:t>
            </a:r>
          </a:p>
        </p:txBody>
      </p:sp>
      <p:sp>
        <p:nvSpPr>
          <p:cNvPr id="3" name="Dikdörtgen 2">
            <a:extLst>
              <a:ext uri="{FF2B5EF4-FFF2-40B4-BE49-F238E27FC236}">
                <a16:creationId xmlns:a16="http://schemas.microsoft.com/office/drawing/2014/main" id="{CD374712-EB84-4BDB-A153-27D9AA6843A2}"/>
              </a:ext>
            </a:extLst>
          </p:cNvPr>
          <p:cNvSpPr/>
          <p:nvPr/>
        </p:nvSpPr>
        <p:spPr>
          <a:xfrm>
            <a:off x="1619671" y="736110"/>
            <a:ext cx="7388857" cy="1477328"/>
          </a:xfrm>
          <a:prstGeom prst="rect">
            <a:avLst/>
          </a:prstGeom>
        </p:spPr>
        <p:txBody>
          <a:bodyPr wrap="square">
            <a:spAutoFit/>
          </a:bodyPr>
          <a:lstStyle/>
          <a:p>
            <a:r>
              <a:rPr lang="en-US" dirty="0">
                <a:solidFill>
                  <a:schemeClr val="bg1"/>
                </a:solidFill>
              </a:rPr>
              <a:t>Most of the radioactive waste that is around today is considered to be low level. In fact, about 90% of all nuclear waste is low level. Nuclear reactors, hospitals, dental offices, and similar types of facilities often use  low-level nuclear waste materials on a daily basis and it is needed in order to provide the services that are offered within these facilities</a:t>
            </a:r>
            <a:r>
              <a:rPr lang="tr-TR" dirty="0">
                <a:solidFill>
                  <a:schemeClr val="bg1"/>
                </a:solidFill>
              </a:rPr>
              <a:t>.</a:t>
            </a:r>
          </a:p>
        </p:txBody>
      </p:sp>
      <p:sp>
        <p:nvSpPr>
          <p:cNvPr id="7" name="Dikdörtgen 6">
            <a:extLst>
              <a:ext uri="{FF2B5EF4-FFF2-40B4-BE49-F238E27FC236}">
                <a16:creationId xmlns:a16="http://schemas.microsoft.com/office/drawing/2014/main" id="{1C2674DA-FEF5-4DDE-A299-4EA7CB598500}"/>
              </a:ext>
            </a:extLst>
          </p:cNvPr>
          <p:cNvSpPr/>
          <p:nvPr/>
        </p:nvSpPr>
        <p:spPr>
          <a:xfrm>
            <a:off x="1979712" y="325368"/>
            <a:ext cx="2274149" cy="461665"/>
          </a:xfrm>
          <a:prstGeom prst="rect">
            <a:avLst/>
          </a:prstGeom>
        </p:spPr>
        <p:txBody>
          <a:bodyPr wrap="none">
            <a:spAutoFit/>
          </a:bodyPr>
          <a:lstStyle/>
          <a:p>
            <a:r>
              <a:rPr lang="tr-TR" sz="2400" b="1" dirty="0" err="1">
                <a:highlight>
                  <a:srgbClr val="FFFF00"/>
                </a:highlight>
              </a:rPr>
              <a:t>Low-level</a:t>
            </a:r>
            <a:r>
              <a:rPr lang="tr-TR" sz="2400" b="1" dirty="0">
                <a:highlight>
                  <a:srgbClr val="FFFF00"/>
                </a:highlight>
              </a:rPr>
              <a:t> </a:t>
            </a:r>
            <a:r>
              <a:rPr lang="tr-TR" sz="2400" b="1" dirty="0" err="1">
                <a:highlight>
                  <a:srgbClr val="FFFF00"/>
                </a:highlight>
              </a:rPr>
              <a:t>Waste</a:t>
            </a:r>
            <a:endParaRPr lang="tr-TR" sz="2400" b="1" dirty="0">
              <a:highlight>
                <a:srgbClr val="FFFF00"/>
              </a:highlight>
            </a:endParaRPr>
          </a:p>
        </p:txBody>
      </p:sp>
      <p:grpSp>
        <p:nvGrpSpPr>
          <p:cNvPr id="10" name="object 4">
            <a:extLst>
              <a:ext uri="{FF2B5EF4-FFF2-40B4-BE49-F238E27FC236}">
                <a16:creationId xmlns:a16="http://schemas.microsoft.com/office/drawing/2014/main" id="{B7F31132-7B5D-4193-83C7-521A5E79266B}"/>
              </a:ext>
            </a:extLst>
          </p:cNvPr>
          <p:cNvGrpSpPr/>
          <p:nvPr/>
        </p:nvGrpSpPr>
        <p:grpSpPr>
          <a:xfrm>
            <a:off x="1742539" y="3000263"/>
            <a:ext cx="7073415" cy="3532369"/>
            <a:chOff x="2412492" y="3429000"/>
            <a:chExt cx="6596380" cy="3208020"/>
          </a:xfrm>
        </p:grpSpPr>
        <p:sp>
          <p:nvSpPr>
            <p:cNvPr id="11" name="object 5">
              <a:extLst>
                <a:ext uri="{FF2B5EF4-FFF2-40B4-BE49-F238E27FC236}">
                  <a16:creationId xmlns:a16="http://schemas.microsoft.com/office/drawing/2014/main" id="{E33E4AB7-FC0D-4276-8536-5D26B831C62B}"/>
                </a:ext>
              </a:extLst>
            </p:cNvPr>
            <p:cNvSpPr/>
            <p:nvPr/>
          </p:nvSpPr>
          <p:spPr>
            <a:xfrm>
              <a:off x="6341363" y="3717036"/>
              <a:ext cx="2666999" cy="2919984"/>
            </a:xfrm>
            <a:prstGeom prst="rect">
              <a:avLst/>
            </a:prstGeom>
            <a:blipFill>
              <a:blip r:embed="rId4" cstate="print"/>
              <a:stretch>
                <a:fillRect/>
              </a:stretch>
            </a:blipFill>
          </p:spPr>
          <p:txBody>
            <a:bodyPr wrap="square" lIns="0" tIns="0" rIns="0" bIns="0" rtlCol="0"/>
            <a:lstStyle/>
            <a:p>
              <a:endParaRPr/>
            </a:p>
          </p:txBody>
        </p:sp>
        <p:sp>
          <p:nvSpPr>
            <p:cNvPr id="12" name="object 6">
              <a:extLst>
                <a:ext uri="{FF2B5EF4-FFF2-40B4-BE49-F238E27FC236}">
                  <a16:creationId xmlns:a16="http://schemas.microsoft.com/office/drawing/2014/main" id="{9C95ABFB-616F-48CF-8B3D-353076B7A2A4}"/>
                </a:ext>
              </a:extLst>
            </p:cNvPr>
            <p:cNvSpPr/>
            <p:nvPr/>
          </p:nvSpPr>
          <p:spPr>
            <a:xfrm>
              <a:off x="2412492" y="3429000"/>
              <a:ext cx="3657600" cy="2647188"/>
            </a:xfrm>
            <a:prstGeom prst="rect">
              <a:avLst/>
            </a:prstGeom>
            <a:blipFill>
              <a:blip r:embed="rId5" cstate="print"/>
              <a:stretch>
                <a:fillRect/>
              </a:stretch>
            </a:blipFill>
          </p:spPr>
          <p:txBody>
            <a:bodyPr wrap="square" lIns="0" tIns="0" rIns="0" bIns="0" rtlCol="0"/>
            <a:lstStyle/>
            <a:p>
              <a:endParaRPr dirty="0"/>
            </a:p>
          </p:txBody>
        </p:sp>
      </p:grpSp>
    </p:spTree>
    <p:extLst>
      <p:ext uri="{BB962C8B-B14F-4D97-AF65-F5344CB8AC3E}">
        <p14:creationId xmlns:p14="http://schemas.microsoft.com/office/powerpoint/2010/main" val="22501249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sp>
          <p:nvSpPr>
            <p:cNvPr id="3" name="object 3"/>
            <p:cNvSpPr/>
            <p:nvPr/>
          </p:nvSpPr>
          <p:spPr>
            <a:xfrm>
              <a:off x="2004060" y="2045207"/>
              <a:ext cx="6472428" cy="1845564"/>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3970020" y="4125467"/>
              <a:ext cx="150875" cy="97536"/>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3990594" y="4148603"/>
              <a:ext cx="92075" cy="41275"/>
            </a:xfrm>
            <a:custGeom>
              <a:avLst/>
              <a:gdLst/>
              <a:ahLst/>
              <a:cxnLst/>
              <a:rect l="l" t="t" r="r" b="b"/>
              <a:pathLst>
                <a:path w="92075" h="41275">
                  <a:moveTo>
                    <a:pt x="91720" y="0"/>
                  </a:moveTo>
                  <a:lnTo>
                    <a:pt x="0" y="0"/>
                  </a:lnTo>
                  <a:lnTo>
                    <a:pt x="0" y="40745"/>
                  </a:lnTo>
                  <a:lnTo>
                    <a:pt x="91720" y="40745"/>
                  </a:lnTo>
                  <a:lnTo>
                    <a:pt x="91720" y="0"/>
                  </a:lnTo>
                  <a:close/>
                </a:path>
              </a:pathLst>
            </a:custGeom>
            <a:solidFill>
              <a:srgbClr val="EBEAE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3990594" y="4148603"/>
              <a:ext cx="92075" cy="41275"/>
            </a:xfrm>
            <a:custGeom>
              <a:avLst/>
              <a:gdLst/>
              <a:ahLst/>
              <a:cxnLst/>
              <a:rect l="l" t="t" r="r" b="b"/>
              <a:pathLst>
                <a:path w="92075" h="41275">
                  <a:moveTo>
                    <a:pt x="0" y="40745"/>
                  </a:moveTo>
                  <a:lnTo>
                    <a:pt x="91720" y="40745"/>
                  </a:lnTo>
                  <a:lnTo>
                    <a:pt x="91720" y="0"/>
                  </a:lnTo>
                  <a:lnTo>
                    <a:pt x="0" y="0"/>
                  </a:lnTo>
                  <a:lnTo>
                    <a:pt x="0" y="40745"/>
                  </a:lnTo>
                  <a:close/>
                </a:path>
              </a:pathLst>
            </a:custGeom>
            <a:ln w="12192">
              <a:solidFill>
                <a:srgbClr val="39527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4085844" y="3989832"/>
              <a:ext cx="3694176" cy="320039"/>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4100067" y="4007230"/>
              <a:ext cx="3647821" cy="275081"/>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4486655" y="4416552"/>
              <a:ext cx="2784348" cy="320039"/>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4500626" y="4434204"/>
              <a:ext cx="2737612" cy="274827"/>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Metin kutusu 10">
            <a:extLst>
              <a:ext uri="{FF2B5EF4-FFF2-40B4-BE49-F238E27FC236}">
                <a16:creationId xmlns:a16="http://schemas.microsoft.com/office/drawing/2014/main" id="{079101BE-B9BA-44C8-BB7C-59C18BB2EB66}"/>
              </a:ext>
            </a:extLst>
          </p:cNvPr>
          <p:cNvSpPr txBox="1"/>
          <p:nvPr/>
        </p:nvSpPr>
        <p:spPr>
          <a:xfrm>
            <a:off x="-16306" y="-8273"/>
            <a:ext cx="9144000" cy="276999"/>
          </a:xfrm>
          <a:prstGeom prst="rect">
            <a:avLst/>
          </a:prstGeom>
          <a:solidFill>
            <a:schemeClr val="bg1">
              <a:lumMod val="75000"/>
            </a:schemeClr>
          </a:solidFill>
          <a:ln>
            <a:solidFill>
              <a:schemeClr val="accent4">
                <a:lumMod val="75000"/>
              </a:schemeClr>
            </a:solidFill>
          </a:ln>
        </p:spPr>
        <p:txBody>
          <a:bodyPr wrap="square" rtlCol="0">
            <a:spAutoFit/>
          </a:bodyPr>
          <a:lstStyle/>
          <a:p>
            <a:pPr algn="r"/>
            <a:r>
              <a:rPr lang="tr-TR" sz="1200" dirty="0"/>
              <a:t>RADIOACTIVE WASTE MANAGEMENT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770632" y="2685288"/>
            <a:ext cx="4907280" cy="3717036"/>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p:nvPr/>
        </p:nvSpPr>
        <p:spPr>
          <a:xfrm>
            <a:off x="2079498" y="348233"/>
            <a:ext cx="6383655" cy="2160270"/>
          </a:xfrm>
          <a:prstGeom prst="rect">
            <a:avLst/>
          </a:prstGeom>
        </p:spPr>
        <p:txBody>
          <a:bodyPr vert="horz" wrap="square" lIns="0" tIns="12700" rIns="0" bIns="0" rtlCol="0">
            <a:spAutoFit/>
          </a:bodyPr>
          <a:lstStyle/>
          <a:p>
            <a:pPr marL="257810" marR="0" lvl="0" indent="-245745" algn="l" defTabSz="914400" rtl="0" eaLnBrk="1" fontAlgn="auto" latinLnBrk="0" hangingPunct="1">
              <a:lnSpc>
                <a:spcPct val="100000"/>
              </a:lnSpc>
              <a:spcBef>
                <a:spcPts val="100"/>
              </a:spcBef>
              <a:spcAft>
                <a:spcPts val="0"/>
              </a:spcAft>
              <a:buClrTx/>
              <a:buSzTx/>
              <a:buFontTx/>
              <a:buChar char="-"/>
              <a:tabLst>
                <a:tab pos="257810" algn="l"/>
                <a:tab pos="258445" algn="l"/>
              </a:tabLst>
              <a:defRPr/>
            </a:pPr>
            <a:r>
              <a:rPr kumimoji="0" sz="2000" b="0" i="0" u="none" strike="noStrike" kern="1200" cap="none" spc="-5" normalizeH="0" baseline="0" noProof="0" dirty="0">
                <a:ln>
                  <a:noFill/>
                </a:ln>
                <a:solidFill>
                  <a:srgbClr val="FFFFFF"/>
                </a:solidFill>
                <a:effectLst/>
                <a:uLnTx/>
                <a:uFillTx/>
                <a:latin typeface="Trebuchet MS"/>
                <a:ea typeface="+mn-ea"/>
                <a:cs typeface="Trebuchet MS"/>
              </a:rPr>
              <a:t>Developed by University </a:t>
            </a:r>
            <a:r>
              <a:rPr kumimoji="0" sz="2000" b="0" i="0" u="none" strike="noStrike" kern="1200" cap="none" spc="0" normalizeH="0" baseline="0" noProof="0" dirty="0">
                <a:ln>
                  <a:noFill/>
                </a:ln>
                <a:solidFill>
                  <a:srgbClr val="FFFFFF"/>
                </a:solidFill>
                <a:effectLst/>
                <a:uLnTx/>
                <a:uFillTx/>
                <a:latin typeface="Trebuchet MS"/>
                <a:ea typeface="+mn-ea"/>
                <a:cs typeface="Trebuchet MS"/>
              </a:rPr>
              <a:t>of</a:t>
            </a:r>
            <a:r>
              <a:rPr kumimoji="0" sz="2000" b="0" i="0" u="none" strike="noStrike" kern="1200" cap="none" spc="-90" normalizeH="0" baseline="0" noProof="0" dirty="0">
                <a:ln>
                  <a:noFill/>
                </a:ln>
                <a:solidFill>
                  <a:srgbClr val="FFFFFF"/>
                </a:solidFill>
                <a:effectLst/>
                <a:uLnTx/>
                <a:uFillTx/>
                <a:latin typeface="Trebuchet MS"/>
                <a:ea typeface="+mn-ea"/>
                <a:cs typeface="Trebuchet MS"/>
              </a:rPr>
              <a:t> </a:t>
            </a:r>
            <a:r>
              <a:rPr kumimoji="0" sz="2000" b="0" i="0" u="none" strike="noStrike" kern="1200" cap="none" spc="-5" normalizeH="0" baseline="0" noProof="0" dirty="0">
                <a:ln>
                  <a:noFill/>
                </a:ln>
                <a:solidFill>
                  <a:srgbClr val="FFFFFF"/>
                </a:solidFill>
                <a:effectLst/>
                <a:uLnTx/>
                <a:uFillTx/>
                <a:latin typeface="Trebuchet MS"/>
                <a:ea typeface="+mn-ea"/>
                <a:cs typeface="Trebuchet MS"/>
              </a:rPr>
              <a:t>Bristol</a:t>
            </a:r>
            <a:endParaRPr kumimoji="0" sz="2000" b="0" i="0" u="none" strike="noStrike" kern="1200" cap="none" spc="0" normalizeH="0" baseline="0" noProof="0">
              <a:ln>
                <a:noFill/>
              </a:ln>
              <a:solidFill>
                <a:prstClr val="black"/>
              </a:solidFill>
              <a:effectLst/>
              <a:uLnTx/>
              <a:uFillTx/>
              <a:latin typeface="Trebuchet MS"/>
              <a:ea typeface="+mn-ea"/>
              <a:cs typeface="Trebuchet MS"/>
            </a:endParaRPr>
          </a:p>
          <a:p>
            <a:pPr marL="0" marR="0" lvl="0" indent="0" algn="l" defTabSz="914400" rtl="0" eaLnBrk="1" fontAlgn="auto" latinLnBrk="0" hangingPunct="1">
              <a:lnSpc>
                <a:spcPct val="100000"/>
              </a:lnSpc>
              <a:spcBef>
                <a:spcPts val="25"/>
              </a:spcBef>
              <a:spcAft>
                <a:spcPts val="0"/>
              </a:spcAft>
              <a:buClr>
                <a:srgbClr val="FFFFFF"/>
              </a:buClr>
              <a:buSzTx/>
              <a:buFont typeface="Trebuchet MS"/>
              <a:buChar char="-"/>
              <a:tabLst/>
              <a:defRPr/>
            </a:pPr>
            <a:endParaRPr kumimoji="0" sz="2050" b="0" i="0" u="none" strike="noStrike" kern="1200" cap="none" spc="0" normalizeH="0" baseline="0" noProof="0">
              <a:ln>
                <a:noFill/>
              </a:ln>
              <a:solidFill>
                <a:prstClr val="black"/>
              </a:solidFill>
              <a:effectLst/>
              <a:uLnTx/>
              <a:uFillTx/>
              <a:latin typeface="Trebuchet MS"/>
              <a:ea typeface="+mn-ea"/>
              <a:cs typeface="Trebuchet MS"/>
            </a:endParaRPr>
          </a:p>
          <a:p>
            <a:pPr marL="12700" marR="657225" lvl="0" indent="0" algn="l" defTabSz="914400" rtl="0" eaLnBrk="1" fontAlgn="auto" latinLnBrk="0" hangingPunct="1">
              <a:lnSpc>
                <a:spcPct val="100000"/>
              </a:lnSpc>
              <a:spcBef>
                <a:spcPts val="0"/>
              </a:spcBef>
              <a:spcAft>
                <a:spcPts val="0"/>
              </a:spcAft>
              <a:buClrTx/>
              <a:buSzTx/>
              <a:buFontTx/>
              <a:buChar char="-"/>
              <a:tabLst>
                <a:tab pos="257810" algn="l"/>
                <a:tab pos="258445" algn="l"/>
              </a:tabLst>
              <a:defRPr/>
            </a:pPr>
            <a:r>
              <a:rPr kumimoji="0" sz="2000" b="0" i="0" u="none" strike="noStrike" kern="1200" cap="none" spc="0" normalizeH="0" baseline="0" noProof="0" dirty="0">
                <a:ln>
                  <a:noFill/>
                </a:ln>
                <a:solidFill>
                  <a:srgbClr val="FFFFFF"/>
                </a:solidFill>
                <a:effectLst/>
                <a:uLnTx/>
                <a:uFillTx/>
                <a:latin typeface="Trebuchet MS"/>
                <a:ea typeface="+mn-ea"/>
                <a:cs typeface="Trebuchet MS"/>
              </a:rPr>
              <a:t>Diamond </a:t>
            </a:r>
            <a:r>
              <a:rPr kumimoji="0" sz="2000" b="0" i="0" u="none" strike="noStrike" kern="1200" cap="none" spc="-5" normalizeH="0" baseline="0" noProof="0" dirty="0">
                <a:ln>
                  <a:noFill/>
                </a:ln>
                <a:solidFill>
                  <a:srgbClr val="FFFFFF"/>
                </a:solidFill>
                <a:effectLst/>
                <a:uLnTx/>
                <a:uFillTx/>
                <a:latin typeface="Trebuchet MS"/>
                <a:ea typeface="+mn-ea"/>
                <a:cs typeface="Trebuchet MS"/>
              </a:rPr>
              <a:t>is made </a:t>
            </a:r>
            <a:r>
              <a:rPr kumimoji="0" sz="2000" b="0" i="0" u="none" strike="noStrike" kern="1200" cap="none" spc="0" normalizeH="0" baseline="0" noProof="0" dirty="0">
                <a:ln>
                  <a:noFill/>
                </a:ln>
                <a:solidFill>
                  <a:srgbClr val="FFFFFF"/>
                </a:solidFill>
                <a:effectLst/>
                <a:uLnTx/>
                <a:uFillTx/>
                <a:latin typeface="Trebuchet MS"/>
                <a:ea typeface="+mn-ea"/>
                <a:cs typeface="Trebuchet MS"/>
              </a:rPr>
              <a:t>from </a:t>
            </a:r>
            <a:r>
              <a:rPr kumimoji="0" sz="2000" b="1" i="0" u="none" strike="noStrike" kern="1200" cap="none" spc="-5" normalizeH="0" baseline="0" noProof="0" dirty="0">
                <a:ln>
                  <a:noFill/>
                </a:ln>
                <a:solidFill>
                  <a:srgbClr val="FFFFFF"/>
                </a:solidFill>
                <a:effectLst/>
                <a:uLnTx/>
                <a:uFillTx/>
                <a:latin typeface="Trebuchet MS"/>
                <a:ea typeface="+mn-ea"/>
                <a:cs typeface="Trebuchet MS"/>
              </a:rPr>
              <a:t>carbon- </a:t>
            </a:r>
            <a:r>
              <a:rPr kumimoji="0" sz="2000" b="1" i="0" u="none" strike="noStrike" kern="1200" cap="none" spc="0" normalizeH="0" baseline="0" noProof="0" dirty="0">
                <a:ln>
                  <a:noFill/>
                </a:ln>
                <a:solidFill>
                  <a:srgbClr val="FFFFFF"/>
                </a:solidFill>
                <a:effectLst/>
                <a:uLnTx/>
                <a:uFillTx/>
                <a:latin typeface="Trebuchet MS"/>
                <a:ea typeface="+mn-ea"/>
                <a:cs typeface="Trebuchet MS"/>
              </a:rPr>
              <a:t>14 </a:t>
            </a:r>
            <a:r>
              <a:rPr kumimoji="0" sz="2000" b="0" i="0" u="none" strike="noStrike" kern="1200" cap="none" spc="-5" normalizeH="0" baseline="0" noProof="0" dirty="0">
                <a:ln>
                  <a:noFill/>
                </a:ln>
                <a:solidFill>
                  <a:srgbClr val="FFFFFF"/>
                </a:solidFill>
                <a:effectLst/>
                <a:uLnTx/>
                <a:uFillTx/>
                <a:latin typeface="Trebuchet MS"/>
                <a:ea typeface="+mn-ea"/>
                <a:cs typeface="Trebuchet MS"/>
              </a:rPr>
              <a:t>(radioactive)  extracted </a:t>
            </a:r>
            <a:r>
              <a:rPr kumimoji="0" sz="2000" b="0" i="0" u="none" strike="noStrike" kern="1200" cap="none" spc="0" normalizeH="0" baseline="0" noProof="0" dirty="0">
                <a:ln>
                  <a:noFill/>
                </a:ln>
                <a:solidFill>
                  <a:srgbClr val="FFFFFF"/>
                </a:solidFill>
                <a:effectLst/>
                <a:uLnTx/>
                <a:uFillTx/>
                <a:latin typeface="Trebuchet MS"/>
                <a:ea typeface="+mn-ea"/>
                <a:cs typeface="Trebuchet MS"/>
              </a:rPr>
              <a:t>from </a:t>
            </a:r>
            <a:r>
              <a:rPr kumimoji="0" sz="2000" b="0" i="0" u="none" strike="noStrike" kern="1200" cap="none" spc="-5" normalizeH="0" baseline="0" noProof="0" dirty="0">
                <a:ln>
                  <a:noFill/>
                </a:ln>
                <a:solidFill>
                  <a:srgbClr val="FFFFFF"/>
                </a:solidFill>
                <a:effectLst/>
                <a:uLnTx/>
                <a:uFillTx/>
                <a:latin typeface="Trebuchet MS"/>
                <a:ea typeface="+mn-ea"/>
                <a:cs typeface="Trebuchet MS"/>
              </a:rPr>
              <a:t>nuclear</a:t>
            </a:r>
            <a:r>
              <a:rPr kumimoji="0" sz="2000" b="0" i="0" u="none" strike="noStrike" kern="1200" cap="none" spc="-105" normalizeH="0" baseline="0" noProof="0" dirty="0">
                <a:ln>
                  <a:noFill/>
                </a:ln>
                <a:solidFill>
                  <a:srgbClr val="FFFFFF"/>
                </a:solidFill>
                <a:effectLst/>
                <a:uLnTx/>
                <a:uFillTx/>
                <a:latin typeface="Trebuchet MS"/>
                <a:ea typeface="+mn-ea"/>
                <a:cs typeface="Trebuchet MS"/>
              </a:rPr>
              <a:t> </a:t>
            </a:r>
            <a:r>
              <a:rPr kumimoji="0" sz="2000" b="0" i="0" u="none" strike="noStrike" kern="1200" cap="none" spc="-5" normalizeH="0" baseline="0" noProof="0" dirty="0">
                <a:ln>
                  <a:noFill/>
                </a:ln>
                <a:solidFill>
                  <a:srgbClr val="FFFFFF"/>
                </a:solidFill>
                <a:effectLst/>
                <a:uLnTx/>
                <a:uFillTx/>
                <a:latin typeface="Trebuchet MS"/>
                <a:ea typeface="+mn-ea"/>
                <a:cs typeface="Trebuchet MS"/>
              </a:rPr>
              <a:t>waste</a:t>
            </a:r>
            <a:endParaRPr kumimoji="0" sz="2000" b="0" i="0" u="none" strike="noStrike" kern="1200" cap="none" spc="0" normalizeH="0" baseline="0" noProof="0">
              <a:ln>
                <a:noFill/>
              </a:ln>
              <a:solidFill>
                <a:prstClr val="black"/>
              </a:solidFill>
              <a:effectLst/>
              <a:uLnTx/>
              <a:uFillTx/>
              <a:latin typeface="Trebuchet MS"/>
              <a:ea typeface="+mn-ea"/>
              <a:cs typeface="Trebuchet MS"/>
            </a:endParaRPr>
          </a:p>
          <a:p>
            <a:pPr marL="0" marR="0" lvl="0" indent="0" algn="l" defTabSz="914400" rtl="0" eaLnBrk="1" fontAlgn="auto" latinLnBrk="0" hangingPunct="1">
              <a:lnSpc>
                <a:spcPct val="100000"/>
              </a:lnSpc>
              <a:spcBef>
                <a:spcPts val="20"/>
              </a:spcBef>
              <a:spcAft>
                <a:spcPts val="0"/>
              </a:spcAft>
              <a:buClrTx/>
              <a:buSzTx/>
              <a:buFontTx/>
              <a:buNone/>
              <a:tabLst/>
              <a:defRPr/>
            </a:pPr>
            <a:endParaRPr kumimoji="0" sz="2050" b="0" i="0" u="none" strike="noStrike" kern="1200" cap="none" spc="0" normalizeH="0" baseline="0" noProof="0">
              <a:ln>
                <a:noFill/>
              </a:ln>
              <a:solidFill>
                <a:prstClr val="black"/>
              </a:solidFill>
              <a:effectLst/>
              <a:uLnTx/>
              <a:uFillTx/>
              <a:latin typeface="Trebuchet MS"/>
              <a:ea typeface="+mn-ea"/>
              <a:cs typeface="Trebuchet MS"/>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2000" b="0" i="0" u="none" strike="noStrike" kern="1200" cap="none" spc="-5" normalizeH="0" baseline="0" noProof="0" dirty="0">
                <a:ln>
                  <a:noFill/>
                </a:ln>
                <a:solidFill>
                  <a:srgbClr val="FFFFFF"/>
                </a:solidFill>
                <a:effectLst/>
                <a:uLnTx/>
                <a:uFillTx/>
                <a:latin typeface="Trebuchet MS"/>
                <a:ea typeface="+mn-ea"/>
                <a:cs typeface="Trebuchet MS"/>
              </a:rPr>
              <a:t>-Generates </a:t>
            </a:r>
            <a:r>
              <a:rPr kumimoji="0" sz="2000" b="0" i="0" u="none" strike="noStrike" kern="1200" cap="none" spc="0" normalizeH="0" baseline="0" noProof="0" dirty="0">
                <a:ln>
                  <a:noFill/>
                </a:ln>
                <a:solidFill>
                  <a:srgbClr val="FFFFFF"/>
                </a:solidFill>
                <a:effectLst/>
                <a:uLnTx/>
                <a:uFillTx/>
                <a:latin typeface="Trebuchet MS"/>
                <a:ea typeface="+mn-ea"/>
                <a:cs typeface="Trebuchet MS"/>
              </a:rPr>
              <a:t>a small magnetic </a:t>
            </a:r>
            <a:r>
              <a:rPr kumimoji="0" sz="2000" b="0" i="0" u="none" strike="noStrike" kern="1200" cap="none" spc="-5" normalizeH="0" baseline="0" noProof="0" dirty="0">
                <a:ln>
                  <a:noFill/>
                </a:ln>
                <a:solidFill>
                  <a:srgbClr val="FFFFFF"/>
                </a:solidFill>
                <a:effectLst/>
                <a:uLnTx/>
                <a:uFillTx/>
                <a:latin typeface="Trebuchet MS"/>
                <a:ea typeface="+mn-ea"/>
                <a:cs typeface="Trebuchet MS"/>
              </a:rPr>
              <a:t>current when </a:t>
            </a:r>
            <a:r>
              <a:rPr kumimoji="0" sz="2000" b="0" i="0" u="none" strike="noStrike" kern="1200" cap="none" spc="0" normalizeH="0" baseline="0" noProof="0" dirty="0">
                <a:ln>
                  <a:noFill/>
                </a:ln>
                <a:solidFill>
                  <a:srgbClr val="FFFFFF"/>
                </a:solidFill>
                <a:effectLst/>
                <a:uLnTx/>
                <a:uFillTx/>
                <a:latin typeface="Trebuchet MS"/>
                <a:ea typeface="+mn-ea"/>
                <a:cs typeface="Trebuchet MS"/>
              </a:rPr>
              <a:t>subjected</a:t>
            </a:r>
            <a:r>
              <a:rPr kumimoji="0" sz="2000" b="0" i="0" u="none" strike="noStrike" kern="1200" cap="none" spc="-210" normalizeH="0" baseline="0" noProof="0" dirty="0">
                <a:ln>
                  <a:noFill/>
                </a:ln>
                <a:solidFill>
                  <a:srgbClr val="FFFFFF"/>
                </a:solidFill>
                <a:effectLst/>
                <a:uLnTx/>
                <a:uFillTx/>
                <a:latin typeface="Trebuchet MS"/>
                <a:ea typeface="+mn-ea"/>
                <a:cs typeface="Trebuchet MS"/>
              </a:rPr>
              <a:t> </a:t>
            </a:r>
            <a:r>
              <a:rPr kumimoji="0" sz="2000" b="0" i="0" u="none" strike="noStrike" kern="1200" cap="none" spc="-5" normalizeH="0" baseline="0" noProof="0" dirty="0">
                <a:ln>
                  <a:noFill/>
                </a:ln>
                <a:solidFill>
                  <a:srgbClr val="FFFFFF"/>
                </a:solidFill>
                <a:effectLst/>
                <a:uLnTx/>
                <a:uFillTx/>
                <a:latin typeface="Trebuchet MS"/>
                <a:ea typeface="+mn-ea"/>
                <a:cs typeface="Trebuchet MS"/>
              </a:rPr>
              <a:t>to</a:t>
            </a:r>
            <a:endParaRPr kumimoji="0" sz="2000" b="0" i="0" u="none" strike="noStrike" kern="1200" cap="none" spc="0" normalizeH="0" baseline="0" noProof="0">
              <a:ln>
                <a:noFill/>
              </a:ln>
              <a:solidFill>
                <a:prstClr val="black"/>
              </a:solidFill>
              <a:effectLst/>
              <a:uLnTx/>
              <a:uFillTx/>
              <a:latin typeface="Trebuchet MS"/>
              <a:ea typeface="+mn-ea"/>
              <a:cs typeface="Trebuchet MS"/>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2000" b="0" i="0" u="none" strike="noStrike" kern="1200" cap="none" spc="0" normalizeH="0" baseline="0" noProof="0" dirty="0">
                <a:ln>
                  <a:noFill/>
                </a:ln>
                <a:solidFill>
                  <a:srgbClr val="FFFFFF"/>
                </a:solidFill>
                <a:effectLst/>
                <a:uLnTx/>
                <a:uFillTx/>
                <a:latin typeface="Trebuchet MS"/>
                <a:ea typeface="+mn-ea"/>
                <a:cs typeface="Trebuchet MS"/>
              </a:rPr>
              <a:t>radiation</a:t>
            </a:r>
            <a:r>
              <a:rPr kumimoji="0" sz="2000" b="0" i="0" u="none" strike="noStrike" kern="1200" cap="none" spc="-50" normalizeH="0" baseline="0" noProof="0" dirty="0">
                <a:ln>
                  <a:noFill/>
                </a:ln>
                <a:solidFill>
                  <a:srgbClr val="FFFFFF"/>
                </a:solidFill>
                <a:effectLst/>
                <a:uLnTx/>
                <a:uFillTx/>
                <a:latin typeface="Trebuchet MS"/>
                <a:ea typeface="+mn-ea"/>
                <a:cs typeface="Trebuchet MS"/>
              </a:rPr>
              <a:t> </a:t>
            </a:r>
            <a:r>
              <a:rPr kumimoji="0" sz="2000" b="0" i="0" u="none" strike="noStrike" kern="1200" cap="none" spc="0" normalizeH="0" baseline="0" noProof="0" dirty="0">
                <a:ln>
                  <a:noFill/>
                </a:ln>
                <a:solidFill>
                  <a:srgbClr val="FFFFFF"/>
                </a:solidFill>
                <a:effectLst/>
                <a:uLnTx/>
                <a:uFillTx/>
                <a:latin typeface="Trebuchet MS"/>
                <a:ea typeface="+mn-ea"/>
                <a:cs typeface="Trebuchet MS"/>
              </a:rPr>
              <a:t>field</a:t>
            </a:r>
            <a:endParaRPr kumimoji="0" sz="2000" b="0" i="0" u="none" strike="noStrike" kern="1200" cap="none" spc="0" normalizeH="0" baseline="0" noProof="0">
              <a:ln>
                <a:noFill/>
              </a:ln>
              <a:solidFill>
                <a:prstClr val="black"/>
              </a:solidFill>
              <a:effectLst/>
              <a:uLnTx/>
              <a:uFillTx/>
              <a:latin typeface="Trebuchet MS"/>
              <a:ea typeface="+mn-ea"/>
              <a:cs typeface="Trebuchet M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996128" y="1249698"/>
            <a:ext cx="2912384" cy="2471928"/>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p:nvPr/>
        </p:nvSpPr>
        <p:spPr>
          <a:xfrm>
            <a:off x="1691680" y="1254905"/>
            <a:ext cx="7061820" cy="5268750"/>
          </a:xfrm>
          <a:prstGeom prst="rect">
            <a:avLst/>
          </a:prstGeom>
        </p:spPr>
        <p:txBody>
          <a:bodyPr vert="horz" wrap="square" lIns="0" tIns="155575" rIns="0" bIns="0" rtlCol="0">
            <a:spAutoFit/>
          </a:bodyPr>
          <a:lstStyle/>
          <a:p>
            <a:pPr marL="309880" marR="0" lvl="0" indent="-297815" algn="l" defTabSz="914400" rtl="0" eaLnBrk="1" fontAlgn="auto" latinLnBrk="0" hangingPunct="1">
              <a:lnSpc>
                <a:spcPct val="100000"/>
              </a:lnSpc>
              <a:spcBef>
                <a:spcPts val="1225"/>
              </a:spcBef>
              <a:spcAft>
                <a:spcPts val="0"/>
              </a:spcAft>
              <a:buClrTx/>
              <a:buSzTx/>
              <a:buFontTx/>
              <a:buChar char="-"/>
              <a:tabLst>
                <a:tab pos="309880" algn="l"/>
                <a:tab pos="310515" algn="l"/>
              </a:tabLst>
              <a:defRPr/>
            </a:pPr>
            <a:r>
              <a:rPr kumimoji="0" sz="2400" b="0" i="0" u="none" strike="noStrike" kern="1200" cap="none" spc="-5" normalizeH="0" baseline="0" noProof="0" dirty="0">
                <a:ln>
                  <a:noFill/>
                </a:ln>
                <a:solidFill>
                  <a:srgbClr val="FFFFFF"/>
                </a:solidFill>
                <a:effectLst/>
                <a:uLnTx/>
                <a:uFillTx/>
                <a:latin typeface="Trebuchet MS"/>
                <a:ea typeface="+mn-ea"/>
                <a:cs typeface="Trebuchet MS"/>
              </a:rPr>
              <a:t>No moving parts</a:t>
            </a:r>
            <a:r>
              <a:rPr kumimoji="0" sz="2400" b="0" i="0" u="none" strike="noStrike" kern="1200" cap="none" spc="-10" normalizeH="0" baseline="0" noProof="0" dirty="0">
                <a:ln>
                  <a:noFill/>
                </a:ln>
                <a:solidFill>
                  <a:srgbClr val="FFFFFF"/>
                </a:solidFill>
                <a:effectLst/>
                <a:uLnTx/>
                <a:uFillTx/>
                <a:latin typeface="Trebuchet MS"/>
                <a:ea typeface="+mn-ea"/>
                <a:cs typeface="Trebuchet MS"/>
              </a:rPr>
              <a:t> </a:t>
            </a:r>
            <a:r>
              <a:rPr kumimoji="0" sz="2400" b="0" i="0" u="none" strike="noStrike" kern="1200" cap="none" spc="-5" normalizeH="0" baseline="0" noProof="0" dirty="0">
                <a:ln>
                  <a:noFill/>
                </a:ln>
                <a:solidFill>
                  <a:srgbClr val="FFFFFF"/>
                </a:solidFill>
                <a:effectLst/>
                <a:uLnTx/>
                <a:uFillTx/>
                <a:latin typeface="Trebuchet MS"/>
                <a:ea typeface="+mn-ea"/>
                <a:cs typeface="Trebuchet MS"/>
              </a:rPr>
              <a:t>involved</a:t>
            </a:r>
            <a:endParaRPr kumimoji="0" sz="2400" b="0" i="0" u="none" strike="noStrike" kern="1200" cap="none" spc="0" normalizeH="0" baseline="0" noProof="0" dirty="0">
              <a:ln>
                <a:noFill/>
              </a:ln>
              <a:solidFill>
                <a:prstClr val="black"/>
              </a:solidFill>
              <a:effectLst/>
              <a:uLnTx/>
              <a:uFillTx/>
              <a:latin typeface="Trebuchet MS"/>
              <a:ea typeface="+mn-ea"/>
              <a:cs typeface="Trebuchet MS"/>
            </a:endParaRPr>
          </a:p>
          <a:p>
            <a:pPr marL="335915" marR="0" lvl="0" indent="-297815" algn="l" defTabSz="914400" rtl="0" eaLnBrk="1" fontAlgn="auto" latinLnBrk="0" hangingPunct="1">
              <a:lnSpc>
                <a:spcPct val="100000"/>
              </a:lnSpc>
              <a:spcBef>
                <a:spcPts val="1130"/>
              </a:spcBef>
              <a:spcAft>
                <a:spcPts val="0"/>
              </a:spcAft>
              <a:buClrTx/>
              <a:buSzTx/>
              <a:buFontTx/>
              <a:buChar char="-"/>
              <a:tabLst>
                <a:tab pos="335915" algn="l"/>
                <a:tab pos="336550" algn="l"/>
              </a:tabLst>
              <a:defRPr/>
            </a:pPr>
            <a:r>
              <a:rPr kumimoji="0" sz="2400" b="0" i="0" u="none" strike="noStrike" kern="1200" cap="none" spc="-5" normalizeH="0" baseline="0" noProof="0" dirty="0">
                <a:ln>
                  <a:noFill/>
                </a:ln>
                <a:solidFill>
                  <a:srgbClr val="FFFFFF"/>
                </a:solidFill>
                <a:effectLst/>
                <a:uLnTx/>
                <a:uFillTx/>
                <a:latin typeface="Trebuchet MS"/>
                <a:ea typeface="+mn-ea"/>
                <a:cs typeface="Trebuchet MS"/>
              </a:rPr>
              <a:t>No emissions</a:t>
            </a:r>
            <a:r>
              <a:rPr kumimoji="0" sz="2400" b="0" i="0" u="none" strike="noStrike" kern="1200" cap="none" spc="10" normalizeH="0" baseline="0" noProof="0" dirty="0">
                <a:ln>
                  <a:noFill/>
                </a:ln>
                <a:solidFill>
                  <a:srgbClr val="FFFFFF"/>
                </a:solidFill>
                <a:effectLst/>
                <a:uLnTx/>
                <a:uFillTx/>
                <a:latin typeface="Trebuchet MS"/>
                <a:ea typeface="+mn-ea"/>
                <a:cs typeface="Trebuchet MS"/>
              </a:rPr>
              <a:t> </a:t>
            </a:r>
            <a:r>
              <a:rPr kumimoji="0" sz="2400" b="0" i="0" u="none" strike="noStrike" kern="1200" cap="none" spc="-5" normalizeH="0" baseline="0" noProof="0" dirty="0">
                <a:ln>
                  <a:noFill/>
                </a:ln>
                <a:solidFill>
                  <a:srgbClr val="FFFFFF"/>
                </a:solidFill>
                <a:effectLst/>
                <a:uLnTx/>
                <a:uFillTx/>
                <a:latin typeface="Trebuchet MS"/>
                <a:ea typeface="+mn-ea"/>
                <a:cs typeface="Trebuchet MS"/>
              </a:rPr>
              <a:t>generated</a:t>
            </a:r>
            <a:endParaRPr kumimoji="0" sz="2400" b="0" i="0" u="none" strike="noStrike" kern="1200" cap="none" spc="0" normalizeH="0" baseline="0" noProof="0" dirty="0">
              <a:ln>
                <a:noFill/>
              </a:ln>
              <a:solidFill>
                <a:prstClr val="black"/>
              </a:solidFill>
              <a:effectLst/>
              <a:uLnTx/>
              <a:uFillTx/>
              <a:latin typeface="Trebuchet MS"/>
              <a:ea typeface="+mn-ea"/>
              <a:cs typeface="Trebuchet MS"/>
            </a:endParaRPr>
          </a:p>
          <a:p>
            <a:pPr marL="330200" marR="0" lvl="0" indent="-297815" algn="l" defTabSz="914400" rtl="0" eaLnBrk="1" fontAlgn="auto" latinLnBrk="0" hangingPunct="1">
              <a:lnSpc>
                <a:spcPct val="100000"/>
              </a:lnSpc>
              <a:spcBef>
                <a:spcPts val="1675"/>
              </a:spcBef>
              <a:spcAft>
                <a:spcPts val="0"/>
              </a:spcAft>
              <a:buClrTx/>
              <a:buSzTx/>
              <a:buFontTx/>
              <a:buChar char="-"/>
              <a:tabLst>
                <a:tab pos="330200" algn="l"/>
                <a:tab pos="330835" algn="l"/>
              </a:tabLst>
              <a:defRPr/>
            </a:pPr>
            <a:r>
              <a:rPr kumimoji="0" sz="2400" b="0" i="0" u="none" strike="noStrike" kern="1200" cap="none" spc="-5" normalizeH="0" baseline="0" noProof="0" dirty="0">
                <a:ln>
                  <a:noFill/>
                </a:ln>
                <a:solidFill>
                  <a:srgbClr val="FFFFFF"/>
                </a:solidFill>
                <a:effectLst/>
                <a:uLnTx/>
                <a:uFillTx/>
                <a:latin typeface="Trebuchet MS"/>
                <a:ea typeface="+mn-ea"/>
                <a:cs typeface="Trebuchet MS"/>
              </a:rPr>
              <a:t>No maintenance</a:t>
            </a:r>
            <a:r>
              <a:rPr kumimoji="0" sz="2400" b="0" i="0" u="none" strike="noStrike" kern="1200" cap="none" spc="15" normalizeH="0" baseline="0" noProof="0" dirty="0">
                <a:ln>
                  <a:noFill/>
                </a:ln>
                <a:solidFill>
                  <a:srgbClr val="FFFFFF"/>
                </a:solidFill>
                <a:effectLst/>
                <a:uLnTx/>
                <a:uFillTx/>
                <a:latin typeface="Trebuchet MS"/>
                <a:ea typeface="+mn-ea"/>
                <a:cs typeface="Trebuchet MS"/>
              </a:rPr>
              <a:t> </a:t>
            </a:r>
            <a:r>
              <a:rPr kumimoji="0" sz="2400" b="0" i="0" u="none" strike="noStrike" kern="1200" cap="none" spc="0" normalizeH="0" baseline="0" noProof="0" dirty="0">
                <a:ln>
                  <a:noFill/>
                </a:ln>
                <a:solidFill>
                  <a:srgbClr val="FFFFFF"/>
                </a:solidFill>
                <a:effectLst/>
                <a:uLnTx/>
                <a:uFillTx/>
                <a:latin typeface="Trebuchet MS"/>
                <a:ea typeface="+mn-ea"/>
                <a:cs typeface="Trebuchet MS"/>
              </a:rPr>
              <a:t>required</a:t>
            </a:r>
            <a:endParaRPr kumimoji="0" sz="2400" b="0" i="0" u="none" strike="noStrike" kern="1200" cap="none" spc="0" normalizeH="0" baseline="0" noProof="0" dirty="0">
              <a:ln>
                <a:noFill/>
              </a:ln>
              <a:solidFill>
                <a:prstClr val="black"/>
              </a:solidFill>
              <a:effectLst/>
              <a:uLnTx/>
              <a:uFillTx/>
              <a:latin typeface="Trebuchet MS"/>
              <a:ea typeface="+mn-ea"/>
              <a:cs typeface="Trebuchet MS"/>
            </a:endParaRPr>
          </a:p>
          <a:p>
            <a:pPr marL="46355" marR="3993515" lvl="0" indent="0" algn="l" defTabSz="914400" rtl="0" eaLnBrk="1" fontAlgn="auto" latinLnBrk="0" hangingPunct="1">
              <a:lnSpc>
                <a:spcPct val="100000"/>
              </a:lnSpc>
              <a:spcBef>
                <a:spcPts val="965"/>
              </a:spcBef>
              <a:spcAft>
                <a:spcPts val="0"/>
              </a:spcAft>
              <a:buClrTx/>
              <a:buSzTx/>
              <a:buFontTx/>
              <a:buChar char="-"/>
              <a:tabLst>
                <a:tab pos="343535" algn="l"/>
                <a:tab pos="344170" algn="l"/>
              </a:tabLst>
              <a:defRPr/>
            </a:pPr>
            <a:r>
              <a:rPr kumimoji="0" sz="2400" b="0" i="0" u="none" strike="noStrike" kern="1200" cap="none" spc="0" normalizeH="0" baseline="0" noProof="0" dirty="0">
                <a:ln>
                  <a:noFill/>
                </a:ln>
                <a:solidFill>
                  <a:srgbClr val="FFFFFF"/>
                </a:solidFill>
                <a:effectLst/>
                <a:uLnTx/>
                <a:uFillTx/>
                <a:latin typeface="Trebuchet MS"/>
                <a:ea typeface="+mn-ea"/>
                <a:cs typeface="Trebuchet MS"/>
              </a:rPr>
              <a:t>Continuous</a:t>
            </a:r>
            <a:r>
              <a:rPr kumimoji="0" sz="2400" b="0" i="0" u="none" strike="noStrike" kern="1200" cap="none" spc="-70" normalizeH="0" baseline="0" noProof="0" dirty="0">
                <a:ln>
                  <a:noFill/>
                </a:ln>
                <a:solidFill>
                  <a:srgbClr val="FFFFFF"/>
                </a:solidFill>
                <a:effectLst/>
                <a:uLnTx/>
                <a:uFillTx/>
                <a:latin typeface="Trebuchet MS"/>
                <a:ea typeface="+mn-ea"/>
                <a:cs typeface="Trebuchet MS"/>
              </a:rPr>
              <a:t> </a:t>
            </a:r>
            <a:r>
              <a:rPr kumimoji="0" sz="2400" b="0" i="0" u="none" strike="noStrike" kern="1200" cap="none" spc="-5" normalizeH="0" baseline="0" noProof="0" dirty="0" err="1">
                <a:ln>
                  <a:noFill/>
                </a:ln>
                <a:solidFill>
                  <a:srgbClr val="FFFFFF"/>
                </a:solidFill>
                <a:effectLst/>
                <a:uLnTx/>
                <a:uFillTx/>
                <a:latin typeface="Trebuchet MS"/>
                <a:ea typeface="+mn-ea"/>
                <a:cs typeface="Trebuchet MS"/>
              </a:rPr>
              <a:t>powe</a:t>
            </a:r>
            <a:r>
              <a:rPr kumimoji="0" lang="tr-TR" sz="2400" b="0" i="0" u="none" strike="noStrike" kern="1200" cap="none" spc="-5" normalizeH="0" baseline="0" noProof="0" dirty="0">
                <a:ln>
                  <a:noFill/>
                </a:ln>
                <a:solidFill>
                  <a:srgbClr val="FFFFFF"/>
                </a:solidFill>
                <a:effectLst/>
                <a:uLnTx/>
                <a:uFillTx/>
                <a:latin typeface="Trebuchet MS"/>
                <a:ea typeface="+mn-ea"/>
                <a:cs typeface="Trebuchet MS"/>
              </a:rPr>
              <a:t>r  </a:t>
            </a:r>
            <a:r>
              <a:rPr kumimoji="0" sz="2400" b="0" i="0" u="none" strike="noStrike" kern="1200" cap="none" spc="-10" normalizeH="0" baseline="0" noProof="0" dirty="0">
                <a:ln>
                  <a:noFill/>
                </a:ln>
                <a:solidFill>
                  <a:srgbClr val="FFFFFF"/>
                </a:solidFill>
                <a:effectLst/>
                <a:uLnTx/>
                <a:uFillTx/>
                <a:latin typeface="Trebuchet MS"/>
                <a:ea typeface="+mn-ea"/>
                <a:cs typeface="Trebuchet MS"/>
              </a:rPr>
              <a:t>output</a:t>
            </a:r>
            <a:endParaRPr kumimoji="0" sz="2400" b="0" i="0" u="none" strike="noStrike" kern="1200" cap="none" spc="0" normalizeH="0" baseline="0" noProof="0" dirty="0">
              <a:ln>
                <a:noFill/>
              </a:ln>
              <a:solidFill>
                <a:prstClr val="black"/>
              </a:solidFill>
              <a:effectLst/>
              <a:uLnTx/>
              <a:uFillTx/>
              <a:latin typeface="Trebuchet MS"/>
              <a:ea typeface="+mn-ea"/>
              <a:cs typeface="Trebuchet MS"/>
            </a:endParaRPr>
          </a:p>
          <a:p>
            <a:pPr marL="97790" marR="2846705" lvl="0" indent="0" algn="l" defTabSz="914400" rtl="0" eaLnBrk="1" fontAlgn="auto" latinLnBrk="0" hangingPunct="1">
              <a:lnSpc>
                <a:spcPct val="100000"/>
              </a:lnSpc>
              <a:spcBef>
                <a:spcPts val="284"/>
              </a:spcBef>
              <a:spcAft>
                <a:spcPts val="0"/>
              </a:spcAft>
              <a:buClrTx/>
              <a:buSzTx/>
              <a:buFontTx/>
              <a:buNone/>
              <a:tabLst>
                <a:tab pos="394970" algn="l"/>
              </a:tabLst>
              <a:defRPr/>
            </a:pPr>
            <a:r>
              <a:rPr kumimoji="0" sz="2400" b="0" i="0" u="none" strike="noStrike" kern="1200" cap="none" spc="0" normalizeH="0" baseline="0" noProof="0" dirty="0">
                <a:ln>
                  <a:noFill/>
                </a:ln>
                <a:solidFill>
                  <a:srgbClr val="FFFFFF"/>
                </a:solidFill>
                <a:effectLst/>
                <a:uLnTx/>
                <a:uFillTx/>
                <a:latin typeface="Trebuchet MS"/>
                <a:ea typeface="+mn-ea"/>
                <a:cs typeface="Trebuchet MS"/>
              </a:rPr>
              <a:t>-	</a:t>
            </a:r>
            <a:r>
              <a:rPr kumimoji="0" sz="2400" b="0" i="0" u="none" strike="noStrike" kern="1200" cap="none" spc="-5" normalizeH="0" baseline="0" noProof="0" dirty="0">
                <a:ln>
                  <a:noFill/>
                </a:ln>
                <a:solidFill>
                  <a:srgbClr val="FFFFFF"/>
                </a:solidFill>
                <a:effectLst/>
                <a:uLnTx/>
                <a:uFillTx/>
                <a:latin typeface="Trebuchet MS"/>
                <a:ea typeface="+mn-ea"/>
                <a:cs typeface="Trebuchet MS"/>
              </a:rPr>
              <a:t>Low power and extremely  </a:t>
            </a:r>
            <a:r>
              <a:rPr kumimoji="0" sz="2400" b="0" i="0" u="none" strike="noStrike" kern="1200" cap="none" spc="0" normalizeH="0" baseline="0" noProof="0" dirty="0">
                <a:ln>
                  <a:noFill/>
                </a:ln>
                <a:solidFill>
                  <a:srgbClr val="FFFFFF"/>
                </a:solidFill>
                <a:effectLst/>
                <a:uLnTx/>
                <a:uFillTx/>
                <a:latin typeface="Trebuchet MS"/>
                <a:ea typeface="+mn-ea"/>
                <a:cs typeface="Trebuchet MS"/>
              </a:rPr>
              <a:t>long</a:t>
            </a:r>
            <a:r>
              <a:rPr kumimoji="0" sz="2400" b="0" i="0" u="none" strike="noStrike" kern="1200" cap="none" spc="-10" normalizeH="0" baseline="0" noProof="0" dirty="0">
                <a:ln>
                  <a:noFill/>
                </a:ln>
                <a:solidFill>
                  <a:srgbClr val="FFFFFF"/>
                </a:solidFill>
                <a:effectLst/>
                <a:uLnTx/>
                <a:uFillTx/>
                <a:latin typeface="Trebuchet MS"/>
                <a:ea typeface="+mn-ea"/>
                <a:cs typeface="Trebuchet MS"/>
              </a:rPr>
              <a:t> </a:t>
            </a:r>
            <a:r>
              <a:rPr kumimoji="0" sz="2400" b="0" i="0" u="none" strike="noStrike" kern="1200" cap="none" spc="0" normalizeH="0" baseline="0" noProof="0" dirty="0">
                <a:ln>
                  <a:noFill/>
                </a:ln>
                <a:solidFill>
                  <a:srgbClr val="FFFFFF"/>
                </a:solidFill>
                <a:effectLst/>
                <a:uLnTx/>
                <a:uFillTx/>
                <a:latin typeface="Trebuchet MS"/>
                <a:ea typeface="+mn-ea"/>
                <a:cs typeface="Trebuchet MS"/>
              </a:rPr>
              <a:t>life</a:t>
            </a:r>
            <a:endParaRPr kumimoji="0" sz="2400" b="0" i="0" u="none" strike="noStrike" kern="1200" cap="none" spc="0" normalizeH="0" baseline="0" noProof="0" dirty="0">
              <a:ln>
                <a:noFill/>
              </a:ln>
              <a:solidFill>
                <a:prstClr val="black"/>
              </a:solidFill>
              <a:effectLst/>
              <a:uLnTx/>
              <a:uFillTx/>
              <a:latin typeface="Trebuchet MS"/>
              <a:ea typeface="+mn-ea"/>
              <a:cs typeface="Trebuchet MS"/>
            </a:endParaRPr>
          </a:p>
          <a:p>
            <a:pPr marL="212090" marR="380365" lvl="0" indent="0" algn="l" defTabSz="914400" rtl="0" eaLnBrk="1" fontAlgn="auto" latinLnBrk="0" hangingPunct="1">
              <a:lnSpc>
                <a:spcPct val="100000"/>
              </a:lnSpc>
              <a:spcBef>
                <a:spcPts val="484"/>
              </a:spcBef>
              <a:spcAft>
                <a:spcPts val="0"/>
              </a:spcAft>
              <a:buClrTx/>
              <a:buSzTx/>
              <a:buFontTx/>
              <a:buNone/>
              <a:tabLst>
                <a:tab pos="509270" algn="l"/>
              </a:tabLst>
              <a:defRPr/>
            </a:pPr>
            <a:r>
              <a:rPr kumimoji="0" sz="2400" b="0" i="0" u="none" strike="noStrike" kern="1200" cap="none" spc="0" normalizeH="0" baseline="0" noProof="0" dirty="0">
                <a:ln>
                  <a:noFill/>
                </a:ln>
                <a:solidFill>
                  <a:srgbClr val="FFFFFF"/>
                </a:solidFill>
                <a:effectLst/>
                <a:uLnTx/>
                <a:uFillTx/>
                <a:latin typeface="Trebuchet MS"/>
                <a:ea typeface="+mn-ea"/>
                <a:cs typeface="Trebuchet MS"/>
              </a:rPr>
              <a:t>-	</a:t>
            </a:r>
            <a:r>
              <a:rPr kumimoji="0" sz="2400" b="0" i="0" u="none" strike="noStrike" kern="1200" cap="none" spc="-5" normalizeH="0" baseline="0" noProof="0" dirty="0">
                <a:ln>
                  <a:noFill/>
                </a:ln>
                <a:solidFill>
                  <a:srgbClr val="FFFFFF"/>
                </a:solidFill>
                <a:effectLst/>
                <a:uLnTx/>
                <a:uFillTx/>
                <a:latin typeface="Trebuchet MS"/>
                <a:ea typeface="+mn-ea"/>
                <a:cs typeface="Trebuchet MS"/>
              </a:rPr>
              <a:t>Cost to produce diamond</a:t>
            </a:r>
            <a:endParaRPr lang="tr-TR" sz="2400" spc="-5" dirty="0">
              <a:solidFill>
                <a:srgbClr val="FFFFFF"/>
              </a:solidFill>
              <a:latin typeface="Trebuchet MS"/>
              <a:cs typeface="Trebuchet MS"/>
            </a:endParaRPr>
          </a:p>
          <a:p>
            <a:pPr marL="212090" marR="380365" lvl="0" indent="0" algn="l" defTabSz="914400" rtl="0" eaLnBrk="1" fontAlgn="auto" latinLnBrk="0" hangingPunct="1">
              <a:lnSpc>
                <a:spcPct val="100000"/>
              </a:lnSpc>
              <a:spcBef>
                <a:spcPts val="484"/>
              </a:spcBef>
              <a:spcAft>
                <a:spcPts val="0"/>
              </a:spcAft>
              <a:buClrTx/>
              <a:buSzTx/>
              <a:buFontTx/>
              <a:buNone/>
              <a:tabLst>
                <a:tab pos="509270" algn="l"/>
              </a:tabLst>
              <a:defRPr/>
            </a:pPr>
            <a:r>
              <a:rPr kumimoji="0" sz="2400" b="0" i="0" u="none" strike="noStrike" kern="1200" cap="none" spc="-5" normalizeH="0" baseline="0" noProof="0" dirty="0">
                <a:ln>
                  <a:noFill/>
                </a:ln>
                <a:solidFill>
                  <a:srgbClr val="FFFFFF"/>
                </a:solidFill>
                <a:effectLst/>
                <a:uLnTx/>
                <a:uFillTx/>
                <a:latin typeface="Trebuchet MS"/>
                <a:ea typeface="+mn-ea"/>
                <a:cs typeface="Trebuchet MS"/>
              </a:rPr>
              <a:t> Cost to dispose  nuclear</a:t>
            </a:r>
            <a:r>
              <a:rPr kumimoji="0" sz="2400" b="0" i="0" u="none" strike="noStrike" kern="1200" cap="none" spc="5" normalizeH="0" baseline="0" noProof="0" dirty="0">
                <a:ln>
                  <a:noFill/>
                </a:ln>
                <a:solidFill>
                  <a:srgbClr val="FFFFFF"/>
                </a:solidFill>
                <a:effectLst/>
                <a:uLnTx/>
                <a:uFillTx/>
                <a:latin typeface="Trebuchet MS"/>
                <a:ea typeface="+mn-ea"/>
                <a:cs typeface="Trebuchet MS"/>
              </a:rPr>
              <a:t> </a:t>
            </a:r>
            <a:r>
              <a:rPr kumimoji="0" sz="2400" b="0" i="0" u="none" strike="noStrike" kern="1200" cap="none" spc="-5" normalizeH="0" baseline="0" noProof="0" dirty="0">
                <a:ln>
                  <a:noFill/>
                </a:ln>
                <a:solidFill>
                  <a:srgbClr val="FFFFFF"/>
                </a:solidFill>
                <a:effectLst/>
                <a:uLnTx/>
                <a:uFillTx/>
                <a:latin typeface="Trebuchet MS"/>
                <a:ea typeface="+mn-ea"/>
                <a:cs typeface="Trebuchet MS"/>
              </a:rPr>
              <a:t>waste</a:t>
            </a:r>
            <a:endParaRPr kumimoji="0" sz="2400" b="0" i="0" u="none" strike="noStrike" kern="1200" cap="none" spc="0" normalizeH="0" baseline="0" noProof="0" dirty="0">
              <a:ln>
                <a:noFill/>
              </a:ln>
              <a:solidFill>
                <a:prstClr val="black"/>
              </a:solidFill>
              <a:effectLst/>
              <a:uLnTx/>
              <a:uFillTx/>
              <a:latin typeface="Trebuchet MS"/>
              <a:ea typeface="+mn-ea"/>
              <a:cs typeface="Trebuchet MS"/>
            </a:endParaRPr>
          </a:p>
          <a:p>
            <a:pPr marL="678815" marR="5080" lvl="0" indent="0" algn="just" defTabSz="914400" rtl="0" eaLnBrk="1" fontAlgn="auto" latinLnBrk="0" hangingPunct="1">
              <a:lnSpc>
                <a:spcPct val="100000"/>
              </a:lnSpc>
              <a:spcBef>
                <a:spcPts val="204"/>
              </a:spcBef>
              <a:spcAft>
                <a:spcPts val="0"/>
              </a:spcAft>
              <a:buClrTx/>
              <a:buSzTx/>
              <a:buFontTx/>
              <a:buNone/>
              <a:tabLst/>
              <a:defRPr/>
            </a:pPr>
            <a:r>
              <a:rPr kumimoji="0" sz="2400" b="0" i="0" u="none" strike="noStrike" kern="1200" cap="none" spc="0" normalizeH="0" baseline="0" noProof="0" dirty="0">
                <a:ln>
                  <a:noFill/>
                </a:ln>
                <a:solidFill>
                  <a:srgbClr val="FFFFFF"/>
                </a:solidFill>
                <a:effectLst/>
                <a:uLnTx/>
                <a:uFillTx/>
                <a:latin typeface="Trebuchet MS"/>
                <a:ea typeface="+mn-ea"/>
                <a:cs typeface="Trebuchet MS"/>
              </a:rPr>
              <a:t>- </a:t>
            </a:r>
            <a:r>
              <a:rPr kumimoji="0" sz="2400" b="0" i="0" u="none" strike="noStrike" kern="1200" cap="none" spc="-5" normalizeH="0" baseline="0" noProof="0" dirty="0">
                <a:ln>
                  <a:noFill/>
                </a:ln>
                <a:solidFill>
                  <a:srgbClr val="FFFFFF"/>
                </a:solidFill>
                <a:effectLst/>
                <a:uLnTx/>
                <a:uFillTx/>
                <a:latin typeface="Trebuchet MS"/>
                <a:ea typeface="+mn-ea"/>
                <a:cs typeface="Trebuchet MS"/>
              </a:rPr>
              <a:t>Can be used where batteries could not be  </a:t>
            </a:r>
            <a:r>
              <a:rPr kumimoji="0" sz="2400" b="0" i="0" u="none" strike="noStrike" kern="1200" cap="none" spc="0" normalizeH="0" baseline="0" noProof="0" dirty="0">
                <a:ln>
                  <a:noFill/>
                </a:ln>
                <a:solidFill>
                  <a:srgbClr val="FFFFFF"/>
                </a:solidFill>
                <a:effectLst/>
                <a:uLnTx/>
                <a:uFillTx/>
                <a:latin typeface="Trebuchet MS"/>
                <a:ea typeface="+mn-ea"/>
                <a:cs typeface="Trebuchet MS"/>
              </a:rPr>
              <a:t>replaced such as </a:t>
            </a:r>
            <a:r>
              <a:rPr kumimoji="0" sz="2400" b="0" i="0" u="none" strike="noStrike" kern="1200" cap="none" spc="-5" normalizeH="0" baseline="0" noProof="0" dirty="0">
                <a:ln>
                  <a:noFill/>
                </a:ln>
                <a:solidFill>
                  <a:srgbClr val="FFFFFF"/>
                </a:solidFill>
                <a:effectLst/>
                <a:uLnTx/>
                <a:uFillTx/>
                <a:latin typeface="Trebuchet MS"/>
                <a:ea typeface="+mn-ea"/>
                <a:cs typeface="Trebuchet MS"/>
              </a:rPr>
              <a:t>pacemakers, in spacecrafts  and </a:t>
            </a:r>
            <a:r>
              <a:rPr kumimoji="0" sz="2400" b="0" i="0" u="none" strike="noStrike" kern="1200" cap="none" spc="0" normalizeH="0" baseline="0" noProof="0" dirty="0">
                <a:ln>
                  <a:noFill/>
                </a:ln>
                <a:solidFill>
                  <a:srgbClr val="FFFFFF"/>
                </a:solidFill>
                <a:effectLst/>
                <a:uLnTx/>
                <a:uFillTx/>
                <a:latin typeface="Trebuchet MS"/>
                <a:ea typeface="+mn-ea"/>
                <a:cs typeface="Trebuchet MS"/>
              </a:rPr>
              <a:t>satellites</a:t>
            </a:r>
            <a:endParaRPr kumimoji="0" sz="2400" b="0" i="0" u="none" strike="noStrike" kern="1200" cap="none" spc="0" normalizeH="0" baseline="0" noProof="0" dirty="0">
              <a:ln>
                <a:noFill/>
              </a:ln>
              <a:solidFill>
                <a:prstClr val="black"/>
              </a:solidFill>
              <a:effectLst/>
              <a:uLnTx/>
              <a:uFillTx/>
              <a:latin typeface="Trebuchet MS"/>
              <a:ea typeface="+mn-ea"/>
              <a:cs typeface="Trebuchet MS"/>
            </a:endParaRPr>
          </a:p>
        </p:txBody>
      </p:sp>
      <p:grpSp>
        <p:nvGrpSpPr>
          <p:cNvPr id="4" name="object 4"/>
          <p:cNvGrpSpPr/>
          <p:nvPr/>
        </p:nvGrpSpPr>
        <p:grpSpPr>
          <a:xfrm>
            <a:off x="3274059" y="465836"/>
            <a:ext cx="3647440" cy="676910"/>
            <a:chOff x="3274059" y="465836"/>
            <a:chExt cx="3647440" cy="676910"/>
          </a:xfrm>
        </p:grpSpPr>
        <p:sp>
          <p:nvSpPr>
            <p:cNvPr id="5" name="object 5"/>
            <p:cNvSpPr/>
            <p:nvPr/>
          </p:nvSpPr>
          <p:spPr>
            <a:xfrm>
              <a:off x="3275710" y="465836"/>
              <a:ext cx="3623182" cy="663575"/>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3279393" y="1070355"/>
              <a:ext cx="3636645" cy="67310"/>
            </a:xfrm>
            <a:custGeom>
              <a:avLst/>
              <a:gdLst/>
              <a:ahLst/>
              <a:cxnLst/>
              <a:rect l="l" t="t" r="r" b="b"/>
              <a:pathLst>
                <a:path w="3636645" h="67309">
                  <a:moveTo>
                    <a:pt x="3636263" y="0"/>
                  </a:moveTo>
                  <a:lnTo>
                    <a:pt x="0" y="0"/>
                  </a:lnTo>
                  <a:lnTo>
                    <a:pt x="0" y="67056"/>
                  </a:lnTo>
                  <a:lnTo>
                    <a:pt x="3636263" y="67056"/>
                  </a:lnTo>
                  <a:lnTo>
                    <a:pt x="3636263" y="0"/>
                  </a:lnTo>
                  <a:close/>
                </a:path>
              </a:pathLst>
            </a:custGeom>
            <a:solidFill>
              <a:srgbClr val="FFFF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3279393" y="1070355"/>
              <a:ext cx="3636645" cy="67310"/>
            </a:xfrm>
            <a:custGeom>
              <a:avLst/>
              <a:gdLst/>
              <a:ahLst/>
              <a:cxnLst/>
              <a:rect l="l" t="t" r="r" b="b"/>
              <a:pathLst>
                <a:path w="3636645" h="67309">
                  <a:moveTo>
                    <a:pt x="0" y="0"/>
                  </a:moveTo>
                  <a:lnTo>
                    <a:pt x="909065" y="0"/>
                  </a:lnTo>
                  <a:lnTo>
                    <a:pt x="1818131" y="0"/>
                  </a:lnTo>
                  <a:lnTo>
                    <a:pt x="2727197" y="0"/>
                  </a:lnTo>
                  <a:lnTo>
                    <a:pt x="3636263" y="0"/>
                  </a:lnTo>
                  <a:lnTo>
                    <a:pt x="3636263" y="67056"/>
                  </a:lnTo>
                  <a:lnTo>
                    <a:pt x="2727197" y="67056"/>
                  </a:lnTo>
                  <a:lnTo>
                    <a:pt x="1818131" y="67056"/>
                  </a:lnTo>
                  <a:lnTo>
                    <a:pt x="909065" y="67056"/>
                  </a:lnTo>
                  <a:lnTo>
                    <a:pt x="0" y="67056"/>
                  </a:lnTo>
                  <a:lnTo>
                    <a:pt x="0" y="0"/>
                  </a:lnTo>
                  <a:close/>
                </a:path>
              </a:pathLst>
            </a:custGeom>
            <a:ln w="10668">
              <a:solidFill>
                <a:srgbClr val="7C7C7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7998"/>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487781" y="436829"/>
            <a:ext cx="4749165" cy="2769870"/>
          </a:xfrm>
          <a:prstGeom prst="rect">
            <a:avLst/>
          </a:prstGeom>
        </p:spPr>
        <p:txBody>
          <a:bodyPr vert="horz" wrap="square" lIns="0" tIns="12700" rIns="0" bIns="0" rtlCol="0">
            <a:spAutoFit/>
          </a:bodyPr>
          <a:lstStyle/>
          <a:p>
            <a:pPr marL="12700" marR="5080" indent="-7620" algn="ctr">
              <a:lnSpc>
                <a:spcPct val="100000"/>
              </a:lnSpc>
              <a:spcBef>
                <a:spcPts val="100"/>
              </a:spcBef>
            </a:pPr>
            <a:r>
              <a:rPr sz="6000" spc="-5" dirty="0">
                <a:solidFill>
                  <a:srgbClr val="133829"/>
                </a:solidFill>
              </a:rPr>
              <a:t>SOURCES OF  </a:t>
            </a:r>
            <a:r>
              <a:rPr sz="6000" dirty="0">
                <a:solidFill>
                  <a:srgbClr val="133829"/>
                </a:solidFill>
              </a:rPr>
              <a:t>RADIO</a:t>
            </a:r>
            <a:r>
              <a:rPr sz="6000" spc="10" dirty="0">
                <a:solidFill>
                  <a:srgbClr val="133829"/>
                </a:solidFill>
              </a:rPr>
              <a:t>A</a:t>
            </a:r>
            <a:r>
              <a:rPr sz="6000" dirty="0">
                <a:solidFill>
                  <a:srgbClr val="133829"/>
                </a:solidFill>
              </a:rPr>
              <a:t>CTIVE  </a:t>
            </a:r>
            <a:r>
              <a:rPr sz="6000" spc="-70" dirty="0">
                <a:solidFill>
                  <a:srgbClr val="133829"/>
                </a:solidFill>
              </a:rPr>
              <a:t>WASTE</a:t>
            </a:r>
            <a:endParaRPr sz="60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33166" y="592582"/>
            <a:ext cx="2371090" cy="696595"/>
          </a:xfrm>
          <a:prstGeom prst="rect">
            <a:avLst/>
          </a:prstGeom>
        </p:spPr>
        <p:txBody>
          <a:bodyPr vert="horz" wrap="square" lIns="0" tIns="13335" rIns="0" bIns="0" rtlCol="0">
            <a:spAutoFit/>
          </a:bodyPr>
          <a:lstStyle/>
          <a:p>
            <a:pPr marL="12700">
              <a:lnSpc>
                <a:spcPct val="100000"/>
              </a:lnSpc>
              <a:spcBef>
                <a:spcPts val="105"/>
              </a:spcBef>
            </a:pPr>
            <a:r>
              <a:rPr sz="4400" spc="-5" dirty="0"/>
              <a:t>SOURCES</a:t>
            </a:r>
            <a:endParaRPr sz="4400"/>
          </a:p>
        </p:txBody>
      </p:sp>
      <p:sp>
        <p:nvSpPr>
          <p:cNvPr id="3" name="object 3"/>
          <p:cNvSpPr/>
          <p:nvPr/>
        </p:nvSpPr>
        <p:spPr>
          <a:xfrm>
            <a:off x="3245230" y="1235963"/>
            <a:ext cx="2348865" cy="55244"/>
          </a:xfrm>
          <a:custGeom>
            <a:avLst/>
            <a:gdLst/>
            <a:ahLst/>
            <a:cxnLst/>
            <a:rect l="l" t="t" r="r" b="b"/>
            <a:pathLst>
              <a:path w="2348865" h="55244">
                <a:moveTo>
                  <a:pt x="2348484" y="0"/>
                </a:moveTo>
                <a:lnTo>
                  <a:pt x="0" y="0"/>
                </a:lnTo>
                <a:lnTo>
                  <a:pt x="0" y="54863"/>
                </a:lnTo>
                <a:lnTo>
                  <a:pt x="2348484" y="54863"/>
                </a:lnTo>
                <a:lnTo>
                  <a:pt x="2348484" y="0"/>
                </a:lnTo>
                <a:close/>
              </a:path>
            </a:pathLst>
          </a:custGeom>
          <a:solidFill>
            <a:srgbClr val="FFFF00"/>
          </a:solidFill>
        </p:spPr>
        <p:txBody>
          <a:bodyPr wrap="square" lIns="0" tIns="0" rIns="0" bIns="0" rtlCol="0"/>
          <a:lstStyle/>
          <a:p>
            <a:endParaRPr/>
          </a:p>
        </p:txBody>
      </p:sp>
      <p:sp>
        <p:nvSpPr>
          <p:cNvPr id="4" name="object 4"/>
          <p:cNvSpPr txBox="1"/>
          <p:nvPr/>
        </p:nvSpPr>
        <p:spPr>
          <a:xfrm>
            <a:off x="1941702" y="1629816"/>
            <a:ext cx="6901815" cy="3988435"/>
          </a:xfrm>
          <a:prstGeom prst="rect">
            <a:avLst/>
          </a:prstGeom>
        </p:spPr>
        <p:txBody>
          <a:bodyPr vert="horz" wrap="square" lIns="0" tIns="97790" rIns="0" bIns="0" rtlCol="0">
            <a:spAutoFit/>
          </a:bodyPr>
          <a:lstStyle/>
          <a:p>
            <a:pPr marL="241300" indent="-228600">
              <a:lnSpc>
                <a:spcPct val="100000"/>
              </a:lnSpc>
              <a:spcBef>
                <a:spcPts val="770"/>
              </a:spcBef>
              <a:buFont typeface="Arial"/>
              <a:buChar char="•"/>
              <a:tabLst>
                <a:tab pos="241300" algn="l"/>
                <a:tab pos="1734820" algn="l"/>
                <a:tab pos="2599055" algn="l"/>
              </a:tabLst>
            </a:pPr>
            <a:r>
              <a:rPr sz="2800" b="1" spc="-5" dirty="0">
                <a:solidFill>
                  <a:srgbClr val="FFFFFF"/>
                </a:solidFill>
                <a:latin typeface="Trebuchet MS"/>
                <a:cs typeface="Trebuchet MS"/>
              </a:rPr>
              <a:t>Nuclear	fuel	cycle</a:t>
            </a:r>
            <a:endParaRPr sz="2800">
              <a:latin typeface="Trebuchet MS"/>
              <a:cs typeface="Trebuchet MS"/>
            </a:endParaRPr>
          </a:p>
          <a:p>
            <a:pPr marL="241300" indent="-228600">
              <a:lnSpc>
                <a:spcPct val="100000"/>
              </a:lnSpc>
              <a:spcBef>
                <a:spcPts val="675"/>
              </a:spcBef>
              <a:buFont typeface="Arial"/>
              <a:buChar char="•"/>
              <a:tabLst>
                <a:tab pos="241300" algn="l"/>
              </a:tabLst>
            </a:pPr>
            <a:r>
              <a:rPr sz="2800" b="1" spc="-5" dirty="0">
                <a:solidFill>
                  <a:srgbClr val="FFFFFF"/>
                </a:solidFill>
                <a:latin typeface="Trebuchet MS"/>
                <a:cs typeface="Trebuchet MS"/>
              </a:rPr>
              <a:t>Nuclear weapons decommissioning</a:t>
            </a:r>
            <a:endParaRPr sz="2800">
              <a:latin typeface="Trebuchet MS"/>
              <a:cs typeface="Trebuchet MS"/>
            </a:endParaRPr>
          </a:p>
          <a:p>
            <a:pPr marL="241300" indent="-228600">
              <a:lnSpc>
                <a:spcPct val="100000"/>
              </a:lnSpc>
              <a:spcBef>
                <a:spcPts val="660"/>
              </a:spcBef>
              <a:buFont typeface="Arial"/>
              <a:buChar char="•"/>
              <a:tabLst>
                <a:tab pos="241300" algn="l"/>
              </a:tabLst>
            </a:pPr>
            <a:r>
              <a:rPr sz="2800" b="1" spc="-5" dirty="0">
                <a:solidFill>
                  <a:srgbClr val="FFFFFF"/>
                </a:solidFill>
                <a:latin typeface="Trebuchet MS"/>
                <a:cs typeface="Trebuchet MS"/>
              </a:rPr>
              <a:t>Legacy</a:t>
            </a:r>
            <a:r>
              <a:rPr sz="2800" b="1" spc="5" dirty="0">
                <a:solidFill>
                  <a:srgbClr val="FFFFFF"/>
                </a:solidFill>
                <a:latin typeface="Trebuchet MS"/>
                <a:cs typeface="Trebuchet MS"/>
              </a:rPr>
              <a:t> </a:t>
            </a:r>
            <a:r>
              <a:rPr sz="2800" b="1" spc="-5" dirty="0">
                <a:solidFill>
                  <a:srgbClr val="FFFFFF"/>
                </a:solidFill>
                <a:latin typeface="Trebuchet MS"/>
                <a:cs typeface="Trebuchet MS"/>
              </a:rPr>
              <a:t>waste</a:t>
            </a:r>
            <a:endParaRPr sz="2800">
              <a:latin typeface="Trebuchet MS"/>
              <a:cs typeface="Trebuchet MS"/>
            </a:endParaRPr>
          </a:p>
          <a:p>
            <a:pPr marL="241300" indent="-228600">
              <a:lnSpc>
                <a:spcPct val="100000"/>
              </a:lnSpc>
              <a:spcBef>
                <a:spcPts val="660"/>
              </a:spcBef>
              <a:buFont typeface="Arial"/>
              <a:buChar char="•"/>
              <a:tabLst>
                <a:tab pos="241300" algn="l"/>
              </a:tabLst>
            </a:pPr>
            <a:r>
              <a:rPr sz="2800" b="1" spc="-10" dirty="0">
                <a:solidFill>
                  <a:srgbClr val="FFFFFF"/>
                </a:solidFill>
                <a:latin typeface="Trebuchet MS"/>
                <a:cs typeface="Trebuchet MS"/>
              </a:rPr>
              <a:t>Medical</a:t>
            </a:r>
            <a:endParaRPr sz="2800">
              <a:latin typeface="Trebuchet MS"/>
              <a:cs typeface="Trebuchet MS"/>
            </a:endParaRPr>
          </a:p>
          <a:p>
            <a:pPr marL="241300" indent="-228600">
              <a:lnSpc>
                <a:spcPct val="100000"/>
              </a:lnSpc>
              <a:spcBef>
                <a:spcPts val="675"/>
              </a:spcBef>
              <a:buFont typeface="Arial"/>
              <a:buChar char="•"/>
              <a:tabLst>
                <a:tab pos="241300" algn="l"/>
              </a:tabLst>
            </a:pPr>
            <a:r>
              <a:rPr sz="2800" b="1" spc="-5" dirty="0">
                <a:solidFill>
                  <a:srgbClr val="FFFFFF"/>
                </a:solidFill>
                <a:latin typeface="Trebuchet MS"/>
                <a:cs typeface="Trebuchet MS"/>
              </a:rPr>
              <a:t>Industrial</a:t>
            </a:r>
            <a:endParaRPr sz="2800">
              <a:latin typeface="Trebuchet MS"/>
              <a:cs typeface="Trebuchet MS"/>
            </a:endParaRPr>
          </a:p>
          <a:p>
            <a:pPr marL="241300" marR="5080" indent="-228600">
              <a:lnSpc>
                <a:spcPts val="3030"/>
              </a:lnSpc>
              <a:spcBef>
                <a:spcPts val="1035"/>
              </a:spcBef>
              <a:buFont typeface="Arial"/>
              <a:buChar char="•"/>
              <a:tabLst>
                <a:tab pos="241300" algn="l"/>
              </a:tabLst>
            </a:pPr>
            <a:r>
              <a:rPr sz="2800" b="1" spc="-15" dirty="0">
                <a:solidFill>
                  <a:srgbClr val="FFFFFF"/>
                </a:solidFill>
                <a:latin typeface="Trebuchet MS"/>
                <a:cs typeface="Trebuchet MS"/>
              </a:rPr>
              <a:t>Naturally </a:t>
            </a:r>
            <a:r>
              <a:rPr sz="2800" b="1" spc="-5" dirty="0">
                <a:solidFill>
                  <a:srgbClr val="FFFFFF"/>
                </a:solidFill>
                <a:latin typeface="Trebuchet MS"/>
                <a:cs typeface="Trebuchet MS"/>
              </a:rPr>
              <a:t>occurring </a:t>
            </a:r>
            <a:r>
              <a:rPr sz="2800" b="1" spc="-15" dirty="0">
                <a:solidFill>
                  <a:srgbClr val="FFFFFF"/>
                </a:solidFill>
                <a:latin typeface="Trebuchet MS"/>
                <a:cs typeface="Trebuchet MS"/>
              </a:rPr>
              <a:t>radioactive </a:t>
            </a:r>
            <a:r>
              <a:rPr sz="2800" b="1" spc="-5" dirty="0">
                <a:solidFill>
                  <a:srgbClr val="FFFFFF"/>
                </a:solidFill>
                <a:latin typeface="Trebuchet MS"/>
                <a:cs typeface="Trebuchet MS"/>
              </a:rPr>
              <a:t>material  (NORM)</a:t>
            </a:r>
            <a:endParaRPr sz="2800">
              <a:latin typeface="Trebuchet MS"/>
              <a:cs typeface="Trebuchet MS"/>
            </a:endParaRPr>
          </a:p>
          <a:p>
            <a:pPr marL="241300" indent="-228600">
              <a:lnSpc>
                <a:spcPct val="100000"/>
              </a:lnSpc>
              <a:spcBef>
                <a:spcPts val="610"/>
              </a:spcBef>
              <a:buFont typeface="Arial"/>
              <a:buChar char="•"/>
              <a:tabLst>
                <a:tab pos="241300" algn="l"/>
              </a:tabLst>
            </a:pPr>
            <a:r>
              <a:rPr sz="2800" b="1" spc="-5" dirty="0">
                <a:solidFill>
                  <a:srgbClr val="FFFFFF"/>
                </a:solidFill>
                <a:latin typeface="Trebuchet MS"/>
                <a:cs typeface="Trebuchet MS"/>
              </a:rPr>
              <a:t>Coal </a:t>
            </a:r>
            <a:r>
              <a:rPr sz="2800" b="1" spc="-10" dirty="0">
                <a:solidFill>
                  <a:srgbClr val="FFFFFF"/>
                </a:solidFill>
                <a:latin typeface="Trebuchet MS"/>
                <a:cs typeface="Trebuchet MS"/>
              </a:rPr>
              <a:t>,gas </a:t>
            </a:r>
            <a:r>
              <a:rPr sz="2800" b="1" spc="-5" dirty="0">
                <a:solidFill>
                  <a:srgbClr val="FFFFFF"/>
                </a:solidFill>
                <a:latin typeface="Trebuchet MS"/>
                <a:cs typeface="Trebuchet MS"/>
              </a:rPr>
              <a:t>and</a:t>
            </a:r>
            <a:r>
              <a:rPr sz="2800" b="1" spc="-25" dirty="0">
                <a:solidFill>
                  <a:srgbClr val="FFFFFF"/>
                </a:solidFill>
                <a:latin typeface="Trebuchet MS"/>
                <a:cs typeface="Trebuchet MS"/>
              </a:rPr>
              <a:t> </a:t>
            </a:r>
            <a:r>
              <a:rPr sz="2800" b="1" spc="-5" dirty="0">
                <a:solidFill>
                  <a:srgbClr val="FFFFFF"/>
                </a:solidFill>
                <a:latin typeface="Trebuchet MS"/>
                <a:cs typeface="Trebuchet MS"/>
              </a:rPr>
              <a:t>oil</a:t>
            </a:r>
            <a:endParaRPr sz="2800">
              <a:latin typeface="Trebuchet MS"/>
              <a:cs typeface="Trebuchet M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6858000"/>
          </a:xfrm>
          <a:custGeom>
            <a:avLst/>
            <a:gdLst/>
            <a:ahLst/>
            <a:cxnLst/>
            <a:rect l="l" t="t" r="r" b="b"/>
            <a:pathLst>
              <a:path w="9144000" h="6858000">
                <a:moveTo>
                  <a:pt x="9144000" y="0"/>
                </a:moveTo>
                <a:lnTo>
                  <a:pt x="0" y="0"/>
                </a:lnTo>
                <a:lnTo>
                  <a:pt x="0" y="6858000"/>
                </a:lnTo>
                <a:lnTo>
                  <a:pt x="9144000" y="6858000"/>
                </a:lnTo>
                <a:lnTo>
                  <a:pt x="9144000" y="0"/>
                </a:lnTo>
                <a:close/>
              </a:path>
            </a:pathLst>
          </a:custGeom>
          <a:solidFill>
            <a:srgbClr val="252525"/>
          </a:solidFill>
        </p:spPr>
        <p:txBody>
          <a:bodyPr wrap="square" lIns="0" tIns="0" rIns="0" bIns="0" rtlCol="0"/>
          <a:lstStyle/>
          <a:p>
            <a:endParaRPr/>
          </a:p>
        </p:txBody>
      </p:sp>
      <p:sp>
        <p:nvSpPr>
          <p:cNvPr id="3" name="object 3"/>
          <p:cNvSpPr txBox="1">
            <a:spLocks noGrp="1"/>
          </p:cNvSpPr>
          <p:nvPr>
            <p:ph type="title"/>
          </p:nvPr>
        </p:nvSpPr>
        <p:spPr>
          <a:xfrm>
            <a:off x="1164742" y="196342"/>
            <a:ext cx="5741035" cy="696595"/>
          </a:xfrm>
          <a:prstGeom prst="rect">
            <a:avLst/>
          </a:prstGeom>
        </p:spPr>
        <p:txBody>
          <a:bodyPr vert="horz" wrap="square" lIns="0" tIns="12700" rIns="0" bIns="0" rtlCol="0">
            <a:spAutoFit/>
          </a:bodyPr>
          <a:lstStyle/>
          <a:p>
            <a:pPr marL="12700">
              <a:lnSpc>
                <a:spcPct val="100000"/>
              </a:lnSpc>
              <a:spcBef>
                <a:spcPts val="100"/>
              </a:spcBef>
            </a:pPr>
            <a:r>
              <a:rPr sz="4400" spc="-5" dirty="0"/>
              <a:t>NUCLEAR FUEL</a:t>
            </a:r>
            <a:r>
              <a:rPr sz="4400" spc="-229" dirty="0"/>
              <a:t> </a:t>
            </a:r>
            <a:r>
              <a:rPr sz="4400" dirty="0"/>
              <a:t>CYCLE</a:t>
            </a:r>
            <a:endParaRPr sz="4400"/>
          </a:p>
        </p:txBody>
      </p:sp>
      <p:sp>
        <p:nvSpPr>
          <p:cNvPr id="4" name="object 4"/>
          <p:cNvSpPr/>
          <p:nvPr/>
        </p:nvSpPr>
        <p:spPr>
          <a:xfrm>
            <a:off x="1177188" y="839850"/>
            <a:ext cx="5721350" cy="55244"/>
          </a:xfrm>
          <a:custGeom>
            <a:avLst/>
            <a:gdLst/>
            <a:ahLst/>
            <a:cxnLst/>
            <a:rect l="l" t="t" r="r" b="b"/>
            <a:pathLst>
              <a:path w="5721350" h="55244">
                <a:moveTo>
                  <a:pt x="5721070" y="0"/>
                </a:moveTo>
                <a:lnTo>
                  <a:pt x="0" y="0"/>
                </a:lnTo>
                <a:lnTo>
                  <a:pt x="0" y="54863"/>
                </a:lnTo>
                <a:lnTo>
                  <a:pt x="5721070" y="54863"/>
                </a:lnTo>
                <a:lnTo>
                  <a:pt x="5721070" y="0"/>
                </a:lnTo>
                <a:close/>
              </a:path>
            </a:pathLst>
          </a:custGeom>
          <a:solidFill>
            <a:srgbClr val="FFFF00"/>
          </a:solidFill>
        </p:spPr>
        <p:txBody>
          <a:bodyPr wrap="square" lIns="0" tIns="0" rIns="0" bIns="0" rtlCol="0"/>
          <a:lstStyle/>
          <a:p>
            <a:endParaRPr/>
          </a:p>
        </p:txBody>
      </p:sp>
      <p:sp>
        <p:nvSpPr>
          <p:cNvPr id="5" name="object 5"/>
          <p:cNvSpPr txBox="1"/>
          <p:nvPr/>
        </p:nvSpPr>
        <p:spPr>
          <a:xfrm>
            <a:off x="307340" y="960780"/>
            <a:ext cx="7936865" cy="1434465"/>
          </a:xfrm>
          <a:prstGeom prst="rect">
            <a:avLst/>
          </a:prstGeom>
        </p:spPr>
        <p:txBody>
          <a:bodyPr vert="horz" wrap="square" lIns="0" tIns="97790" rIns="0" bIns="0" rtlCol="0">
            <a:spAutoFit/>
          </a:bodyPr>
          <a:lstStyle/>
          <a:p>
            <a:pPr marL="241300" indent="-228600">
              <a:lnSpc>
                <a:spcPct val="100000"/>
              </a:lnSpc>
              <a:spcBef>
                <a:spcPts val="770"/>
              </a:spcBef>
              <a:buFont typeface="Arial"/>
              <a:buChar char="•"/>
              <a:tabLst>
                <a:tab pos="241300" algn="l"/>
              </a:tabLst>
            </a:pPr>
            <a:r>
              <a:rPr sz="2800" spc="-5" dirty="0">
                <a:solidFill>
                  <a:srgbClr val="FFFFFF"/>
                </a:solidFill>
                <a:latin typeface="Trebuchet MS"/>
                <a:cs typeface="Trebuchet MS"/>
              </a:rPr>
              <a:t>It often </a:t>
            </a:r>
            <a:r>
              <a:rPr sz="2800" spc="-10" dirty="0">
                <a:solidFill>
                  <a:srgbClr val="FFFFFF"/>
                </a:solidFill>
                <a:latin typeface="Trebuchet MS"/>
                <a:cs typeface="Trebuchet MS"/>
              </a:rPr>
              <a:t>contains </a:t>
            </a:r>
            <a:r>
              <a:rPr sz="2800" spc="-5" dirty="0">
                <a:solidFill>
                  <a:srgbClr val="FFFFFF"/>
                </a:solidFill>
                <a:latin typeface="Trebuchet MS"/>
                <a:cs typeface="Trebuchet MS"/>
              </a:rPr>
              <a:t>radium </a:t>
            </a:r>
            <a:r>
              <a:rPr sz="2800" spc="-10" dirty="0">
                <a:solidFill>
                  <a:srgbClr val="FFFFFF"/>
                </a:solidFill>
                <a:latin typeface="Trebuchet MS"/>
                <a:cs typeface="Trebuchet MS"/>
              </a:rPr>
              <a:t>and </a:t>
            </a:r>
            <a:r>
              <a:rPr sz="2800" spc="-5" dirty="0">
                <a:solidFill>
                  <a:srgbClr val="FFFFFF"/>
                </a:solidFill>
                <a:latin typeface="Trebuchet MS"/>
                <a:cs typeface="Trebuchet MS"/>
              </a:rPr>
              <a:t>its </a:t>
            </a:r>
            <a:r>
              <a:rPr sz="2800" spc="-10" dirty="0">
                <a:solidFill>
                  <a:srgbClr val="FFFFFF"/>
                </a:solidFill>
                <a:latin typeface="Trebuchet MS"/>
                <a:cs typeface="Trebuchet MS"/>
              </a:rPr>
              <a:t>decay</a:t>
            </a:r>
            <a:r>
              <a:rPr sz="2800" spc="65" dirty="0">
                <a:solidFill>
                  <a:srgbClr val="FFFFFF"/>
                </a:solidFill>
                <a:latin typeface="Trebuchet MS"/>
                <a:cs typeface="Trebuchet MS"/>
              </a:rPr>
              <a:t> </a:t>
            </a:r>
            <a:r>
              <a:rPr sz="2800" spc="-5" dirty="0">
                <a:solidFill>
                  <a:srgbClr val="FFFFFF"/>
                </a:solidFill>
                <a:latin typeface="Trebuchet MS"/>
                <a:cs typeface="Trebuchet MS"/>
              </a:rPr>
              <a:t>products.</a:t>
            </a:r>
            <a:endParaRPr sz="2800">
              <a:latin typeface="Trebuchet MS"/>
              <a:cs typeface="Trebuchet MS"/>
            </a:endParaRPr>
          </a:p>
          <a:p>
            <a:pPr marL="241300" marR="1534160" indent="-228600">
              <a:lnSpc>
                <a:spcPts val="3030"/>
              </a:lnSpc>
              <a:spcBef>
                <a:spcPts val="1050"/>
              </a:spcBef>
              <a:buFont typeface="Arial"/>
              <a:buChar char="•"/>
              <a:tabLst>
                <a:tab pos="241300" algn="l"/>
              </a:tabLst>
            </a:pPr>
            <a:r>
              <a:rPr sz="2800" spc="-10" dirty="0">
                <a:solidFill>
                  <a:srgbClr val="FFFFFF"/>
                </a:solidFill>
                <a:latin typeface="Trebuchet MS"/>
                <a:cs typeface="Trebuchet MS"/>
              </a:rPr>
              <a:t>Uranium </a:t>
            </a:r>
            <a:r>
              <a:rPr sz="2800" spc="-5" dirty="0">
                <a:solidFill>
                  <a:srgbClr val="FFFFFF"/>
                </a:solidFill>
                <a:latin typeface="Trebuchet MS"/>
                <a:cs typeface="Trebuchet MS"/>
              </a:rPr>
              <a:t>is </a:t>
            </a:r>
            <a:r>
              <a:rPr sz="2800" spc="-10" dirty="0">
                <a:solidFill>
                  <a:srgbClr val="FFFFFF"/>
                </a:solidFill>
                <a:latin typeface="Trebuchet MS"/>
                <a:cs typeface="Trebuchet MS"/>
              </a:rPr>
              <a:t>used </a:t>
            </a:r>
            <a:r>
              <a:rPr sz="2800" spc="-5" dirty="0">
                <a:solidFill>
                  <a:srgbClr val="FFFFFF"/>
                </a:solidFill>
                <a:latin typeface="Trebuchet MS"/>
                <a:cs typeface="Trebuchet MS"/>
              </a:rPr>
              <a:t>to </a:t>
            </a:r>
            <a:r>
              <a:rPr sz="2800" spc="-10" dirty="0">
                <a:solidFill>
                  <a:srgbClr val="FFFFFF"/>
                </a:solidFill>
                <a:latin typeface="Trebuchet MS"/>
                <a:cs typeface="Trebuchet MS"/>
              </a:rPr>
              <a:t>make </a:t>
            </a:r>
            <a:r>
              <a:rPr sz="2800" spc="-5" dirty="0">
                <a:solidFill>
                  <a:srgbClr val="FFFFFF"/>
                </a:solidFill>
                <a:latin typeface="Trebuchet MS"/>
                <a:cs typeface="Trebuchet MS"/>
              </a:rPr>
              <a:t>fuel from </a:t>
            </a:r>
            <a:r>
              <a:rPr sz="2800" spc="-10" dirty="0">
                <a:solidFill>
                  <a:srgbClr val="FFFFFF"/>
                </a:solidFill>
                <a:latin typeface="Trebuchet MS"/>
                <a:cs typeface="Trebuchet MS"/>
              </a:rPr>
              <a:t>the  </a:t>
            </a:r>
            <a:r>
              <a:rPr sz="2800" spc="-5" dirty="0">
                <a:solidFill>
                  <a:srgbClr val="FFFFFF"/>
                </a:solidFill>
                <a:latin typeface="Trebuchet MS"/>
                <a:cs typeface="Trebuchet MS"/>
              </a:rPr>
              <a:t>reprocessing of </a:t>
            </a:r>
            <a:r>
              <a:rPr sz="2800" spc="-10" dirty="0">
                <a:solidFill>
                  <a:srgbClr val="FFFFFF"/>
                </a:solidFill>
                <a:latin typeface="Trebuchet MS"/>
                <a:cs typeface="Trebuchet MS"/>
              </a:rPr>
              <a:t>used</a:t>
            </a:r>
            <a:r>
              <a:rPr sz="2800" spc="15" dirty="0">
                <a:solidFill>
                  <a:srgbClr val="FFFFFF"/>
                </a:solidFill>
                <a:latin typeface="Trebuchet MS"/>
                <a:cs typeface="Trebuchet MS"/>
              </a:rPr>
              <a:t> </a:t>
            </a:r>
            <a:r>
              <a:rPr sz="2800" spc="-5" dirty="0">
                <a:solidFill>
                  <a:srgbClr val="FFFFFF"/>
                </a:solidFill>
                <a:latin typeface="Trebuchet MS"/>
                <a:cs typeface="Trebuchet MS"/>
              </a:rPr>
              <a:t>fuel.</a:t>
            </a:r>
            <a:endParaRPr sz="2800">
              <a:latin typeface="Trebuchet MS"/>
              <a:cs typeface="Trebuchet MS"/>
            </a:endParaRPr>
          </a:p>
        </p:txBody>
      </p:sp>
      <p:sp>
        <p:nvSpPr>
          <p:cNvPr id="6" name="object 6"/>
          <p:cNvSpPr/>
          <p:nvPr/>
        </p:nvSpPr>
        <p:spPr>
          <a:xfrm>
            <a:off x="473963" y="2481070"/>
            <a:ext cx="8229600" cy="426720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6857998"/>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105410" rIns="0" bIns="0" rtlCol="0">
            <a:spAutoFit/>
          </a:bodyPr>
          <a:lstStyle/>
          <a:p>
            <a:pPr marL="4895850" marR="5080" indent="-1118870">
              <a:lnSpc>
                <a:spcPts val="5840"/>
              </a:lnSpc>
              <a:spcBef>
                <a:spcPts val="830"/>
              </a:spcBef>
            </a:pPr>
            <a:r>
              <a:rPr sz="5400" spc="-10" dirty="0">
                <a:solidFill>
                  <a:srgbClr val="000000"/>
                </a:solidFill>
              </a:rPr>
              <a:t>Nuclear</a:t>
            </a:r>
            <a:r>
              <a:rPr sz="5400" spc="-110" dirty="0">
                <a:solidFill>
                  <a:srgbClr val="000000"/>
                </a:solidFill>
              </a:rPr>
              <a:t> </a:t>
            </a:r>
            <a:r>
              <a:rPr sz="5400" dirty="0">
                <a:solidFill>
                  <a:srgbClr val="000000"/>
                </a:solidFill>
              </a:rPr>
              <a:t>Plants  </a:t>
            </a:r>
            <a:r>
              <a:rPr sz="5400" spc="-5" dirty="0">
                <a:solidFill>
                  <a:srgbClr val="000000"/>
                </a:solidFill>
              </a:rPr>
              <a:t>in</a:t>
            </a:r>
            <a:r>
              <a:rPr sz="5400" spc="-25" dirty="0">
                <a:solidFill>
                  <a:srgbClr val="000000"/>
                </a:solidFill>
              </a:rPr>
              <a:t> </a:t>
            </a:r>
            <a:r>
              <a:rPr sz="5400" spc="-5" dirty="0">
                <a:solidFill>
                  <a:srgbClr val="000000"/>
                </a:solidFill>
              </a:rPr>
              <a:t>India</a:t>
            </a:r>
            <a:endParaRPr sz="54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77617" y="385698"/>
            <a:ext cx="6448425" cy="452120"/>
          </a:xfrm>
          <a:prstGeom prst="rect">
            <a:avLst/>
          </a:prstGeom>
        </p:spPr>
        <p:txBody>
          <a:bodyPr vert="horz" wrap="square" lIns="0" tIns="12065" rIns="0" bIns="0" rtlCol="0">
            <a:spAutoFit/>
          </a:bodyPr>
          <a:lstStyle/>
          <a:p>
            <a:pPr marL="12700">
              <a:lnSpc>
                <a:spcPct val="100000"/>
              </a:lnSpc>
              <a:spcBef>
                <a:spcPts val="95"/>
              </a:spcBef>
            </a:pPr>
            <a:r>
              <a:rPr sz="2800" u="heavy" spc="-5" dirty="0">
                <a:uFill>
                  <a:solidFill>
                    <a:srgbClr val="FFFF00"/>
                  </a:solidFill>
                </a:uFill>
              </a:rPr>
              <a:t>NUCLEAR WEAPONS</a:t>
            </a:r>
            <a:r>
              <a:rPr sz="2800" u="heavy" spc="-35" dirty="0">
                <a:uFill>
                  <a:solidFill>
                    <a:srgbClr val="FFFF00"/>
                  </a:solidFill>
                </a:uFill>
              </a:rPr>
              <a:t> </a:t>
            </a:r>
            <a:r>
              <a:rPr sz="2800" u="heavy" spc="-5" dirty="0">
                <a:uFill>
                  <a:solidFill>
                    <a:srgbClr val="FFFF00"/>
                  </a:solidFill>
                </a:uFill>
              </a:rPr>
              <a:t>DECOMMISSIONING</a:t>
            </a:r>
            <a:endParaRPr sz="2800"/>
          </a:p>
        </p:txBody>
      </p:sp>
      <p:sp>
        <p:nvSpPr>
          <p:cNvPr id="3" name="object 3"/>
          <p:cNvSpPr/>
          <p:nvPr/>
        </p:nvSpPr>
        <p:spPr>
          <a:xfrm>
            <a:off x="2298192" y="4445508"/>
            <a:ext cx="2816352" cy="1810512"/>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1958720" y="1014729"/>
            <a:ext cx="6786880" cy="3408045"/>
          </a:xfrm>
          <a:prstGeom prst="rect">
            <a:avLst/>
          </a:prstGeom>
        </p:spPr>
        <p:txBody>
          <a:bodyPr vert="horz" wrap="square" lIns="0" tIns="12700" rIns="0" bIns="0" rtlCol="0">
            <a:spAutoFit/>
          </a:bodyPr>
          <a:lstStyle/>
          <a:p>
            <a:pPr marL="12700" marR="287655">
              <a:lnSpc>
                <a:spcPct val="100000"/>
              </a:lnSpc>
              <a:spcBef>
                <a:spcPts val="100"/>
              </a:spcBef>
              <a:buSzPct val="95833"/>
              <a:buFont typeface="Wingdings"/>
              <a:buChar char=""/>
              <a:tabLst>
                <a:tab pos="153035" algn="l"/>
              </a:tabLst>
            </a:pPr>
            <a:r>
              <a:rPr sz="2400" spc="-35" dirty="0">
                <a:solidFill>
                  <a:srgbClr val="FFFFFF"/>
                </a:solidFill>
                <a:latin typeface="Trebuchet MS"/>
                <a:cs typeface="Trebuchet MS"/>
              </a:rPr>
              <a:t>Waste </a:t>
            </a:r>
            <a:r>
              <a:rPr sz="2400" dirty="0">
                <a:solidFill>
                  <a:srgbClr val="FFFFFF"/>
                </a:solidFill>
                <a:latin typeface="Trebuchet MS"/>
                <a:cs typeface="Trebuchet MS"/>
              </a:rPr>
              <a:t>from </a:t>
            </a:r>
            <a:r>
              <a:rPr sz="2400" spc="-5" dirty="0">
                <a:solidFill>
                  <a:srgbClr val="FFFFFF"/>
                </a:solidFill>
                <a:latin typeface="Trebuchet MS"/>
                <a:cs typeface="Trebuchet MS"/>
              </a:rPr>
              <a:t>nuclear weapons </a:t>
            </a:r>
            <a:r>
              <a:rPr sz="2400" spc="-10" dirty="0">
                <a:solidFill>
                  <a:srgbClr val="FFFFFF"/>
                </a:solidFill>
                <a:latin typeface="Trebuchet MS"/>
                <a:cs typeface="Trebuchet MS"/>
              </a:rPr>
              <a:t>decommissioning  </a:t>
            </a:r>
            <a:r>
              <a:rPr sz="2400" spc="-5" dirty="0">
                <a:solidFill>
                  <a:srgbClr val="FFFFFF"/>
                </a:solidFill>
                <a:latin typeface="Trebuchet MS"/>
                <a:cs typeface="Trebuchet MS"/>
              </a:rPr>
              <a:t>is unlikely to contain much beta </a:t>
            </a:r>
            <a:r>
              <a:rPr sz="2400" dirty="0">
                <a:solidFill>
                  <a:srgbClr val="FFFFFF"/>
                </a:solidFill>
                <a:latin typeface="Trebuchet MS"/>
                <a:cs typeface="Trebuchet MS"/>
              </a:rPr>
              <a:t>or gamma  </a:t>
            </a:r>
            <a:r>
              <a:rPr sz="2400" spc="-5" dirty="0">
                <a:solidFill>
                  <a:srgbClr val="FFFFFF"/>
                </a:solidFill>
                <a:latin typeface="Trebuchet MS"/>
                <a:cs typeface="Trebuchet MS"/>
              </a:rPr>
              <a:t>activity other than tritium and</a:t>
            </a:r>
            <a:r>
              <a:rPr sz="2400" spc="50" dirty="0">
                <a:solidFill>
                  <a:srgbClr val="FFFFFF"/>
                </a:solidFill>
                <a:latin typeface="Trebuchet MS"/>
                <a:cs typeface="Trebuchet MS"/>
              </a:rPr>
              <a:t> </a:t>
            </a:r>
            <a:r>
              <a:rPr sz="2400" spc="-5" dirty="0">
                <a:solidFill>
                  <a:srgbClr val="FFFFFF"/>
                </a:solidFill>
                <a:latin typeface="Trebuchet MS"/>
                <a:cs typeface="Trebuchet MS"/>
              </a:rPr>
              <a:t>americium.</a:t>
            </a:r>
            <a:endParaRPr sz="2400">
              <a:latin typeface="Trebuchet MS"/>
              <a:cs typeface="Trebuchet MS"/>
            </a:endParaRPr>
          </a:p>
          <a:p>
            <a:pPr>
              <a:lnSpc>
                <a:spcPct val="100000"/>
              </a:lnSpc>
              <a:spcBef>
                <a:spcPts val="40"/>
              </a:spcBef>
              <a:buClr>
                <a:srgbClr val="FFFFFF"/>
              </a:buClr>
              <a:buFont typeface="Wingdings"/>
              <a:buChar char=""/>
            </a:pPr>
            <a:endParaRPr sz="2450">
              <a:latin typeface="Trebuchet MS"/>
              <a:cs typeface="Trebuchet MS"/>
            </a:endParaRPr>
          </a:p>
          <a:p>
            <a:pPr marL="12700" marR="5080">
              <a:lnSpc>
                <a:spcPct val="99900"/>
              </a:lnSpc>
              <a:buSzPct val="95833"/>
              <a:buFont typeface="Wingdings"/>
              <a:buChar char=""/>
              <a:tabLst>
                <a:tab pos="153035" algn="l"/>
              </a:tabLst>
            </a:pPr>
            <a:r>
              <a:rPr sz="2400" spc="-5" dirty="0">
                <a:solidFill>
                  <a:srgbClr val="FFFFFF"/>
                </a:solidFill>
                <a:latin typeface="Trebuchet MS"/>
                <a:cs typeface="Trebuchet MS"/>
              </a:rPr>
              <a:t>It is more likely to contain alpha-emitting  </a:t>
            </a:r>
            <a:r>
              <a:rPr sz="2400" spc="-10" dirty="0">
                <a:solidFill>
                  <a:srgbClr val="FFFFFF"/>
                </a:solidFill>
                <a:latin typeface="Trebuchet MS"/>
                <a:cs typeface="Trebuchet MS"/>
              </a:rPr>
              <a:t>actinides </a:t>
            </a:r>
            <a:r>
              <a:rPr sz="2400" dirty="0">
                <a:solidFill>
                  <a:srgbClr val="FFFFFF"/>
                </a:solidFill>
                <a:latin typeface="Trebuchet MS"/>
                <a:cs typeface="Trebuchet MS"/>
              </a:rPr>
              <a:t>such </a:t>
            </a:r>
            <a:r>
              <a:rPr sz="2400" spc="-5" dirty="0">
                <a:solidFill>
                  <a:srgbClr val="FFFFFF"/>
                </a:solidFill>
                <a:latin typeface="Trebuchet MS"/>
                <a:cs typeface="Trebuchet MS"/>
              </a:rPr>
              <a:t>as Pu-239 which is </a:t>
            </a:r>
            <a:r>
              <a:rPr sz="2400" dirty="0">
                <a:solidFill>
                  <a:srgbClr val="FFFFFF"/>
                </a:solidFill>
                <a:latin typeface="Trebuchet MS"/>
                <a:cs typeface="Trebuchet MS"/>
              </a:rPr>
              <a:t>a fissile  </a:t>
            </a:r>
            <a:r>
              <a:rPr sz="2400" spc="-5" dirty="0">
                <a:solidFill>
                  <a:srgbClr val="FFFFFF"/>
                </a:solidFill>
                <a:latin typeface="Trebuchet MS"/>
                <a:cs typeface="Trebuchet MS"/>
              </a:rPr>
              <a:t>material used in bombs, plus </a:t>
            </a:r>
            <a:r>
              <a:rPr sz="2400" dirty="0">
                <a:solidFill>
                  <a:srgbClr val="FFFFFF"/>
                </a:solidFill>
                <a:latin typeface="Trebuchet MS"/>
                <a:cs typeface="Trebuchet MS"/>
              </a:rPr>
              <a:t>some </a:t>
            </a:r>
            <a:r>
              <a:rPr sz="2400" spc="-5" dirty="0">
                <a:solidFill>
                  <a:srgbClr val="FFFFFF"/>
                </a:solidFill>
                <a:latin typeface="Trebuchet MS"/>
                <a:cs typeface="Trebuchet MS"/>
              </a:rPr>
              <a:t>material with  much higher </a:t>
            </a:r>
            <a:r>
              <a:rPr sz="2400" dirty="0">
                <a:solidFill>
                  <a:srgbClr val="FFFFFF"/>
                </a:solidFill>
                <a:latin typeface="Trebuchet MS"/>
                <a:cs typeface="Trebuchet MS"/>
              </a:rPr>
              <a:t>specific </a:t>
            </a:r>
            <a:r>
              <a:rPr sz="2400" spc="-5" dirty="0">
                <a:solidFill>
                  <a:srgbClr val="FFFFFF"/>
                </a:solidFill>
                <a:latin typeface="Trebuchet MS"/>
                <a:cs typeface="Trebuchet MS"/>
              </a:rPr>
              <a:t>activities, </a:t>
            </a:r>
            <a:r>
              <a:rPr sz="2400" dirty="0">
                <a:solidFill>
                  <a:srgbClr val="FFFFFF"/>
                </a:solidFill>
                <a:latin typeface="Trebuchet MS"/>
                <a:cs typeface="Trebuchet MS"/>
              </a:rPr>
              <a:t>such </a:t>
            </a:r>
            <a:r>
              <a:rPr sz="2400" spc="-5" dirty="0">
                <a:solidFill>
                  <a:srgbClr val="FFFFFF"/>
                </a:solidFill>
                <a:latin typeface="Trebuchet MS"/>
                <a:cs typeface="Trebuchet MS"/>
              </a:rPr>
              <a:t>as </a:t>
            </a:r>
            <a:r>
              <a:rPr sz="2400" dirty="0">
                <a:solidFill>
                  <a:srgbClr val="FFFFFF"/>
                </a:solidFill>
                <a:latin typeface="Trebuchet MS"/>
                <a:cs typeface="Trebuchet MS"/>
              </a:rPr>
              <a:t>Pu-238 or  </a:t>
            </a:r>
            <a:r>
              <a:rPr sz="2400" spc="-40" dirty="0">
                <a:solidFill>
                  <a:srgbClr val="FFFFFF"/>
                </a:solidFill>
                <a:latin typeface="Trebuchet MS"/>
                <a:cs typeface="Trebuchet MS"/>
              </a:rPr>
              <a:t>Po</a:t>
            </a:r>
            <a:r>
              <a:rPr sz="3000" spc="-40" dirty="0">
                <a:solidFill>
                  <a:srgbClr val="FFFFFF"/>
                </a:solidFill>
                <a:latin typeface="Trebuchet MS"/>
                <a:cs typeface="Trebuchet MS"/>
              </a:rPr>
              <a:t>.</a:t>
            </a:r>
            <a:endParaRPr sz="3000">
              <a:latin typeface="Trebuchet MS"/>
              <a:cs typeface="Trebuchet MS"/>
            </a:endParaRPr>
          </a:p>
        </p:txBody>
      </p:sp>
      <p:sp>
        <p:nvSpPr>
          <p:cNvPr id="5" name="object 5"/>
          <p:cNvSpPr/>
          <p:nvPr/>
        </p:nvSpPr>
        <p:spPr>
          <a:xfrm>
            <a:off x="5305044" y="4047744"/>
            <a:ext cx="3445763" cy="2581656"/>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8D4AFCDA-D9C5-4851-9B91-21F325689EE7}"/>
              </a:ext>
            </a:extLst>
          </p:cNvPr>
          <p:cNvSpPr>
            <a:spLocks noGrp="1"/>
          </p:cNvSpPr>
          <p:nvPr>
            <p:ph type="dt" sz="half" idx="6"/>
          </p:nvPr>
        </p:nvSpPr>
        <p:spPr/>
        <p:txBody>
          <a:bodyPr/>
          <a:lstStyle/>
          <a:p>
            <a:fld id="{AD84FC72-ECC7-4854-960F-6120C295803E}" type="datetime2">
              <a:rPr lang="en-US" smtClean="0"/>
              <a:t>Thursday, June 4, 2020</a:t>
            </a:fld>
            <a:endParaRPr lang="en-US"/>
          </a:p>
        </p:txBody>
      </p:sp>
      <p:sp>
        <p:nvSpPr>
          <p:cNvPr id="4" name="Slayt Numarası Yer Tutucusu 3">
            <a:extLst>
              <a:ext uri="{FF2B5EF4-FFF2-40B4-BE49-F238E27FC236}">
                <a16:creationId xmlns:a16="http://schemas.microsoft.com/office/drawing/2014/main" id="{515D162C-0D36-4B82-BF1D-511A8731E5AA}"/>
              </a:ext>
            </a:extLst>
          </p:cNvPr>
          <p:cNvSpPr>
            <a:spLocks noGrp="1"/>
          </p:cNvSpPr>
          <p:nvPr>
            <p:ph type="sldNum" sz="quarter" idx="7"/>
          </p:nvPr>
        </p:nvSpPr>
        <p:spPr/>
        <p:txBody>
          <a:bodyPr/>
          <a:lstStyle/>
          <a:p>
            <a:fld id="{7E7BA886-454A-433D-B5B3-3CD00C4D3740}" type="slidenum">
              <a:rPr lang="en-US" smtClean="0"/>
              <a:t>2</a:t>
            </a:fld>
            <a:endParaRPr lang="en-US"/>
          </a:p>
        </p:txBody>
      </p:sp>
      <p:pic>
        <p:nvPicPr>
          <p:cNvPr id="5" name="Resim 4">
            <a:extLst>
              <a:ext uri="{FF2B5EF4-FFF2-40B4-BE49-F238E27FC236}">
                <a16:creationId xmlns:a16="http://schemas.microsoft.com/office/drawing/2014/main" id="{67112297-2576-43D4-997D-B1C40C68112F}"/>
              </a:ext>
            </a:extLst>
          </p:cNvPr>
          <p:cNvPicPr>
            <a:picLocks noChangeAspect="1"/>
          </p:cNvPicPr>
          <p:nvPr/>
        </p:nvPicPr>
        <p:blipFill>
          <a:blip r:embed="rId3"/>
          <a:stretch>
            <a:fillRect/>
          </a:stretch>
        </p:blipFill>
        <p:spPr>
          <a:xfrm>
            <a:off x="7625091" y="5166484"/>
            <a:ext cx="1488572" cy="149462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8" name="Metin kutusu 7">
            <a:extLst>
              <a:ext uri="{FF2B5EF4-FFF2-40B4-BE49-F238E27FC236}">
                <a16:creationId xmlns:a16="http://schemas.microsoft.com/office/drawing/2014/main" id="{02324FA5-DD1D-4B11-BF55-C28FABE0B030}"/>
              </a:ext>
            </a:extLst>
          </p:cNvPr>
          <p:cNvSpPr txBox="1"/>
          <p:nvPr/>
        </p:nvSpPr>
        <p:spPr>
          <a:xfrm>
            <a:off x="2843808" y="4797152"/>
            <a:ext cx="3168352" cy="369332"/>
          </a:xfrm>
          <a:prstGeom prst="rect">
            <a:avLst/>
          </a:prstGeom>
          <a:noFill/>
        </p:spPr>
        <p:txBody>
          <a:bodyPr wrap="square" rtlCol="0">
            <a:spAutoFit/>
          </a:bodyPr>
          <a:lstStyle/>
          <a:p>
            <a:endParaRPr lang="tr-TR" dirty="0"/>
          </a:p>
        </p:txBody>
      </p:sp>
      <p:sp>
        <p:nvSpPr>
          <p:cNvPr id="13" name="Metin kutusu 12">
            <a:extLst>
              <a:ext uri="{FF2B5EF4-FFF2-40B4-BE49-F238E27FC236}">
                <a16:creationId xmlns:a16="http://schemas.microsoft.com/office/drawing/2014/main" id="{9159CC34-77BF-4BE1-9160-72097DDB8CED}"/>
              </a:ext>
            </a:extLst>
          </p:cNvPr>
          <p:cNvSpPr txBox="1"/>
          <p:nvPr/>
        </p:nvSpPr>
        <p:spPr>
          <a:xfrm>
            <a:off x="373093" y="1958768"/>
            <a:ext cx="7847110" cy="584775"/>
          </a:xfrm>
          <a:prstGeom prst="rect">
            <a:avLst/>
          </a:prstGeom>
          <a:noFill/>
        </p:spPr>
        <p:txBody>
          <a:bodyPr wrap="square" rtlCol="0">
            <a:spAutoFit/>
          </a:bodyPr>
          <a:lstStyle/>
          <a:p>
            <a:endParaRPr lang="tr-TR" sz="1600" dirty="0">
              <a:solidFill>
                <a:srgbClr val="000000"/>
              </a:solidFill>
              <a:latin typeface="Times New Roman" panose="02020603050405020304" pitchFamily="18" charset="0"/>
            </a:endParaRPr>
          </a:p>
          <a:p>
            <a:r>
              <a:rPr lang="tr-TR" sz="1600" b="1" dirty="0">
                <a:solidFill>
                  <a:srgbClr val="000000"/>
                </a:solidFill>
                <a:latin typeface="Times New Roman" panose="02020603050405020304" pitchFamily="18" charset="0"/>
              </a:rPr>
              <a:t> </a:t>
            </a:r>
            <a:endParaRPr lang="tr-TR" sz="2400" b="1" dirty="0"/>
          </a:p>
        </p:txBody>
      </p:sp>
      <p:sp>
        <p:nvSpPr>
          <p:cNvPr id="11" name="Metin kutusu 10">
            <a:extLst>
              <a:ext uri="{FF2B5EF4-FFF2-40B4-BE49-F238E27FC236}">
                <a16:creationId xmlns:a16="http://schemas.microsoft.com/office/drawing/2014/main" id="{9F0367F5-C17D-4B1D-888A-B50C03AD9A6D}"/>
              </a:ext>
            </a:extLst>
          </p:cNvPr>
          <p:cNvSpPr txBox="1"/>
          <p:nvPr/>
        </p:nvSpPr>
        <p:spPr>
          <a:xfrm>
            <a:off x="-30336" y="398733"/>
            <a:ext cx="9143999" cy="1384995"/>
          </a:xfrm>
          <a:prstGeom prst="rect">
            <a:avLst/>
          </a:prstGeom>
          <a:noFill/>
        </p:spPr>
        <p:txBody>
          <a:bodyPr wrap="square" rtlCol="0">
            <a:spAutoFit/>
          </a:bodyPr>
          <a:lstStyle/>
          <a:p>
            <a:pPr algn="ctr"/>
            <a:r>
              <a:rPr lang="tr-TR" sz="2800" dirty="0">
                <a:solidFill>
                  <a:schemeClr val="accent1">
                    <a:lumMod val="40000"/>
                    <a:lumOff val="60000"/>
                  </a:schemeClr>
                </a:solidFill>
                <a:latin typeface="Arial Black" panose="020B0A04020102020204" pitchFamily="34" charset="0"/>
              </a:rPr>
              <a:t>T.C ERCIYES UNIVERSITY</a:t>
            </a:r>
          </a:p>
          <a:p>
            <a:pPr algn="ctr"/>
            <a:r>
              <a:rPr lang="tr-TR" sz="2800" dirty="0">
                <a:solidFill>
                  <a:schemeClr val="accent1">
                    <a:lumMod val="40000"/>
                    <a:lumOff val="60000"/>
                  </a:schemeClr>
                </a:solidFill>
                <a:latin typeface="Arial Black" panose="020B0A04020102020204" pitchFamily="34" charset="0"/>
              </a:rPr>
              <a:t>DEPARTMENT OF ENVIRONMENTAL ENGINEERING</a:t>
            </a:r>
          </a:p>
        </p:txBody>
      </p:sp>
      <p:sp>
        <p:nvSpPr>
          <p:cNvPr id="14" name="Metin kutusu 13">
            <a:extLst>
              <a:ext uri="{FF2B5EF4-FFF2-40B4-BE49-F238E27FC236}">
                <a16:creationId xmlns:a16="http://schemas.microsoft.com/office/drawing/2014/main" id="{86509BFE-72D1-4BB1-9031-D736FF531E01}"/>
              </a:ext>
            </a:extLst>
          </p:cNvPr>
          <p:cNvSpPr txBox="1"/>
          <p:nvPr/>
        </p:nvSpPr>
        <p:spPr>
          <a:xfrm>
            <a:off x="2267744" y="4729244"/>
            <a:ext cx="5544616" cy="1169551"/>
          </a:xfrm>
          <a:prstGeom prst="rect">
            <a:avLst/>
          </a:prstGeom>
          <a:noFill/>
        </p:spPr>
        <p:txBody>
          <a:bodyPr wrap="square" rtlCol="0">
            <a:spAutoFit/>
          </a:bodyPr>
          <a:lstStyle/>
          <a:p>
            <a:pPr algn="ctr"/>
            <a:r>
              <a:rPr lang="tr-TR" sz="2400" dirty="0">
                <a:solidFill>
                  <a:schemeClr val="bg1"/>
                </a:solidFill>
              </a:rPr>
              <a:t>HATICE ELBIR </a:t>
            </a:r>
          </a:p>
          <a:p>
            <a:pPr algn="ctr"/>
            <a:r>
              <a:rPr lang="tr-TR" sz="2800" dirty="0">
                <a:solidFill>
                  <a:srgbClr val="FF66CC"/>
                </a:solidFill>
                <a:hlinkClick r:id="rId4">
                  <a:extLst>
                    <a:ext uri="{A12FA001-AC4F-418D-AE19-62706E023703}">
                      <ahyp:hlinkClr xmlns:ahyp="http://schemas.microsoft.com/office/drawing/2018/hyperlinkcolor" val="tx"/>
                    </a:ext>
                  </a:extLst>
                </a:hlinkClick>
              </a:rPr>
              <a:t>1030910548@erciyes.edu.tr</a:t>
            </a:r>
            <a:endParaRPr lang="tr-TR" sz="2800" dirty="0">
              <a:solidFill>
                <a:srgbClr val="FF66CC"/>
              </a:solidFill>
            </a:endParaRPr>
          </a:p>
          <a:p>
            <a:endParaRPr lang="tr-TR" dirty="0"/>
          </a:p>
        </p:txBody>
      </p:sp>
      <p:sp>
        <p:nvSpPr>
          <p:cNvPr id="15" name="Metin kutusu 14">
            <a:extLst>
              <a:ext uri="{FF2B5EF4-FFF2-40B4-BE49-F238E27FC236}">
                <a16:creationId xmlns:a16="http://schemas.microsoft.com/office/drawing/2014/main" id="{CDD09F59-F8F9-4158-8653-3B754D4D5CCC}"/>
              </a:ext>
            </a:extLst>
          </p:cNvPr>
          <p:cNvSpPr txBox="1"/>
          <p:nvPr/>
        </p:nvSpPr>
        <p:spPr>
          <a:xfrm>
            <a:off x="1" y="2578283"/>
            <a:ext cx="9143999" cy="954107"/>
          </a:xfrm>
          <a:prstGeom prst="rect">
            <a:avLst/>
          </a:prstGeom>
          <a:noFill/>
          <a:ln w="31750" cap="rnd" cmpd="sng">
            <a:solidFill>
              <a:schemeClr val="tx1"/>
            </a:solidFill>
            <a:bevel/>
          </a:ln>
        </p:spPr>
        <p:txBody>
          <a:bodyPr wrap="square" rtlCol="0">
            <a:spAutoFit/>
          </a:bodyPr>
          <a:lstStyle/>
          <a:p>
            <a:pPr algn="ctr"/>
            <a:r>
              <a:rPr lang="en-US" sz="2800" dirty="0">
                <a:solidFill>
                  <a:srgbClr val="FF0000"/>
                </a:solidFill>
                <a:latin typeface="Segoe UI" panose="020B0502040204020203" pitchFamily="34" charset="0"/>
                <a:cs typeface="Segoe UI" panose="020B0502040204020203" pitchFamily="34" charset="0"/>
              </a:rPr>
              <a:t>RADIOACTIVE WASTE AND WASTE MANAGEMENT DISPOSAL</a:t>
            </a:r>
            <a:endParaRPr lang="tr-TR" sz="2800" dirty="0">
              <a:solidFill>
                <a:srgbClr val="FF0000"/>
              </a:solidFill>
              <a:latin typeface="Segoe UI" panose="020B0502040204020203" pitchFamily="34" charset="0"/>
              <a:cs typeface="Segoe UI" panose="020B0502040204020203" pitchFamily="34" charset="0"/>
            </a:endParaRPr>
          </a:p>
        </p:txBody>
      </p:sp>
      <p:sp>
        <p:nvSpPr>
          <p:cNvPr id="19" name="Metin kutusu 18">
            <a:extLst>
              <a:ext uri="{FF2B5EF4-FFF2-40B4-BE49-F238E27FC236}">
                <a16:creationId xmlns:a16="http://schemas.microsoft.com/office/drawing/2014/main" id="{2BF806B9-1C61-4AFE-9CCD-5DA9212158FD}"/>
              </a:ext>
            </a:extLst>
          </p:cNvPr>
          <p:cNvSpPr txBox="1"/>
          <p:nvPr/>
        </p:nvSpPr>
        <p:spPr>
          <a:xfrm>
            <a:off x="3185999" y="6137888"/>
            <a:ext cx="3348065" cy="523220"/>
          </a:xfrm>
          <a:prstGeom prst="rect">
            <a:avLst/>
          </a:prstGeom>
          <a:noFill/>
        </p:spPr>
        <p:txBody>
          <a:bodyPr wrap="square" rtlCol="0">
            <a:spAutoFit/>
          </a:bodyPr>
          <a:lstStyle/>
          <a:p>
            <a:pPr algn="ctr"/>
            <a:r>
              <a:rPr lang="tr-TR" sz="2800" dirty="0">
                <a:solidFill>
                  <a:schemeClr val="bg1"/>
                </a:solidFill>
              </a:rPr>
              <a:t>2020</a:t>
            </a:r>
          </a:p>
        </p:txBody>
      </p:sp>
    </p:spTree>
    <p:extLst>
      <p:ext uri="{BB962C8B-B14F-4D97-AF65-F5344CB8AC3E}">
        <p14:creationId xmlns:p14="http://schemas.microsoft.com/office/powerpoint/2010/main" val="33346509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99054" y="147573"/>
            <a:ext cx="2809240" cy="939800"/>
          </a:xfrm>
          <a:prstGeom prst="rect">
            <a:avLst/>
          </a:prstGeom>
        </p:spPr>
        <p:txBody>
          <a:bodyPr vert="horz" wrap="square" lIns="0" tIns="12700" rIns="0" bIns="0" rtlCol="0">
            <a:spAutoFit/>
          </a:bodyPr>
          <a:lstStyle/>
          <a:p>
            <a:pPr marL="12700">
              <a:lnSpc>
                <a:spcPct val="100000"/>
              </a:lnSpc>
              <a:spcBef>
                <a:spcPts val="100"/>
              </a:spcBef>
            </a:pPr>
            <a:r>
              <a:rPr sz="6000" dirty="0"/>
              <a:t>LEGACY</a:t>
            </a:r>
            <a:endParaRPr sz="6000"/>
          </a:p>
        </p:txBody>
      </p:sp>
      <p:sp>
        <p:nvSpPr>
          <p:cNvPr id="3" name="object 3"/>
          <p:cNvSpPr/>
          <p:nvPr/>
        </p:nvSpPr>
        <p:spPr>
          <a:xfrm>
            <a:off x="3111119" y="1019555"/>
            <a:ext cx="2769235" cy="74930"/>
          </a:xfrm>
          <a:custGeom>
            <a:avLst/>
            <a:gdLst/>
            <a:ahLst/>
            <a:cxnLst/>
            <a:rect l="l" t="t" r="r" b="b"/>
            <a:pathLst>
              <a:path w="2769235" h="74930">
                <a:moveTo>
                  <a:pt x="2769108" y="0"/>
                </a:moveTo>
                <a:lnTo>
                  <a:pt x="0" y="0"/>
                </a:lnTo>
                <a:lnTo>
                  <a:pt x="0" y="74676"/>
                </a:lnTo>
                <a:lnTo>
                  <a:pt x="2769108" y="74676"/>
                </a:lnTo>
                <a:lnTo>
                  <a:pt x="2769108" y="0"/>
                </a:lnTo>
                <a:close/>
              </a:path>
            </a:pathLst>
          </a:custGeom>
          <a:solidFill>
            <a:srgbClr val="FFFF00"/>
          </a:solidFill>
        </p:spPr>
        <p:txBody>
          <a:bodyPr wrap="square" lIns="0" tIns="0" rIns="0" bIns="0" rtlCol="0"/>
          <a:lstStyle/>
          <a:p>
            <a:endParaRPr/>
          </a:p>
        </p:txBody>
      </p:sp>
      <p:sp>
        <p:nvSpPr>
          <p:cNvPr id="4" name="object 4"/>
          <p:cNvSpPr txBox="1"/>
          <p:nvPr/>
        </p:nvSpPr>
        <p:spPr>
          <a:xfrm>
            <a:off x="1983994" y="1216279"/>
            <a:ext cx="6779259" cy="4805045"/>
          </a:xfrm>
          <a:prstGeom prst="rect">
            <a:avLst/>
          </a:prstGeom>
        </p:spPr>
        <p:txBody>
          <a:bodyPr vert="horz" wrap="square" lIns="0" tIns="54610" rIns="0" bIns="0" rtlCol="0">
            <a:spAutoFit/>
          </a:bodyPr>
          <a:lstStyle/>
          <a:p>
            <a:pPr marL="241300" marR="5080" indent="-228600">
              <a:lnSpc>
                <a:spcPct val="90000"/>
              </a:lnSpc>
              <a:spcBef>
                <a:spcPts val="430"/>
              </a:spcBef>
              <a:buFont typeface="Arial"/>
              <a:buChar char="•"/>
              <a:tabLst>
                <a:tab pos="241300" algn="l"/>
              </a:tabLst>
            </a:pPr>
            <a:r>
              <a:rPr sz="2800" spc="-10" dirty="0">
                <a:solidFill>
                  <a:srgbClr val="FFFFFF"/>
                </a:solidFill>
                <a:latin typeface="Trebuchet MS"/>
                <a:cs typeface="Trebuchet MS"/>
              </a:rPr>
              <a:t>Due </a:t>
            </a:r>
            <a:r>
              <a:rPr sz="2800" spc="-5" dirty="0">
                <a:solidFill>
                  <a:srgbClr val="FFFFFF"/>
                </a:solidFill>
                <a:latin typeface="Trebuchet MS"/>
                <a:cs typeface="Trebuchet MS"/>
              </a:rPr>
              <a:t>to </a:t>
            </a:r>
            <a:r>
              <a:rPr sz="2800" spc="-10" dirty="0">
                <a:solidFill>
                  <a:srgbClr val="FFFFFF"/>
                </a:solidFill>
                <a:latin typeface="Trebuchet MS"/>
                <a:cs typeface="Trebuchet MS"/>
              </a:rPr>
              <a:t>historic activities typically  </a:t>
            </a:r>
            <a:r>
              <a:rPr sz="2800" spc="-5" dirty="0">
                <a:solidFill>
                  <a:srgbClr val="FFFFFF"/>
                </a:solidFill>
                <a:latin typeface="Trebuchet MS"/>
                <a:cs typeface="Trebuchet MS"/>
              </a:rPr>
              <a:t>related to </a:t>
            </a:r>
            <a:r>
              <a:rPr sz="2800" spc="-10" dirty="0">
                <a:solidFill>
                  <a:srgbClr val="FFFFFF"/>
                </a:solidFill>
                <a:latin typeface="Trebuchet MS"/>
                <a:cs typeface="Trebuchet MS"/>
              </a:rPr>
              <a:t>radium </a:t>
            </a:r>
            <a:r>
              <a:rPr sz="2800" spc="-45" dirty="0">
                <a:solidFill>
                  <a:srgbClr val="FFFFFF"/>
                </a:solidFill>
                <a:latin typeface="Trebuchet MS"/>
                <a:cs typeface="Trebuchet MS"/>
              </a:rPr>
              <a:t>industry, </a:t>
            </a:r>
            <a:r>
              <a:rPr sz="2800" spc="-10" dirty="0">
                <a:solidFill>
                  <a:srgbClr val="FFFFFF"/>
                </a:solidFill>
                <a:latin typeface="Trebuchet MS"/>
                <a:cs typeface="Trebuchet MS"/>
              </a:rPr>
              <a:t>uranium  mining, and military programs, there are  numerous sites that contain </a:t>
            </a:r>
            <a:r>
              <a:rPr sz="2800" spc="-5" dirty="0">
                <a:solidFill>
                  <a:srgbClr val="FFFFFF"/>
                </a:solidFill>
                <a:latin typeface="Trebuchet MS"/>
                <a:cs typeface="Trebuchet MS"/>
              </a:rPr>
              <a:t>or </a:t>
            </a:r>
            <a:r>
              <a:rPr sz="2800" spc="-10" dirty="0">
                <a:solidFill>
                  <a:srgbClr val="FFFFFF"/>
                </a:solidFill>
                <a:latin typeface="Trebuchet MS"/>
                <a:cs typeface="Trebuchet MS"/>
              </a:rPr>
              <a:t>are  contaminated with</a:t>
            </a:r>
            <a:r>
              <a:rPr sz="2800" spc="55" dirty="0">
                <a:solidFill>
                  <a:srgbClr val="FFFFFF"/>
                </a:solidFill>
                <a:latin typeface="Trebuchet MS"/>
                <a:cs typeface="Trebuchet MS"/>
              </a:rPr>
              <a:t> </a:t>
            </a:r>
            <a:r>
              <a:rPr sz="2800" spc="-30" dirty="0">
                <a:solidFill>
                  <a:srgbClr val="FFFFFF"/>
                </a:solidFill>
                <a:latin typeface="Trebuchet MS"/>
                <a:cs typeface="Trebuchet MS"/>
              </a:rPr>
              <a:t>radioactivity.</a:t>
            </a:r>
            <a:endParaRPr sz="2800">
              <a:latin typeface="Trebuchet MS"/>
              <a:cs typeface="Trebuchet MS"/>
            </a:endParaRPr>
          </a:p>
          <a:p>
            <a:pPr marL="347980" indent="-335280">
              <a:lnSpc>
                <a:spcPts val="3190"/>
              </a:lnSpc>
              <a:spcBef>
                <a:spcPts val="675"/>
              </a:spcBef>
              <a:buFont typeface="Arial"/>
              <a:buChar char="•"/>
              <a:tabLst>
                <a:tab pos="347345" algn="l"/>
                <a:tab pos="347980" algn="l"/>
              </a:tabLst>
            </a:pPr>
            <a:r>
              <a:rPr sz="2800" spc="-5" dirty="0">
                <a:solidFill>
                  <a:srgbClr val="FFFFFF"/>
                </a:solidFill>
                <a:latin typeface="Trebuchet MS"/>
                <a:cs typeface="Trebuchet MS"/>
              </a:rPr>
              <a:t>In </a:t>
            </a:r>
            <a:r>
              <a:rPr sz="2800" spc="-10" dirty="0">
                <a:solidFill>
                  <a:srgbClr val="FFFFFF"/>
                </a:solidFill>
                <a:latin typeface="Trebuchet MS"/>
                <a:cs typeface="Trebuchet MS"/>
              </a:rPr>
              <a:t>the United States</a:t>
            </a:r>
            <a:r>
              <a:rPr sz="2800" spc="25" dirty="0">
                <a:solidFill>
                  <a:srgbClr val="FFFFFF"/>
                </a:solidFill>
                <a:latin typeface="Trebuchet MS"/>
                <a:cs typeface="Trebuchet MS"/>
              </a:rPr>
              <a:t> </a:t>
            </a:r>
            <a:r>
              <a:rPr sz="2800" spc="-10" dirty="0">
                <a:solidFill>
                  <a:srgbClr val="FFFFFF"/>
                </a:solidFill>
                <a:latin typeface="Trebuchet MS"/>
                <a:cs typeface="Trebuchet MS"/>
              </a:rPr>
              <a:t>alone,</a:t>
            </a:r>
            <a:endParaRPr sz="2800">
              <a:latin typeface="Trebuchet MS"/>
              <a:cs typeface="Trebuchet MS"/>
            </a:endParaRPr>
          </a:p>
          <a:p>
            <a:pPr marL="241300" marR="368300">
              <a:lnSpc>
                <a:spcPct val="90000"/>
              </a:lnSpc>
              <a:spcBef>
                <a:spcPts val="165"/>
              </a:spcBef>
            </a:pPr>
            <a:r>
              <a:rPr sz="2800" spc="-10" dirty="0">
                <a:solidFill>
                  <a:srgbClr val="FFFFFF"/>
                </a:solidFill>
                <a:latin typeface="Trebuchet MS"/>
                <a:cs typeface="Trebuchet MS"/>
              </a:rPr>
              <a:t>the Department </a:t>
            </a:r>
            <a:r>
              <a:rPr sz="2800" spc="-5" dirty="0">
                <a:solidFill>
                  <a:srgbClr val="FFFFFF"/>
                </a:solidFill>
                <a:latin typeface="Trebuchet MS"/>
                <a:cs typeface="Trebuchet MS"/>
              </a:rPr>
              <a:t>of Energy </a:t>
            </a:r>
            <a:r>
              <a:rPr sz="2800" spc="-10" dirty="0">
                <a:solidFill>
                  <a:srgbClr val="FFFFFF"/>
                </a:solidFill>
                <a:latin typeface="Trebuchet MS"/>
                <a:cs typeface="Trebuchet MS"/>
              </a:rPr>
              <a:t>states there  </a:t>
            </a:r>
            <a:r>
              <a:rPr sz="2800" spc="-5" dirty="0">
                <a:solidFill>
                  <a:srgbClr val="FFFFFF"/>
                </a:solidFill>
                <a:latin typeface="Trebuchet MS"/>
                <a:cs typeface="Trebuchet MS"/>
              </a:rPr>
              <a:t>are </a:t>
            </a:r>
            <a:r>
              <a:rPr sz="2800" spc="-10" dirty="0">
                <a:solidFill>
                  <a:srgbClr val="FFFFFF"/>
                </a:solidFill>
                <a:latin typeface="Trebuchet MS"/>
                <a:cs typeface="Trebuchet MS"/>
              </a:rPr>
              <a:t>"millions </a:t>
            </a:r>
            <a:r>
              <a:rPr sz="2800" spc="-5" dirty="0">
                <a:solidFill>
                  <a:srgbClr val="FFFFFF"/>
                </a:solidFill>
                <a:latin typeface="Trebuchet MS"/>
                <a:cs typeface="Trebuchet MS"/>
              </a:rPr>
              <a:t>of gallons of radioactive  </a:t>
            </a:r>
            <a:r>
              <a:rPr sz="2800" spc="-10" dirty="0">
                <a:solidFill>
                  <a:srgbClr val="FFFFFF"/>
                </a:solidFill>
                <a:latin typeface="Trebuchet MS"/>
                <a:cs typeface="Trebuchet MS"/>
              </a:rPr>
              <a:t>waste" </a:t>
            </a:r>
            <a:r>
              <a:rPr sz="2800" spc="-5" dirty="0">
                <a:solidFill>
                  <a:srgbClr val="FFFFFF"/>
                </a:solidFill>
                <a:latin typeface="Trebuchet MS"/>
                <a:cs typeface="Trebuchet MS"/>
              </a:rPr>
              <a:t>as </a:t>
            </a:r>
            <a:r>
              <a:rPr sz="2800" spc="-10" dirty="0">
                <a:solidFill>
                  <a:srgbClr val="FFFFFF"/>
                </a:solidFill>
                <a:latin typeface="Trebuchet MS"/>
                <a:cs typeface="Trebuchet MS"/>
              </a:rPr>
              <a:t>well </a:t>
            </a:r>
            <a:r>
              <a:rPr sz="2800" spc="-5" dirty="0">
                <a:solidFill>
                  <a:srgbClr val="FFFFFF"/>
                </a:solidFill>
                <a:latin typeface="Trebuchet MS"/>
                <a:cs typeface="Trebuchet MS"/>
              </a:rPr>
              <a:t>as "thousands of</a:t>
            </a:r>
            <a:r>
              <a:rPr sz="2800" spc="45" dirty="0">
                <a:solidFill>
                  <a:srgbClr val="FFFFFF"/>
                </a:solidFill>
                <a:latin typeface="Trebuchet MS"/>
                <a:cs typeface="Trebuchet MS"/>
              </a:rPr>
              <a:t> </a:t>
            </a:r>
            <a:r>
              <a:rPr sz="2800" spc="-5" dirty="0">
                <a:solidFill>
                  <a:srgbClr val="FFFFFF"/>
                </a:solidFill>
                <a:latin typeface="Trebuchet MS"/>
                <a:cs typeface="Trebuchet MS"/>
              </a:rPr>
              <a:t>tons</a:t>
            </a:r>
            <a:endParaRPr sz="2800">
              <a:latin typeface="Trebuchet MS"/>
              <a:cs typeface="Trebuchet MS"/>
            </a:endParaRPr>
          </a:p>
          <a:p>
            <a:pPr marL="241300" marR="264160">
              <a:lnSpc>
                <a:spcPts val="3020"/>
              </a:lnSpc>
              <a:spcBef>
                <a:spcPts val="50"/>
              </a:spcBef>
            </a:pPr>
            <a:r>
              <a:rPr sz="2800" spc="-5" dirty="0">
                <a:solidFill>
                  <a:srgbClr val="FFFFFF"/>
                </a:solidFill>
                <a:latin typeface="Trebuchet MS"/>
                <a:cs typeface="Trebuchet MS"/>
              </a:rPr>
              <a:t>of spent nuclear fuel </a:t>
            </a:r>
            <a:r>
              <a:rPr sz="2800" spc="-10" dirty="0">
                <a:solidFill>
                  <a:srgbClr val="FFFFFF"/>
                </a:solidFill>
                <a:latin typeface="Trebuchet MS"/>
                <a:cs typeface="Trebuchet MS"/>
              </a:rPr>
              <a:t>and material" and  also </a:t>
            </a:r>
            <a:r>
              <a:rPr sz="2800" spc="-5" dirty="0">
                <a:solidFill>
                  <a:srgbClr val="FFFFFF"/>
                </a:solidFill>
                <a:latin typeface="Trebuchet MS"/>
                <a:cs typeface="Trebuchet MS"/>
              </a:rPr>
              <a:t>"huge </a:t>
            </a:r>
            <a:r>
              <a:rPr sz="2800" spc="-10" dirty="0">
                <a:solidFill>
                  <a:srgbClr val="FFFFFF"/>
                </a:solidFill>
                <a:latin typeface="Trebuchet MS"/>
                <a:cs typeface="Trebuchet MS"/>
              </a:rPr>
              <a:t>quantities </a:t>
            </a:r>
            <a:r>
              <a:rPr sz="2800" spc="-5" dirty="0">
                <a:solidFill>
                  <a:srgbClr val="FFFFFF"/>
                </a:solidFill>
                <a:latin typeface="Trebuchet MS"/>
                <a:cs typeface="Trebuchet MS"/>
              </a:rPr>
              <a:t>of </a:t>
            </a:r>
            <a:r>
              <a:rPr sz="2800" spc="-10" dirty="0">
                <a:solidFill>
                  <a:srgbClr val="FFFFFF"/>
                </a:solidFill>
                <a:latin typeface="Trebuchet MS"/>
                <a:cs typeface="Trebuchet MS"/>
              </a:rPr>
              <a:t>contaminated  </a:t>
            </a:r>
            <a:r>
              <a:rPr sz="2800" spc="-5" dirty="0">
                <a:solidFill>
                  <a:srgbClr val="FFFFFF"/>
                </a:solidFill>
                <a:latin typeface="Trebuchet MS"/>
                <a:cs typeface="Trebuchet MS"/>
              </a:rPr>
              <a:t>soil </a:t>
            </a:r>
            <a:r>
              <a:rPr sz="2800" spc="-10" dirty="0">
                <a:solidFill>
                  <a:srgbClr val="FFFFFF"/>
                </a:solidFill>
                <a:latin typeface="Trebuchet MS"/>
                <a:cs typeface="Trebuchet MS"/>
              </a:rPr>
              <a:t>and</a:t>
            </a:r>
            <a:r>
              <a:rPr sz="2800" spc="10" dirty="0">
                <a:solidFill>
                  <a:srgbClr val="FFFFFF"/>
                </a:solidFill>
                <a:latin typeface="Trebuchet MS"/>
                <a:cs typeface="Trebuchet MS"/>
              </a:rPr>
              <a:t> </a:t>
            </a:r>
            <a:r>
              <a:rPr sz="2800" spc="-10" dirty="0">
                <a:solidFill>
                  <a:srgbClr val="FFFFFF"/>
                </a:solidFill>
                <a:latin typeface="Trebuchet MS"/>
                <a:cs typeface="Trebuchet MS"/>
              </a:rPr>
              <a:t>water”.</a:t>
            </a:r>
            <a:endParaRPr sz="2800">
              <a:latin typeface="Trebuchet MS"/>
              <a:cs typeface="Trebuchet M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770757" y="399364"/>
            <a:ext cx="3404235" cy="1031875"/>
          </a:xfrm>
          <a:prstGeom prst="rect">
            <a:avLst/>
          </a:prstGeom>
        </p:spPr>
        <p:txBody>
          <a:bodyPr vert="horz" wrap="square" lIns="0" tIns="12700" rIns="0" bIns="0" rtlCol="0">
            <a:spAutoFit/>
          </a:bodyPr>
          <a:lstStyle/>
          <a:p>
            <a:pPr marL="12700">
              <a:lnSpc>
                <a:spcPct val="100000"/>
              </a:lnSpc>
              <a:spcBef>
                <a:spcPts val="100"/>
              </a:spcBef>
            </a:pPr>
            <a:r>
              <a:rPr sz="6600" spc="-10" dirty="0"/>
              <a:t>MEDICAL</a:t>
            </a:r>
            <a:endParaRPr sz="6600"/>
          </a:p>
        </p:txBody>
      </p:sp>
      <p:sp>
        <p:nvSpPr>
          <p:cNvPr id="3" name="object 3"/>
          <p:cNvSpPr/>
          <p:nvPr/>
        </p:nvSpPr>
        <p:spPr>
          <a:xfrm>
            <a:off x="3782948" y="1357122"/>
            <a:ext cx="3348354" cy="82550"/>
          </a:xfrm>
          <a:custGeom>
            <a:avLst/>
            <a:gdLst/>
            <a:ahLst/>
            <a:cxnLst/>
            <a:rect l="l" t="t" r="r" b="b"/>
            <a:pathLst>
              <a:path w="3348354" h="82550">
                <a:moveTo>
                  <a:pt x="3348228" y="0"/>
                </a:moveTo>
                <a:lnTo>
                  <a:pt x="0" y="0"/>
                </a:lnTo>
                <a:lnTo>
                  <a:pt x="0" y="82295"/>
                </a:lnTo>
                <a:lnTo>
                  <a:pt x="3348228" y="82295"/>
                </a:lnTo>
                <a:lnTo>
                  <a:pt x="3348228" y="0"/>
                </a:lnTo>
                <a:close/>
              </a:path>
            </a:pathLst>
          </a:custGeom>
          <a:solidFill>
            <a:srgbClr val="FFFF00"/>
          </a:solidFill>
        </p:spPr>
        <p:txBody>
          <a:bodyPr wrap="square" lIns="0" tIns="0" rIns="0" bIns="0" rtlCol="0"/>
          <a:lstStyle/>
          <a:p>
            <a:endParaRPr/>
          </a:p>
        </p:txBody>
      </p:sp>
      <p:sp>
        <p:nvSpPr>
          <p:cNvPr id="4" name="object 4"/>
          <p:cNvSpPr txBox="1"/>
          <p:nvPr/>
        </p:nvSpPr>
        <p:spPr>
          <a:xfrm>
            <a:off x="1983994" y="1461338"/>
            <a:ext cx="6434455" cy="4290695"/>
          </a:xfrm>
          <a:prstGeom prst="rect">
            <a:avLst/>
          </a:prstGeom>
        </p:spPr>
        <p:txBody>
          <a:bodyPr vert="horz" wrap="square" lIns="0" tIns="55244" rIns="0" bIns="0" rtlCol="0">
            <a:spAutoFit/>
          </a:bodyPr>
          <a:lstStyle/>
          <a:p>
            <a:pPr marL="241300" marR="509270" indent="-228600">
              <a:lnSpc>
                <a:spcPct val="90000"/>
              </a:lnSpc>
              <a:spcBef>
                <a:spcPts val="434"/>
              </a:spcBef>
              <a:buFont typeface="Arial"/>
              <a:buChar char="•"/>
              <a:tabLst>
                <a:tab pos="241300" algn="l"/>
              </a:tabLst>
            </a:pPr>
            <a:r>
              <a:rPr sz="2800" spc="-10" dirty="0">
                <a:solidFill>
                  <a:srgbClr val="FFFFFF"/>
                </a:solidFill>
                <a:latin typeface="Trebuchet MS"/>
                <a:cs typeface="Trebuchet MS"/>
              </a:rPr>
              <a:t>Radioactive medical waste tends to  contain beta particle and gamma  </a:t>
            </a:r>
            <a:r>
              <a:rPr sz="2800" spc="-5" dirty="0">
                <a:solidFill>
                  <a:srgbClr val="FFFFFF"/>
                </a:solidFill>
                <a:latin typeface="Trebuchet MS"/>
                <a:cs typeface="Trebuchet MS"/>
              </a:rPr>
              <a:t>ray</a:t>
            </a:r>
            <a:r>
              <a:rPr sz="2800" spc="-10" dirty="0">
                <a:solidFill>
                  <a:srgbClr val="FFFFFF"/>
                </a:solidFill>
                <a:latin typeface="Trebuchet MS"/>
                <a:cs typeface="Trebuchet MS"/>
              </a:rPr>
              <a:t> emitters</a:t>
            </a:r>
            <a:endParaRPr sz="2800">
              <a:latin typeface="Trebuchet MS"/>
              <a:cs typeface="Trebuchet MS"/>
            </a:endParaRPr>
          </a:p>
          <a:p>
            <a:pPr marL="241300" marR="76835" indent="-228600">
              <a:lnSpc>
                <a:spcPts val="3020"/>
              </a:lnSpc>
              <a:spcBef>
                <a:spcPts val="1055"/>
              </a:spcBef>
              <a:buFont typeface="Arial"/>
              <a:buChar char="•"/>
              <a:tabLst>
                <a:tab pos="241300" algn="l"/>
              </a:tabLst>
            </a:pPr>
            <a:r>
              <a:rPr sz="2800" spc="-5" dirty="0">
                <a:solidFill>
                  <a:srgbClr val="FFFFFF"/>
                </a:solidFill>
                <a:latin typeface="Trebuchet MS"/>
                <a:cs typeface="Trebuchet MS"/>
              </a:rPr>
              <a:t>Y-90, </a:t>
            </a:r>
            <a:r>
              <a:rPr sz="2800" spc="-10" dirty="0">
                <a:solidFill>
                  <a:srgbClr val="FFFFFF"/>
                </a:solidFill>
                <a:latin typeface="Trebuchet MS"/>
                <a:cs typeface="Trebuchet MS"/>
              </a:rPr>
              <a:t>used </a:t>
            </a:r>
            <a:r>
              <a:rPr sz="2800" spc="-5" dirty="0">
                <a:solidFill>
                  <a:srgbClr val="FFFFFF"/>
                </a:solidFill>
                <a:latin typeface="Trebuchet MS"/>
                <a:cs typeface="Trebuchet MS"/>
              </a:rPr>
              <a:t>for </a:t>
            </a:r>
            <a:r>
              <a:rPr sz="2800" spc="-10" dirty="0">
                <a:solidFill>
                  <a:srgbClr val="FFFFFF"/>
                </a:solidFill>
                <a:latin typeface="Trebuchet MS"/>
                <a:cs typeface="Trebuchet MS"/>
              </a:rPr>
              <a:t>treating </a:t>
            </a:r>
            <a:r>
              <a:rPr sz="2800" spc="-5" dirty="0">
                <a:solidFill>
                  <a:srgbClr val="FFFFFF"/>
                </a:solidFill>
                <a:latin typeface="Trebuchet MS"/>
                <a:cs typeface="Trebuchet MS"/>
              </a:rPr>
              <a:t>lymphoma (2.7  </a:t>
            </a:r>
            <a:r>
              <a:rPr sz="2800" spc="-10" dirty="0">
                <a:solidFill>
                  <a:srgbClr val="FFFFFF"/>
                </a:solidFill>
                <a:latin typeface="Trebuchet MS"/>
                <a:cs typeface="Trebuchet MS"/>
              </a:rPr>
              <a:t>days)</a:t>
            </a:r>
            <a:endParaRPr sz="2800">
              <a:latin typeface="Trebuchet MS"/>
              <a:cs typeface="Trebuchet MS"/>
            </a:endParaRPr>
          </a:p>
          <a:p>
            <a:pPr marL="241300" marR="324485" indent="-228600">
              <a:lnSpc>
                <a:spcPts val="3020"/>
              </a:lnSpc>
              <a:spcBef>
                <a:spcPts val="1005"/>
              </a:spcBef>
              <a:buFont typeface="Arial"/>
              <a:buChar char="•"/>
              <a:tabLst>
                <a:tab pos="241300" algn="l"/>
              </a:tabLst>
            </a:pPr>
            <a:r>
              <a:rPr sz="2800" spc="-5" dirty="0">
                <a:solidFill>
                  <a:srgbClr val="FFFFFF"/>
                </a:solidFill>
                <a:latin typeface="Trebuchet MS"/>
                <a:cs typeface="Trebuchet MS"/>
              </a:rPr>
              <a:t>I-131, </a:t>
            </a:r>
            <a:r>
              <a:rPr sz="2800" spc="-10" dirty="0">
                <a:solidFill>
                  <a:srgbClr val="FFFFFF"/>
                </a:solidFill>
                <a:latin typeface="Trebuchet MS"/>
                <a:cs typeface="Trebuchet MS"/>
              </a:rPr>
              <a:t>used </a:t>
            </a:r>
            <a:r>
              <a:rPr sz="2800" spc="-5" dirty="0">
                <a:solidFill>
                  <a:srgbClr val="FFFFFF"/>
                </a:solidFill>
                <a:latin typeface="Trebuchet MS"/>
                <a:cs typeface="Trebuchet MS"/>
              </a:rPr>
              <a:t>for </a:t>
            </a:r>
            <a:r>
              <a:rPr sz="2800" spc="-10" dirty="0">
                <a:solidFill>
                  <a:srgbClr val="FFFFFF"/>
                </a:solidFill>
                <a:latin typeface="Trebuchet MS"/>
                <a:cs typeface="Trebuchet MS"/>
              </a:rPr>
              <a:t>thyroid function tests  and </a:t>
            </a:r>
            <a:r>
              <a:rPr sz="2800" spc="-5" dirty="0">
                <a:solidFill>
                  <a:srgbClr val="FFFFFF"/>
                </a:solidFill>
                <a:latin typeface="Trebuchet MS"/>
                <a:cs typeface="Trebuchet MS"/>
              </a:rPr>
              <a:t>for </a:t>
            </a:r>
            <a:r>
              <a:rPr sz="2800" spc="-10" dirty="0">
                <a:solidFill>
                  <a:srgbClr val="FFFFFF"/>
                </a:solidFill>
                <a:latin typeface="Trebuchet MS"/>
                <a:cs typeface="Trebuchet MS"/>
              </a:rPr>
              <a:t>treating thyroid cancer </a:t>
            </a:r>
            <a:r>
              <a:rPr sz="2800" spc="-5" dirty="0">
                <a:solidFill>
                  <a:srgbClr val="FFFFFF"/>
                </a:solidFill>
                <a:latin typeface="Trebuchet MS"/>
                <a:cs typeface="Trebuchet MS"/>
              </a:rPr>
              <a:t>(8.0  </a:t>
            </a:r>
            <a:r>
              <a:rPr sz="2800" spc="-10" dirty="0">
                <a:solidFill>
                  <a:srgbClr val="FFFFFF"/>
                </a:solidFill>
                <a:latin typeface="Trebuchet MS"/>
                <a:cs typeface="Trebuchet MS"/>
              </a:rPr>
              <a:t>days)</a:t>
            </a:r>
            <a:endParaRPr sz="2800">
              <a:latin typeface="Trebuchet MS"/>
              <a:cs typeface="Trebuchet MS"/>
            </a:endParaRPr>
          </a:p>
          <a:p>
            <a:pPr marL="241300" indent="-228600">
              <a:lnSpc>
                <a:spcPts val="3190"/>
              </a:lnSpc>
              <a:spcBef>
                <a:spcPts val="625"/>
              </a:spcBef>
              <a:buFont typeface="Arial"/>
              <a:buChar char="•"/>
              <a:tabLst>
                <a:tab pos="241300" algn="l"/>
              </a:tabLst>
            </a:pPr>
            <a:r>
              <a:rPr sz="2800" spc="-5" dirty="0">
                <a:solidFill>
                  <a:srgbClr val="FFFFFF"/>
                </a:solidFill>
                <a:latin typeface="Trebuchet MS"/>
                <a:cs typeface="Trebuchet MS"/>
              </a:rPr>
              <a:t>Sr-89, </a:t>
            </a:r>
            <a:r>
              <a:rPr sz="2800" spc="-10" dirty="0">
                <a:solidFill>
                  <a:srgbClr val="FFFFFF"/>
                </a:solidFill>
                <a:latin typeface="Trebuchet MS"/>
                <a:cs typeface="Trebuchet MS"/>
              </a:rPr>
              <a:t>used </a:t>
            </a:r>
            <a:r>
              <a:rPr sz="2800" spc="-5" dirty="0">
                <a:solidFill>
                  <a:srgbClr val="FFFFFF"/>
                </a:solidFill>
                <a:latin typeface="Trebuchet MS"/>
                <a:cs typeface="Trebuchet MS"/>
              </a:rPr>
              <a:t>for </a:t>
            </a:r>
            <a:r>
              <a:rPr sz="2800" spc="-10" dirty="0">
                <a:solidFill>
                  <a:srgbClr val="FFFFFF"/>
                </a:solidFill>
                <a:latin typeface="Trebuchet MS"/>
                <a:cs typeface="Trebuchet MS"/>
              </a:rPr>
              <a:t>treating</a:t>
            </a:r>
            <a:r>
              <a:rPr sz="2800" spc="20" dirty="0">
                <a:solidFill>
                  <a:srgbClr val="FFFFFF"/>
                </a:solidFill>
                <a:latin typeface="Trebuchet MS"/>
                <a:cs typeface="Trebuchet MS"/>
              </a:rPr>
              <a:t> </a:t>
            </a:r>
            <a:r>
              <a:rPr sz="2800" spc="-10" dirty="0">
                <a:solidFill>
                  <a:srgbClr val="FFFFFF"/>
                </a:solidFill>
                <a:latin typeface="Trebuchet MS"/>
                <a:cs typeface="Trebuchet MS"/>
              </a:rPr>
              <a:t>bone</a:t>
            </a:r>
            <a:endParaRPr sz="2800">
              <a:latin typeface="Trebuchet MS"/>
              <a:cs typeface="Trebuchet MS"/>
            </a:endParaRPr>
          </a:p>
          <a:p>
            <a:pPr marL="241300">
              <a:lnSpc>
                <a:spcPts val="3190"/>
              </a:lnSpc>
            </a:pPr>
            <a:r>
              <a:rPr sz="2800" spc="-65" dirty="0">
                <a:solidFill>
                  <a:srgbClr val="FFFFFF"/>
                </a:solidFill>
                <a:latin typeface="Trebuchet MS"/>
                <a:cs typeface="Trebuchet MS"/>
              </a:rPr>
              <a:t>cancer, </a:t>
            </a:r>
            <a:r>
              <a:rPr sz="2800" spc="-5" dirty="0">
                <a:solidFill>
                  <a:srgbClr val="FFFFFF"/>
                </a:solidFill>
                <a:latin typeface="Trebuchet MS"/>
                <a:cs typeface="Trebuchet MS"/>
              </a:rPr>
              <a:t>intravenous </a:t>
            </a:r>
            <a:r>
              <a:rPr sz="2800" spc="-10" dirty="0">
                <a:solidFill>
                  <a:srgbClr val="FFFFFF"/>
                </a:solidFill>
                <a:latin typeface="Trebuchet MS"/>
                <a:cs typeface="Trebuchet MS"/>
              </a:rPr>
              <a:t>injection (52</a:t>
            </a:r>
            <a:r>
              <a:rPr sz="2800" spc="85" dirty="0">
                <a:solidFill>
                  <a:srgbClr val="FFFFFF"/>
                </a:solidFill>
                <a:latin typeface="Trebuchet MS"/>
                <a:cs typeface="Trebuchet MS"/>
              </a:rPr>
              <a:t> </a:t>
            </a:r>
            <a:r>
              <a:rPr sz="2800" spc="-10" dirty="0">
                <a:solidFill>
                  <a:srgbClr val="FFFFFF"/>
                </a:solidFill>
                <a:latin typeface="Trebuchet MS"/>
                <a:cs typeface="Trebuchet MS"/>
              </a:rPr>
              <a:t>days)</a:t>
            </a:r>
            <a:endParaRPr sz="2800">
              <a:latin typeface="Trebuchet MS"/>
              <a:cs typeface="Trebuchet M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066160" y="1019555"/>
            <a:ext cx="4799330" cy="55244"/>
          </a:xfrm>
          <a:custGeom>
            <a:avLst/>
            <a:gdLst/>
            <a:ahLst/>
            <a:cxnLst/>
            <a:rect l="l" t="t" r="r" b="b"/>
            <a:pathLst>
              <a:path w="4799330" h="55244">
                <a:moveTo>
                  <a:pt x="4799075" y="0"/>
                </a:moveTo>
                <a:lnTo>
                  <a:pt x="0" y="0"/>
                </a:lnTo>
                <a:lnTo>
                  <a:pt x="0" y="54864"/>
                </a:lnTo>
                <a:lnTo>
                  <a:pt x="4799075" y="54864"/>
                </a:lnTo>
                <a:lnTo>
                  <a:pt x="4799075" y="0"/>
                </a:lnTo>
                <a:close/>
              </a:path>
            </a:pathLst>
          </a:custGeom>
          <a:solidFill>
            <a:srgbClr val="FFFF00"/>
          </a:solidFill>
        </p:spPr>
        <p:txBody>
          <a:bodyPr wrap="square" lIns="0" tIns="0" rIns="0" bIns="0" rtlCol="0"/>
          <a:lstStyle/>
          <a:p>
            <a:endParaRPr/>
          </a:p>
        </p:txBody>
      </p:sp>
      <p:sp>
        <p:nvSpPr>
          <p:cNvPr id="3" name="object 3"/>
          <p:cNvSpPr txBox="1">
            <a:spLocks noGrp="1"/>
          </p:cNvSpPr>
          <p:nvPr>
            <p:ph type="title"/>
          </p:nvPr>
        </p:nvSpPr>
        <p:spPr>
          <a:xfrm>
            <a:off x="3053842" y="375615"/>
            <a:ext cx="4822190" cy="697230"/>
          </a:xfrm>
          <a:prstGeom prst="rect">
            <a:avLst/>
          </a:prstGeom>
        </p:spPr>
        <p:txBody>
          <a:bodyPr vert="horz" wrap="square" lIns="0" tIns="13335" rIns="0" bIns="0" rtlCol="0">
            <a:spAutoFit/>
          </a:bodyPr>
          <a:lstStyle/>
          <a:p>
            <a:pPr marL="12700">
              <a:lnSpc>
                <a:spcPct val="100000"/>
              </a:lnSpc>
              <a:spcBef>
                <a:spcPts val="105"/>
              </a:spcBef>
            </a:pPr>
            <a:r>
              <a:rPr sz="4400" dirty="0"/>
              <a:t>Man-Made</a:t>
            </a:r>
            <a:r>
              <a:rPr sz="4400" spc="-105" dirty="0"/>
              <a:t> </a:t>
            </a:r>
            <a:r>
              <a:rPr sz="4400" spc="-5" dirty="0"/>
              <a:t>Sources</a:t>
            </a:r>
            <a:endParaRPr sz="4400"/>
          </a:p>
        </p:txBody>
      </p:sp>
      <p:sp>
        <p:nvSpPr>
          <p:cNvPr id="4" name="object 4"/>
          <p:cNvSpPr txBox="1"/>
          <p:nvPr/>
        </p:nvSpPr>
        <p:spPr>
          <a:xfrm>
            <a:off x="2202560" y="1172336"/>
            <a:ext cx="6132830" cy="1732280"/>
          </a:xfrm>
          <a:prstGeom prst="rect">
            <a:avLst/>
          </a:prstGeom>
        </p:spPr>
        <p:txBody>
          <a:bodyPr vert="horz" wrap="square" lIns="0" tIns="60960" rIns="0" bIns="0" rtlCol="0">
            <a:spAutoFit/>
          </a:bodyPr>
          <a:lstStyle/>
          <a:p>
            <a:pPr marL="241300" marR="254635" indent="-229235">
              <a:lnSpc>
                <a:spcPts val="3020"/>
              </a:lnSpc>
              <a:spcBef>
                <a:spcPts val="480"/>
              </a:spcBef>
              <a:buFont typeface="Arial"/>
              <a:buChar char="•"/>
              <a:tabLst>
                <a:tab pos="241935" algn="l"/>
              </a:tabLst>
            </a:pPr>
            <a:r>
              <a:rPr sz="2800" spc="-5" dirty="0">
                <a:solidFill>
                  <a:srgbClr val="FFFFFF"/>
                </a:solidFill>
                <a:latin typeface="Trebuchet MS"/>
                <a:cs typeface="Trebuchet MS"/>
              </a:rPr>
              <a:t>Exposure is </a:t>
            </a:r>
            <a:r>
              <a:rPr sz="2800" spc="-10" dirty="0">
                <a:solidFill>
                  <a:srgbClr val="FFFFFF"/>
                </a:solidFill>
                <a:latin typeface="Trebuchet MS"/>
                <a:cs typeface="Trebuchet MS"/>
              </a:rPr>
              <a:t>mostly through medical  procedures </a:t>
            </a:r>
            <a:r>
              <a:rPr sz="2800" spc="-5" dirty="0">
                <a:solidFill>
                  <a:srgbClr val="FFFFFF"/>
                </a:solidFill>
                <a:latin typeface="Trebuchet MS"/>
                <a:cs typeface="Trebuchet MS"/>
              </a:rPr>
              <a:t>like </a:t>
            </a:r>
            <a:r>
              <a:rPr sz="2800" dirty="0">
                <a:solidFill>
                  <a:srgbClr val="FFFFFF"/>
                </a:solidFill>
                <a:latin typeface="Trebuchet MS"/>
                <a:cs typeface="Trebuchet MS"/>
              </a:rPr>
              <a:t>X-ray</a:t>
            </a:r>
            <a:r>
              <a:rPr sz="2800" spc="5" dirty="0">
                <a:solidFill>
                  <a:srgbClr val="FFFFFF"/>
                </a:solidFill>
                <a:latin typeface="Trebuchet MS"/>
                <a:cs typeface="Trebuchet MS"/>
              </a:rPr>
              <a:t> </a:t>
            </a:r>
            <a:r>
              <a:rPr sz="2800" spc="-10" dirty="0">
                <a:solidFill>
                  <a:srgbClr val="FFFFFF"/>
                </a:solidFill>
                <a:latin typeface="Trebuchet MS"/>
                <a:cs typeface="Trebuchet MS"/>
              </a:rPr>
              <a:t>diagnostics.</a:t>
            </a:r>
            <a:endParaRPr sz="2800">
              <a:latin typeface="Trebuchet MS"/>
              <a:cs typeface="Trebuchet MS"/>
            </a:endParaRPr>
          </a:p>
          <a:p>
            <a:pPr marL="241300" marR="5080" indent="-229235">
              <a:lnSpc>
                <a:spcPts val="3030"/>
              </a:lnSpc>
              <a:spcBef>
                <a:spcPts val="1005"/>
              </a:spcBef>
              <a:buFont typeface="Arial"/>
              <a:buChar char="•"/>
              <a:tabLst>
                <a:tab pos="241935" algn="l"/>
              </a:tabLst>
            </a:pPr>
            <a:r>
              <a:rPr sz="2800" spc="-10" dirty="0">
                <a:solidFill>
                  <a:srgbClr val="FFFFFF"/>
                </a:solidFill>
                <a:latin typeface="Trebuchet MS"/>
                <a:cs typeface="Trebuchet MS"/>
              </a:rPr>
              <a:t>Radiation </a:t>
            </a:r>
            <a:r>
              <a:rPr sz="2800" spc="-5" dirty="0">
                <a:solidFill>
                  <a:srgbClr val="FFFFFF"/>
                </a:solidFill>
                <a:latin typeface="Trebuchet MS"/>
                <a:cs typeface="Trebuchet MS"/>
              </a:rPr>
              <a:t>therapy is usually </a:t>
            </a:r>
            <a:r>
              <a:rPr sz="2800" spc="-10" dirty="0">
                <a:solidFill>
                  <a:srgbClr val="FFFFFF"/>
                </a:solidFill>
                <a:latin typeface="Trebuchet MS"/>
                <a:cs typeface="Trebuchet MS"/>
              </a:rPr>
              <a:t>targeted  </a:t>
            </a:r>
            <a:r>
              <a:rPr sz="2800" spc="-5" dirty="0">
                <a:solidFill>
                  <a:srgbClr val="FFFFFF"/>
                </a:solidFill>
                <a:latin typeface="Trebuchet MS"/>
                <a:cs typeface="Trebuchet MS"/>
              </a:rPr>
              <a:t>only to </a:t>
            </a:r>
            <a:r>
              <a:rPr sz="2800" spc="-10" dirty="0">
                <a:solidFill>
                  <a:srgbClr val="FFFFFF"/>
                </a:solidFill>
                <a:latin typeface="Trebuchet MS"/>
                <a:cs typeface="Trebuchet MS"/>
              </a:rPr>
              <a:t>the affected</a:t>
            </a:r>
            <a:r>
              <a:rPr sz="2800" spc="15" dirty="0">
                <a:solidFill>
                  <a:srgbClr val="FFFFFF"/>
                </a:solidFill>
                <a:latin typeface="Trebuchet MS"/>
                <a:cs typeface="Trebuchet MS"/>
              </a:rPr>
              <a:t> </a:t>
            </a:r>
            <a:r>
              <a:rPr sz="2800" spc="-10" dirty="0">
                <a:solidFill>
                  <a:srgbClr val="FFFFFF"/>
                </a:solidFill>
                <a:latin typeface="Trebuchet MS"/>
                <a:cs typeface="Trebuchet MS"/>
              </a:rPr>
              <a:t>tissues.</a:t>
            </a:r>
            <a:endParaRPr sz="2800">
              <a:latin typeface="Trebuchet MS"/>
              <a:cs typeface="Trebuchet MS"/>
            </a:endParaRPr>
          </a:p>
        </p:txBody>
      </p:sp>
      <p:sp>
        <p:nvSpPr>
          <p:cNvPr id="5" name="object 5"/>
          <p:cNvSpPr/>
          <p:nvPr/>
        </p:nvSpPr>
        <p:spPr>
          <a:xfrm>
            <a:off x="3307079" y="3061716"/>
            <a:ext cx="5251704" cy="3631691"/>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6858000"/>
          </a:xfrm>
          <a:custGeom>
            <a:avLst/>
            <a:gdLst/>
            <a:ahLst/>
            <a:cxnLst/>
            <a:rect l="l" t="t" r="r" b="b"/>
            <a:pathLst>
              <a:path w="9144000" h="6858000">
                <a:moveTo>
                  <a:pt x="9144000" y="0"/>
                </a:moveTo>
                <a:lnTo>
                  <a:pt x="0" y="0"/>
                </a:lnTo>
                <a:lnTo>
                  <a:pt x="0" y="6858000"/>
                </a:lnTo>
                <a:lnTo>
                  <a:pt x="9144000" y="6858000"/>
                </a:lnTo>
                <a:lnTo>
                  <a:pt x="9144000" y="0"/>
                </a:lnTo>
                <a:close/>
              </a:path>
            </a:pathLst>
          </a:custGeom>
          <a:solidFill>
            <a:srgbClr val="252525"/>
          </a:solidFill>
        </p:spPr>
        <p:txBody>
          <a:bodyPr wrap="square" lIns="0" tIns="0" rIns="0" bIns="0" rtlCol="0"/>
          <a:lstStyle/>
          <a:p>
            <a:endParaRPr/>
          </a:p>
        </p:txBody>
      </p:sp>
      <p:sp>
        <p:nvSpPr>
          <p:cNvPr id="3" name="object 3"/>
          <p:cNvSpPr/>
          <p:nvPr/>
        </p:nvSpPr>
        <p:spPr>
          <a:xfrm>
            <a:off x="228600" y="152400"/>
            <a:ext cx="4139184" cy="3558540"/>
          </a:xfrm>
          <a:prstGeom prst="rect">
            <a:avLst/>
          </a:prstGeom>
          <a:blipFill>
            <a:blip r:embed="rId2" cstate="print"/>
            <a:stretch>
              <a:fillRect/>
            </a:stretch>
          </a:blipFill>
        </p:spPr>
        <p:txBody>
          <a:bodyPr wrap="square" lIns="0" tIns="0" rIns="0" bIns="0" rtlCol="0"/>
          <a:lstStyle/>
          <a:p>
            <a:endParaRPr/>
          </a:p>
        </p:txBody>
      </p:sp>
      <p:grpSp>
        <p:nvGrpSpPr>
          <p:cNvPr id="4" name="object 4"/>
          <p:cNvGrpSpPr/>
          <p:nvPr/>
        </p:nvGrpSpPr>
        <p:grpSpPr>
          <a:xfrm>
            <a:off x="2362200" y="381000"/>
            <a:ext cx="6658609" cy="6477000"/>
            <a:chOff x="2362200" y="381000"/>
            <a:chExt cx="6658609" cy="6477000"/>
          </a:xfrm>
        </p:grpSpPr>
        <p:sp>
          <p:nvSpPr>
            <p:cNvPr id="5" name="object 5"/>
            <p:cNvSpPr/>
            <p:nvPr/>
          </p:nvSpPr>
          <p:spPr>
            <a:xfrm>
              <a:off x="2362200" y="3809999"/>
              <a:ext cx="4698492" cy="3047999"/>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4495800" y="381000"/>
              <a:ext cx="4524756" cy="3389376"/>
            </a:xfrm>
            <a:prstGeom prst="rect">
              <a:avLst/>
            </a:prstGeom>
            <a:blipFill>
              <a:blip r:embed="rId4" cstate="print"/>
              <a:stretch>
                <a:fillRect/>
              </a:stretch>
            </a:blipFill>
          </p:spPr>
          <p:txBody>
            <a:bodyPr wrap="square" lIns="0" tIns="0" rIns="0" bIns="0" rtlCol="0"/>
            <a:lstStyle/>
            <a:p>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89757" y="388442"/>
            <a:ext cx="4188460" cy="940435"/>
          </a:xfrm>
          <a:prstGeom prst="rect">
            <a:avLst/>
          </a:prstGeom>
        </p:spPr>
        <p:txBody>
          <a:bodyPr vert="horz" wrap="square" lIns="0" tIns="12700" rIns="0" bIns="0" rtlCol="0">
            <a:spAutoFit/>
          </a:bodyPr>
          <a:lstStyle/>
          <a:p>
            <a:pPr marL="12700">
              <a:lnSpc>
                <a:spcPct val="100000"/>
              </a:lnSpc>
              <a:spcBef>
                <a:spcPts val="100"/>
              </a:spcBef>
            </a:pPr>
            <a:r>
              <a:rPr sz="6000" spc="-5" dirty="0"/>
              <a:t>INDUSTRIAL</a:t>
            </a:r>
            <a:endParaRPr sz="6000"/>
          </a:p>
        </p:txBody>
      </p:sp>
      <p:grpSp>
        <p:nvGrpSpPr>
          <p:cNvPr id="3" name="object 3"/>
          <p:cNvGrpSpPr/>
          <p:nvPr/>
        </p:nvGrpSpPr>
        <p:grpSpPr>
          <a:xfrm>
            <a:off x="2819400" y="1260855"/>
            <a:ext cx="4717415" cy="5466080"/>
            <a:chOff x="2819400" y="1260855"/>
            <a:chExt cx="4717415" cy="5466080"/>
          </a:xfrm>
        </p:grpSpPr>
        <p:sp>
          <p:nvSpPr>
            <p:cNvPr id="4" name="object 4"/>
            <p:cNvSpPr/>
            <p:nvPr/>
          </p:nvSpPr>
          <p:spPr>
            <a:xfrm>
              <a:off x="3401822" y="1260855"/>
              <a:ext cx="4135120" cy="74930"/>
            </a:xfrm>
            <a:custGeom>
              <a:avLst/>
              <a:gdLst/>
              <a:ahLst/>
              <a:cxnLst/>
              <a:rect l="l" t="t" r="r" b="b"/>
              <a:pathLst>
                <a:path w="4135120" h="74930">
                  <a:moveTo>
                    <a:pt x="4134611" y="0"/>
                  </a:moveTo>
                  <a:lnTo>
                    <a:pt x="0" y="0"/>
                  </a:lnTo>
                  <a:lnTo>
                    <a:pt x="0" y="74676"/>
                  </a:lnTo>
                  <a:lnTo>
                    <a:pt x="4134611" y="74676"/>
                  </a:lnTo>
                  <a:lnTo>
                    <a:pt x="4134611" y="0"/>
                  </a:lnTo>
                  <a:close/>
                </a:path>
              </a:pathLst>
            </a:custGeom>
            <a:solidFill>
              <a:srgbClr val="FFFF00"/>
            </a:solidFill>
          </p:spPr>
          <p:txBody>
            <a:bodyPr wrap="square" lIns="0" tIns="0" rIns="0" bIns="0" rtlCol="0"/>
            <a:lstStyle/>
            <a:p>
              <a:endParaRPr/>
            </a:p>
          </p:txBody>
        </p:sp>
        <p:sp>
          <p:nvSpPr>
            <p:cNvPr id="5" name="object 5"/>
            <p:cNvSpPr/>
            <p:nvPr/>
          </p:nvSpPr>
          <p:spPr>
            <a:xfrm>
              <a:off x="2819400" y="3639311"/>
              <a:ext cx="4631436" cy="3087624"/>
            </a:xfrm>
            <a:prstGeom prst="rect">
              <a:avLst/>
            </a:prstGeom>
            <a:blipFill>
              <a:blip r:embed="rId2" cstate="print"/>
              <a:stretch>
                <a:fillRect/>
              </a:stretch>
            </a:blipFill>
          </p:spPr>
          <p:txBody>
            <a:bodyPr wrap="square" lIns="0" tIns="0" rIns="0" bIns="0" rtlCol="0"/>
            <a:lstStyle/>
            <a:p>
              <a:endParaRPr/>
            </a:p>
          </p:txBody>
        </p:sp>
      </p:grpSp>
      <p:sp>
        <p:nvSpPr>
          <p:cNvPr id="6" name="object 6"/>
          <p:cNvSpPr txBox="1"/>
          <p:nvPr/>
        </p:nvSpPr>
        <p:spPr>
          <a:xfrm>
            <a:off x="1526794" y="1379677"/>
            <a:ext cx="6692265" cy="2206625"/>
          </a:xfrm>
          <a:prstGeom prst="rect">
            <a:avLst/>
          </a:prstGeom>
        </p:spPr>
        <p:txBody>
          <a:bodyPr vert="horz" wrap="square" lIns="0" tIns="13335" rIns="0" bIns="0" rtlCol="0">
            <a:spAutoFit/>
          </a:bodyPr>
          <a:lstStyle/>
          <a:p>
            <a:pPr marL="241300" indent="-228600">
              <a:lnSpc>
                <a:spcPts val="2965"/>
              </a:lnSpc>
              <a:spcBef>
                <a:spcPts val="105"/>
              </a:spcBef>
              <a:buFont typeface="Arial"/>
              <a:buChar char="•"/>
              <a:tabLst>
                <a:tab pos="241300" algn="l"/>
              </a:tabLst>
            </a:pPr>
            <a:r>
              <a:rPr sz="2600" spc="-5" dirty="0">
                <a:solidFill>
                  <a:srgbClr val="FFFFFF"/>
                </a:solidFill>
                <a:latin typeface="Trebuchet MS"/>
                <a:cs typeface="Trebuchet MS"/>
              </a:rPr>
              <a:t>Industrial </a:t>
            </a:r>
            <a:r>
              <a:rPr sz="2600" dirty="0">
                <a:solidFill>
                  <a:srgbClr val="FFFFFF"/>
                </a:solidFill>
                <a:latin typeface="Trebuchet MS"/>
                <a:cs typeface="Trebuchet MS"/>
              </a:rPr>
              <a:t>source </a:t>
            </a:r>
            <a:r>
              <a:rPr sz="2600" spc="-5" dirty="0">
                <a:solidFill>
                  <a:srgbClr val="FFFFFF"/>
                </a:solidFill>
                <a:latin typeface="Trebuchet MS"/>
                <a:cs typeface="Trebuchet MS"/>
              </a:rPr>
              <a:t>waste</a:t>
            </a:r>
            <a:r>
              <a:rPr sz="2600" spc="-60" dirty="0">
                <a:solidFill>
                  <a:srgbClr val="FFFFFF"/>
                </a:solidFill>
                <a:latin typeface="Trebuchet MS"/>
                <a:cs typeface="Trebuchet MS"/>
              </a:rPr>
              <a:t> </a:t>
            </a:r>
            <a:r>
              <a:rPr sz="2600" spc="-5" dirty="0">
                <a:solidFill>
                  <a:srgbClr val="FFFFFF"/>
                </a:solidFill>
                <a:latin typeface="Trebuchet MS"/>
                <a:cs typeface="Trebuchet MS"/>
              </a:rPr>
              <a:t>can</a:t>
            </a:r>
            <a:endParaRPr sz="2600">
              <a:latin typeface="Trebuchet MS"/>
              <a:cs typeface="Trebuchet MS"/>
            </a:endParaRPr>
          </a:p>
          <a:p>
            <a:pPr marL="241300" marR="597535">
              <a:lnSpc>
                <a:spcPts val="2810"/>
              </a:lnSpc>
              <a:spcBef>
                <a:spcPts val="195"/>
              </a:spcBef>
            </a:pPr>
            <a:r>
              <a:rPr sz="2600" spc="-5" dirty="0">
                <a:solidFill>
                  <a:srgbClr val="FFFFFF"/>
                </a:solidFill>
                <a:latin typeface="Trebuchet MS"/>
                <a:cs typeface="Trebuchet MS"/>
              </a:rPr>
              <a:t>contain </a:t>
            </a:r>
            <a:r>
              <a:rPr sz="2600" dirty="0">
                <a:solidFill>
                  <a:srgbClr val="FFFFFF"/>
                </a:solidFill>
                <a:latin typeface="Trebuchet MS"/>
                <a:cs typeface="Trebuchet MS"/>
              </a:rPr>
              <a:t>alpha, </a:t>
            </a:r>
            <a:r>
              <a:rPr sz="2600" spc="-5" dirty="0">
                <a:solidFill>
                  <a:srgbClr val="FFFFFF"/>
                </a:solidFill>
                <a:latin typeface="Trebuchet MS"/>
                <a:cs typeface="Trebuchet MS"/>
              </a:rPr>
              <a:t>beta, neutron </a:t>
            </a:r>
            <a:r>
              <a:rPr sz="2600" dirty="0">
                <a:solidFill>
                  <a:srgbClr val="FFFFFF"/>
                </a:solidFill>
                <a:latin typeface="Trebuchet MS"/>
                <a:cs typeface="Trebuchet MS"/>
              </a:rPr>
              <a:t>or gamma  </a:t>
            </a:r>
            <a:r>
              <a:rPr sz="2600" spc="-5" dirty="0">
                <a:solidFill>
                  <a:srgbClr val="FFFFFF"/>
                </a:solidFill>
                <a:latin typeface="Trebuchet MS"/>
                <a:cs typeface="Trebuchet MS"/>
              </a:rPr>
              <a:t>emitters. Gamma emitters are</a:t>
            </a:r>
            <a:r>
              <a:rPr sz="2600" spc="-65" dirty="0">
                <a:solidFill>
                  <a:srgbClr val="FFFFFF"/>
                </a:solidFill>
                <a:latin typeface="Trebuchet MS"/>
                <a:cs typeface="Trebuchet MS"/>
              </a:rPr>
              <a:t> </a:t>
            </a:r>
            <a:r>
              <a:rPr sz="2600" spc="-5" dirty="0">
                <a:solidFill>
                  <a:srgbClr val="FFFFFF"/>
                </a:solidFill>
                <a:latin typeface="Trebuchet MS"/>
                <a:cs typeface="Trebuchet MS"/>
              </a:rPr>
              <a:t>used</a:t>
            </a:r>
            <a:endParaRPr sz="2600">
              <a:latin typeface="Trebuchet MS"/>
              <a:cs typeface="Trebuchet MS"/>
            </a:endParaRPr>
          </a:p>
          <a:p>
            <a:pPr marL="241300">
              <a:lnSpc>
                <a:spcPts val="2610"/>
              </a:lnSpc>
            </a:pPr>
            <a:r>
              <a:rPr sz="2600" dirty="0">
                <a:solidFill>
                  <a:srgbClr val="FFFFFF"/>
                </a:solidFill>
                <a:latin typeface="Trebuchet MS"/>
                <a:cs typeface="Trebuchet MS"/>
              </a:rPr>
              <a:t>in radiography </a:t>
            </a:r>
            <a:r>
              <a:rPr sz="2600" spc="-5" dirty="0">
                <a:solidFill>
                  <a:srgbClr val="FFFFFF"/>
                </a:solidFill>
                <a:latin typeface="Trebuchet MS"/>
                <a:cs typeface="Trebuchet MS"/>
              </a:rPr>
              <a:t>while neutron</a:t>
            </a:r>
            <a:r>
              <a:rPr sz="2600" spc="-35" dirty="0">
                <a:solidFill>
                  <a:srgbClr val="FFFFFF"/>
                </a:solidFill>
                <a:latin typeface="Trebuchet MS"/>
                <a:cs typeface="Trebuchet MS"/>
              </a:rPr>
              <a:t> </a:t>
            </a:r>
            <a:r>
              <a:rPr sz="2600" spc="-5" dirty="0">
                <a:solidFill>
                  <a:srgbClr val="FFFFFF"/>
                </a:solidFill>
                <a:latin typeface="Trebuchet MS"/>
                <a:cs typeface="Trebuchet MS"/>
              </a:rPr>
              <a:t>emitting</a:t>
            </a:r>
            <a:endParaRPr sz="2600">
              <a:latin typeface="Trebuchet MS"/>
              <a:cs typeface="Trebuchet MS"/>
            </a:endParaRPr>
          </a:p>
          <a:p>
            <a:pPr marL="241300" marR="5080">
              <a:lnSpc>
                <a:spcPts val="2810"/>
              </a:lnSpc>
              <a:spcBef>
                <a:spcPts val="200"/>
              </a:spcBef>
            </a:pPr>
            <a:r>
              <a:rPr sz="2600" spc="-5" dirty="0">
                <a:solidFill>
                  <a:srgbClr val="FFFFFF"/>
                </a:solidFill>
                <a:latin typeface="Trebuchet MS"/>
                <a:cs typeface="Trebuchet MS"/>
              </a:rPr>
              <a:t>sources are </a:t>
            </a:r>
            <a:r>
              <a:rPr sz="2600" dirty="0">
                <a:solidFill>
                  <a:srgbClr val="FFFFFF"/>
                </a:solidFill>
                <a:latin typeface="Trebuchet MS"/>
                <a:cs typeface="Trebuchet MS"/>
              </a:rPr>
              <a:t>used in a </a:t>
            </a:r>
            <a:r>
              <a:rPr sz="2600" spc="-5" dirty="0">
                <a:solidFill>
                  <a:srgbClr val="FFFFFF"/>
                </a:solidFill>
                <a:latin typeface="Trebuchet MS"/>
                <a:cs typeface="Trebuchet MS"/>
              </a:rPr>
              <a:t>range </a:t>
            </a:r>
            <a:r>
              <a:rPr sz="2600" dirty="0">
                <a:solidFill>
                  <a:srgbClr val="FFFFFF"/>
                </a:solidFill>
                <a:latin typeface="Trebuchet MS"/>
                <a:cs typeface="Trebuchet MS"/>
              </a:rPr>
              <a:t>of </a:t>
            </a:r>
            <a:r>
              <a:rPr sz="2600" spc="-5" dirty="0">
                <a:solidFill>
                  <a:srgbClr val="FFFFFF"/>
                </a:solidFill>
                <a:latin typeface="Trebuchet MS"/>
                <a:cs typeface="Trebuchet MS"/>
              </a:rPr>
              <a:t>applications,  </a:t>
            </a:r>
            <a:r>
              <a:rPr sz="2600" dirty="0">
                <a:solidFill>
                  <a:srgbClr val="FFFFFF"/>
                </a:solidFill>
                <a:latin typeface="Trebuchet MS"/>
                <a:cs typeface="Trebuchet MS"/>
              </a:rPr>
              <a:t>such </a:t>
            </a:r>
            <a:r>
              <a:rPr sz="2600" spc="-5" dirty="0">
                <a:solidFill>
                  <a:srgbClr val="FFFFFF"/>
                </a:solidFill>
                <a:latin typeface="Trebuchet MS"/>
                <a:cs typeface="Trebuchet MS"/>
              </a:rPr>
              <a:t>as </a:t>
            </a:r>
            <a:r>
              <a:rPr sz="2600" dirty="0">
                <a:solidFill>
                  <a:srgbClr val="FFFFFF"/>
                </a:solidFill>
                <a:latin typeface="Trebuchet MS"/>
                <a:cs typeface="Trebuchet MS"/>
              </a:rPr>
              <a:t>oil </a:t>
            </a:r>
            <a:r>
              <a:rPr sz="2600" spc="-5" dirty="0">
                <a:solidFill>
                  <a:srgbClr val="FFFFFF"/>
                </a:solidFill>
                <a:latin typeface="Trebuchet MS"/>
                <a:cs typeface="Trebuchet MS"/>
              </a:rPr>
              <a:t>well</a:t>
            </a:r>
            <a:r>
              <a:rPr sz="2600" spc="-20" dirty="0">
                <a:solidFill>
                  <a:srgbClr val="FFFFFF"/>
                </a:solidFill>
                <a:latin typeface="Trebuchet MS"/>
                <a:cs typeface="Trebuchet MS"/>
              </a:rPr>
              <a:t> </a:t>
            </a:r>
            <a:r>
              <a:rPr sz="2600" dirty="0">
                <a:solidFill>
                  <a:srgbClr val="FFFFFF"/>
                </a:solidFill>
                <a:latin typeface="Trebuchet MS"/>
                <a:cs typeface="Trebuchet MS"/>
              </a:rPr>
              <a:t>logging.</a:t>
            </a:r>
            <a:endParaRPr sz="2600">
              <a:latin typeface="Trebuchet MS"/>
              <a:cs typeface="Trebuchet M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39264" y="467055"/>
            <a:ext cx="7291705" cy="1031875"/>
          </a:xfrm>
          <a:prstGeom prst="rect">
            <a:avLst/>
          </a:prstGeom>
        </p:spPr>
        <p:txBody>
          <a:bodyPr vert="horz" wrap="square" lIns="0" tIns="12700" rIns="0" bIns="0" rtlCol="0">
            <a:spAutoFit/>
          </a:bodyPr>
          <a:lstStyle/>
          <a:p>
            <a:pPr marL="12700">
              <a:lnSpc>
                <a:spcPct val="100000"/>
              </a:lnSpc>
              <a:spcBef>
                <a:spcPts val="100"/>
              </a:spcBef>
            </a:pPr>
            <a:r>
              <a:rPr sz="6600" dirty="0"/>
              <a:t>COAL,OIL </a:t>
            </a:r>
            <a:r>
              <a:rPr sz="6600" spc="-5" dirty="0"/>
              <a:t>AND</a:t>
            </a:r>
            <a:r>
              <a:rPr sz="6600" spc="-695" dirty="0"/>
              <a:t> </a:t>
            </a:r>
            <a:r>
              <a:rPr sz="6600" spc="-15" dirty="0"/>
              <a:t>GAS</a:t>
            </a:r>
            <a:endParaRPr sz="6600"/>
          </a:p>
        </p:txBody>
      </p:sp>
      <p:grpSp>
        <p:nvGrpSpPr>
          <p:cNvPr id="3" name="object 3"/>
          <p:cNvGrpSpPr/>
          <p:nvPr/>
        </p:nvGrpSpPr>
        <p:grpSpPr>
          <a:xfrm>
            <a:off x="1751583" y="1424813"/>
            <a:ext cx="7265034" cy="4933315"/>
            <a:chOff x="1751583" y="1424813"/>
            <a:chExt cx="7265034" cy="4933315"/>
          </a:xfrm>
        </p:grpSpPr>
        <p:sp>
          <p:nvSpPr>
            <p:cNvPr id="4" name="object 4"/>
            <p:cNvSpPr/>
            <p:nvPr/>
          </p:nvSpPr>
          <p:spPr>
            <a:xfrm>
              <a:off x="1751583" y="1424813"/>
              <a:ext cx="7265034" cy="82550"/>
            </a:xfrm>
            <a:custGeom>
              <a:avLst/>
              <a:gdLst/>
              <a:ahLst/>
              <a:cxnLst/>
              <a:rect l="l" t="t" r="r" b="b"/>
              <a:pathLst>
                <a:path w="7265034" h="82550">
                  <a:moveTo>
                    <a:pt x="7264908" y="0"/>
                  </a:moveTo>
                  <a:lnTo>
                    <a:pt x="0" y="0"/>
                  </a:lnTo>
                  <a:lnTo>
                    <a:pt x="0" y="82296"/>
                  </a:lnTo>
                  <a:lnTo>
                    <a:pt x="7264908" y="82296"/>
                  </a:lnTo>
                  <a:lnTo>
                    <a:pt x="7264908" y="0"/>
                  </a:lnTo>
                  <a:close/>
                </a:path>
              </a:pathLst>
            </a:custGeom>
            <a:solidFill>
              <a:srgbClr val="FFFF00"/>
            </a:solidFill>
          </p:spPr>
          <p:txBody>
            <a:bodyPr wrap="square" lIns="0" tIns="0" rIns="0" bIns="0" rtlCol="0"/>
            <a:lstStyle/>
            <a:p>
              <a:endParaRPr/>
            </a:p>
          </p:txBody>
        </p:sp>
        <p:sp>
          <p:nvSpPr>
            <p:cNvPr id="5" name="object 5"/>
            <p:cNvSpPr/>
            <p:nvPr/>
          </p:nvSpPr>
          <p:spPr>
            <a:xfrm>
              <a:off x="2942844" y="4408932"/>
              <a:ext cx="5024628" cy="1949195"/>
            </a:xfrm>
            <a:prstGeom prst="rect">
              <a:avLst/>
            </a:prstGeom>
            <a:blipFill>
              <a:blip r:embed="rId2" cstate="print"/>
              <a:stretch>
                <a:fillRect/>
              </a:stretch>
            </a:blipFill>
          </p:spPr>
          <p:txBody>
            <a:bodyPr wrap="square" lIns="0" tIns="0" rIns="0" bIns="0" rtlCol="0"/>
            <a:lstStyle/>
            <a:p>
              <a:endParaRPr/>
            </a:p>
          </p:txBody>
        </p:sp>
      </p:grpSp>
      <p:sp>
        <p:nvSpPr>
          <p:cNvPr id="6" name="object 6"/>
          <p:cNvSpPr txBox="1"/>
          <p:nvPr/>
        </p:nvSpPr>
        <p:spPr>
          <a:xfrm>
            <a:off x="1797811" y="1655826"/>
            <a:ext cx="6835775" cy="2493010"/>
          </a:xfrm>
          <a:prstGeom prst="rect">
            <a:avLst/>
          </a:prstGeom>
        </p:spPr>
        <p:txBody>
          <a:bodyPr vert="horz" wrap="square" lIns="0" tIns="53975" rIns="0" bIns="0" rtlCol="0">
            <a:spAutoFit/>
          </a:bodyPr>
          <a:lstStyle/>
          <a:p>
            <a:pPr marL="241300" marR="5080" indent="-228600">
              <a:lnSpc>
                <a:spcPts val="2590"/>
              </a:lnSpc>
              <a:spcBef>
                <a:spcPts val="425"/>
              </a:spcBef>
              <a:buFont typeface="Arial"/>
              <a:buChar char="•"/>
              <a:tabLst>
                <a:tab pos="241300" algn="l"/>
              </a:tabLst>
            </a:pPr>
            <a:r>
              <a:rPr sz="2400" spc="-5" dirty="0">
                <a:solidFill>
                  <a:srgbClr val="FFFFFF"/>
                </a:solidFill>
                <a:latin typeface="Trebuchet MS"/>
                <a:cs typeface="Trebuchet MS"/>
              </a:rPr>
              <a:t>Coal contains </a:t>
            </a:r>
            <a:r>
              <a:rPr sz="2400" dirty="0">
                <a:solidFill>
                  <a:srgbClr val="FFFFFF"/>
                </a:solidFill>
                <a:latin typeface="Trebuchet MS"/>
                <a:cs typeface="Trebuchet MS"/>
              </a:rPr>
              <a:t>a small </a:t>
            </a:r>
            <a:r>
              <a:rPr sz="2400" spc="-5" dirty="0">
                <a:solidFill>
                  <a:srgbClr val="FFFFFF"/>
                </a:solidFill>
                <a:latin typeface="Trebuchet MS"/>
                <a:cs typeface="Trebuchet MS"/>
              </a:rPr>
              <a:t>amount </a:t>
            </a:r>
            <a:r>
              <a:rPr sz="2400" dirty="0">
                <a:solidFill>
                  <a:srgbClr val="FFFFFF"/>
                </a:solidFill>
                <a:latin typeface="Trebuchet MS"/>
                <a:cs typeface="Trebuchet MS"/>
              </a:rPr>
              <a:t>of </a:t>
            </a:r>
            <a:r>
              <a:rPr sz="2400" spc="-5" dirty="0">
                <a:solidFill>
                  <a:srgbClr val="FFFFFF"/>
                </a:solidFill>
                <a:latin typeface="Trebuchet MS"/>
                <a:cs typeface="Trebuchet MS"/>
              </a:rPr>
              <a:t>radioactive  uranium, barium, thorium and potassium, but,  in the case </a:t>
            </a:r>
            <a:r>
              <a:rPr sz="2400" dirty="0">
                <a:solidFill>
                  <a:srgbClr val="FFFFFF"/>
                </a:solidFill>
                <a:latin typeface="Trebuchet MS"/>
                <a:cs typeface="Trebuchet MS"/>
              </a:rPr>
              <a:t>of </a:t>
            </a:r>
            <a:r>
              <a:rPr sz="2400" spc="-5" dirty="0">
                <a:solidFill>
                  <a:srgbClr val="FFFFFF"/>
                </a:solidFill>
                <a:latin typeface="Trebuchet MS"/>
                <a:cs typeface="Trebuchet MS"/>
              </a:rPr>
              <a:t>pure coal, this is significantly </a:t>
            </a:r>
            <a:r>
              <a:rPr sz="2400" dirty="0">
                <a:solidFill>
                  <a:srgbClr val="FFFFFF"/>
                </a:solidFill>
                <a:latin typeface="Trebuchet MS"/>
                <a:cs typeface="Trebuchet MS"/>
              </a:rPr>
              <a:t>less  </a:t>
            </a:r>
            <a:r>
              <a:rPr sz="2400" spc="-5" dirty="0">
                <a:solidFill>
                  <a:srgbClr val="FFFFFF"/>
                </a:solidFill>
                <a:latin typeface="Trebuchet MS"/>
                <a:cs typeface="Trebuchet MS"/>
              </a:rPr>
              <a:t>than the average </a:t>
            </a:r>
            <a:r>
              <a:rPr sz="2400" spc="-10" dirty="0">
                <a:solidFill>
                  <a:srgbClr val="FFFFFF"/>
                </a:solidFill>
                <a:latin typeface="Trebuchet MS"/>
                <a:cs typeface="Trebuchet MS"/>
              </a:rPr>
              <a:t>concentration </a:t>
            </a:r>
            <a:r>
              <a:rPr sz="2400" dirty="0">
                <a:solidFill>
                  <a:srgbClr val="FFFFFF"/>
                </a:solidFill>
                <a:latin typeface="Trebuchet MS"/>
                <a:cs typeface="Trebuchet MS"/>
              </a:rPr>
              <a:t>of </a:t>
            </a:r>
            <a:r>
              <a:rPr sz="2400" spc="-5" dirty="0">
                <a:solidFill>
                  <a:srgbClr val="FFFFFF"/>
                </a:solidFill>
                <a:latin typeface="Trebuchet MS"/>
                <a:cs typeface="Trebuchet MS"/>
              </a:rPr>
              <a:t>those  elements in the Earth's</a:t>
            </a:r>
            <a:r>
              <a:rPr sz="2400" spc="50" dirty="0">
                <a:solidFill>
                  <a:srgbClr val="FFFFFF"/>
                </a:solidFill>
                <a:latin typeface="Trebuchet MS"/>
                <a:cs typeface="Trebuchet MS"/>
              </a:rPr>
              <a:t> </a:t>
            </a:r>
            <a:r>
              <a:rPr sz="2400" spc="-5" dirty="0">
                <a:solidFill>
                  <a:srgbClr val="FFFFFF"/>
                </a:solidFill>
                <a:latin typeface="Trebuchet MS"/>
                <a:cs typeface="Trebuchet MS"/>
              </a:rPr>
              <a:t>crust.</a:t>
            </a:r>
            <a:endParaRPr sz="2400">
              <a:latin typeface="Trebuchet MS"/>
              <a:cs typeface="Trebuchet MS"/>
            </a:endParaRPr>
          </a:p>
          <a:p>
            <a:pPr marL="241300" marR="562610" indent="-228600">
              <a:lnSpc>
                <a:spcPts val="2590"/>
              </a:lnSpc>
              <a:spcBef>
                <a:spcPts val="1010"/>
              </a:spcBef>
              <a:buFont typeface="Arial"/>
              <a:buChar char="•"/>
              <a:tabLst>
                <a:tab pos="241300" algn="l"/>
              </a:tabLst>
            </a:pPr>
            <a:r>
              <a:rPr sz="2400" spc="-20" dirty="0">
                <a:solidFill>
                  <a:srgbClr val="FFFFFF"/>
                </a:solidFill>
                <a:latin typeface="Trebuchet MS"/>
                <a:cs typeface="Trebuchet MS"/>
              </a:rPr>
              <a:t>Residues </a:t>
            </a:r>
            <a:r>
              <a:rPr sz="2400" dirty="0">
                <a:solidFill>
                  <a:srgbClr val="FFFFFF"/>
                </a:solidFill>
                <a:latin typeface="Trebuchet MS"/>
                <a:cs typeface="Trebuchet MS"/>
              </a:rPr>
              <a:t>from </a:t>
            </a:r>
            <a:r>
              <a:rPr sz="2400" spc="-5" dirty="0">
                <a:solidFill>
                  <a:srgbClr val="FFFFFF"/>
                </a:solidFill>
                <a:latin typeface="Trebuchet MS"/>
                <a:cs typeface="Trebuchet MS"/>
              </a:rPr>
              <a:t>the </a:t>
            </a:r>
            <a:r>
              <a:rPr sz="2400" dirty="0">
                <a:solidFill>
                  <a:srgbClr val="FFFFFF"/>
                </a:solidFill>
                <a:latin typeface="Trebuchet MS"/>
                <a:cs typeface="Trebuchet MS"/>
              </a:rPr>
              <a:t>oil </a:t>
            </a:r>
            <a:r>
              <a:rPr sz="2400" spc="-5" dirty="0">
                <a:solidFill>
                  <a:srgbClr val="FFFFFF"/>
                </a:solidFill>
                <a:latin typeface="Trebuchet MS"/>
                <a:cs typeface="Trebuchet MS"/>
              </a:rPr>
              <a:t>and </a:t>
            </a:r>
            <a:r>
              <a:rPr sz="2400" dirty="0">
                <a:solidFill>
                  <a:srgbClr val="FFFFFF"/>
                </a:solidFill>
                <a:latin typeface="Trebuchet MS"/>
                <a:cs typeface="Trebuchet MS"/>
              </a:rPr>
              <a:t>gas </a:t>
            </a:r>
            <a:r>
              <a:rPr sz="2400" spc="-5" dirty="0">
                <a:solidFill>
                  <a:srgbClr val="FFFFFF"/>
                </a:solidFill>
                <a:latin typeface="Trebuchet MS"/>
                <a:cs typeface="Trebuchet MS"/>
              </a:rPr>
              <a:t>industry often  contain </a:t>
            </a:r>
            <a:r>
              <a:rPr sz="2400" dirty="0">
                <a:solidFill>
                  <a:srgbClr val="FFFFFF"/>
                </a:solidFill>
                <a:latin typeface="Trebuchet MS"/>
                <a:cs typeface="Trebuchet MS"/>
              </a:rPr>
              <a:t>radium </a:t>
            </a:r>
            <a:r>
              <a:rPr sz="2400" spc="-5" dirty="0">
                <a:solidFill>
                  <a:srgbClr val="FFFFFF"/>
                </a:solidFill>
                <a:latin typeface="Trebuchet MS"/>
                <a:cs typeface="Trebuchet MS"/>
              </a:rPr>
              <a:t>and its decay</a:t>
            </a:r>
            <a:r>
              <a:rPr sz="2400" spc="20" dirty="0">
                <a:solidFill>
                  <a:srgbClr val="FFFFFF"/>
                </a:solidFill>
                <a:latin typeface="Trebuchet MS"/>
                <a:cs typeface="Trebuchet MS"/>
              </a:rPr>
              <a:t> </a:t>
            </a:r>
            <a:r>
              <a:rPr sz="2400" spc="-5" dirty="0">
                <a:solidFill>
                  <a:srgbClr val="FFFFFF"/>
                </a:solidFill>
                <a:latin typeface="Trebuchet MS"/>
                <a:cs typeface="Trebuchet MS"/>
              </a:rPr>
              <a:t>products.</a:t>
            </a:r>
            <a:endParaRPr sz="2400">
              <a:latin typeface="Trebuchet MS"/>
              <a:cs typeface="Trebuchet M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6858000"/>
          </a:xfrm>
          <a:custGeom>
            <a:avLst/>
            <a:gdLst/>
            <a:ahLst/>
            <a:cxnLst/>
            <a:rect l="l" t="t" r="r" b="b"/>
            <a:pathLst>
              <a:path w="9144000" h="6858000">
                <a:moveTo>
                  <a:pt x="9144000" y="0"/>
                </a:moveTo>
                <a:lnTo>
                  <a:pt x="0" y="0"/>
                </a:lnTo>
                <a:lnTo>
                  <a:pt x="0" y="6858000"/>
                </a:lnTo>
                <a:lnTo>
                  <a:pt x="9144000" y="6858000"/>
                </a:lnTo>
                <a:lnTo>
                  <a:pt x="9144000" y="0"/>
                </a:lnTo>
                <a:close/>
              </a:path>
            </a:pathLst>
          </a:custGeom>
          <a:solidFill>
            <a:srgbClr val="252525"/>
          </a:solidFill>
        </p:spPr>
        <p:txBody>
          <a:bodyPr wrap="square" lIns="0" tIns="0" rIns="0" bIns="0" rtlCol="0"/>
          <a:lstStyle/>
          <a:p>
            <a:endParaRPr/>
          </a:p>
        </p:txBody>
      </p:sp>
      <p:sp>
        <p:nvSpPr>
          <p:cNvPr id="3" name="object 3"/>
          <p:cNvSpPr/>
          <p:nvPr/>
        </p:nvSpPr>
        <p:spPr>
          <a:xfrm>
            <a:off x="4648200" y="457200"/>
            <a:ext cx="4191000" cy="2740152"/>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304800" y="457200"/>
            <a:ext cx="4267200" cy="274320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304800" y="3352800"/>
            <a:ext cx="8534400" cy="3334512"/>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6857998"/>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181201" y="1544234"/>
            <a:ext cx="7369809" cy="1452880"/>
          </a:xfrm>
          <a:prstGeom prst="rect">
            <a:avLst/>
          </a:prstGeom>
        </p:spPr>
        <p:txBody>
          <a:bodyPr vert="horz" wrap="square" lIns="0" tIns="117475" rIns="0" bIns="0" rtlCol="0">
            <a:spAutoFit/>
          </a:bodyPr>
          <a:lstStyle/>
          <a:p>
            <a:pPr marL="12700">
              <a:lnSpc>
                <a:spcPct val="100000"/>
              </a:lnSpc>
              <a:spcBef>
                <a:spcPts val="925"/>
              </a:spcBef>
            </a:pPr>
            <a:r>
              <a:rPr sz="6000" dirty="0"/>
              <a:t>Effects &amp;</a:t>
            </a:r>
            <a:r>
              <a:rPr sz="6000" spc="-35" dirty="0"/>
              <a:t> </a:t>
            </a:r>
            <a:r>
              <a:rPr sz="6000" spc="-5" dirty="0"/>
              <a:t>Dangers</a:t>
            </a:r>
            <a:endParaRPr sz="6000"/>
          </a:p>
          <a:p>
            <a:pPr marL="4490085">
              <a:lnSpc>
                <a:spcPct val="100000"/>
              </a:lnSpc>
              <a:spcBef>
                <a:spcPts val="330"/>
              </a:spcBef>
            </a:pPr>
            <a:r>
              <a:rPr sz="2400" b="0" spc="-5" dirty="0">
                <a:solidFill>
                  <a:srgbClr val="FFFFFF"/>
                </a:solidFill>
                <a:latin typeface="Trebuchet MS"/>
                <a:cs typeface="Trebuchet MS"/>
              </a:rPr>
              <a:t>of </a:t>
            </a:r>
            <a:r>
              <a:rPr sz="2400" b="0" spc="-10" dirty="0">
                <a:solidFill>
                  <a:srgbClr val="FFFFFF"/>
                </a:solidFill>
                <a:latin typeface="Trebuchet MS"/>
                <a:cs typeface="Trebuchet MS"/>
              </a:rPr>
              <a:t>Radioactive</a:t>
            </a:r>
            <a:r>
              <a:rPr sz="2400" b="0" spc="10" dirty="0">
                <a:solidFill>
                  <a:srgbClr val="FFFFFF"/>
                </a:solidFill>
                <a:latin typeface="Trebuchet MS"/>
                <a:cs typeface="Trebuchet MS"/>
              </a:rPr>
              <a:t> </a:t>
            </a:r>
            <a:r>
              <a:rPr sz="2400" b="0" spc="-35" dirty="0">
                <a:solidFill>
                  <a:srgbClr val="FFFFFF"/>
                </a:solidFill>
                <a:latin typeface="Trebuchet MS"/>
                <a:cs typeface="Trebuchet MS"/>
              </a:rPr>
              <a:t>Waste</a:t>
            </a:r>
            <a:endParaRPr sz="2400">
              <a:latin typeface="Trebuchet MS"/>
              <a:cs typeface="Trebuchet M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43425" y="591693"/>
            <a:ext cx="1831339" cy="696595"/>
          </a:xfrm>
          <a:prstGeom prst="rect">
            <a:avLst/>
          </a:prstGeom>
        </p:spPr>
        <p:txBody>
          <a:bodyPr vert="horz" wrap="square" lIns="0" tIns="13335" rIns="0" bIns="0" rtlCol="0">
            <a:spAutoFit/>
          </a:bodyPr>
          <a:lstStyle/>
          <a:p>
            <a:pPr marL="12700">
              <a:lnSpc>
                <a:spcPct val="100000"/>
              </a:lnSpc>
              <a:spcBef>
                <a:spcPts val="105"/>
              </a:spcBef>
            </a:pPr>
            <a:r>
              <a:rPr sz="4400" dirty="0"/>
              <a:t>Effects</a:t>
            </a:r>
            <a:endParaRPr sz="4400"/>
          </a:p>
        </p:txBody>
      </p:sp>
      <p:sp>
        <p:nvSpPr>
          <p:cNvPr id="3" name="object 3"/>
          <p:cNvSpPr/>
          <p:nvPr/>
        </p:nvSpPr>
        <p:spPr>
          <a:xfrm>
            <a:off x="4555616" y="1235202"/>
            <a:ext cx="1804670" cy="55244"/>
          </a:xfrm>
          <a:custGeom>
            <a:avLst/>
            <a:gdLst/>
            <a:ahLst/>
            <a:cxnLst/>
            <a:rect l="l" t="t" r="r" b="b"/>
            <a:pathLst>
              <a:path w="1804670" h="55244">
                <a:moveTo>
                  <a:pt x="1804416" y="0"/>
                </a:moveTo>
                <a:lnTo>
                  <a:pt x="0" y="0"/>
                </a:lnTo>
                <a:lnTo>
                  <a:pt x="0" y="54863"/>
                </a:lnTo>
                <a:lnTo>
                  <a:pt x="1804416" y="54863"/>
                </a:lnTo>
                <a:lnTo>
                  <a:pt x="1804416" y="0"/>
                </a:lnTo>
                <a:close/>
              </a:path>
            </a:pathLst>
          </a:custGeom>
          <a:solidFill>
            <a:srgbClr val="FFFF00"/>
          </a:solidFill>
        </p:spPr>
        <p:txBody>
          <a:bodyPr wrap="square" lIns="0" tIns="0" rIns="0" bIns="0" rtlCol="0"/>
          <a:lstStyle/>
          <a:p>
            <a:endParaRPr/>
          </a:p>
        </p:txBody>
      </p:sp>
      <p:sp>
        <p:nvSpPr>
          <p:cNvPr id="4" name="object 4"/>
          <p:cNvSpPr txBox="1"/>
          <p:nvPr/>
        </p:nvSpPr>
        <p:spPr>
          <a:xfrm>
            <a:off x="2139442" y="1521968"/>
            <a:ext cx="4808855" cy="4333240"/>
          </a:xfrm>
          <a:prstGeom prst="rect">
            <a:avLst/>
          </a:prstGeom>
        </p:spPr>
        <p:txBody>
          <a:bodyPr vert="horz" wrap="square" lIns="0" tIns="93345" rIns="0" bIns="0" rtlCol="0">
            <a:spAutoFit/>
          </a:bodyPr>
          <a:lstStyle/>
          <a:p>
            <a:pPr marL="241300" indent="-229235">
              <a:lnSpc>
                <a:spcPct val="100000"/>
              </a:lnSpc>
              <a:spcBef>
                <a:spcPts val="735"/>
              </a:spcBef>
              <a:buFont typeface="Arial"/>
              <a:buChar char="•"/>
              <a:tabLst>
                <a:tab pos="241935" algn="l"/>
              </a:tabLst>
            </a:pPr>
            <a:r>
              <a:rPr sz="3000" spc="-5" dirty="0">
                <a:solidFill>
                  <a:srgbClr val="FFFFFF"/>
                </a:solidFill>
                <a:latin typeface="Trebuchet MS"/>
                <a:cs typeface="Trebuchet MS"/>
              </a:rPr>
              <a:t>Accidents</a:t>
            </a:r>
            <a:endParaRPr sz="3000">
              <a:latin typeface="Trebuchet MS"/>
              <a:cs typeface="Trebuchet MS"/>
            </a:endParaRPr>
          </a:p>
          <a:p>
            <a:pPr marL="241300" indent="-229235">
              <a:lnSpc>
                <a:spcPct val="100000"/>
              </a:lnSpc>
              <a:spcBef>
                <a:spcPts val="635"/>
              </a:spcBef>
              <a:buFont typeface="Arial"/>
              <a:buChar char="•"/>
              <a:tabLst>
                <a:tab pos="241935" algn="l"/>
              </a:tabLst>
            </a:pPr>
            <a:r>
              <a:rPr sz="3000" spc="-5" dirty="0">
                <a:solidFill>
                  <a:srgbClr val="FFFFFF"/>
                </a:solidFill>
                <a:latin typeface="Trebuchet MS"/>
                <a:cs typeface="Trebuchet MS"/>
              </a:rPr>
              <a:t>Scavenging</a:t>
            </a:r>
            <a:endParaRPr sz="3000">
              <a:latin typeface="Trebuchet MS"/>
              <a:cs typeface="Trebuchet MS"/>
            </a:endParaRPr>
          </a:p>
          <a:p>
            <a:pPr marL="241300" indent="-229235">
              <a:lnSpc>
                <a:spcPct val="100000"/>
              </a:lnSpc>
              <a:spcBef>
                <a:spcPts val="635"/>
              </a:spcBef>
              <a:buFont typeface="Arial"/>
              <a:buChar char="•"/>
              <a:tabLst>
                <a:tab pos="241935" algn="l"/>
              </a:tabLst>
            </a:pPr>
            <a:r>
              <a:rPr sz="3000" spc="-30" dirty="0">
                <a:solidFill>
                  <a:srgbClr val="FFFFFF"/>
                </a:solidFill>
                <a:latin typeface="Trebuchet MS"/>
                <a:cs typeface="Trebuchet MS"/>
              </a:rPr>
              <a:t>Transportation</a:t>
            </a:r>
            <a:endParaRPr sz="3000">
              <a:latin typeface="Trebuchet MS"/>
              <a:cs typeface="Trebuchet MS"/>
            </a:endParaRPr>
          </a:p>
          <a:p>
            <a:pPr marL="241300" indent="-229235">
              <a:lnSpc>
                <a:spcPct val="100000"/>
              </a:lnSpc>
              <a:spcBef>
                <a:spcPts val="650"/>
              </a:spcBef>
              <a:buFont typeface="Arial"/>
              <a:buChar char="•"/>
              <a:tabLst>
                <a:tab pos="241935" algn="l"/>
              </a:tabLst>
            </a:pPr>
            <a:r>
              <a:rPr sz="3000" spc="-5" dirty="0">
                <a:solidFill>
                  <a:srgbClr val="FFFFFF"/>
                </a:solidFill>
                <a:latin typeface="Trebuchet MS"/>
                <a:cs typeface="Trebuchet MS"/>
              </a:rPr>
              <a:t>Health Effects</a:t>
            </a:r>
            <a:endParaRPr sz="3000">
              <a:latin typeface="Trebuchet MS"/>
              <a:cs typeface="Trebuchet MS"/>
            </a:endParaRPr>
          </a:p>
          <a:p>
            <a:pPr marL="241300" indent="-229235">
              <a:lnSpc>
                <a:spcPct val="100000"/>
              </a:lnSpc>
              <a:spcBef>
                <a:spcPts val="635"/>
              </a:spcBef>
              <a:buFont typeface="Arial"/>
              <a:buChar char="•"/>
              <a:tabLst>
                <a:tab pos="241935" algn="l"/>
              </a:tabLst>
            </a:pPr>
            <a:r>
              <a:rPr sz="3000" spc="-5" dirty="0">
                <a:solidFill>
                  <a:srgbClr val="FFFFFF"/>
                </a:solidFill>
                <a:latin typeface="Trebuchet MS"/>
                <a:cs typeface="Trebuchet MS"/>
              </a:rPr>
              <a:t>Expense</a:t>
            </a:r>
            <a:endParaRPr sz="3000">
              <a:latin typeface="Trebuchet MS"/>
              <a:cs typeface="Trebuchet MS"/>
            </a:endParaRPr>
          </a:p>
          <a:p>
            <a:pPr marL="241300" indent="-229235">
              <a:lnSpc>
                <a:spcPct val="100000"/>
              </a:lnSpc>
              <a:spcBef>
                <a:spcPts val="640"/>
              </a:spcBef>
              <a:buFont typeface="Arial"/>
              <a:buChar char="•"/>
              <a:tabLst>
                <a:tab pos="241935" algn="l"/>
              </a:tabLst>
            </a:pPr>
            <a:r>
              <a:rPr sz="3000" spc="-5" dirty="0">
                <a:solidFill>
                  <a:srgbClr val="FFFFFF"/>
                </a:solidFill>
                <a:latin typeface="Trebuchet MS"/>
                <a:cs typeface="Trebuchet MS"/>
              </a:rPr>
              <a:t>Somatic</a:t>
            </a:r>
            <a:r>
              <a:rPr sz="3000" spc="-85" dirty="0">
                <a:solidFill>
                  <a:srgbClr val="FFFFFF"/>
                </a:solidFill>
                <a:latin typeface="Trebuchet MS"/>
                <a:cs typeface="Trebuchet MS"/>
              </a:rPr>
              <a:t> </a:t>
            </a:r>
            <a:r>
              <a:rPr sz="3000" spc="-5" dirty="0">
                <a:solidFill>
                  <a:srgbClr val="FFFFFF"/>
                </a:solidFill>
                <a:latin typeface="Trebuchet MS"/>
                <a:cs typeface="Trebuchet MS"/>
              </a:rPr>
              <a:t>Effects</a:t>
            </a:r>
            <a:endParaRPr sz="3000">
              <a:latin typeface="Trebuchet MS"/>
              <a:cs typeface="Trebuchet MS"/>
            </a:endParaRPr>
          </a:p>
          <a:p>
            <a:pPr marL="241300" indent="-229235">
              <a:lnSpc>
                <a:spcPct val="100000"/>
              </a:lnSpc>
              <a:spcBef>
                <a:spcPts val="650"/>
              </a:spcBef>
              <a:buFont typeface="Arial"/>
              <a:buChar char="•"/>
              <a:tabLst>
                <a:tab pos="241935" algn="l"/>
              </a:tabLst>
            </a:pPr>
            <a:r>
              <a:rPr sz="3000" spc="-5" dirty="0">
                <a:solidFill>
                  <a:srgbClr val="FFFFFF"/>
                </a:solidFill>
                <a:latin typeface="Trebuchet MS"/>
                <a:cs typeface="Trebuchet MS"/>
              </a:rPr>
              <a:t>Genetic</a:t>
            </a:r>
            <a:r>
              <a:rPr sz="3000" spc="-75" dirty="0">
                <a:solidFill>
                  <a:srgbClr val="FFFFFF"/>
                </a:solidFill>
                <a:latin typeface="Trebuchet MS"/>
                <a:cs typeface="Trebuchet MS"/>
              </a:rPr>
              <a:t> </a:t>
            </a:r>
            <a:r>
              <a:rPr sz="3000" spc="-10" dirty="0">
                <a:solidFill>
                  <a:srgbClr val="FFFFFF"/>
                </a:solidFill>
                <a:latin typeface="Trebuchet MS"/>
                <a:cs typeface="Trebuchet MS"/>
              </a:rPr>
              <a:t>effects</a:t>
            </a:r>
            <a:endParaRPr sz="3000">
              <a:latin typeface="Trebuchet MS"/>
              <a:cs typeface="Trebuchet MS"/>
            </a:endParaRPr>
          </a:p>
          <a:p>
            <a:pPr marL="241300" indent="-229235">
              <a:lnSpc>
                <a:spcPct val="100000"/>
              </a:lnSpc>
              <a:spcBef>
                <a:spcPts val="635"/>
              </a:spcBef>
              <a:buFont typeface="Arial"/>
              <a:buChar char="•"/>
              <a:tabLst>
                <a:tab pos="241935" algn="l"/>
              </a:tabLst>
            </a:pPr>
            <a:r>
              <a:rPr sz="3000" spc="-5" dirty="0">
                <a:solidFill>
                  <a:srgbClr val="FFFFFF"/>
                </a:solidFill>
                <a:latin typeface="Trebuchet MS"/>
                <a:cs typeface="Trebuchet MS"/>
              </a:rPr>
              <a:t>Naturally </a:t>
            </a:r>
            <a:r>
              <a:rPr sz="3000" dirty="0">
                <a:solidFill>
                  <a:srgbClr val="FFFFFF"/>
                </a:solidFill>
                <a:latin typeface="Trebuchet MS"/>
                <a:cs typeface="Trebuchet MS"/>
              </a:rPr>
              <a:t>occuring</a:t>
            </a:r>
            <a:r>
              <a:rPr sz="3000" spc="-85" dirty="0">
                <a:solidFill>
                  <a:srgbClr val="FFFFFF"/>
                </a:solidFill>
                <a:latin typeface="Trebuchet MS"/>
                <a:cs typeface="Trebuchet MS"/>
              </a:rPr>
              <a:t> </a:t>
            </a:r>
            <a:r>
              <a:rPr sz="3000" spc="-5" dirty="0">
                <a:solidFill>
                  <a:srgbClr val="FFFFFF"/>
                </a:solidFill>
                <a:latin typeface="Trebuchet MS"/>
                <a:cs typeface="Trebuchet MS"/>
              </a:rPr>
              <a:t>Ionizing</a:t>
            </a:r>
            <a:endParaRPr sz="3000">
              <a:latin typeface="Trebuchet MS"/>
              <a:cs typeface="Trebuchet M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6857998"/>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3225545" y="578307"/>
            <a:ext cx="2557780" cy="697230"/>
          </a:xfrm>
          <a:prstGeom prst="rect">
            <a:avLst/>
          </a:prstGeom>
        </p:spPr>
        <p:txBody>
          <a:bodyPr vert="horz" wrap="square" lIns="0" tIns="13335" rIns="0" bIns="0" rtlCol="0">
            <a:spAutoFit/>
          </a:bodyPr>
          <a:lstStyle/>
          <a:p>
            <a:pPr marL="12700">
              <a:lnSpc>
                <a:spcPct val="100000"/>
              </a:lnSpc>
              <a:spcBef>
                <a:spcPts val="105"/>
              </a:spcBef>
            </a:pPr>
            <a:r>
              <a:rPr sz="4400" spc="-5" dirty="0"/>
              <a:t>Accidents</a:t>
            </a:r>
            <a:endParaRPr sz="4400"/>
          </a:p>
        </p:txBody>
      </p:sp>
      <p:sp>
        <p:nvSpPr>
          <p:cNvPr id="4" name="object 4"/>
          <p:cNvSpPr/>
          <p:nvPr/>
        </p:nvSpPr>
        <p:spPr>
          <a:xfrm>
            <a:off x="3237738" y="1222121"/>
            <a:ext cx="2533015" cy="55244"/>
          </a:xfrm>
          <a:custGeom>
            <a:avLst/>
            <a:gdLst/>
            <a:ahLst/>
            <a:cxnLst/>
            <a:rect l="l" t="t" r="r" b="b"/>
            <a:pathLst>
              <a:path w="2533015" h="55244">
                <a:moveTo>
                  <a:pt x="2532888" y="0"/>
                </a:moveTo>
                <a:lnTo>
                  <a:pt x="0" y="0"/>
                </a:lnTo>
                <a:lnTo>
                  <a:pt x="0" y="54863"/>
                </a:lnTo>
                <a:lnTo>
                  <a:pt x="2532888" y="54863"/>
                </a:lnTo>
                <a:lnTo>
                  <a:pt x="2532888" y="0"/>
                </a:lnTo>
                <a:close/>
              </a:path>
            </a:pathLst>
          </a:custGeom>
          <a:solidFill>
            <a:srgbClr val="FFFF00"/>
          </a:solidFill>
        </p:spPr>
        <p:txBody>
          <a:bodyPr wrap="square" lIns="0" tIns="0" rIns="0" bIns="0" rtlCol="0"/>
          <a:lstStyle/>
          <a:p>
            <a:endParaRPr/>
          </a:p>
        </p:txBody>
      </p:sp>
      <p:sp>
        <p:nvSpPr>
          <p:cNvPr id="5" name="object 5"/>
          <p:cNvSpPr txBox="1"/>
          <p:nvPr/>
        </p:nvSpPr>
        <p:spPr>
          <a:xfrm>
            <a:off x="1201318" y="1819478"/>
            <a:ext cx="6518275" cy="1988820"/>
          </a:xfrm>
          <a:prstGeom prst="rect">
            <a:avLst/>
          </a:prstGeom>
        </p:spPr>
        <p:txBody>
          <a:bodyPr vert="horz" wrap="square" lIns="0" tIns="55244" rIns="0" bIns="0" rtlCol="0">
            <a:spAutoFit/>
          </a:bodyPr>
          <a:lstStyle/>
          <a:p>
            <a:pPr marL="240665" marR="5080" indent="-228600">
              <a:lnSpc>
                <a:spcPct val="90000"/>
              </a:lnSpc>
              <a:spcBef>
                <a:spcPts val="434"/>
              </a:spcBef>
              <a:buFont typeface="Arial"/>
              <a:buChar char="•"/>
              <a:tabLst>
                <a:tab pos="241300" algn="l"/>
              </a:tabLst>
            </a:pPr>
            <a:r>
              <a:rPr sz="2800" spc="-10" dirty="0">
                <a:solidFill>
                  <a:srgbClr val="FFFFFF"/>
                </a:solidFill>
                <a:latin typeface="Trebuchet MS"/>
                <a:cs typeface="Trebuchet MS"/>
              </a:rPr>
              <a:t>Disastrous situations </a:t>
            </a:r>
            <a:r>
              <a:rPr sz="2800" spc="-5" dirty="0">
                <a:solidFill>
                  <a:srgbClr val="FFFFFF"/>
                </a:solidFill>
                <a:latin typeface="Trebuchet MS"/>
                <a:cs typeface="Trebuchet MS"/>
              </a:rPr>
              <a:t>like </a:t>
            </a:r>
            <a:r>
              <a:rPr sz="2800" spc="-10" dirty="0">
                <a:solidFill>
                  <a:srgbClr val="FFFFFF"/>
                </a:solidFill>
                <a:latin typeface="Trebuchet MS"/>
                <a:cs typeface="Trebuchet MS"/>
              </a:rPr>
              <a:t>nuclear waste  being </a:t>
            </a:r>
            <a:r>
              <a:rPr sz="2800" spc="-5" dirty="0">
                <a:solidFill>
                  <a:srgbClr val="FFFFFF"/>
                </a:solidFill>
                <a:latin typeface="Trebuchet MS"/>
                <a:cs typeface="Trebuchet MS"/>
              </a:rPr>
              <a:t>spread by </a:t>
            </a:r>
            <a:r>
              <a:rPr sz="2800" spc="-10" dirty="0">
                <a:solidFill>
                  <a:srgbClr val="FFFFFF"/>
                </a:solidFill>
                <a:latin typeface="Trebuchet MS"/>
                <a:cs typeface="Trebuchet MS"/>
              </a:rPr>
              <a:t>dust </a:t>
            </a:r>
            <a:r>
              <a:rPr sz="2800" spc="-5" dirty="0">
                <a:solidFill>
                  <a:srgbClr val="FFFFFF"/>
                </a:solidFill>
                <a:latin typeface="Trebuchet MS"/>
                <a:cs typeface="Trebuchet MS"/>
              </a:rPr>
              <a:t>storms </a:t>
            </a:r>
            <a:r>
              <a:rPr sz="2800" spc="-10" dirty="0">
                <a:solidFill>
                  <a:srgbClr val="FFFFFF"/>
                </a:solidFill>
                <a:latin typeface="Trebuchet MS"/>
                <a:cs typeface="Trebuchet MS"/>
              </a:rPr>
              <a:t>into </a:t>
            </a:r>
            <a:r>
              <a:rPr sz="2800" spc="-5" dirty="0">
                <a:solidFill>
                  <a:srgbClr val="FFFFFF"/>
                </a:solidFill>
                <a:latin typeface="Trebuchet MS"/>
                <a:cs typeface="Trebuchet MS"/>
              </a:rPr>
              <a:t>areas  </a:t>
            </a:r>
            <a:r>
              <a:rPr sz="2800" spc="-10" dirty="0">
                <a:solidFill>
                  <a:srgbClr val="FFFFFF"/>
                </a:solidFill>
                <a:latin typeface="Trebuchet MS"/>
                <a:cs typeface="Trebuchet MS"/>
              </a:rPr>
              <a:t>that were populated </a:t>
            </a:r>
            <a:r>
              <a:rPr sz="2800" spc="-5" dirty="0">
                <a:solidFill>
                  <a:srgbClr val="FFFFFF"/>
                </a:solidFill>
                <a:latin typeface="Trebuchet MS"/>
                <a:cs typeface="Trebuchet MS"/>
              </a:rPr>
              <a:t>by </a:t>
            </a:r>
            <a:r>
              <a:rPr sz="2800" spc="-10" dirty="0">
                <a:solidFill>
                  <a:srgbClr val="FFFFFF"/>
                </a:solidFill>
                <a:latin typeface="Trebuchet MS"/>
                <a:cs typeface="Trebuchet MS"/>
              </a:rPr>
              <a:t>humans and  animals and contaminated </a:t>
            </a:r>
            <a:r>
              <a:rPr sz="2800" spc="-5" dirty="0">
                <a:solidFill>
                  <a:srgbClr val="FFFFFF"/>
                </a:solidFill>
                <a:latin typeface="Trebuchet MS"/>
                <a:cs typeface="Trebuchet MS"/>
              </a:rPr>
              <a:t>of </a:t>
            </a:r>
            <a:r>
              <a:rPr sz="2800" spc="-75" dirty="0">
                <a:solidFill>
                  <a:srgbClr val="FFFFFF"/>
                </a:solidFill>
                <a:latin typeface="Trebuchet MS"/>
                <a:cs typeface="Trebuchet MS"/>
              </a:rPr>
              <a:t>water,  </a:t>
            </a:r>
            <a:r>
              <a:rPr sz="2800" spc="-10" dirty="0">
                <a:solidFill>
                  <a:srgbClr val="FFFFFF"/>
                </a:solidFill>
                <a:latin typeface="Trebuchet MS"/>
                <a:cs typeface="Trebuchet MS"/>
              </a:rPr>
              <a:t>whether </a:t>
            </a:r>
            <a:r>
              <a:rPr sz="2800" spc="-5" dirty="0">
                <a:solidFill>
                  <a:srgbClr val="FFFFFF"/>
                </a:solidFill>
                <a:latin typeface="Trebuchet MS"/>
                <a:cs typeface="Trebuchet MS"/>
              </a:rPr>
              <a:t>ponds, rivers or even the</a:t>
            </a:r>
            <a:r>
              <a:rPr sz="2800" spc="-25" dirty="0">
                <a:solidFill>
                  <a:srgbClr val="FFFFFF"/>
                </a:solidFill>
                <a:latin typeface="Trebuchet MS"/>
                <a:cs typeface="Trebuchet MS"/>
              </a:rPr>
              <a:t> </a:t>
            </a:r>
            <a:r>
              <a:rPr sz="2800" spc="-5" dirty="0">
                <a:solidFill>
                  <a:srgbClr val="FFFFFF"/>
                </a:solidFill>
                <a:latin typeface="Trebuchet MS"/>
                <a:cs typeface="Trebuchet MS"/>
              </a:rPr>
              <a:t>sea.</a:t>
            </a:r>
            <a:endParaRPr sz="2800">
              <a:latin typeface="Trebuchet MS"/>
              <a:cs typeface="Trebuchet M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4AB61B7D-D7BB-4CC1-BAB6-ED861DE3CCA0}"/>
              </a:ext>
            </a:extLst>
          </p:cNvPr>
          <p:cNvSpPr>
            <a:spLocks noGrp="1"/>
          </p:cNvSpPr>
          <p:nvPr>
            <p:ph type="dt" sz="half" idx="6"/>
          </p:nvPr>
        </p:nvSpPr>
        <p:spPr/>
        <p:txBody>
          <a:bodyPr/>
          <a:lstStyle/>
          <a:p>
            <a:fld id="{C6566A0C-F0C1-4D2A-B059-9D684A91F542}" type="datetime2">
              <a:rPr lang="en-US" smtClean="0"/>
              <a:t>Thursday, June 4, 2020</a:t>
            </a:fld>
            <a:endParaRPr lang="en-US"/>
          </a:p>
        </p:txBody>
      </p:sp>
      <p:pic>
        <p:nvPicPr>
          <p:cNvPr id="5" name="Resim 4">
            <a:extLst>
              <a:ext uri="{FF2B5EF4-FFF2-40B4-BE49-F238E27FC236}">
                <a16:creationId xmlns:a16="http://schemas.microsoft.com/office/drawing/2014/main" id="{EB68FA42-323F-40DD-90F1-B009B0250BFA}"/>
              </a:ext>
            </a:extLst>
          </p:cNvPr>
          <p:cNvPicPr>
            <a:picLocks noChangeAspect="1"/>
          </p:cNvPicPr>
          <p:nvPr/>
        </p:nvPicPr>
        <p:blipFill>
          <a:blip r:embed="rId3"/>
          <a:stretch>
            <a:fillRect/>
          </a:stretch>
        </p:blipFill>
        <p:spPr>
          <a:xfrm>
            <a:off x="7976632" y="5695066"/>
            <a:ext cx="1102188" cy="1106669"/>
          </a:xfrm>
          <a:prstGeom prst="rect">
            <a:avLst/>
          </a:prstGeom>
          <a:effectLst>
            <a:outerShdw blurRad="76200" dir="13500000" sy="23000" kx="1200000" algn="br" rotWithShape="0">
              <a:prstClr val="black">
                <a:alpha val="20000"/>
              </a:prstClr>
            </a:outerShdw>
          </a:effectLst>
        </p:spPr>
      </p:pic>
      <p:sp>
        <p:nvSpPr>
          <p:cNvPr id="6" name="Metin kutusu 5">
            <a:extLst>
              <a:ext uri="{FF2B5EF4-FFF2-40B4-BE49-F238E27FC236}">
                <a16:creationId xmlns:a16="http://schemas.microsoft.com/office/drawing/2014/main" id="{2A51CD53-D42D-4AB8-987C-E19D1E7F244C}"/>
              </a:ext>
            </a:extLst>
          </p:cNvPr>
          <p:cNvSpPr txBox="1"/>
          <p:nvPr/>
        </p:nvSpPr>
        <p:spPr>
          <a:xfrm>
            <a:off x="-16306" y="-8273"/>
            <a:ext cx="9144000" cy="276999"/>
          </a:xfrm>
          <a:prstGeom prst="rect">
            <a:avLst/>
          </a:prstGeom>
          <a:solidFill>
            <a:schemeClr val="bg1">
              <a:lumMod val="75000"/>
            </a:schemeClr>
          </a:solidFill>
          <a:ln>
            <a:solidFill>
              <a:schemeClr val="accent4">
                <a:lumMod val="75000"/>
              </a:schemeClr>
            </a:solidFill>
          </a:ln>
        </p:spPr>
        <p:txBody>
          <a:bodyPr wrap="square" rtlCol="0">
            <a:spAutoFit/>
          </a:bodyPr>
          <a:lstStyle/>
          <a:p>
            <a:pPr algn="r"/>
            <a:r>
              <a:rPr lang="tr-TR" sz="1200" dirty="0"/>
              <a:t>INDUSTRIAL HAZARDOUS WASTE MANAGEMENT IN TURKEY  </a:t>
            </a:r>
          </a:p>
        </p:txBody>
      </p:sp>
      <p:sp>
        <p:nvSpPr>
          <p:cNvPr id="8" name="Dikdörtgen 7">
            <a:extLst>
              <a:ext uri="{FF2B5EF4-FFF2-40B4-BE49-F238E27FC236}">
                <a16:creationId xmlns:a16="http://schemas.microsoft.com/office/drawing/2014/main" id="{CC4C0434-687B-4ACD-B46C-FB72684C2F76}"/>
              </a:ext>
            </a:extLst>
          </p:cNvPr>
          <p:cNvSpPr/>
          <p:nvPr/>
        </p:nvSpPr>
        <p:spPr>
          <a:xfrm>
            <a:off x="1619672" y="1165129"/>
            <a:ext cx="6840760" cy="3862339"/>
          </a:xfrm>
          <a:prstGeom prst="rect">
            <a:avLst/>
          </a:prstGeom>
        </p:spPr>
        <p:txBody>
          <a:bodyPr wrap="square">
            <a:spAutoFit/>
          </a:bodyPr>
          <a:lstStyle/>
          <a:p>
            <a:pPr marL="342900" lvl="0" indent="-342900">
              <a:lnSpc>
                <a:spcPct val="107000"/>
              </a:lnSpc>
              <a:spcAft>
                <a:spcPts val="800"/>
              </a:spcAft>
              <a:buFont typeface="Wingdings" panose="05000000000000000000" pitchFamily="2" charset="2"/>
              <a:buChar char="v"/>
            </a:pPr>
            <a:r>
              <a:rPr lang="tr-TR" sz="2000" b="1" dirty="0">
                <a:solidFill>
                  <a:srgbClr val="FFFF00"/>
                </a:solidFill>
                <a:latin typeface="GulliverBL"/>
                <a:ea typeface="Calibri" panose="020F0502020204030204" pitchFamily="34" charset="0"/>
                <a:cs typeface="GulliverBL"/>
              </a:rPr>
              <a:t> </a:t>
            </a:r>
            <a:r>
              <a:rPr lang="tr-TR" sz="2000" b="1" dirty="0" err="1">
                <a:solidFill>
                  <a:srgbClr val="FFFF00"/>
                </a:solidFill>
                <a:latin typeface="GulliverBL"/>
                <a:ea typeface="Calibri" panose="020F0502020204030204" pitchFamily="34" charset="0"/>
                <a:cs typeface="GulliverBL"/>
              </a:rPr>
              <a:t>Introduction</a:t>
            </a:r>
            <a:endParaRPr lang="tr-TR" sz="2000" b="1" dirty="0">
              <a:solidFill>
                <a:srgbClr val="FFFF00"/>
              </a:solidFill>
              <a:latin typeface="GulliverBL"/>
              <a:ea typeface="Calibri" panose="020F0502020204030204" pitchFamily="34" charset="0"/>
              <a:cs typeface="GulliverBL"/>
            </a:endParaRPr>
          </a:p>
          <a:p>
            <a:pPr marL="342900" lvl="0" indent="-342900">
              <a:lnSpc>
                <a:spcPct val="107000"/>
              </a:lnSpc>
              <a:spcAft>
                <a:spcPts val="800"/>
              </a:spcAft>
              <a:buFont typeface="Wingdings" panose="05000000000000000000" pitchFamily="2" charset="2"/>
              <a:buChar char="v"/>
            </a:pPr>
            <a:r>
              <a:rPr lang="tr-TR" sz="2000" b="1" dirty="0">
                <a:solidFill>
                  <a:srgbClr val="FFFF00"/>
                </a:solidFill>
                <a:latin typeface="GulliverBL"/>
                <a:ea typeface="Calibri" panose="020F0502020204030204" pitchFamily="34" charset="0"/>
                <a:cs typeface="GulliverBL"/>
              </a:rPr>
              <a:t>What Is </a:t>
            </a:r>
            <a:r>
              <a:rPr lang="tr-TR" sz="2000" b="1" dirty="0" err="1">
                <a:solidFill>
                  <a:srgbClr val="FFFF00"/>
                </a:solidFill>
                <a:latin typeface="GulliverBL"/>
                <a:ea typeface="Calibri" panose="020F0502020204030204" pitchFamily="34" charset="0"/>
                <a:cs typeface="GulliverBL"/>
              </a:rPr>
              <a:t>Radioactive</a:t>
            </a:r>
            <a:r>
              <a:rPr lang="tr-TR" sz="2000" b="1" dirty="0">
                <a:solidFill>
                  <a:srgbClr val="FFFF00"/>
                </a:solidFill>
                <a:latin typeface="GulliverBL"/>
                <a:ea typeface="Calibri" panose="020F0502020204030204" pitchFamily="34" charset="0"/>
                <a:cs typeface="GulliverBL"/>
              </a:rPr>
              <a:t> </a:t>
            </a:r>
            <a:r>
              <a:rPr lang="tr-TR" sz="2000" b="1" dirty="0" err="1">
                <a:solidFill>
                  <a:srgbClr val="FFFF00"/>
                </a:solidFill>
                <a:latin typeface="GulliverBL"/>
                <a:ea typeface="Calibri" panose="020F0502020204030204" pitchFamily="34" charset="0"/>
                <a:cs typeface="GulliverBL"/>
              </a:rPr>
              <a:t>Waste</a:t>
            </a:r>
            <a:endParaRPr lang="tr-TR" sz="2000" b="1" dirty="0">
              <a:solidFill>
                <a:srgbClr val="FFFF00"/>
              </a:solidFill>
              <a:latin typeface="GulliverBL"/>
              <a:ea typeface="Calibri" panose="020F0502020204030204" pitchFamily="34" charset="0"/>
              <a:cs typeface="GulliverBL"/>
            </a:endParaRPr>
          </a:p>
          <a:p>
            <a:pPr marL="342900" lvl="0" indent="-342900">
              <a:lnSpc>
                <a:spcPct val="107000"/>
              </a:lnSpc>
              <a:spcAft>
                <a:spcPts val="800"/>
              </a:spcAft>
              <a:buFont typeface="Wingdings" panose="05000000000000000000" pitchFamily="2" charset="2"/>
              <a:buChar char="v"/>
            </a:pPr>
            <a:r>
              <a:rPr lang="tr-TR" sz="2000" b="1" dirty="0" err="1">
                <a:solidFill>
                  <a:srgbClr val="FFFF00"/>
                </a:solidFill>
                <a:latin typeface="GulliverBL"/>
              </a:rPr>
              <a:t>Types</a:t>
            </a:r>
            <a:r>
              <a:rPr lang="tr-TR" sz="2000" b="1" dirty="0">
                <a:solidFill>
                  <a:srgbClr val="FFFF00"/>
                </a:solidFill>
                <a:latin typeface="GulliverBL"/>
              </a:rPr>
              <a:t> of </a:t>
            </a:r>
            <a:r>
              <a:rPr lang="tr-TR" sz="2000" b="1" dirty="0" err="1">
                <a:solidFill>
                  <a:srgbClr val="FFFF00"/>
                </a:solidFill>
                <a:latin typeface="GulliverBL"/>
              </a:rPr>
              <a:t>Radiaactive</a:t>
            </a:r>
            <a:r>
              <a:rPr lang="tr-TR" sz="2000" b="1" dirty="0">
                <a:solidFill>
                  <a:srgbClr val="FFFF00"/>
                </a:solidFill>
                <a:latin typeface="GulliverBL"/>
              </a:rPr>
              <a:t> </a:t>
            </a:r>
            <a:r>
              <a:rPr lang="tr-TR" sz="2000" b="1" dirty="0" err="1">
                <a:solidFill>
                  <a:srgbClr val="FFFF00"/>
                </a:solidFill>
                <a:latin typeface="GulliverBL"/>
              </a:rPr>
              <a:t>Waste</a:t>
            </a:r>
            <a:endParaRPr lang="tr-TR" sz="2000" b="1" dirty="0">
              <a:solidFill>
                <a:srgbClr val="FFFF00"/>
              </a:solidFill>
              <a:latin typeface="GulliverBL"/>
            </a:endParaRPr>
          </a:p>
          <a:p>
            <a:pPr marL="342900" lvl="0" indent="-342900">
              <a:lnSpc>
                <a:spcPct val="107000"/>
              </a:lnSpc>
              <a:spcAft>
                <a:spcPts val="800"/>
              </a:spcAft>
              <a:buFont typeface="Wingdings" panose="05000000000000000000" pitchFamily="2" charset="2"/>
              <a:buChar char="v"/>
            </a:pPr>
            <a:r>
              <a:rPr lang="tr-TR" sz="2000" b="1" dirty="0">
                <a:solidFill>
                  <a:srgbClr val="FFFF00"/>
                </a:solidFill>
                <a:latin typeface="GulliverBL"/>
              </a:rPr>
              <a:t>Source of  </a:t>
            </a:r>
            <a:r>
              <a:rPr lang="tr-TR" sz="2000" b="1" dirty="0" err="1">
                <a:solidFill>
                  <a:srgbClr val="FFFF00"/>
                </a:solidFill>
                <a:latin typeface="GulliverBL"/>
              </a:rPr>
              <a:t>Radioactive</a:t>
            </a:r>
            <a:r>
              <a:rPr lang="tr-TR" sz="2000" b="1" dirty="0">
                <a:solidFill>
                  <a:srgbClr val="FFFF00"/>
                </a:solidFill>
                <a:latin typeface="GulliverBL"/>
              </a:rPr>
              <a:t>  </a:t>
            </a:r>
            <a:r>
              <a:rPr lang="tr-TR" sz="2000" b="1" dirty="0" err="1">
                <a:solidFill>
                  <a:srgbClr val="FFFF00"/>
                </a:solidFill>
                <a:latin typeface="GulliverBL"/>
              </a:rPr>
              <a:t>Waste</a:t>
            </a:r>
            <a:endParaRPr lang="tr-TR" sz="2000" b="1" dirty="0">
              <a:solidFill>
                <a:srgbClr val="FFFF00"/>
              </a:solidFill>
              <a:latin typeface="GulliverBL"/>
            </a:endParaRPr>
          </a:p>
          <a:p>
            <a:pPr marL="342900" lvl="0" indent="-342900">
              <a:lnSpc>
                <a:spcPct val="107000"/>
              </a:lnSpc>
              <a:spcAft>
                <a:spcPts val="800"/>
              </a:spcAft>
              <a:buFont typeface="Wingdings" panose="05000000000000000000" pitchFamily="2" charset="2"/>
              <a:buChar char="v"/>
            </a:pPr>
            <a:r>
              <a:rPr lang="tr-TR" sz="2000" b="1" dirty="0" err="1">
                <a:solidFill>
                  <a:srgbClr val="FFFF00"/>
                </a:solidFill>
                <a:latin typeface="GulliverBL"/>
              </a:rPr>
              <a:t>Effects</a:t>
            </a:r>
            <a:r>
              <a:rPr lang="tr-TR" sz="2000" b="1" dirty="0">
                <a:solidFill>
                  <a:srgbClr val="FFFF00"/>
                </a:solidFill>
                <a:latin typeface="GulliverBL"/>
              </a:rPr>
              <a:t> and </a:t>
            </a:r>
            <a:r>
              <a:rPr lang="tr-TR" sz="2000" b="1" dirty="0" err="1">
                <a:solidFill>
                  <a:srgbClr val="FFFF00"/>
                </a:solidFill>
                <a:latin typeface="GulliverBL"/>
              </a:rPr>
              <a:t>Dangers</a:t>
            </a:r>
            <a:r>
              <a:rPr lang="tr-TR" sz="2000" b="1" dirty="0">
                <a:solidFill>
                  <a:srgbClr val="FFFF00"/>
                </a:solidFill>
                <a:latin typeface="GulliverBL"/>
              </a:rPr>
              <a:t> </a:t>
            </a:r>
          </a:p>
          <a:p>
            <a:pPr marL="342900" lvl="0" indent="-342900">
              <a:lnSpc>
                <a:spcPct val="107000"/>
              </a:lnSpc>
              <a:spcAft>
                <a:spcPts val="800"/>
              </a:spcAft>
              <a:buFont typeface="Wingdings" panose="05000000000000000000" pitchFamily="2" charset="2"/>
              <a:buChar char="v"/>
            </a:pPr>
            <a:r>
              <a:rPr lang="tr-TR" sz="2000" b="1" dirty="0">
                <a:solidFill>
                  <a:srgbClr val="FFFF00"/>
                </a:solidFill>
                <a:latin typeface="GulliverBL"/>
              </a:rPr>
              <a:t>Storage</a:t>
            </a:r>
          </a:p>
          <a:p>
            <a:pPr marL="342900" lvl="0" indent="-342900">
              <a:lnSpc>
                <a:spcPct val="107000"/>
              </a:lnSpc>
              <a:spcAft>
                <a:spcPts val="800"/>
              </a:spcAft>
              <a:buFont typeface="Wingdings" panose="05000000000000000000" pitchFamily="2" charset="2"/>
              <a:buChar char="v"/>
            </a:pPr>
            <a:r>
              <a:rPr lang="tr-TR" sz="2000" b="1" dirty="0" err="1">
                <a:solidFill>
                  <a:srgbClr val="FFFF00"/>
                </a:solidFill>
                <a:latin typeface="GulliverBL"/>
              </a:rPr>
              <a:t>Radioactive</a:t>
            </a:r>
            <a:r>
              <a:rPr lang="tr-TR" sz="2000" b="1" dirty="0">
                <a:solidFill>
                  <a:srgbClr val="FFFF00"/>
                </a:solidFill>
                <a:latin typeface="GulliverBL"/>
              </a:rPr>
              <a:t>   </a:t>
            </a:r>
            <a:r>
              <a:rPr lang="tr-TR" sz="2000" b="1" dirty="0" err="1">
                <a:solidFill>
                  <a:srgbClr val="FFFF00"/>
                </a:solidFill>
                <a:latin typeface="GulliverBL"/>
              </a:rPr>
              <a:t>Disposal</a:t>
            </a:r>
            <a:r>
              <a:rPr lang="tr-TR" sz="2000" b="1" dirty="0">
                <a:solidFill>
                  <a:srgbClr val="FFFF00"/>
                </a:solidFill>
                <a:latin typeface="GulliverBL"/>
              </a:rPr>
              <a:t>  and   </a:t>
            </a:r>
            <a:r>
              <a:rPr lang="tr-TR" sz="2000" b="1" dirty="0" err="1">
                <a:solidFill>
                  <a:srgbClr val="FFFF00"/>
                </a:solidFill>
                <a:latin typeface="GulliverBL"/>
              </a:rPr>
              <a:t>Managenment</a:t>
            </a:r>
            <a:endParaRPr lang="tr-TR" sz="2000" b="1" dirty="0">
              <a:solidFill>
                <a:srgbClr val="FFFF00"/>
              </a:solidFill>
              <a:latin typeface="GulliverBL"/>
            </a:endParaRPr>
          </a:p>
          <a:p>
            <a:pPr marL="342900" lvl="0" indent="-342900">
              <a:lnSpc>
                <a:spcPct val="107000"/>
              </a:lnSpc>
              <a:spcAft>
                <a:spcPts val="800"/>
              </a:spcAft>
              <a:buFont typeface="Wingdings" panose="05000000000000000000" pitchFamily="2" charset="2"/>
              <a:buChar char="v"/>
            </a:pPr>
            <a:r>
              <a:rPr lang="tr-TR" sz="2000" b="1" dirty="0" err="1">
                <a:solidFill>
                  <a:srgbClr val="FFFF00"/>
                </a:solidFill>
              </a:rPr>
              <a:t>Conclusions</a:t>
            </a:r>
            <a:endParaRPr lang="tr-TR" sz="2000" b="1" dirty="0">
              <a:solidFill>
                <a:srgbClr val="FFFF00"/>
              </a:solidFill>
            </a:endParaRPr>
          </a:p>
          <a:p>
            <a:pPr marL="342900" lvl="0" indent="-342900">
              <a:lnSpc>
                <a:spcPct val="107000"/>
              </a:lnSpc>
              <a:spcAft>
                <a:spcPts val="800"/>
              </a:spcAft>
              <a:buFont typeface="Wingdings" panose="05000000000000000000" pitchFamily="2" charset="2"/>
              <a:buChar char="v"/>
            </a:pPr>
            <a:r>
              <a:rPr lang="tr-TR" sz="2000" b="1" dirty="0" err="1">
                <a:solidFill>
                  <a:srgbClr val="FFFF00"/>
                </a:solidFill>
              </a:rPr>
              <a:t>References</a:t>
            </a:r>
            <a:endParaRPr lang="tr-TR" sz="2000" dirty="0">
              <a:solidFill>
                <a:srgbClr val="FFFF00"/>
              </a:solidFill>
            </a:endParaRPr>
          </a:p>
        </p:txBody>
      </p:sp>
      <p:sp>
        <p:nvSpPr>
          <p:cNvPr id="9" name="Metin kutusu 8">
            <a:extLst>
              <a:ext uri="{FF2B5EF4-FFF2-40B4-BE49-F238E27FC236}">
                <a16:creationId xmlns:a16="http://schemas.microsoft.com/office/drawing/2014/main" id="{D9B49D52-CE5D-48F9-8386-698A392516C4}"/>
              </a:ext>
            </a:extLst>
          </p:cNvPr>
          <p:cNvSpPr txBox="1"/>
          <p:nvPr/>
        </p:nvSpPr>
        <p:spPr>
          <a:xfrm>
            <a:off x="86342" y="568454"/>
            <a:ext cx="8971316" cy="523220"/>
          </a:xfrm>
          <a:prstGeom prst="rect">
            <a:avLst/>
          </a:prstGeom>
          <a:noFill/>
        </p:spPr>
        <p:txBody>
          <a:bodyPr wrap="square" rtlCol="0">
            <a:spAutoFit/>
          </a:bodyPr>
          <a:lstStyle/>
          <a:p>
            <a:pPr algn="ctr"/>
            <a:r>
              <a:rPr lang="tr-TR" sz="2800" b="1" dirty="0">
                <a:highlight>
                  <a:srgbClr val="00FFFF"/>
                </a:highlight>
              </a:rPr>
              <a:t>CONTENST</a:t>
            </a:r>
          </a:p>
        </p:txBody>
      </p:sp>
    </p:spTree>
    <p:extLst>
      <p:ext uri="{BB962C8B-B14F-4D97-AF65-F5344CB8AC3E}">
        <p14:creationId xmlns:p14="http://schemas.microsoft.com/office/powerpoint/2010/main" val="3018810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06977" y="591693"/>
            <a:ext cx="2903220" cy="696595"/>
          </a:xfrm>
          <a:prstGeom prst="rect">
            <a:avLst/>
          </a:prstGeom>
        </p:spPr>
        <p:txBody>
          <a:bodyPr vert="horz" wrap="square" lIns="0" tIns="13335" rIns="0" bIns="0" rtlCol="0">
            <a:spAutoFit/>
          </a:bodyPr>
          <a:lstStyle/>
          <a:p>
            <a:pPr marL="12700">
              <a:lnSpc>
                <a:spcPct val="100000"/>
              </a:lnSpc>
              <a:spcBef>
                <a:spcPts val="105"/>
              </a:spcBef>
            </a:pPr>
            <a:r>
              <a:rPr sz="4400" spc="-5" dirty="0"/>
              <a:t>Sca</a:t>
            </a:r>
            <a:r>
              <a:rPr sz="4400" spc="10" dirty="0"/>
              <a:t>v</a:t>
            </a:r>
            <a:r>
              <a:rPr sz="4400" dirty="0"/>
              <a:t>enging</a:t>
            </a:r>
            <a:endParaRPr sz="4400"/>
          </a:p>
        </p:txBody>
      </p:sp>
      <p:grpSp>
        <p:nvGrpSpPr>
          <p:cNvPr id="3" name="object 3"/>
          <p:cNvGrpSpPr/>
          <p:nvPr/>
        </p:nvGrpSpPr>
        <p:grpSpPr>
          <a:xfrm>
            <a:off x="4019169" y="1235202"/>
            <a:ext cx="4590415" cy="5304790"/>
            <a:chOff x="4019169" y="1235202"/>
            <a:chExt cx="4590415" cy="5304790"/>
          </a:xfrm>
        </p:grpSpPr>
        <p:sp>
          <p:nvSpPr>
            <p:cNvPr id="4" name="object 4"/>
            <p:cNvSpPr/>
            <p:nvPr/>
          </p:nvSpPr>
          <p:spPr>
            <a:xfrm>
              <a:off x="4019169" y="1235202"/>
              <a:ext cx="2877820" cy="55244"/>
            </a:xfrm>
            <a:custGeom>
              <a:avLst/>
              <a:gdLst/>
              <a:ahLst/>
              <a:cxnLst/>
              <a:rect l="l" t="t" r="r" b="b"/>
              <a:pathLst>
                <a:path w="2877820" h="55244">
                  <a:moveTo>
                    <a:pt x="2877311" y="0"/>
                  </a:moveTo>
                  <a:lnTo>
                    <a:pt x="0" y="0"/>
                  </a:lnTo>
                  <a:lnTo>
                    <a:pt x="0" y="54863"/>
                  </a:lnTo>
                  <a:lnTo>
                    <a:pt x="2877311" y="54863"/>
                  </a:lnTo>
                  <a:lnTo>
                    <a:pt x="2877311" y="0"/>
                  </a:lnTo>
                  <a:close/>
                </a:path>
              </a:pathLst>
            </a:custGeom>
            <a:solidFill>
              <a:srgbClr val="FFFF00"/>
            </a:solidFill>
          </p:spPr>
          <p:txBody>
            <a:bodyPr wrap="square" lIns="0" tIns="0" rIns="0" bIns="0" rtlCol="0"/>
            <a:lstStyle/>
            <a:p>
              <a:endParaRPr/>
            </a:p>
          </p:txBody>
        </p:sp>
        <p:sp>
          <p:nvSpPr>
            <p:cNvPr id="5" name="object 5"/>
            <p:cNvSpPr/>
            <p:nvPr/>
          </p:nvSpPr>
          <p:spPr>
            <a:xfrm>
              <a:off x="4468368" y="4360163"/>
              <a:ext cx="4140708" cy="2179320"/>
            </a:xfrm>
            <a:prstGeom prst="rect">
              <a:avLst/>
            </a:prstGeom>
            <a:blipFill>
              <a:blip r:embed="rId2" cstate="print"/>
              <a:stretch>
                <a:fillRect/>
              </a:stretch>
            </a:blipFill>
          </p:spPr>
          <p:txBody>
            <a:bodyPr wrap="square" lIns="0" tIns="0" rIns="0" bIns="0" rtlCol="0"/>
            <a:lstStyle/>
            <a:p>
              <a:endParaRPr/>
            </a:p>
          </p:txBody>
        </p:sp>
      </p:grpSp>
      <p:sp>
        <p:nvSpPr>
          <p:cNvPr id="6" name="object 6"/>
          <p:cNvSpPr txBox="1"/>
          <p:nvPr/>
        </p:nvSpPr>
        <p:spPr>
          <a:xfrm>
            <a:off x="2168144" y="1767586"/>
            <a:ext cx="6519545" cy="2500630"/>
          </a:xfrm>
          <a:prstGeom prst="rect">
            <a:avLst/>
          </a:prstGeom>
        </p:spPr>
        <p:txBody>
          <a:bodyPr vert="horz" wrap="square" lIns="0" tIns="60960" rIns="0" bIns="0" rtlCol="0">
            <a:spAutoFit/>
          </a:bodyPr>
          <a:lstStyle/>
          <a:p>
            <a:pPr marL="241300" marR="376555" indent="-228600">
              <a:lnSpc>
                <a:spcPts val="3020"/>
              </a:lnSpc>
              <a:spcBef>
                <a:spcPts val="480"/>
              </a:spcBef>
              <a:buFont typeface="Arial"/>
              <a:buChar char="•"/>
              <a:tabLst>
                <a:tab pos="241300" algn="l"/>
              </a:tabLst>
            </a:pPr>
            <a:r>
              <a:rPr sz="2800" spc="-30" dirty="0">
                <a:solidFill>
                  <a:srgbClr val="FFFFFF"/>
                </a:solidFill>
                <a:latin typeface="Trebuchet MS"/>
                <a:cs typeface="Trebuchet MS"/>
              </a:rPr>
              <a:t>People </a:t>
            </a:r>
            <a:r>
              <a:rPr sz="2800" spc="-5" dirty="0">
                <a:solidFill>
                  <a:srgbClr val="FFFFFF"/>
                </a:solidFill>
                <a:latin typeface="Trebuchet MS"/>
                <a:cs typeface="Trebuchet MS"/>
              </a:rPr>
              <a:t>often go </a:t>
            </a:r>
            <a:r>
              <a:rPr sz="2800" spc="-10" dirty="0">
                <a:solidFill>
                  <a:srgbClr val="FFFFFF"/>
                </a:solidFill>
                <a:latin typeface="Trebuchet MS"/>
                <a:cs typeface="Trebuchet MS"/>
              </a:rPr>
              <a:t>scavenging </a:t>
            </a:r>
            <a:r>
              <a:rPr sz="2800" spc="-5" dirty="0">
                <a:solidFill>
                  <a:srgbClr val="FFFFFF"/>
                </a:solidFill>
                <a:latin typeface="Trebuchet MS"/>
                <a:cs typeface="Trebuchet MS"/>
              </a:rPr>
              <a:t>for  </a:t>
            </a:r>
            <a:r>
              <a:rPr sz="2800" spc="-10" dirty="0">
                <a:solidFill>
                  <a:srgbClr val="FFFFFF"/>
                </a:solidFill>
                <a:latin typeface="Trebuchet MS"/>
                <a:cs typeface="Trebuchet MS"/>
              </a:rPr>
              <a:t>abandoned </a:t>
            </a:r>
            <a:r>
              <a:rPr sz="2800" spc="-5" dirty="0">
                <a:solidFill>
                  <a:srgbClr val="FFFFFF"/>
                </a:solidFill>
                <a:latin typeface="Trebuchet MS"/>
                <a:cs typeface="Trebuchet MS"/>
              </a:rPr>
              <a:t>nuclear </a:t>
            </a:r>
            <a:r>
              <a:rPr sz="2800" spc="-10" dirty="0">
                <a:solidFill>
                  <a:srgbClr val="FFFFFF"/>
                </a:solidFill>
                <a:latin typeface="Trebuchet MS"/>
                <a:cs typeface="Trebuchet MS"/>
              </a:rPr>
              <a:t>waste that </a:t>
            </a:r>
            <a:r>
              <a:rPr sz="2800" spc="-5" dirty="0">
                <a:solidFill>
                  <a:srgbClr val="FFFFFF"/>
                </a:solidFill>
                <a:latin typeface="Trebuchet MS"/>
                <a:cs typeface="Trebuchet MS"/>
              </a:rPr>
              <a:t>is still  radioactive.</a:t>
            </a:r>
            <a:endParaRPr sz="2800">
              <a:latin typeface="Trebuchet MS"/>
              <a:cs typeface="Trebuchet MS"/>
            </a:endParaRPr>
          </a:p>
          <a:p>
            <a:pPr marL="241300" marR="5080" indent="-228600">
              <a:lnSpc>
                <a:spcPts val="3020"/>
              </a:lnSpc>
              <a:spcBef>
                <a:spcPts val="1019"/>
              </a:spcBef>
              <a:buFont typeface="Arial"/>
              <a:buChar char="•"/>
              <a:tabLst>
                <a:tab pos="241300" algn="l"/>
              </a:tabLst>
            </a:pPr>
            <a:r>
              <a:rPr sz="2800" spc="-30" dirty="0">
                <a:solidFill>
                  <a:srgbClr val="FFFFFF"/>
                </a:solidFill>
                <a:latin typeface="Trebuchet MS"/>
                <a:cs typeface="Trebuchet MS"/>
              </a:rPr>
              <a:t>People </a:t>
            </a:r>
            <a:r>
              <a:rPr sz="2800" spc="-10" dirty="0">
                <a:solidFill>
                  <a:srgbClr val="FFFFFF"/>
                </a:solidFill>
                <a:latin typeface="Trebuchet MS"/>
                <a:cs typeface="Trebuchet MS"/>
              </a:rPr>
              <a:t>will </a:t>
            </a:r>
            <a:r>
              <a:rPr sz="2800" spc="-5" dirty="0">
                <a:solidFill>
                  <a:srgbClr val="FFFFFF"/>
                </a:solidFill>
                <a:latin typeface="Trebuchet MS"/>
                <a:cs typeface="Trebuchet MS"/>
              </a:rPr>
              <a:t>willingly </a:t>
            </a:r>
            <a:r>
              <a:rPr sz="2800" spc="-10" dirty="0">
                <a:solidFill>
                  <a:srgbClr val="FFFFFF"/>
                </a:solidFill>
                <a:latin typeface="Trebuchet MS"/>
                <a:cs typeface="Trebuchet MS"/>
              </a:rPr>
              <a:t>expose </a:t>
            </a:r>
            <a:r>
              <a:rPr sz="2800" spc="-5" dirty="0">
                <a:solidFill>
                  <a:srgbClr val="FFFFFF"/>
                </a:solidFill>
                <a:latin typeface="Trebuchet MS"/>
                <a:cs typeface="Trebuchet MS"/>
              </a:rPr>
              <a:t>themselves  to dangerous levels of </a:t>
            </a:r>
            <a:r>
              <a:rPr sz="2800" spc="-10" dirty="0">
                <a:solidFill>
                  <a:srgbClr val="FFFFFF"/>
                </a:solidFill>
                <a:latin typeface="Trebuchet MS"/>
                <a:cs typeface="Trebuchet MS"/>
              </a:rPr>
              <a:t>radiation in  </a:t>
            </a:r>
            <a:r>
              <a:rPr sz="2800" spc="-5" dirty="0">
                <a:solidFill>
                  <a:srgbClr val="FFFFFF"/>
                </a:solidFill>
                <a:latin typeface="Trebuchet MS"/>
                <a:cs typeface="Trebuchet MS"/>
              </a:rPr>
              <a:t>order to </a:t>
            </a:r>
            <a:r>
              <a:rPr sz="2800" spc="-10" dirty="0">
                <a:solidFill>
                  <a:srgbClr val="FFFFFF"/>
                </a:solidFill>
                <a:latin typeface="Trebuchet MS"/>
                <a:cs typeface="Trebuchet MS"/>
              </a:rPr>
              <a:t>make </a:t>
            </a:r>
            <a:r>
              <a:rPr sz="2800" spc="-65" dirty="0">
                <a:solidFill>
                  <a:srgbClr val="FFFFFF"/>
                </a:solidFill>
                <a:latin typeface="Trebuchet MS"/>
                <a:cs typeface="Trebuchet MS"/>
              </a:rPr>
              <a:t>money.</a:t>
            </a:r>
            <a:endParaRPr sz="2800">
              <a:latin typeface="Trebuchet MS"/>
              <a:cs typeface="Trebuchet M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98545" y="591693"/>
            <a:ext cx="3719195" cy="696595"/>
          </a:xfrm>
          <a:prstGeom prst="rect">
            <a:avLst/>
          </a:prstGeom>
        </p:spPr>
        <p:txBody>
          <a:bodyPr vert="horz" wrap="square" lIns="0" tIns="13335" rIns="0" bIns="0" rtlCol="0">
            <a:spAutoFit/>
          </a:bodyPr>
          <a:lstStyle/>
          <a:p>
            <a:pPr marL="12700">
              <a:lnSpc>
                <a:spcPct val="100000"/>
              </a:lnSpc>
              <a:spcBef>
                <a:spcPts val="105"/>
              </a:spcBef>
            </a:pPr>
            <a:r>
              <a:rPr sz="4400" dirty="0"/>
              <a:t>Health</a:t>
            </a:r>
            <a:r>
              <a:rPr sz="4400" spc="-60" dirty="0"/>
              <a:t> </a:t>
            </a:r>
            <a:r>
              <a:rPr sz="4400" dirty="0"/>
              <a:t>Effects</a:t>
            </a:r>
            <a:endParaRPr sz="4400"/>
          </a:p>
        </p:txBody>
      </p:sp>
      <p:sp>
        <p:nvSpPr>
          <p:cNvPr id="3" name="object 3"/>
          <p:cNvSpPr/>
          <p:nvPr/>
        </p:nvSpPr>
        <p:spPr>
          <a:xfrm>
            <a:off x="3610736" y="1235202"/>
            <a:ext cx="3694429" cy="55244"/>
          </a:xfrm>
          <a:custGeom>
            <a:avLst/>
            <a:gdLst/>
            <a:ahLst/>
            <a:cxnLst/>
            <a:rect l="l" t="t" r="r" b="b"/>
            <a:pathLst>
              <a:path w="3694429" h="55244">
                <a:moveTo>
                  <a:pt x="3694176" y="0"/>
                </a:moveTo>
                <a:lnTo>
                  <a:pt x="0" y="0"/>
                </a:lnTo>
                <a:lnTo>
                  <a:pt x="0" y="54863"/>
                </a:lnTo>
                <a:lnTo>
                  <a:pt x="3694176" y="54863"/>
                </a:lnTo>
                <a:lnTo>
                  <a:pt x="3694176" y="0"/>
                </a:lnTo>
                <a:close/>
              </a:path>
            </a:pathLst>
          </a:custGeom>
          <a:solidFill>
            <a:srgbClr val="FFFF00"/>
          </a:solidFill>
        </p:spPr>
        <p:txBody>
          <a:bodyPr wrap="square" lIns="0" tIns="0" rIns="0" bIns="0" rtlCol="0"/>
          <a:lstStyle/>
          <a:p>
            <a:endParaRPr/>
          </a:p>
        </p:txBody>
      </p:sp>
      <p:sp>
        <p:nvSpPr>
          <p:cNvPr id="4" name="object 4"/>
          <p:cNvSpPr txBox="1"/>
          <p:nvPr/>
        </p:nvSpPr>
        <p:spPr>
          <a:xfrm>
            <a:off x="2168144" y="1767586"/>
            <a:ext cx="6183630" cy="1732280"/>
          </a:xfrm>
          <a:prstGeom prst="rect">
            <a:avLst/>
          </a:prstGeom>
        </p:spPr>
        <p:txBody>
          <a:bodyPr vert="horz" wrap="square" lIns="0" tIns="60960" rIns="0" bIns="0" rtlCol="0">
            <a:spAutoFit/>
          </a:bodyPr>
          <a:lstStyle/>
          <a:p>
            <a:pPr marL="241300" marR="457834" indent="-228600">
              <a:lnSpc>
                <a:spcPts val="3020"/>
              </a:lnSpc>
              <a:spcBef>
                <a:spcPts val="480"/>
              </a:spcBef>
              <a:buFont typeface="Arial"/>
              <a:buChar char="•"/>
              <a:tabLst>
                <a:tab pos="241300" algn="l"/>
              </a:tabLst>
            </a:pPr>
            <a:r>
              <a:rPr sz="2800" spc="-10" dirty="0">
                <a:solidFill>
                  <a:srgbClr val="FFFFFF"/>
                </a:solidFill>
                <a:latin typeface="Trebuchet MS"/>
                <a:cs typeface="Trebuchet MS"/>
              </a:rPr>
              <a:t>Long term effects </a:t>
            </a:r>
            <a:r>
              <a:rPr sz="2800" spc="-5" dirty="0">
                <a:solidFill>
                  <a:srgbClr val="FFFFFF"/>
                </a:solidFill>
                <a:latin typeface="Trebuchet MS"/>
                <a:cs typeface="Trebuchet MS"/>
              </a:rPr>
              <a:t>to </a:t>
            </a:r>
            <a:r>
              <a:rPr sz="2800" spc="-10" dirty="0">
                <a:solidFill>
                  <a:srgbClr val="FFFFFF"/>
                </a:solidFill>
                <a:latin typeface="Trebuchet MS"/>
                <a:cs typeface="Trebuchet MS"/>
              </a:rPr>
              <a:t>radiation can  even cause</a:t>
            </a:r>
            <a:r>
              <a:rPr sz="2800" spc="15" dirty="0">
                <a:solidFill>
                  <a:srgbClr val="FFFFFF"/>
                </a:solidFill>
                <a:latin typeface="Trebuchet MS"/>
                <a:cs typeface="Trebuchet MS"/>
              </a:rPr>
              <a:t> </a:t>
            </a:r>
            <a:r>
              <a:rPr sz="2800" spc="-60" dirty="0">
                <a:solidFill>
                  <a:srgbClr val="FFFFFF"/>
                </a:solidFill>
                <a:latin typeface="Trebuchet MS"/>
                <a:cs typeface="Trebuchet MS"/>
              </a:rPr>
              <a:t>cancer.</a:t>
            </a:r>
            <a:endParaRPr sz="2800">
              <a:latin typeface="Trebuchet MS"/>
              <a:cs typeface="Trebuchet MS"/>
            </a:endParaRPr>
          </a:p>
          <a:p>
            <a:pPr marL="241300" marR="5080" indent="-228600">
              <a:lnSpc>
                <a:spcPts val="3020"/>
              </a:lnSpc>
              <a:spcBef>
                <a:spcPts val="1015"/>
              </a:spcBef>
              <a:buFont typeface="Arial"/>
              <a:buChar char="•"/>
              <a:tabLst>
                <a:tab pos="241300" algn="l"/>
              </a:tabLst>
            </a:pPr>
            <a:r>
              <a:rPr sz="2800" spc="-10" dirty="0">
                <a:solidFill>
                  <a:srgbClr val="FFFFFF"/>
                </a:solidFill>
                <a:latin typeface="Trebuchet MS"/>
                <a:cs typeface="Trebuchet MS"/>
              </a:rPr>
              <a:t>Radiation can cause changes </a:t>
            </a:r>
            <a:r>
              <a:rPr sz="2800" spc="-5" dirty="0">
                <a:solidFill>
                  <a:srgbClr val="FFFFFF"/>
                </a:solidFill>
                <a:latin typeface="Trebuchet MS"/>
                <a:cs typeface="Trebuchet MS"/>
              </a:rPr>
              <a:t>in </a:t>
            </a:r>
            <a:r>
              <a:rPr sz="2800" spc="-70" dirty="0">
                <a:solidFill>
                  <a:srgbClr val="FFFFFF"/>
                </a:solidFill>
                <a:latin typeface="Trebuchet MS"/>
                <a:cs typeface="Trebuchet MS"/>
              </a:rPr>
              <a:t>‘DNA’  </a:t>
            </a:r>
            <a:r>
              <a:rPr sz="2800" spc="-10" dirty="0">
                <a:solidFill>
                  <a:srgbClr val="FFFFFF"/>
                </a:solidFill>
                <a:latin typeface="Trebuchet MS"/>
                <a:cs typeface="Trebuchet MS"/>
              </a:rPr>
              <a:t>that ensures cell</a:t>
            </a:r>
            <a:r>
              <a:rPr sz="2800" spc="35" dirty="0">
                <a:solidFill>
                  <a:srgbClr val="FFFFFF"/>
                </a:solidFill>
                <a:latin typeface="Trebuchet MS"/>
                <a:cs typeface="Trebuchet MS"/>
              </a:rPr>
              <a:t> </a:t>
            </a:r>
            <a:r>
              <a:rPr sz="2800" spc="-55" dirty="0">
                <a:solidFill>
                  <a:srgbClr val="FFFFFF"/>
                </a:solidFill>
                <a:latin typeface="Trebuchet MS"/>
                <a:cs typeface="Trebuchet MS"/>
              </a:rPr>
              <a:t>repair.</a:t>
            </a:r>
            <a:endParaRPr sz="2800">
              <a:latin typeface="Trebuchet MS"/>
              <a:cs typeface="Trebuchet MS"/>
            </a:endParaRPr>
          </a:p>
        </p:txBody>
      </p:sp>
      <p:grpSp>
        <p:nvGrpSpPr>
          <p:cNvPr id="5" name="object 5"/>
          <p:cNvGrpSpPr/>
          <p:nvPr/>
        </p:nvGrpSpPr>
        <p:grpSpPr>
          <a:xfrm>
            <a:off x="4299203" y="3515867"/>
            <a:ext cx="4325620" cy="3290570"/>
            <a:chOff x="4299203" y="3515867"/>
            <a:chExt cx="4325620" cy="3290570"/>
          </a:xfrm>
        </p:grpSpPr>
        <p:sp>
          <p:nvSpPr>
            <p:cNvPr id="6" name="object 6"/>
            <p:cNvSpPr/>
            <p:nvPr/>
          </p:nvSpPr>
          <p:spPr>
            <a:xfrm>
              <a:off x="4299203" y="3515867"/>
              <a:ext cx="4325111" cy="3290316"/>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4363211" y="3579875"/>
              <a:ext cx="4142232" cy="3107436"/>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4344161" y="3560825"/>
              <a:ext cx="4180840" cy="3145790"/>
            </a:xfrm>
            <a:custGeom>
              <a:avLst/>
              <a:gdLst/>
              <a:ahLst/>
              <a:cxnLst/>
              <a:rect l="l" t="t" r="r" b="b"/>
              <a:pathLst>
                <a:path w="4180840" h="3145790">
                  <a:moveTo>
                    <a:pt x="0" y="3145536"/>
                  </a:moveTo>
                  <a:lnTo>
                    <a:pt x="4180332" y="3145536"/>
                  </a:lnTo>
                  <a:lnTo>
                    <a:pt x="4180332" y="0"/>
                  </a:lnTo>
                  <a:lnTo>
                    <a:pt x="0" y="0"/>
                  </a:lnTo>
                  <a:lnTo>
                    <a:pt x="0" y="3145536"/>
                  </a:lnTo>
                  <a:close/>
                </a:path>
              </a:pathLst>
            </a:custGeom>
            <a:ln w="38100">
              <a:solidFill>
                <a:srgbClr val="000000"/>
              </a:solidFill>
            </a:ln>
          </p:spPr>
          <p:txBody>
            <a:bodyPr wrap="square" lIns="0" tIns="0" rIns="0" bIns="0" rtlCol="0"/>
            <a:lstStyle/>
            <a:p>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37584" y="375615"/>
            <a:ext cx="3841115" cy="697230"/>
          </a:xfrm>
          <a:prstGeom prst="rect">
            <a:avLst/>
          </a:prstGeom>
        </p:spPr>
        <p:txBody>
          <a:bodyPr vert="horz" wrap="square" lIns="0" tIns="13335" rIns="0" bIns="0" rtlCol="0">
            <a:spAutoFit/>
          </a:bodyPr>
          <a:lstStyle/>
          <a:p>
            <a:pPr marL="12700">
              <a:lnSpc>
                <a:spcPct val="100000"/>
              </a:lnSpc>
              <a:spcBef>
                <a:spcPts val="105"/>
              </a:spcBef>
            </a:pPr>
            <a:r>
              <a:rPr sz="4400" spc="-455" dirty="0"/>
              <a:t>T</a:t>
            </a:r>
            <a:r>
              <a:rPr sz="4400" spc="-130" dirty="0"/>
              <a:t>r</a:t>
            </a:r>
            <a:r>
              <a:rPr sz="4400" dirty="0"/>
              <a:t>ansporta</a:t>
            </a:r>
            <a:r>
              <a:rPr sz="4400" spc="10" dirty="0"/>
              <a:t>t</a:t>
            </a:r>
            <a:r>
              <a:rPr sz="4400" spc="-5" dirty="0"/>
              <a:t>i</a:t>
            </a:r>
            <a:r>
              <a:rPr sz="4400" spc="-15" dirty="0"/>
              <a:t>o</a:t>
            </a:r>
            <a:r>
              <a:rPr sz="4400" dirty="0"/>
              <a:t>n</a:t>
            </a:r>
            <a:endParaRPr sz="4400"/>
          </a:p>
        </p:txBody>
      </p:sp>
      <p:sp>
        <p:nvSpPr>
          <p:cNvPr id="3" name="object 3"/>
          <p:cNvSpPr/>
          <p:nvPr/>
        </p:nvSpPr>
        <p:spPr>
          <a:xfrm>
            <a:off x="3549777" y="1019555"/>
            <a:ext cx="3815079" cy="55244"/>
          </a:xfrm>
          <a:custGeom>
            <a:avLst/>
            <a:gdLst/>
            <a:ahLst/>
            <a:cxnLst/>
            <a:rect l="l" t="t" r="r" b="b"/>
            <a:pathLst>
              <a:path w="3815079" h="55244">
                <a:moveTo>
                  <a:pt x="3814572" y="0"/>
                </a:moveTo>
                <a:lnTo>
                  <a:pt x="0" y="0"/>
                </a:lnTo>
                <a:lnTo>
                  <a:pt x="0" y="54864"/>
                </a:lnTo>
                <a:lnTo>
                  <a:pt x="3814572" y="54864"/>
                </a:lnTo>
                <a:lnTo>
                  <a:pt x="3814572" y="0"/>
                </a:lnTo>
                <a:close/>
              </a:path>
            </a:pathLst>
          </a:custGeom>
          <a:solidFill>
            <a:srgbClr val="FFFF00"/>
          </a:solidFill>
        </p:spPr>
        <p:txBody>
          <a:bodyPr wrap="square" lIns="0" tIns="0" rIns="0" bIns="0" rtlCol="0"/>
          <a:lstStyle/>
          <a:p>
            <a:endParaRPr/>
          </a:p>
        </p:txBody>
      </p:sp>
      <p:sp>
        <p:nvSpPr>
          <p:cNvPr id="4" name="object 4"/>
          <p:cNvSpPr txBox="1"/>
          <p:nvPr/>
        </p:nvSpPr>
        <p:spPr>
          <a:xfrm>
            <a:off x="2151126" y="1292097"/>
            <a:ext cx="6547484" cy="1505585"/>
          </a:xfrm>
          <a:prstGeom prst="rect">
            <a:avLst/>
          </a:prstGeom>
        </p:spPr>
        <p:txBody>
          <a:bodyPr vert="horz" wrap="square" lIns="0" tIns="53975" rIns="0" bIns="0" rtlCol="0">
            <a:spAutoFit/>
          </a:bodyPr>
          <a:lstStyle/>
          <a:p>
            <a:pPr marL="241300" marR="5080" indent="-228600">
              <a:lnSpc>
                <a:spcPts val="2590"/>
              </a:lnSpc>
              <a:spcBef>
                <a:spcPts val="425"/>
              </a:spcBef>
              <a:buFont typeface="Arial"/>
              <a:buChar char="•"/>
              <a:tabLst>
                <a:tab pos="241300" algn="l"/>
              </a:tabLst>
            </a:pPr>
            <a:r>
              <a:rPr sz="2400" spc="-25" dirty="0">
                <a:solidFill>
                  <a:srgbClr val="FFFFFF"/>
                </a:solidFill>
                <a:latin typeface="Trebuchet MS"/>
                <a:cs typeface="Trebuchet MS"/>
              </a:rPr>
              <a:t>Transporting </a:t>
            </a:r>
            <a:r>
              <a:rPr sz="2400" spc="-5" dirty="0">
                <a:solidFill>
                  <a:srgbClr val="FFFFFF"/>
                </a:solidFill>
                <a:latin typeface="Trebuchet MS"/>
                <a:cs typeface="Trebuchet MS"/>
              </a:rPr>
              <a:t>nuclear waste </a:t>
            </a:r>
            <a:r>
              <a:rPr sz="2400" dirty="0">
                <a:solidFill>
                  <a:srgbClr val="FFFFFF"/>
                </a:solidFill>
                <a:latin typeface="Trebuchet MS"/>
                <a:cs typeface="Trebuchet MS"/>
              </a:rPr>
              <a:t>from </a:t>
            </a:r>
            <a:r>
              <a:rPr sz="2400" spc="-5" dirty="0">
                <a:solidFill>
                  <a:srgbClr val="FFFFFF"/>
                </a:solidFill>
                <a:latin typeface="Trebuchet MS"/>
                <a:cs typeface="Trebuchet MS"/>
              </a:rPr>
              <a:t>power plants  can </a:t>
            </a:r>
            <a:r>
              <a:rPr sz="2400" dirty="0">
                <a:solidFill>
                  <a:srgbClr val="FFFFFF"/>
                </a:solidFill>
                <a:latin typeface="Trebuchet MS"/>
                <a:cs typeface="Trebuchet MS"/>
              </a:rPr>
              <a:t>result </a:t>
            </a:r>
            <a:r>
              <a:rPr sz="2400" spc="-5" dirty="0">
                <a:solidFill>
                  <a:srgbClr val="FFFFFF"/>
                </a:solidFill>
                <a:latin typeface="Trebuchet MS"/>
                <a:cs typeface="Trebuchet MS"/>
              </a:rPr>
              <a:t>in</a:t>
            </a:r>
            <a:r>
              <a:rPr sz="2400" spc="10" dirty="0">
                <a:solidFill>
                  <a:srgbClr val="FFFFFF"/>
                </a:solidFill>
                <a:latin typeface="Trebuchet MS"/>
                <a:cs typeface="Trebuchet MS"/>
              </a:rPr>
              <a:t> </a:t>
            </a:r>
            <a:r>
              <a:rPr sz="2400" spc="-5" dirty="0">
                <a:solidFill>
                  <a:srgbClr val="FFFFFF"/>
                </a:solidFill>
                <a:latin typeface="Trebuchet MS"/>
                <a:cs typeface="Trebuchet MS"/>
              </a:rPr>
              <a:t>problems.</a:t>
            </a:r>
            <a:endParaRPr sz="2400">
              <a:latin typeface="Trebuchet MS"/>
              <a:cs typeface="Trebuchet MS"/>
            </a:endParaRPr>
          </a:p>
          <a:p>
            <a:pPr marL="241300" marR="153035" indent="-228600">
              <a:lnSpc>
                <a:spcPts val="2590"/>
              </a:lnSpc>
              <a:spcBef>
                <a:spcPts val="1000"/>
              </a:spcBef>
              <a:buFont typeface="Arial"/>
              <a:buChar char="•"/>
              <a:tabLst>
                <a:tab pos="241300" algn="l"/>
              </a:tabLst>
            </a:pPr>
            <a:r>
              <a:rPr sz="2400" spc="-5" dirty="0">
                <a:solidFill>
                  <a:srgbClr val="FFFFFF"/>
                </a:solidFill>
                <a:latin typeface="Trebuchet MS"/>
                <a:cs typeface="Trebuchet MS"/>
              </a:rPr>
              <a:t>Use </a:t>
            </a:r>
            <a:r>
              <a:rPr sz="2400" dirty="0">
                <a:solidFill>
                  <a:srgbClr val="FFFFFF"/>
                </a:solidFill>
                <a:latin typeface="Trebuchet MS"/>
                <a:cs typeface="Trebuchet MS"/>
              </a:rPr>
              <a:t>of </a:t>
            </a:r>
            <a:r>
              <a:rPr sz="2400" spc="-5" dirty="0">
                <a:solidFill>
                  <a:srgbClr val="FFFFFF"/>
                </a:solidFill>
                <a:latin typeface="Trebuchet MS"/>
                <a:cs typeface="Trebuchet MS"/>
              </a:rPr>
              <a:t>poor shipping casks,then even </a:t>
            </a:r>
            <a:r>
              <a:rPr sz="2400" dirty="0">
                <a:solidFill>
                  <a:srgbClr val="FFFFFF"/>
                </a:solidFill>
                <a:latin typeface="Trebuchet MS"/>
                <a:cs typeface="Trebuchet MS"/>
              </a:rPr>
              <a:t>a </a:t>
            </a:r>
            <a:r>
              <a:rPr sz="2400" spc="-5" dirty="0">
                <a:solidFill>
                  <a:srgbClr val="FFFFFF"/>
                </a:solidFill>
                <a:latin typeface="Trebuchet MS"/>
                <a:cs typeface="Trebuchet MS"/>
              </a:rPr>
              <a:t>slight  bump can cause contents to</a:t>
            </a:r>
            <a:r>
              <a:rPr sz="2400" spc="15" dirty="0">
                <a:solidFill>
                  <a:srgbClr val="FFFFFF"/>
                </a:solidFill>
                <a:latin typeface="Trebuchet MS"/>
                <a:cs typeface="Trebuchet MS"/>
              </a:rPr>
              <a:t> </a:t>
            </a:r>
            <a:r>
              <a:rPr sz="2400" spc="-5" dirty="0">
                <a:solidFill>
                  <a:srgbClr val="FFFFFF"/>
                </a:solidFill>
                <a:latin typeface="Trebuchet MS"/>
                <a:cs typeface="Trebuchet MS"/>
              </a:rPr>
              <a:t>spill.</a:t>
            </a:r>
            <a:endParaRPr sz="2400">
              <a:latin typeface="Trebuchet MS"/>
              <a:cs typeface="Trebuchet MS"/>
            </a:endParaRPr>
          </a:p>
        </p:txBody>
      </p:sp>
      <p:grpSp>
        <p:nvGrpSpPr>
          <p:cNvPr id="5" name="object 5"/>
          <p:cNvGrpSpPr/>
          <p:nvPr/>
        </p:nvGrpSpPr>
        <p:grpSpPr>
          <a:xfrm>
            <a:off x="1475232" y="2817876"/>
            <a:ext cx="7419340" cy="3832860"/>
            <a:chOff x="1475232" y="2817876"/>
            <a:chExt cx="7419340" cy="3832860"/>
          </a:xfrm>
        </p:grpSpPr>
        <p:sp>
          <p:nvSpPr>
            <p:cNvPr id="6" name="object 6"/>
            <p:cNvSpPr/>
            <p:nvPr/>
          </p:nvSpPr>
          <p:spPr>
            <a:xfrm>
              <a:off x="1475232" y="3032760"/>
              <a:ext cx="3947160" cy="2013204"/>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5515355" y="2817876"/>
              <a:ext cx="3378707" cy="3832860"/>
            </a:xfrm>
            <a:prstGeom prst="rect">
              <a:avLst/>
            </a:prstGeom>
            <a:blipFill>
              <a:blip r:embed="rId3" cstate="print"/>
              <a:stretch>
                <a:fillRect/>
              </a:stretch>
            </a:blipFill>
          </p:spPr>
          <p:txBody>
            <a:bodyPr wrap="square" lIns="0" tIns="0" rIns="0" bIns="0" rtlCol="0"/>
            <a:lstStyle/>
            <a:p>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360926" y="591693"/>
            <a:ext cx="2193290" cy="696595"/>
          </a:xfrm>
          <a:prstGeom prst="rect">
            <a:avLst/>
          </a:prstGeom>
        </p:spPr>
        <p:txBody>
          <a:bodyPr vert="horz" wrap="square" lIns="0" tIns="13335" rIns="0" bIns="0" rtlCol="0">
            <a:spAutoFit/>
          </a:bodyPr>
          <a:lstStyle/>
          <a:p>
            <a:pPr marL="12700">
              <a:lnSpc>
                <a:spcPct val="100000"/>
              </a:lnSpc>
              <a:spcBef>
                <a:spcPts val="105"/>
              </a:spcBef>
            </a:pPr>
            <a:r>
              <a:rPr sz="4400" dirty="0"/>
              <a:t>Expense</a:t>
            </a:r>
            <a:endParaRPr sz="4400"/>
          </a:p>
        </p:txBody>
      </p:sp>
      <p:sp>
        <p:nvSpPr>
          <p:cNvPr id="3" name="object 3"/>
          <p:cNvSpPr/>
          <p:nvPr/>
        </p:nvSpPr>
        <p:spPr>
          <a:xfrm>
            <a:off x="4372736" y="1235202"/>
            <a:ext cx="2169160" cy="55244"/>
          </a:xfrm>
          <a:custGeom>
            <a:avLst/>
            <a:gdLst/>
            <a:ahLst/>
            <a:cxnLst/>
            <a:rect l="l" t="t" r="r" b="b"/>
            <a:pathLst>
              <a:path w="2169159" h="55244">
                <a:moveTo>
                  <a:pt x="2168652" y="0"/>
                </a:moveTo>
                <a:lnTo>
                  <a:pt x="0" y="0"/>
                </a:lnTo>
                <a:lnTo>
                  <a:pt x="0" y="54863"/>
                </a:lnTo>
                <a:lnTo>
                  <a:pt x="2168652" y="54863"/>
                </a:lnTo>
                <a:lnTo>
                  <a:pt x="2168652" y="0"/>
                </a:lnTo>
                <a:close/>
              </a:path>
            </a:pathLst>
          </a:custGeom>
          <a:solidFill>
            <a:srgbClr val="FFFF00"/>
          </a:solidFill>
        </p:spPr>
        <p:txBody>
          <a:bodyPr wrap="square" lIns="0" tIns="0" rIns="0" bIns="0" rtlCol="0"/>
          <a:lstStyle/>
          <a:p>
            <a:endParaRPr/>
          </a:p>
        </p:txBody>
      </p:sp>
      <p:sp>
        <p:nvSpPr>
          <p:cNvPr id="4" name="object 4"/>
          <p:cNvSpPr txBox="1"/>
          <p:nvPr/>
        </p:nvSpPr>
        <p:spPr>
          <a:xfrm>
            <a:off x="2340610" y="1621028"/>
            <a:ext cx="3180080" cy="3909060"/>
          </a:xfrm>
          <a:prstGeom prst="rect">
            <a:avLst/>
          </a:prstGeom>
        </p:spPr>
        <p:txBody>
          <a:bodyPr vert="horz" wrap="square" lIns="0" tIns="54610" rIns="0" bIns="0" rtlCol="0">
            <a:spAutoFit/>
          </a:bodyPr>
          <a:lstStyle/>
          <a:p>
            <a:pPr marL="241300" marR="5080" indent="-228600">
              <a:lnSpc>
                <a:spcPct val="90000"/>
              </a:lnSpc>
              <a:spcBef>
                <a:spcPts val="430"/>
              </a:spcBef>
              <a:buClr>
                <a:srgbClr val="FFFFFF"/>
              </a:buClr>
              <a:buFont typeface="Arial"/>
              <a:buChar char="•"/>
              <a:tabLst>
                <a:tab pos="347980" algn="l"/>
                <a:tab pos="348615" algn="l"/>
              </a:tabLst>
            </a:pPr>
            <a:r>
              <a:rPr dirty="0"/>
              <a:t>	</a:t>
            </a:r>
            <a:r>
              <a:rPr sz="2800" spc="-5" dirty="0">
                <a:solidFill>
                  <a:srgbClr val="FFFFFF"/>
                </a:solidFill>
                <a:latin typeface="Trebuchet MS"/>
                <a:cs typeface="Trebuchet MS"/>
              </a:rPr>
              <a:t>If </a:t>
            </a:r>
            <a:r>
              <a:rPr sz="2800" spc="-10" dirty="0">
                <a:solidFill>
                  <a:srgbClr val="FFFFFF"/>
                </a:solidFill>
                <a:latin typeface="Trebuchet MS"/>
                <a:cs typeface="Trebuchet MS"/>
              </a:rPr>
              <a:t>accidents </a:t>
            </a:r>
            <a:r>
              <a:rPr sz="2800" spc="-5" dirty="0">
                <a:solidFill>
                  <a:srgbClr val="FFFFFF"/>
                </a:solidFill>
                <a:latin typeface="Trebuchet MS"/>
                <a:cs typeface="Trebuchet MS"/>
              </a:rPr>
              <a:t>does  </a:t>
            </a:r>
            <a:r>
              <a:rPr sz="2800" spc="-70" dirty="0">
                <a:solidFill>
                  <a:srgbClr val="FFFFFF"/>
                </a:solidFill>
                <a:latin typeface="Trebuchet MS"/>
                <a:cs typeface="Trebuchet MS"/>
              </a:rPr>
              <a:t>occur, </a:t>
            </a:r>
            <a:r>
              <a:rPr sz="2800" spc="-10" dirty="0">
                <a:solidFill>
                  <a:srgbClr val="FFFFFF"/>
                </a:solidFill>
                <a:latin typeface="Trebuchet MS"/>
                <a:cs typeface="Trebuchet MS"/>
              </a:rPr>
              <a:t>the cost </a:t>
            </a:r>
            <a:r>
              <a:rPr sz="2800" spc="-5" dirty="0">
                <a:solidFill>
                  <a:srgbClr val="FFFFFF"/>
                </a:solidFill>
                <a:latin typeface="Trebuchet MS"/>
                <a:cs typeface="Trebuchet MS"/>
              </a:rPr>
              <a:t>of  </a:t>
            </a:r>
            <a:r>
              <a:rPr sz="2800" spc="-10" dirty="0">
                <a:solidFill>
                  <a:srgbClr val="FFFFFF"/>
                </a:solidFill>
                <a:latin typeface="Trebuchet MS"/>
                <a:cs typeface="Trebuchet MS"/>
              </a:rPr>
              <a:t>cleaning  everything </a:t>
            </a:r>
            <a:r>
              <a:rPr sz="2800" spc="-5" dirty="0">
                <a:solidFill>
                  <a:srgbClr val="FFFFFF"/>
                </a:solidFill>
                <a:latin typeface="Trebuchet MS"/>
                <a:cs typeface="Trebuchet MS"/>
              </a:rPr>
              <a:t>up </a:t>
            </a:r>
            <a:r>
              <a:rPr sz="2800" spc="-10" dirty="0">
                <a:solidFill>
                  <a:srgbClr val="FFFFFF"/>
                </a:solidFill>
                <a:latin typeface="Trebuchet MS"/>
                <a:cs typeface="Trebuchet MS"/>
              </a:rPr>
              <a:t>and  making everything  </a:t>
            </a:r>
            <a:r>
              <a:rPr sz="2800" spc="-5" dirty="0">
                <a:solidFill>
                  <a:srgbClr val="FFFFFF"/>
                </a:solidFill>
                <a:latin typeface="Trebuchet MS"/>
                <a:cs typeface="Trebuchet MS"/>
              </a:rPr>
              <a:t>safe once </a:t>
            </a:r>
            <a:r>
              <a:rPr sz="2800" spc="-10" dirty="0">
                <a:solidFill>
                  <a:srgbClr val="FFFFFF"/>
                </a:solidFill>
                <a:latin typeface="Trebuchet MS"/>
                <a:cs typeface="Trebuchet MS"/>
              </a:rPr>
              <a:t>again  </a:t>
            </a:r>
            <a:r>
              <a:rPr sz="2800" spc="-5" dirty="0">
                <a:solidFill>
                  <a:srgbClr val="FFFFFF"/>
                </a:solidFill>
                <a:latin typeface="Trebuchet MS"/>
                <a:cs typeface="Trebuchet MS"/>
              </a:rPr>
              <a:t>for people,  </a:t>
            </a:r>
            <a:r>
              <a:rPr sz="2800" spc="-10" dirty="0">
                <a:solidFill>
                  <a:srgbClr val="FFFFFF"/>
                </a:solidFill>
                <a:latin typeface="Trebuchet MS"/>
                <a:cs typeface="Trebuchet MS"/>
              </a:rPr>
              <a:t>animals and  plants </a:t>
            </a:r>
            <a:r>
              <a:rPr sz="2800" spc="-5" dirty="0">
                <a:solidFill>
                  <a:srgbClr val="FFFFFF"/>
                </a:solidFill>
                <a:latin typeface="Trebuchet MS"/>
                <a:cs typeface="Trebuchet MS"/>
              </a:rPr>
              <a:t>is </a:t>
            </a:r>
            <a:r>
              <a:rPr sz="2800" dirty="0">
                <a:solidFill>
                  <a:srgbClr val="FFFFFF"/>
                </a:solidFill>
                <a:latin typeface="Trebuchet MS"/>
                <a:cs typeface="Trebuchet MS"/>
              </a:rPr>
              <a:t>very  </a:t>
            </a:r>
            <a:r>
              <a:rPr sz="2800" spc="-10" dirty="0">
                <a:solidFill>
                  <a:srgbClr val="FFFFFF"/>
                </a:solidFill>
                <a:latin typeface="Trebuchet MS"/>
                <a:cs typeface="Trebuchet MS"/>
              </a:rPr>
              <a:t>high.</a:t>
            </a:r>
            <a:endParaRPr sz="2800">
              <a:latin typeface="Trebuchet MS"/>
              <a:cs typeface="Trebuchet MS"/>
            </a:endParaRPr>
          </a:p>
        </p:txBody>
      </p:sp>
      <p:sp>
        <p:nvSpPr>
          <p:cNvPr id="5" name="object 5"/>
          <p:cNvSpPr/>
          <p:nvPr/>
        </p:nvSpPr>
        <p:spPr>
          <a:xfrm>
            <a:off x="5376671" y="3061716"/>
            <a:ext cx="3631691" cy="3517391"/>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781680" y="933450"/>
            <a:ext cx="5352415" cy="55244"/>
          </a:xfrm>
          <a:custGeom>
            <a:avLst/>
            <a:gdLst/>
            <a:ahLst/>
            <a:cxnLst/>
            <a:rect l="l" t="t" r="r" b="b"/>
            <a:pathLst>
              <a:path w="5352415" h="55244">
                <a:moveTo>
                  <a:pt x="5352288" y="0"/>
                </a:moveTo>
                <a:lnTo>
                  <a:pt x="0" y="0"/>
                </a:lnTo>
                <a:lnTo>
                  <a:pt x="0" y="54863"/>
                </a:lnTo>
                <a:lnTo>
                  <a:pt x="5352288" y="54863"/>
                </a:lnTo>
                <a:lnTo>
                  <a:pt x="5352288" y="0"/>
                </a:lnTo>
                <a:close/>
              </a:path>
            </a:pathLst>
          </a:custGeom>
          <a:solidFill>
            <a:srgbClr val="FFFF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prstGeom prst="rect">
            <a:avLst/>
          </a:prstGeom>
        </p:spPr>
        <p:txBody>
          <a:bodyPr vert="horz" wrap="square" lIns="0" tIns="273608" rIns="0" bIns="0" rtlCol="0">
            <a:spAutoFit/>
          </a:bodyPr>
          <a:lstStyle/>
          <a:p>
            <a:pPr marL="4185285" marR="5080" indent="-1774825">
              <a:lnSpc>
                <a:spcPts val="4750"/>
              </a:lnSpc>
              <a:spcBef>
                <a:spcPts val="700"/>
              </a:spcBef>
            </a:pPr>
            <a:r>
              <a:rPr sz="4400" spc="-5" dirty="0"/>
              <a:t>Genetic </a:t>
            </a:r>
            <a:r>
              <a:rPr sz="4400" dirty="0"/>
              <a:t>or</a:t>
            </a:r>
            <a:r>
              <a:rPr sz="4400" spc="-85" dirty="0"/>
              <a:t> </a:t>
            </a:r>
            <a:r>
              <a:rPr sz="4400" dirty="0"/>
              <a:t>Heritable  Effects</a:t>
            </a:r>
            <a:endParaRPr sz="4400"/>
          </a:p>
        </p:txBody>
      </p:sp>
      <p:sp>
        <p:nvSpPr>
          <p:cNvPr id="4" name="object 4"/>
          <p:cNvSpPr/>
          <p:nvPr/>
        </p:nvSpPr>
        <p:spPr>
          <a:xfrm>
            <a:off x="4555616" y="1536953"/>
            <a:ext cx="1804670" cy="55244"/>
          </a:xfrm>
          <a:custGeom>
            <a:avLst/>
            <a:gdLst/>
            <a:ahLst/>
            <a:cxnLst/>
            <a:rect l="l" t="t" r="r" b="b"/>
            <a:pathLst>
              <a:path w="1804670" h="55244">
                <a:moveTo>
                  <a:pt x="1804416" y="0"/>
                </a:moveTo>
                <a:lnTo>
                  <a:pt x="0" y="0"/>
                </a:lnTo>
                <a:lnTo>
                  <a:pt x="0" y="54863"/>
                </a:lnTo>
                <a:lnTo>
                  <a:pt x="1804416" y="54863"/>
                </a:lnTo>
                <a:lnTo>
                  <a:pt x="1804416" y="0"/>
                </a:lnTo>
                <a:close/>
              </a:path>
            </a:pathLst>
          </a:custGeom>
          <a:solidFill>
            <a:srgbClr val="FFFF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txBox="1"/>
          <p:nvPr/>
        </p:nvSpPr>
        <p:spPr>
          <a:xfrm>
            <a:off x="2168144" y="1767586"/>
            <a:ext cx="6329680" cy="2756535"/>
          </a:xfrm>
          <a:prstGeom prst="rect">
            <a:avLst/>
          </a:prstGeom>
        </p:spPr>
        <p:txBody>
          <a:bodyPr vert="horz" wrap="square" lIns="0" tIns="54610" rIns="0" bIns="0" rtlCol="0">
            <a:spAutoFit/>
          </a:bodyPr>
          <a:lstStyle/>
          <a:p>
            <a:pPr marL="241300" marR="5080" lvl="0" indent="-228600" algn="l" defTabSz="914400" rtl="0" eaLnBrk="1" fontAlgn="auto" latinLnBrk="0" hangingPunct="1">
              <a:lnSpc>
                <a:spcPct val="90000"/>
              </a:lnSpc>
              <a:spcBef>
                <a:spcPts val="430"/>
              </a:spcBef>
              <a:spcAft>
                <a:spcPts val="0"/>
              </a:spcAft>
              <a:buClrTx/>
              <a:buSzTx/>
              <a:buFont typeface="Arial"/>
              <a:buChar char="•"/>
              <a:tabLst>
                <a:tab pos="241300" algn="l"/>
              </a:tabLst>
              <a:defRPr/>
            </a:pPr>
            <a:r>
              <a:rPr kumimoji="0" sz="2800" b="0" i="0" u="none" strike="noStrike" kern="1200" cap="none" spc="-5" normalizeH="0" baseline="0" noProof="0" dirty="0">
                <a:ln>
                  <a:noFill/>
                </a:ln>
                <a:solidFill>
                  <a:srgbClr val="FFFFFF"/>
                </a:solidFill>
                <a:effectLst/>
                <a:uLnTx/>
                <a:uFillTx/>
                <a:latin typeface="Trebuchet MS"/>
                <a:ea typeface="+mn-ea"/>
                <a:cs typeface="Trebuchet MS"/>
              </a:rPr>
              <a:t>Appears in </a:t>
            </a:r>
            <a:r>
              <a:rPr kumimoji="0" sz="2800" b="0" i="0" u="none" strike="noStrike" kern="1200" cap="none" spc="-10" normalizeH="0" baseline="0" noProof="0" dirty="0">
                <a:ln>
                  <a:noFill/>
                </a:ln>
                <a:solidFill>
                  <a:srgbClr val="FFFFFF"/>
                </a:solidFill>
                <a:effectLst/>
                <a:uLnTx/>
                <a:uFillTx/>
                <a:latin typeface="Trebuchet MS"/>
                <a:ea typeface="+mn-ea"/>
                <a:cs typeface="Trebuchet MS"/>
              </a:rPr>
              <a:t>the future </a:t>
            </a:r>
            <a:r>
              <a:rPr kumimoji="0" sz="2800" b="0" i="0" u="none" strike="noStrike" kern="1200" cap="none" spc="-5" normalizeH="0" baseline="0" noProof="0" dirty="0">
                <a:ln>
                  <a:noFill/>
                </a:ln>
                <a:solidFill>
                  <a:srgbClr val="FFFFFF"/>
                </a:solidFill>
                <a:effectLst/>
                <a:uLnTx/>
                <a:uFillTx/>
                <a:latin typeface="Trebuchet MS"/>
                <a:ea typeface="+mn-ea"/>
                <a:cs typeface="Trebuchet MS"/>
              </a:rPr>
              <a:t>generations of  </a:t>
            </a:r>
            <a:r>
              <a:rPr kumimoji="0" sz="2800" b="0" i="0" u="none" strike="noStrike" kern="1200" cap="none" spc="-10" normalizeH="0" baseline="0" noProof="0" dirty="0">
                <a:ln>
                  <a:noFill/>
                </a:ln>
                <a:solidFill>
                  <a:srgbClr val="FFFFFF"/>
                </a:solidFill>
                <a:effectLst/>
                <a:uLnTx/>
                <a:uFillTx/>
                <a:latin typeface="Trebuchet MS"/>
                <a:ea typeface="+mn-ea"/>
                <a:cs typeface="Trebuchet MS"/>
              </a:rPr>
              <a:t>the </a:t>
            </a:r>
            <a:r>
              <a:rPr kumimoji="0" sz="2800" b="0" i="0" u="none" strike="noStrike" kern="1200" cap="none" spc="-5" normalizeH="0" baseline="0" noProof="0" dirty="0">
                <a:ln>
                  <a:noFill/>
                </a:ln>
                <a:solidFill>
                  <a:srgbClr val="FFFFFF"/>
                </a:solidFill>
                <a:effectLst/>
                <a:uLnTx/>
                <a:uFillTx/>
                <a:latin typeface="Trebuchet MS"/>
                <a:ea typeface="+mn-ea"/>
                <a:cs typeface="Trebuchet MS"/>
              </a:rPr>
              <a:t>exposed person </a:t>
            </a:r>
            <a:r>
              <a:rPr kumimoji="0" sz="2800" b="0" i="0" u="none" strike="noStrike" kern="1200" cap="none" spc="-10" normalizeH="0" baseline="0" noProof="0" dirty="0">
                <a:ln>
                  <a:noFill/>
                </a:ln>
                <a:solidFill>
                  <a:srgbClr val="FFFFFF"/>
                </a:solidFill>
                <a:effectLst/>
                <a:uLnTx/>
                <a:uFillTx/>
                <a:latin typeface="Trebuchet MS"/>
                <a:ea typeface="+mn-ea"/>
                <a:cs typeface="Trebuchet MS"/>
              </a:rPr>
              <a:t>as </a:t>
            </a:r>
            <a:r>
              <a:rPr kumimoji="0" sz="2800" b="0" i="0" u="none" strike="noStrike" kern="1200" cap="none" spc="-5" normalizeH="0" baseline="0" noProof="0" dirty="0">
                <a:ln>
                  <a:noFill/>
                </a:ln>
                <a:solidFill>
                  <a:srgbClr val="FFFFFF"/>
                </a:solidFill>
                <a:effectLst/>
                <a:uLnTx/>
                <a:uFillTx/>
                <a:latin typeface="Trebuchet MS"/>
                <a:ea typeface="+mn-ea"/>
                <a:cs typeface="Trebuchet MS"/>
              </a:rPr>
              <a:t>a result of  radiation </a:t>
            </a:r>
            <a:r>
              <a:rPr kumimoji="0" sz="2800" b="0" i="0" u="none" strike="noStrike" kern="1200" cap="none" spc="-10" normalizeH="0" baseline="0" noProof="0" dirty="0">
                <a:ln>
                  <a:noFill/>
                </a:ln>
                <a:solidFill>
                  <a:srgbClr val="FFFFFF"/>
                </a:solidFill>
                <a:effectLst/>
                <a:uLnTx/>
                <a:uFillTx/>
                <a:latin typeface="Trebuchet MS"/>
                <a:ea typeface="+mn-ea"/>
                <a:cs typeface="Trebuchet MS"/>
              </a:rPr>
              <a:t>damage </a:t>
            </a:r>
            <a:r>
              <a:rPr kumimoji="0" sz="2800" b="0" i="0" u="none" strike="noStrike" kern="1200" cap="none" spc="-5" normalizeH="0" baseline="0" noProof="0" dirty="0">
                <a:ln>
                  <a:noFill/>
                </a:ln>
                <a:solidFill>
                  <a:srgbClr val="FFFFFF"/>
                </a:solidFill>
                <a:effectLst/>
                <a:uLnTx/>
                <a:uFillTx/>
                <a:latin typeface="Trebuchet MS"/>
                <a:ea typeface="+mn-ea"/>
                <a:cs typeface="Trebuchet MS"/>
              </a:rPr>
              <a:t>to the reproductive  </a:t>
            </a:r>
            <a:r>
              <a:rPr kumimoji="0" sz="2800" b="0" i="0" u="none" strike="noStrike" kern="1200" cap="none" spc="-10" normalizeH="0" baseline="0" noProof="0" dirty="0">
                <a:ln>
                  <a:noFill/>
                </a:ln>
                <a:solidFill>
                  <a:srgbClr val="FFFFFF"/>
                </a:solidFill>
                <a:effectLst/>
                <a:uLnTx/>
                <a:uFillTx/>
                <a:latin typeface="Trebuchet MS"/>
                <a:ea typeface="+mn-ea"/>
                <a:cs typeface="Trebuchet MS"/>
              </a:rPr>
              <a:t>cells, but </a:t>
            </a:r>
            <a:r>
              <a:rPr kumimoji="0" sz="2800" b="0" i="0" u="none" strike="noStrike" kern="1200" cap="none" spc="-5" normalizeH="0" baseline="0" noProof="0" dirty="0">
                <a:ln>
                  <a:noFill/>
                </a:ln>
                <a:solidFill>
                  <a:srgbClr val="FFFFFF"/>
                </a:solidFill>
                <a:effectLst/>
                <a:uLnTx/>
                <a:uFillTx/>
                <a:latin typeface="Trebuchet MS"/>
                <a:ea typeface="+mn-ea"/>
                <a:cs typeface="Trebuchet MS"/>
              </a:rPr>
              <a:t>risks from genetic </a:t>
            </a:r>
            <a:r>
              <a:rPr kumimoji="0" sz="2800" b="0" i="0" u="none" strike="noStrike" kern="1200" cap="none" spc="-10" normalizeH="0" baseline="0" noProof="0" dirty="0">
                <a:ln>
                  <a:noFill/>
                </a:ln>
                <a:solidFill>
                  <a:srgbClr val="FFFFFF"/>
                </a:solidFill>
                <a:effectLst/>
                <a:uLnTx/>
                <a:uFillTx/>
                <a:latin typeface="Trebuchet MS"/>
                <a:ea typeface="+mn-ea"/>
                <a:cs typeface="Trebuchet MS"/>
              </a:rPr>
              <a:t>effects in  humans are </a:t>
            </a:r>
            <a:r>
              <a:rPr kumimoji="0" sz="2800" b="0" i="0" u="none" strike="noStrike" kern="1200" cap="none" spc="-5" normalizeH="0" baseline="0" noProof="0" dirty="0">
                <a:ln>
                  <a:noFill/>
                </a:ln>
                <a:solidFill>
                  <a:srgbClr val="FFFFFF"/>
                </a:solidFill>
                <a:effectLst/>
                <a:uLnTx/>
                <a:uFillTx/>
                <a:latin typeface="Trebuchet MS"/>
                <a:ea typeface="+mn-ea"/>
                <a:cs typeface="Trebuchet MS"/>
              </a:rPr>
              <a:t>seen to be </a:t>
            </a:r>
            <a:r>
              <a:rPr kumimoji="0" sz="2800" b="0" i="0" u="none" strike="noStrike" kern="1200" cap="none" spc="-10" normalizeH="0" baseline="0" noProof="0" dirty="0">
                <a:ln>
                  <a:noFill/>
                </a:ln>
                <a:solidFill>
                  <a:srgbClr val="FFFFFF"/>
                </a:solidFill>
                <a:effectLst/>
                <a:uLnTx/>
                <a:uFillTx/>
                <a:latin typeface="Trebuchet MS"/>
                <a:ea typeface="+mn-ea"/>
                <a:cs typeface="Trebuchet MS"/>
              </a:rPr>
              <a:t>considerably  smaller than the </a:t>
            </a:r>
            <a:r>
              <a:rPr kumimoji="0" sz="2800" b="0" i="0" u="none" strike="noStrike" kern="1200" cap="none" spc="-5" normalizeH="0" baseline="0" noProof="0" dirty="0">
                <a:ln>
                  <a:noFill/>
                </a:ln>
                <a:solidFill>
                  <a:srgbClr val="FFFFFF"/>
                </a:solidFill>
                <a:effectLst/>
                <a:uLnTx/>
                <a:uFillTx/>
                <a:latin typeface="Trebuchet MS"/>
                <a:ea typeface="+mn-ea"/>
                <a:cs typeface="Trebuchet MS"/>
              </a:rPr>
              <a:t>risks for </a:t>
            </a:r>
            <a:r>
              <a:rPr kumimoji="0" sz="2800" b="0" i="0" u="none" strike="noStrike" kern="1200" cap="none" spc="-10" normalizeH="0" baseline="0" noProof="0" dirty="0">
                <a:ln>
                  <a:noFill/>
                </a:ln>
                <a:solidFill>
                  <a:srgbClr val="FFFFFF"/>
                </a:solidFill>
                <a:effectLst/>
                <a:uLnTx/>
                <a:uFillTx/>
                <a:latin typeface="Trebuchet MS"/>
                <a:ea typeface="+mn-ea"/>
                <a:cs typeface="Trebuchet MS"/>
              </a:rPr>
              <a:t>somatic  effects.</a:t>
            </a:r>
            <a:endParaRPr kumimoji="0" sz="2800" b="0" i="0" u="none" strike="noStrike" kern="1200" cap="none" spc="0" normalizeH="0" baseline="0" noProof="0">
              <a:ln>
                <a:noFill/>
              </a:ln>
              <a:solidFill>
                <a:prstClr val="black"/>
              </a:solidFill>
              <a:effectLst/>
              <a:uLnTx/>
              <a:uFillTx/>
              <a:latin typeface="Trebuchet MS"/>
              <a:ea typeface="+mn-ea"/>
              <a:cs typeface="Trebuchet MS"/>
            </a:endParaRPr>
          </a:p>
        </p:txBody>
      </p:sp>
      <p:sp>
        <p:nvSpPr>
          <p:cNvPr id="6" name="object 6"/>
          <p:cNvSpPr/>
          <p:nvPr/>
        </p:nvSpPr>
        <p:spPr>
          <a:xfrm>
            <a:off x="4457700" y="4244340"/>
            <a:ext cx="3246120" cy="2433828"/>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35885" y="301243"/>
            <a:ext cx="6652895" cy="635000"/>
          </a:xfrm>
          <a:prstGeom prst="rect">
            <a:avLst/>
          </a:prstGeom>
        </p:spPr>
        <p:txBody>
          <a:bodyPr vert="horz" wrap="square" lIns="0" tIns="12065" rIns="0" bIns="0" rtlCol="0">
            <a:spAutoFit/>
          </a:bodyPr>
          <a:lstStyle/>
          <a:p>
            <a:pPr marL="12700">
              <a:lnSpc>
                <a:spcPct val="100000"/>
              </a:lnSpc>
              <a:spcBef>
                <a:spcPts val="95"/>
              </a:spcBef>
              <a:tabLst>
                <a:tab pos="2316480" algn="l"/>
              </a:tabLst>
            </a:pPr>
            <a:r>
              <a:rPr sz="4000" u="heavy" spc="-20" dirty="0">
                <a:uFill>
                  <a:solidFill>
                    <a:srgbClr val="FFFF00"/>
                  </a:solidFill>
                </a:uFill>
              </a:rPr>
              <a:t>Naturally	</a:t>
            </a:r>
            <a:r>
              <a:rPr sz="4000" u="heavy" spc="-10" dirty="0">
                <a:uFill>
                  <a:solidFill>
                    <a:srgbClr val="FFFF00"/>
                  </a:solidFill>
                </a:uFill>
              </a:rPr>
              <a:t>Occurring</a:t>
            </a:r>
            <a:r>
              <a:rPr sz="4000" u="heavy" spc="-20" dirty="0">
                <a:uFill>
                  <a:solidFill>
                    <a:srgbClr val="FFFF00"/>
                  </a:solidFill>
                </a:uFill>
              </a:rPr>
              <a:t> </a:t>
            </a:r>
            <a:r>
              <a:rPr sz="4000" u="heavy" spc="-10" dirty="0">
                <a:uFill>
                  <a:solidFill>
                    <a:srgbClr val="FFFF00"/>
                  </a:solidFill>
                </a:uFill>
              </a:rPr>
              <a:t>Ionizing</a:t>
            </a:r>
            <a:endParaRPr sz="4000"/>
          </a:p>
        </p:txBody>
      </p:sp>
      <p:sp>
        <p:nvSpPr>
          <p:cNvPr id="3" name="object 3"/>
          <p:cNvSpPr txBox="1"/>
          <p:nvPr/>
        </p:nvSpPr>
        <p:spPr>
          <a:xfrm>
            <a:off x="1978532" y="926083"/>
            <a:ext cx="6440805" cy="3167380"/>
          </a:xfrm>
          <a:prstGeom prst="rect">
            <a:avLst/>
          </a:prstGeom>
        </p:spPr>
        <p:txBody>
          <a:bodyPr vert="horz" wrap="square" lIns="0" tIns="102235" rIns="0" bIns="0" rtlCol="0">
            <a:spAutoFit/>
          </a:bodyPr>
          <a:lstStyle/>
          <a:p>
            <a:pPr marL="241300" indent="-228600">
              <a:lnSpc>
                <a:spcPct val="100000"/>
              </a:lnSpc>
              <a:spcBef>
                <a:spcPts val="805"/>
              </a:spcBef>
              <a:buFont typeface="Arial"/>
              <a:buChar char="•"/>
              <a:tabLst>
                <a:tab pos="241300" algn="l"/>
              </a:tabLst>
            </a:pPr>
            <a:r>
              <a:rPr sz="2400" dirty="0">
                <a:solidFill>
                  <a:srgbClr val="FFFFFF"/>
                </a:solidFill>
                <a:latin typeface="Trebuchet MS"/>
                <a:cs typeface="Trebuchet MS"/>
              </a:rPr>
              <a:t>Also </a:t>
            </a:r>
            <a:r>
              <a:rPr sz="2400" spc="-5" dirty="0">
                <a:solidFill>
                  <a:srgbClr val="FFFFFF"/>
                </a:solidFill>
                <a:latin typeface="Trebuchet MS"/>
                <a:cs typeface="Trebuchet MS"/>
              </a:rPr>
              <a:t>called background</a:t>
            </a:r>
            <a:r>
              <a:rPr sz="2400" spc="35" dirty="0">
                <a:solidFill>
                  <a:srgbClr val="FFFFFF"/>
                </a:solidFill>
                <a:latin typeface="Trebuchet MS"/>
                <a:cs typeface="Trebuchet MS"/>
              </a:rPr>
              <a:t> </a:t>
            </a:r>
            <a:r>
              <a:rPr sz="2400" spc="-5" dirty="0">
                <a:solidFill>
                  <a:srgbClr val="FFFFFF"/>
                </a:solidFill>
                <a:latin typeface="Trebuchet MS"/>
                <a:cs typeface="Trebuchet MS"/>
              </a:rPr>
              <a:t>radiation.</a:t>
            </a:r>
            <a:endParaRPr sz="2400">
              <a:latin typeface="Trebuchet MS"/>
              <a:cs typeface="Trebuchet MS"/>
            </a:endParaRPr>
          </a:p>
          <a:p>
            <a:pPr marL="241300" marR="5080" indent="-228600">
              <a:lnSpc>
                <a:spcPct val="90000"/>
              </a:lnSpc>
              <a:spcBef>
                <a:spcPts val="1000"/>
              </a:spcBef>
              <a:buFont typeface="Arial"/>
              <a:buChar char="•"/>
              <a:tabLst>
                <a:tab pos="241300" algn="l"/>
              </a:tabLst>
            </a:pPr>
            <a:r>
              <a:rPr sz="2400" spc="-5" dirty="0">
                <a:solidFill>
                  <a:srgbClr val="FFFFFF"/>
                </a:solidFill>
                <a:latin typeface="Trebuchet MS"/>
                <a:cs typeface="Trebuchet MS"/>
              </a:rPr>
              <a:t>Sources </a:t>
            </a:r>
            <a:r>
              <a:rPr sz="2400" dirty="0">
                <a:solidFill>
                  <a:srgbClr val="FFFFFF"/>
                </a:solidFill>
                <a:latin typeface="Trebuchet MS"/>
                <a:cs typeface="Trebuchet MS"/>
              </a:rPr>
              <a:t>of </a:t>
            </a:r>
            <a:r>
              <a:rPr sz="2400" spc="-5" dirty="0">
                <a:solidFill>
                  <a:srgbClr val="FFFFFF"/>
                </a:solidFill>
                <a:latin typeface="Trebuchet MS"/>
                <a:cs typeface="Trebuchet MS"/>
              </a:rPr>
              <a:t>background radiation include  cosmic </a:t>
            </a:r>
            <a:r>
              <a:rPr sz="2400" dirty="0">
                <a:solidFill>
                  <a:srgbClr val="FFFFFF"/>
                </a:solidFill>
                <a:latin typeface="Trebuchet MS"/>
                <a:cs typeface="Trebuchet MS"/>
              </a:rPr>
              <a:t>rays from </a:t>
            </a:r>
            <a:r>
              <a:rPr sz="2400" spc="-10" dirty="0">
                <a:solidFill>
                  <a:srgbClr val="FFFFFF"/>
                </a:solidFill>
                <a:latin typeface="Trebuchet MS"/>
                <a:cs typeface="Trebuchet MS"/>
              </a:rPr>
              <a:t>the </a:t>
            </a:r>
            <a:r>
              <a:rPr sz="2400" spc="-5" dirty="0">
                <a:solidFill>
                  <a:srgbClr val="FFFFFF"/>
                </a:solidFill>
                <a:latin typeface="Trebuchet MS"/>
                <a:cs typeface="Trebuchet MS"/>
              </a:rPr>
              <a:t>Sun and </a:t>
            </a:r>
            <a:r>
              <a:rPr sz="2400" dirty="0">
                <a:solidFill>
                  <a:srgbClr val="FFFFFF"/>
                </a:solidFill>
                <a:latin typeface="Trebuchet MS"/>
                <a:cs typeface="Trebuchet MS"/>
              </a:rPr>
              <a:t>stars, </a:t>
            </a:r>
            <a:r>
              <a:rPr sz="2400" spc="-5" dirty="0">
                <a:solidFill>
                  <a:srgbClr val="FFFFFF"/>
                </a:solidFill>
                <a:latin typeface="Trebuchet MS"/>
                <a:cs typeface="Trebuchet MS"/>
              </a:rPr>
              <a:t>naturally  occurring radioactive materials in </a:t>
            </a:r>
            <a:r>
              <a:rPr sz="2400" dirty="0">
                <a:solidFill>
                  <a:srgbClr val="FFFFFF"/>
                </a:solidFill>
                <a:latin typeface="Trebuchet MS"/>
                <a:cs typeface="Trebuchet MS"/>
              </a:rPr>
              <a:t>rocks </a:t>
            </a:r>
            <a:r>
              <a:rPr sz="2400" spc="-5" dirty="0">
                <a:solidFill>
                  <a:srgbClr val="FFFFFF"/>
                </a:solidFill>
                <a:latin typeface="Trebuchet MS"/>
                <a:cs typeface="Trebuchet MS"/>
              </a:rPr>
              <a:t>and  </a:t>
            </a:r>
            <a:r>
              <a:rPr sz="2400" dirty="0">
                <a:solidFill>
                  <a:srgbClr val="FFFFFF"/>
                </a:solidFill>
                <a:latin typeface="Trebuchet MS"/>
                <a:cs typeface="Trebuchet MS"/>
              </a:rPr>
              <a:t>soil, </a:t>
            </a:r>
            <a:r>
              <a:rPr sz="2400" spc="-5" dirty="0">
                <a:solidFill>
                  <a:srgbClr val="FFFFFF"/>
                </a:solidFill>
                <a:latin typeface="Trebuchet MS"/>
                <a:cs typeface="Trebuchet MS"/>
              </a:rPr>
              <a:t>radionuclide normally incorporated into  our </a:t>
            </a:r>
            <a:r>
              <a:rPr sz="2400" spc="-35" dirty="0">
                <a:solidFill>
                  <a:srgbClr val="FFFFFF"/>
                </a:solidFill>
                <a:latin typeface="Trebuchet MS"/>
                <a:cs typeface="Trebuchet MS"/>
              </a:rPr>
              <a:t>body’s </a:t>
            </a:r>
            <a:r>
              <a:rPr sz="2400" spc="-5" dirty="0">
                <a:solidFill>
                  <a:srgbClr val="FFFFFF"/>
                </a:solidFill>
                <a:latin typeface="Trebuchet MS"/>
                <a:cs typeface="Trebuchet MS"/>
              </a:rPr>
              <a:t>tissues, and </a:t>
            </a:r>
            <a:r>
              <a:rPr sz="2400" dirty="0">
                <a:solidFill>
                  <a:srgbClr val="FFFFFF"/>
                </a:solidFill>
                <a:latin typeface="Trebuchet MS"/>
                <a:cs typeface="Trebuchet MS"/>
              </a:rPr>
              <a:t>radon </a:t>
            </a:r>
            <a:r>
              <a:rPr sz="2400" spc="-5" dirty="0">
                <a:solidFill>
                  <a:srgbClr val="FFFFFF"/>
                </a:solidFill>
                <a:latin typeface="Trebuchet MS"/>
                <a:cs typeface="Trebuchet MS"/>
              </a:rPr>
              <a:t>and</a:t>
            </a:r>
            <a:r>
              <a:rPr sz="2400" spc="90" dirty="0">
                <a:solidFill>
                  <a:srgbClr val="FFFFFF"/>
                </a:solidFill>
                <a:latin typeface="Trebuchet MS"/>
                <a:cs typeface="Trebuchet MS"/>
              </a:rPr>
              <a:t> </a:t>
            </a:r>
            <a:r>
              <a:rPr sz="2400" spc="-5" dirty="0">
                <a:solidFill>
                  <a:srgbClr val="FFFFFF"/>
                </a:solidFill>
                <a:latin typeface="Trebuchet MS"/>
                <a:cs typeface="Trebuchet MS"/>
              </a:rPr>
              <a:t>its</a:t>
            </a:r>
            <a:endParaRPr sz="2400">
              <a:latin typeface="Trebuchet MS"/>
              <a:cs typeface="Trebuchet MS"/>
            </a:endParaRPr>
          </a:p>
          <a:p>
            <a:pPr marL="288290">
              <a:lnSpc>
                <a:spcPct val="100000"/>
              </a:lnSpc>
              <a:spcBef>
                <a:spcPts val="720"/>
              </a:spcBef>
            </a:pPr>
            <a:r>
              <a:rPr sz="2400" spc="-5" dirty="0">
                <a:solidFill>
                  <a:srgbClr val="FFFFFF"/>
                </a:solidFill>
                <a:latin typeface="Trebuchet MS"/>
                <a:cs typeface="Trebuchet MS"/>
              </a:rPr>
              <a:t>products,</a:t>
            </a:r>
            <a:r>
              <a:rPr sz="2400" spc="25" dirty="0">
                <a:solidFill>
                  <a:srgbClr val="FFFFFF"/>
                </a:solidFill>
                <a:latin typeface="Trebuchet MS"/>
                <a:cs typeface="Trebuchet MS"/>
              </a:rPr>
              <a:t> </a:t>
            </a:r>
            <a:r>
              <a:rPr sz="2400" spc="-5" dirty="0">
                <a:solidFill>
                  <a:srgbClr val="FFFFFF"/>
                </a:solidFill>
                <a:latin typeface="Trebuchet MS"/>
                <a:cs typeface="Trebuchet MS"/>
              </a:rPr>
              <a:t>which</a:t>
            </a:r>
            <a:endParaRPr sz="2400">
              <a:latin typeface="Trebuchet MS"/>
              <a:cs typeface="Trebuchet MS"/>
            </a:endParaRPr>
          </a:p>
          <a:p>
            <a:pPr marL="288290">
              <a:lnSpc>
                <a:spcPct val="100000"/>
              </a:lnSpc>
              <a:spcBef>
                <a:spcPts val="710"/>
              </a:spcBef>
            </a:pPr>
            <a:r>
              <a:rPr sz="2400" spc="-5" dirty="0">
                <a:solidFill>
                  <a:srgbClr val="FFFFFF"/>
                </a:solidFill>
                <a:latin typeface="Trebuchet MS"/>
                <a:cs typeface="Trebuchet MS"/>
              </a:rPr>
              <a:t>we</a:t>
            </a:r>
            <a:r>
              <a:rPr sz="2400" dirty="0">
                <a:solidFill>
                  <a:srgbClr val="FFFFFF"/>
                </a:solidFill>
                <a:latin typeface="Trebuchet MS"/>
                <a:cs typeface="Trebuchet MS"/>
              </a:rPr>
              <a:t> </a:t>
            </a:r>
            <a:r>
              <a:rPr sz="2400" spc="-5" dirty="0">
                <a:solidFill>
                  <a:srgbClr val="FFFFFF"/>
                </a:solidFill>
                <a:latin typeface="Trebuchet MS"/>
                <a:cs typeface="Trebuchet MS"/>
              </a:rPr>
              <a:t>inhale.</a:t>
            </a:r>
            <a:endParaRPr sz="2400">
              <a:latin typeface="Trebuchet MS"/>
              <a:cs typeface="Trebuchet MS"/>
            </a:endParaRPr>
          </a:p>
        </p:txBody>
      </p:sp>
      <p:sp>
        <p:nvSpPr>
          <p:cNvPr id="4" name="object 4"/>
          <p:cNvSpPr/>
          <p:nvPr/>
        </p:nvSpPr>
        <p:spPr>
          <a:xfrm>
            <a:off x="4562855" y="3243072"/>
            <a:ext cx="4287011" cy="3316224"/>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03090" y="1124153"/>
            <a:ext cx="3130550" cy="1031875"/>
          </a:xfrm>
          <a:prstGeom prst="rect">
            <a:avLst/>
          </a:prstGeom>
        </p:spPr>
        <p:txBody>
          <a:bodyPr vert="horz" wrap="square" lIns="0" tIns="12700" rIns="0" bIns="0" rtlCol="0">
            <a:spAutoFit/>
          </a:bodyPr>
          <a:lstStyle/>
          <a:p>
            <a:pPr marL="12700">
              <a:lnSpc>
                <a:spcPct val="100000"/>
              </a:lnSpc>
              <a:spcBef>
                <a:spcPts val="100"/>
              </a:spcBef>
            </a:pPr>
            <a:r>
              <a:rPr sz="6600" dirty="0"/>
              <a:t>Dangers</a:t>
            </a:r>
            <a:endParaRPr sz="6600"/>
          </a:p>
        </p:txBody>
      </p:sp>
      <p:sp>
        <p:nvSpPr>
          <p:cNvPr id="3" name="object 3"/>
          <p:cNvSpPr txBox="1"/>
          <p:nvPr/>
        </p:nvSpPr>
        <p:spPr>
          <a:xfrm>
            <a:off x="2566797" y="2261768"/>
            <a:ext cx="4267835" cy="2233930"/>
          </a:xfrm>
          <a:prstGeom prst="rect">
            <a:avLst/>
          </a:prstGeom>
        </p:spPr>
        <p:txBody>
          <a:bodyPr vert="horz" wrap="square" lIns="0" tIns="138430" rIns="0" bIns="0" rtlCol="0">
            <a:spAutoFit/>
          </a:bodyPr>
          <a:lstStyle/>
          <a:p>
            <a:pPr marL="241300" indent="-228600">
              <a:lnSpc>
                <a:spcPct val="100000"/>
              </a:lnSpc>
              <a:spcBef>
                <a:spcPts val="1090"/>
              </a:spcBef>
              <a:buFont typeface="Arial"/>
              <a:buChar char="•"/>
              <a:tabLst>
                <a:tab pos="241300" algn="l"/>
              </a:tabLst>
            </a:pPr>
            <a:r>
              <a:rPr sz="4000" spc="-5" dirty="0">
                <a:solidFill>
                  <a:srgbClr val="FFFFFF"/>
                </a:solidFill>
                <a:latin typeface="Trebuchet MS"/>
                <a:cs typeface="Trebuchet MS"/>
              </a:rPr>
              <a:t>Long </a:t>
            </a:r>
            <a:r>
              <a:rPr sz="4000" spc="-10" dirty="0">
                <a:solidFill>
                  <a:srgbClr val="FFFFFF"/>
                </a:solidFill>
                <a:latin typeface="Trebuchet MS"/>
                <a:cs typeface="Trebuchet MS"/>
              </a:rPr>
              <a:t>half</a:t>
            </a:r>
            <a:r>
              <a:rPr sz="4000" spc="-15" dirty="0">
                <a:solidFill>
                  <a:srgbClr val="FFFFFF"/>
                </a:solidFill>
                <a:latin typeface="Trebuchet MS"/>
                <a:cs typeface="Trebuchet MS"/>
              </a:rPr>
              <a:t> </a:t>
            </a:r>
            <a:r>
              <a:rPr sz="4000" spc="-5" dirty="0">
                <a:solidFill>
                  <a:srgbClr val="FFFFFF"/>
                </a:solidFill>
                <a:latin typeface="Trebuchet MS"/>
                <a:cs typeface="Trebuchet MS"/>
              </a:rPr>
              <a:t>life</a:t>
            </a:r>
            <a:endParaRPr sz="4000">
              <a:latin typeface="Trebuchet MS"/>
              <a:cs typeface="Trebuchet MS"/>
            </a:endParaRPr>
          </a:p>
          <a:p>
            <a:pPr marL="241300" indent="-228600">
              <a:lnSpc>
                <a:spcPct val="100000"/>
              </a:lnSpc>
              <a:spcBef>
                <a:spcPts val="1000"/>
              </a:spcBef>
              <a:buFont typeface="Arial"/>
              <a:buChar char="•"/>
              <a:tabLst>
                <a:tab pos="241300" algn="l"/>
              </a:tabLst>
            </a:pPr>
            <a:r>
              <a:rPr sz="4000" spc="-5" dirty="0">
                <a:solidFill>
                  <a:srgbClr val="FFFFFF"/>
                </a:solidFill>
                <a:latin typeface="Trebuchet MS"/>
                <a:cs typeface="Trebuchet MS"/>
              </a:rPr>
              <a:t>Storage</a:t>
            </a:r>
            <a:endParaRPr sz="4000">
              <a:latin typeface="Trebuchet MS"/>
              <a:cs typeface="Trebuchet MS"/>
            </a:endParaRPr>
          </a:p>
          <a:p>
            <a:pPr marL="241300" indent="-228600">
              <a:lnSpc>
                <a:spcPct val="100000"/>
              </a:lnSpc>
              <a:spcBef>
                <a:spcPts val="994"/>
              </a:spcBef>
              <a:buFont typeface="Arial"/>
              <a:buChar char="•"/>
              <a:tabLst>
                <a:tab pos="241300" algn="l"/>
              </a:tabLst>
            </a:pPr>
            <a:r>
              <a:rPr sz="4000" spc="-5" dirty="0">
                <a:solidFill>
                  <a:srgbClr val="FFFFFF"/>
                </a:solidFill>
                <a:latin typeface="Trebuchet MS"/>
                <a:cs typeface="Trebuchet MS"/>
              </a:rPr>
              <a:t>Affects on</a:t>
            </a:r>
            <a:r>
              <a:rPr sz="4000" spc="-10" dirty="0">
                <a:solidFill>
                  <a:srgbClr val="FFFFFF"/>
                </a:solidFill>
                <a:latin typeface="Trebuchet MS"/>
                <a:cs typeface="Trebuchet MS"/>
              </a:rPr>
              <a:t> Nature</a:t>
            </a:r>
            <a:endParaRPr sz="4000">
              <a:latin typeface="Trebuchet MS"/>
              <a:cs typeface="Trebuchet MS"/>
            </a:endParaRPr>
          </a:p>
        </p:txBody>
      </p:sp>
      <p:sp>
        <p:nvSpPr>
          <p:cNvPr id="4" name="object 4"/>
          <p:cNvSpPr/>
          <p:nvPr/>
        </p:nvSpPr>
        <p:spPr>
          <a:xfrm>
            <a:off x="146304" y="135636"/>
            <a:ext cx="1424940" cy="1362456"/>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573779" y="1778635"/>
            <a:ext cx="3630295" cy="55244"/>
          </a:xfrm>
          <a:custGeom>
            <a:avLst/>
            <a:gdLst/>
            <a:ahLst/>
            <a:cxnLst/>
            <a:rect l="l" t="t" r="r" b="b"/>
            <a:pathLst>
              <a:path w="3630295" h="55244">
                <a:moveTo>
                  <a:pt x="3630168" y="0"/>
                </a:moveTo>
                <a:lnTo>
                  <a:pt x="0" y="0"/>
                </a:lnTo>
                <a:lnTo>
                  <a:pt x="0" y="54863"/>
                </a:lnTo>
                <a:lnTo>
                  <a:pt x="3630168" y="54863"/>
                </a:lnTo>
                <a:lnTo>
                  <a:pt x="3630168" y="0"/>
                </a:lnTo>
                <a:close/>
              </a:path>
            </a:pathLst>
          </a:custGeom>
          <a:solidFill>
            <a:srgbClr val="FFFF00"/>
          </a:solidFill>
        </p:spPr>
        <p:txBody>
          <a:bodyPr wrap="square" lIns="0" tIns="0" rIns="0" bIns="0" rtlCol="0"/>
          <a:lstStyle/>
          <a:p>
            <a:endParaRPr/>
          </a:p>
        </p:txBody>
      </p:sp>
      <p:sp>
        <p:nvSpPr>
          <p:cNvPr id="3" name="object 3"/>
          <p:cNvSpPr txBox="1">
            <a:spLocks noGrp="1"/>
          </p:cNvSpPr>
          <p:nvPr>
            <p:ph type="title"/>
          </p:nvPr>
        </p:nvSpPr>
        <p:spPr>
          <a:xfrm>
            <a:off x="3561715" y="1135507"/>
            <a:ext cx="3655695" cy="696595"/>
          </a:xfrm>
          <a:prstGeom prst="rect">
            <a:avLst/>
          </a:prstGeom>
        </p:spPr>
        <p:txBody>
          <a:bodyPr vert="horz" wrap="square" lIns="0" tIns="13335" rIns="0" bIns="0" rtlCol="0">
            <a:spAutoFit/>
          </a:bodyPr>
          <a:lstStyle/>
          <a:p>
            <a:pPr marL="12700">
              <a:lnSpc>
                <a:spcPct val="100000"/>
              </a:lnSpc>
              <a:spcBef>
                <a:spcPts val="105"/>
              </a:spcBef>
            </a:pPr>
            <a:r>
              <a:rPr sz="4400" dirty="0"/>
              <a:t>Long Half</a:t>
            </a:r>
            <a:r>
              <a:rPr sz="4400" spc="-85" dirty="0"/>
              <a:t> </a:t>
            </a:r>
            <a:r>
              <a:rPr sz="4400" spc="-5" dirty="0"/>
              <a:t>Life</a:t>
            </a:r>
            <a:endParaRPr sz="4400"/>
          </a:p>
        </p:txBody>
      </p:sp>
      <p:sp>
        <p:nvSpPr>
          <p:cNvPr id="4" name="object 4"/>
          <p:cNvSpPr txBox="1"/>
          <p:nvPr/>
        </p:nvSpPr>
        <p:spPr>
          <a:xfrm>
            <a:off x="2641219" y="2207767"/>
            <a:ext cx="5691505" cy="3395345"/>
          </a:xfrm>
          <a:prstGeom prst="rect">
            <a:avLst/>
          </a:prstGeom>
        </p:spPr>
        <p:txBody>
          <a:bodyPr vert="horz" wrap="square" lIns="0" tIns="60960" rIns="0" bIns="0" rtlCol="0">
            <a:spAutoFit/>
          </a:bodyPr>
          <a:lstStyle/>
          <a:p>
            <a:pPr marL="241300" marR="528320" indent="-228600">
              <a:lnSpc>
                <a:spcPts val="3020"/>
              </a:lnSpc>
              <a:spcBef>
                <a:spcPts val="480"/>
              </a:spcBef>
              <a:buFont typeface="Arial"/>
              <a:buChar char="•"/>
              <a:tabLst>
                <a:tab pos="241300" algn="l"/>
              </a:tabLst>
            </a:pPr>
            <a:r>
              <a:rPr sz="2800" spc="-5" dirty="0">
                <a:solidFill>
                  <a:srgbClr val="FFFFFF"/>
                </a:solidFill>
                <a:latin typeface="Trebuchet MS"/>
                <a:cs typeface="Trebuchet MS"/>
              </a:rPr>
              <a:t>The </a:t>
            </a:r>
            <a:r>
              <a:rPr sz="2800" spc="-10" dirty="0">
                <a:solidFill>
                  <a:srgbClr val="FFFFFF"/>
                </a:solidFill>
                <a:latin typeface="Trebuchet MS"/>
                <a:cs typeface="Trebuchet MS"/>
              </a:rPr>
              <a:t>products </a:t>
            </a:r>
            <a:r>
              <a:rPr sz="2800" spc="-5" dirty="0">
                <a:solidFill>
                  <a:srgbClr val="FFFFFF"/>
                </a:solidFill>
                <a:latin typeface="Trebuchet MS"/>
                <a:cs typeface="Trebuchet MS"/>
              </a:rPr>
              <a:t>of </a:t>
            </a:r>
            <a:r>
              <a:rPr sz="2800" spc="-10" dirty="0">
                <a:solidFill>
                  <a:srgbClr val="FFFFFF"/>
                </a:solidFill>
                <a:latin typeface="Trebuchet MS"/>
                <a:cs typeface="Trebuchet MS"/>
              </a:rPr>
              <a:t>nuclear fission  have </a:t>
            </a:r>
            <a:r>
              <a:rPr sz="2800" spc="-5" dirty="0">
                <a:solidFill>
                  <a:srgbClr val="FFFFFF"/>
                </a:solidFill>
                <a:latin typeface="Trebuchet MS"/>
                <a:cs typeface="Trebuchet MS"/>
              </a:rPr>
              <a:t>long </a:t>
            </a:r>
            <a:r>
              <a:rPr sz="2800" spc="-10" dirty="0">
                <a:solidFill>
                  <a:srgbClr val="FFFFFF"/>
                </a:solidFill>
                <a:latin typeface="Trebuchet MS"/>
                <a:cs typeface="Trebuchet MS"/>
              </a:rPr>
              <a:t>half</a:t>
            </a:r>
            <a:r>
              <a:rPr sz="2800" spc="15" dirty="0">
                <a:solidFill>
                  <a:srgbClr val="FFFFFF"/>
                </a:solidFill>
                <a:latin typeface="Trebuchet MS"/>
                <a:cs typeface="Trebuchet MS"/>
              </a:rPr>
              <a:t> </a:t>
            </a:r>
            <a:r>
              <a:rPr sz="2800" spc="-5" dirty="0">
                <a:solidFill>
                  <a:srgbClr val="FFFFFF"/>
                </a:solidFill>
                <a:latin typeface="Trebuchet MS"/>
                <a:cs typeface="Trebuchet MS"/>
              </a:rPr>
              <a:t>lives.</a:t>
            </a:r>
            <a:endParaRPr sz="2800">
              <a:latin typeface="Trebuchet MS"/>
              <a:cs typeface="Trebuchet MS"/>
            </a:endParaRPr>
          </a:p>
          <a:p>
            <a:pPr marL="241300" marR="5080" indent="-228600">
              <a:lnSpc>
                <a:spcPts val="3030"/>
              </a:lnSpc>
              <a:spcBef>
                <a:spcPts val="1005"/>
              </a:spcBef>
              <a:buFont typeface="Arial"/>
              <a:buChar char="•"/>
              <a:tabLst>
                <a:tab pos="241300" algn="l"/>
              </a:tabLst>
            </a:pPr>
            <a:r>
              <a:rPr sz="2800" spc="-10" dirty="0">
                <a:solidFill>
                  <a:srgbClr val="FFFFFF"/>
                </a:solidFill>
                <a:latin typeface="Trebuchet MS"/>
                <a:cs typeface="Trebuchet MS"/>
              </a:rPr>
              <a:t>They will continue </a:t>
            </a:r>
            <a:r>
              <a:rPr sz="2800" spc="-5" dirty="0">
                <a:solidFill>
                  <a:srgbClr val="FFFFFF"/>
                </a:solidFill>
                <a:latin typeface="Trebuchet MS"/>
                <a:cs typeface="Trebuchet MS"/>
              </a:rPr>
              <a:t>to </a:t>
            </a:r>
            <a:r>
              <a:rPr sz="2800" spc="-10" dirty="0">
                <a:solidFill>
                  <a:srgbClr val="FFFFFF"/>
                </a:solidFill>
                <a:latin typeface="Trebuchet MS"/>
                <a:cs typeface="Trebuchet MS"/>
              </a:rPr>
              <a:t>be  </a:t>
            </a:r>
            <a:r>
              <a:rPr sz="2800" spc="-5" dirty="0">
                <a:solidFill>
                  <a:srgbClr val="FFFFFF"/>
                </a:solidFill>
                <a:latin typeface="Trebuchet MS"/>
                <a:cs typeface="Trebuchet MS"/>
              </a:rPr>
              <a:t>radioactive for </a:t>
            </a:r>
            <a:r>
              <a:rPr sz="2800" spc="-10" dirty="0">
                <a:solidFill>
                  <a:srgbClr val="FFFFFF"/>
                </a:solidFill>
                <a:latin typeface="Trebuchet MS"/>
                <a:cs typeface="Trebuchet MS"/>
              </a:rPr>
              <a:t>many thousands </a:t>
            </a:r>
            <a:r>
              <a:rPr sz="2800" spc="-5" dirty="0">
                <a:solidFill>
                  <a:srgbClr val="FFFFFF"/>
                </a:solidFill>
                <a:latin typeface="Trebuchet MS"/>
                <a:cs typeface="Trebuchet MS"/>
              </a:rPr>
              <a:t>of  </a:t>
            </a:r>
            <a:r>
              <a:rPr sz="2800" spc="-10" dirty="0">
                <a:solidFill>
                  <a:srgbClr val="FFFFFF"/>
                </a:solidFill>
                <a:latin typeface="Trebuchet MS"/>
                <a:cs typeface="Trebuchet MS"/>
              </a:rPr>
              <a:t>years.</a:t>
            </a:r>
            <a:endParaRPr sz="2800">
              <a:latin typeface="Trebuchet MS"/>
              <a:cs typeface="Trebuchet MS"/>
            </a:endParaRPr>
          </a:p>
          <a:p>
            <a:pPr marL="241300" marR="116839" indent="-228600">
              <a:lnSpc>
                <a:spcPct val="90000"/>
              </a:lnSpc>
              <a:spcBef>
                <a:spcPts val="940"/>
              </a:spcBef>
              <a:buFont typeface="Arial"/>
              <a:buChar char="•"/>
              <a:tabLst>
                <a:tab pos="241300" algn="l"/>
              </a:tabLst>
            </a:pPr>
            <a:r>
              <a:rPr sz="2800" spc="-5" dirty="0">
                <a:solidFill>
                  <a:srgbClr val="FFFFFF"/>
                </a:solidFill>
                <a:latin typeface="Trebuchet MS"/>
                <a:cs typeface="Trebuchet MS"/>
              </a:rPr>
              <a:t>Stored nuclear </a:t>
            </a:r>
            <a:r>
              <a:rPr sz="2800" spc="-10" dirty="0">
                <a:solidFill>
                  <a:srgbClr val="FFFFFF"/>
                </a:solidFill>
                <a:latin typeface="Trebuchet MS"/>
                <a:cs typeface="Trebuchet MS"/>
              </a:rPr>
              <a:t>waste can be  extremely </a:t>
            </a:r>
            <a:r>
              <a:rPr sz="2800" spc="-5" dirty="0">
                <a:solidFill>
                  <a:srgbClr val="FFFFFF"/>
                </a:solidFill>
                <a:latin typeface="Trebuchet MS"/>
                <a:cs typeface="Trebuchet MS"/>
              </a:rPr>
              <a:t>volatile </a:t>
            </a:r>
            <a:r>
              <a:rPr sz="2800" spc="-10" dirty="0">
                <a:solidFill>
                  <a:srgbClr val="FFFFFF"/>
                </a:solidFill>
                <a:latin typeface="Trebuchet MS"/>
                <a:cs typeface="Trebuchet MS"/>
              </a:rPr>
              <a:t>and dangerous  </a:t>
            </a:r>
            <a:r>
              <a:rPr sz="2800" spc="-5" dirty="0">
                <a:solidFill>
                  <a:srgbClr val="FFFFFF"/>
                </a:solidFill>
                <a:latin typeface="Trebuchet MS"/>
                <a:cs typeface="Trebuchet MS"/>
              </a:rPr>
              <a:t>for </a:t>
            </a:r>
            <a:r>
              <a:rPr sz="2800" spc="-10" dirty="0">
                <a:solidFill>
                  <a:srgbClr val="FFFFFF"/>
                </a:solidFill>
                <a:latin typeface="Trebuchet MS"/>
                <a:cs typeface="Trebuchet MS"/>
              </a:rPr>
              <a:t>many years </a:t>
            </a:r>
            <a:r>
              <a:rPr sz="2800" spc="-5" dirty="0">
                <a:solidFill>
                  <a:srgbClr val="FFFFFF"/>
                </a:solidFill>
                <a:latin typeface="Trebuchet MS"/>
                <a:cs typeface="Trebuchet MS"/>
              </a:rPr>
              <a:t>to</a:t>
            </a:r>
            <a:r>
              <a:rPr sz="2800" spc="15" dirty="0">
                <a:solidFill>
                  <a:srgbClr val="FFFFFF"/>
                </a:solidFill>
                <a:latin typeface="Trebuchet MS"/>
                <a:cs typeface="Trebuchet MS"/>
              </a:rPr>
              <a:t> </a:t>
            </a:r>
            <a:r>
              <a:rPr sz="2800" spc="-10" dirty="0">
                <a:solidFill>
                  <a:srgbClr val="FFFFFF"/>
                </a:solidFill>
                <a:latin typeface="Trebuchet MS"/>
                <a:cs typeface="Trebuchet MS"/>
              </a:rPr>
              <a:t>come.</a:t>
            </a:r>
            <a:endParaRPr sz="2800">
              <a:latin typeface="Trebuchet MS"/>
              <a:cs typeface="Trebuchet M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6857998"/>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2954782" y="591693"/>
            <a:ext cx="1975485" cy="696595"/>
          </a:xfrm>
          <a:prstGeom prst="rect">
            <a:avLst/>
          </a:prstGeom>
        </p:spPr>
        <p:txBody>
          <a:bodyPr vert="horz" wrap="square" lIns="0" tIns="13335" rIns="0" bIns="0" rtlCol="0">
            <a:spAutoFit/>
          </a:bodyPr>
          <a:lstStyle/>
          <a:p>
            <a:pPr marL="12700">
              <a:lnSpc>
                <a:spcPct val="100000"/>
              </a:lnSpc>
              <a:spcBef>
                <a:spcPts val="105"/>
              </a:spcBef>
            </a:pPr>
            <a:r>
              <a:rPr sz="4400" spc="-20" dirty="0">
                <a:solidFill>
                  <a:srgbClr val="FFFFFF"/>
                </a:solidFill>
              </a:rPr>
              <a:t>Storage</a:t>
            </a:r>
            <a:endParaRPr sz="4400"/>
          </a:p>
        </p:txBody>
      </p:sp>
      <p:sp>
        <p:nvSpPr>
          <p:cNvPr id="4" name="object 4"/>
          <p:cNvSpPr/>
          <p:nvPr/>
        </p:nvSpPr>
        <p:spPr>
          <a:xfrm>
            <a:off x="2967227" y="1235202"/>
            <a:ext cx="1949450" cy="55244"/>
          </a:xfrm>
          <a:custGeom>
            <a:avLst/>
            <a:gdLst/>
            <a:ahLst/>
            <a:cxnLst/>
            <a:rect l="l" t="t" r="r" b="b"/>
            <a:pathLst>
              <a:path w="1949450" h="55244">
                <a:moveTo>
                  <a:pt x="1949196" y="0"/>
                </a:moveTo>
                <a:lnTo>
                  <a:pt x="0" y="0"/>
                </a:lnTo>
                <a:lnTo>
                  <a:pt x="0" y="54863"/>
                </a:lnTo>
                <a:lnTo>
                  <a:pt x="1949196" y="54863"/>
                </a:lnTo>
                <a:lnTo>
                  <a:pt x="1949196" y="0"/>
                </a:lnTo>
                <a:close/>
              </a:path>
            </a:pathLst>
          </a:custGeom>
          <a:solidFill>
            <a:srgbClr val="FFFFFF"/>
          </a:solidFill>
        </p:spPr>
        <p:txBody>
          <a:bodyPr wrap="square" lIns="0" tIns="0" rIns="0" bIns="0" rtlCol="0"/>
          <a:lstStyle/>
          <a:p>
            <a:endParaRPr/>
          </a:p>
        </p:txBody>
      </p:sp>
      <p:sp>
        <p:nvSpPr>
          <p:cNvPr id="5" name="object 5"/>
          <p:cNvSpPr txBox="1"/>
          <p:nvPr/>
        </p:nvSpPr>
        <p:spPr>
          <a:xfrm>
            <a:off x="731926" y="1579270"/>
            <a:ext cx="7207250" cy="1433830"/>
          </a:xfrm>
          <a:prstGeom prst="rect">
            <a:avLst/>
          </a:prstGeom>
        </p:spPr>
        <p:txBody>
          <a:bodyPr vert="horz" wrap="square" lIns="0" tIns="97790" rIns="0" bIns="0" rtlCol="0">
            <a:spAutoFit/>
          </a:bodyPr>
          <a:lstStyle/>
          <a:p>
            <a:pPr marL="241300" indent="-228600">
              <a:lnSpc>
                <a:spcPct val="100000"/>
              </a:lnSpc>
              <a:spcBef>
                <a:spcPts val="770"/>
              </a:spcBef>
              <a:buFont typeface="Arial"/>
              <a:buChar char="•"/>
              <a:tabLst>
                <a:tab pos="241300" algn="l"/>
              </a:tabLst>
            </a:pPr>
            <a:r>
              <a:rPr sz="2800" spc="-5" dirty="0">
                <a:solidFill>
                  <a:srgbClr val="FFFFFF"/>
                </a:solidFill>
                <a:latin typeface="Trebuchet MS"/>
                <a:cs typeface="Trebuchet MS"/>
              </a:rPr>
              <a:t>One of </a:t>
            </a:r>
            <a:r>
              <a:rPr sz="2800" spc="-10" dirty="0">
                <a:solidFill>
                  <a:srgbClr val="FFFFFF"/>
                </a:solidFill>
                <a:latin typeface="Trebuchet MS"/>
                <a:cs typeface="Trebuchet MS"/>
              </a:rPr>
              <a:t>the major </a:t>
            </a:r>
            <a:r>
              <a:rPr sz="2800" spc="-5" dirty="0">
                <a:solidFill>
                  <a:srgbClr val="FFFFFF"/>
                </a:solidFill>
                <a:latin typeface="Trebuchet MS"/>
                <a:cs typeface="Trebuchet MS"/>
              </a:rPr>
              <a:t>issue is</a:t>
            </a:r>
            <a:r>
              <a:rPr sz="2800" spc="25" dirty="0">
                <a:solidFill>
                  <a:srgbClr val="FFFFFF"/>
                </a:solidFill>
                <a:latin typeface="Trebuchet MS"/>
                <a:cs typeface="Trebuchet MS"/>
              </a:rPr>
              <a:t> </a:t>
            </a:r>
            <a:r>
              <a:rPr sz="2800" spc="-5" dirty="0">
                <a:solidFill>
                  <a:srgbClr val="FFFFFF"/>
                </a:solidFill>
                <a:latin typeface="Trebuchet MS"/>
                <a:cs typeface="Trebuchet MS"/>
              </a:rPr>
              <a:t>storage</a:t>
            </a:r>
            <a:endParaRPr sz="2800">
              <a:latin typeface="Trebuchet MS"/>
              <a:cs typeface="Trebuchet MS"/>
            </a:endParaRPr>
          </a:p>
          <a:p>
            <a:pPr marL="241300" marR="5080" indent="-228600">
              <a:lnSpc>
                <a:spcPts val="3020"/>
              </a:lnSpc>
              <a:spcBef>
                <a:spcPts val="1055"/>
              </a:spcBef>
              <a:buFont typeface="Arial"/>
              <a:buChar char="•"/>
              <a:tabLst>
                <a:tab pos="241300" algn="l"/>
              </a:tabLst>
            </a:pPr>
            <a:r>
              <a:rPr sz="2800" spc="-10" dirty="0">
                <a:solidFill>
                  <a:srgbClr val="FFFFFF"/>
                </a:solidFill>
                <a:latin typeface="Trebuchet MS"/>
                <a:cs typeface="Trebuchet MS"/>
              </a:rPr>
              <a:t>Can </a:t>
            </a:r>
            <a:r>
              <a:rPr sz="2800" spc="-5" dirty="0">
                <a:solidFill>
                  <a:srgbClr val="FFFFFF"/>
                </a:solidFill>
                <a:latin typeface="Trebuchet MS"/>
                <a:cs typeface="Trebuchet MS"/>
              </a:rPr>
              <a:t>be stored in ground, </a:t>
            </a:r>
            <a:r>
              <a:rPr sz="2800" spc="-10" dirty="0">
                <a:solidFill>
                  <a:srgbClr val="FFFFFF"/>
                </a:solidFill>
                <a:latin typeface="Trebuchet MS"/>
                <a:cs typeface="Trebuchet MS"/>
              </a:rPr>
              <a:t>ejected </a:t>
            </a:r>
            <a:r>
              <a:rPr sz="2800" spc="-5" dirty="0">
                <a:solidFill>
                  <a:srgbClr val="FFFFFF"/>
                </a:solidFill>
                <a:latin typeface="Trebuchet MS"/>
                <a:cs typeface="Trebuchet MS"/>
              </a:rPr>
              <a:t>in space,  </a:t>
            </a:r>
            <a:r>
              <a:rPr sz="2800" spc="-10" dirty="0">
                <a:solidFill>
                  <a:srgbClr val="FFFFFF"/>
                </a:solidFill>
                <a:latin typeface="Trebuchet MS"/>
                <a:cs typeface="Trebuchet MS"/>
              </a:rPr>
              <a:t>disposed </a:t>
            </a:r>
            <a:r>
              <a:rPr sz="2800" spc="-5" dirty="0">
                <a:solidFill>
                  <a:srgbClr val="FFFFFF"/>
                </a:solidFill>
                <a:latin typeface="Trebuchet MS"/>
                <a:cs typeface="Trebuchet MS"/>
              </a:rPr>
              <a:t>in </a:t>
            </a:r>
            <a:r>
              <a:rPr sz="2800" spc="-10" dirty="0">
                <a:solidFill>
                  <a:srgbClr val="FFFFFF"/>
                </a:solidFill>
                <a:latin typeface="Trebuchet MS"/>
                <a:cs typeface="Trebuchet MS"/>
              </a:rPr>
              <a:t>ocean </a:t>
            </a:r>
            <a:r>
              <a:rPr sz="2800" spc="-5" dirty="0">
                <a:solidFill>
                  <a:srgbClr val="FFFFFF"/>
                </a:solidFill>
                <a:latin typeface="Trebuchet MS"/>
                <a:cs typeface="Trebuchet MS"/>
              </a:rPr>
              <a:t>or </a:t>
            </a:r>
            <a:r>
              <a:rPr sz="2800" spc="-10" dirty="0">
                <a:solidFill>
                  <a:srgbClr val="FFFFFF"/>
                </a:solidFill>
                <a:latin typeface="Trebuchet MS"/>
                <a:cs typeface="Trebuchet MS"/>
              </a:rPr>
              <a:t>disposed </a:t>
            </a:r>
            <a:r>
              <a:rPr sz="2800" spc="-5" dirty="0">
                <a:solidFill>
                  <a:srgbClr val="FFFFFF"/>
                </a:solidFill>
                <a:latin typeface="Trebuchet MS"/>
                <a:cs typeface="Trebuchet MS"/>
              </a:rPr>
              <a:t>in </a:t>
            </a:r>
            <a:r>
              <a:rPr sz="2800" spc="-10" dirty="0">
                <a:solidFill>
                  <a:srgbClr val="FFFFFF"/>
                </a:solidFill>
                <a:latin typeface="Trebuchet MS"/>
                <a:cs typeface="Trebuchet MS"/>
              </a:rPr>
              <a:t>ice</a:t>
            </a:r>
            <a:r>
              <a:rPr sz="2800" spc="90" dirty="0">
                <a:solidFill>
                  <a:srgbClr val="FFFFFF"/>
                </a:solidFill>
                <a:latin typeface="Trebuchet MS"/>
                <a:cs typeface="Trebuchet MS"/>
              </a:rPr>
              <a:t> </a:t>
            </a:r>
            <a:r>
              <a:rPr sz="2800" spc="-10" dirty="0">
                <a:solidFill>
                  <a:srgbClr val="FFFFFF"/>
                </a:solidFill>
                <a:latin typeface="Trebuchet MS"/>
                <a:cs typeface="Trebuchet MS"/>
              </a:rPr>
              <a:t>sheets.</a:t>
            </a:r>
            <a:endParaRPr sz="2800">
              <a:latin typeface="Trebuchet MS"/>
              <a:cs typeface="Trebuchet M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42869" y="591693"/>
            <a:ext cx="4627245" cy="696595"/>
          </a:xfrm>
          <a:prstGeom prst="rect">
            <a:avLst/>
          </a:prstGeom>
        </p:spPr>
        <p:txBody>
          <a:bodyPr vert="horz" wrap="square" lIns="0" tIns="13335" rIns="0" bIns="0" rtlCol="0">
            <a:spAutoFit/>
          </a:bodyPr>
          <a:lstStyle/>
          <a:p>
            <a:pPr marL="12700">
              <a:lnSpc>
                <a:spcPct val="100000"/>
              </a:lnSpc>
              <a:spcBef>
                <a:spcPts val="105"/>
              </a:spcBef>
            </a:pPr>
            <a:r>
              <a:rPr sz="4400" spc="-5" dirty="0"/>
              <a:t>Affects </a:t>
            </a:r>
            <a:r>
              <a:rPr sz="4400" dirty="0"/>
              <a:t>on</a:t>
            </a:r>
            <a:r>
              <a:rPr sz="4400" spc="-90" dirty="0"/>
              <a:t> </a:t>
            </a:r>
            <a:r>
              <a:rPr sz="4400" dirty="0"/>
              <a:t>Nature</a:t>
            </a:r>
            <a:endParaRPr sz="4400"/>
          </a:p>
        </p:txBody>
      </p:sp>
      <p:grpSp>
        <p:nvGrpSpPr>
          <p:cNvPr id="3" name="object 3"/>
          <p:cNvGrpSpPr/>
          <p:nvPr/>
        </p:nvGrpSpPr>
        <p:grpSpPr>
          <a:xfrm>
            <a:off x="3107435" y="1235202"/>
            <a:ext cx="4653280" cy="5152390"/>
            <a:chOff x="3107435" y="1235202"/>
            <a:chExt cx="4653280" cy="5152390"/>
          </a:xfrm>
        </p:grpSpPr>
        <p:sp>
          <p:nvSpPr>
            <p:cNvPr id="4" name="object 4"/>
            <p:cNvSpPr/>
            <p:nvPr/>
          </p:nvSpPr>
          <p:spPr>
            <a:xfrm>
              <a:off x="3155060" y="1235202"/>
              <a:ext cx="4605655" cy="55244"/>
            </a:xfrm>
            <a:custGeom>
              <a:avLst/>
              <a:gdLst/>
              <a:ahLst/>
              <a:cxnLst/>
              <a:rect l="l" t="t" r="r" b="b"/>
              <a:pathLst>
                <a:path w="4605655" h="55244">
                  <a:moveTo>
                    <a:pt x="4605528" y="0"/>
                  </a:moveTo>
                  <a:lnTo>
                    <a:pt x="0" y="0"/>
                  </a:lnTo>
                  <a:lnTo>
                    <a:pt x="0" y="54863"/>
                  </a:lnTo>
                  <a:lnTo>
                    <a:pt x="4605528" y="54863"/>
                  </a:lnTo>
                  <a:lnTo>
                    <a:pt x="4605528" y="0"/>
                  </a:lnTo>
                  <a:close/>
                </a:path>
              </a:pathLst>
            </a:custGeom>
            <a:solidFill>
              <a:srgbClr val="FFFF00"/>
            </a:solidFill>
          </p:spPr>
          <p:txBody>
            <a:bodyPr wrap="square" lIns="0" tIns="0" rIns="0" bIns="0" rtlCol="0"/>
            <a:lstStyle/>
            <a:p>
              <a:endParaRPr/>
            </a:p>
          </p:txBody>
        </p:sp>
        <p:sp>
          <p:nvSpPr>
            <p:cNvPr id="5" name="object 5"/>
            <p:cNvSpPr/>
            <p:nvPr/>
          </p:nvSpPr>
          <p:spPr>
            <a:xfrm>
              <a:off x="3107435" y="3758184"/>
              <a:ext cx="4381500" cy="2628900"/>
            </a:xfrm>
            <a:prstGeom prst="rect">
              <a:avLst/>
            </a:prstGeom>
            <a:blipFill>
              <a:blip r:embed="rId2" cstate="print"/>
              <a:stretch>
                <a:fillRect/>
              </a:stretch>
            </a:blipFill>
          </p:spPr>
          <p:txBody>
            <a:bodyPr wrap="square" lIns="0" tIns="0" rIns="0" bIns="0" rtlCol="0"/>
            <a:lstStyle/>
            <a:p>
              <a:endParaRPr/>
            </a:p>
          </p:txBody>
        </p:sp>
      </p:grpSp>
      <p:sp>
        <p:nvSpPr>
          <p:cNvPr id="6" name="object 6"/>
          <p:cNvSpPr txBox="1"/>
          <p:nvPr/>
        </p:nvSpPr>
        <p:spPr>
          <a:xfrm>
            <a:off x="2168144" y="1767586"/>
            <a:ext cx="6414770" cy="1732280"/>
          </a:xfrm>
          <a:prstGeom prst="rect">
            <a:avLst/>
          </a:prstGeom>
        </p:spPr>
        <p:txBody>
          <a:bodyPr vert="horz" wrap="square" lIns="0" tIns="60960" rIns="0" bIns="0" rtlCol="0">
            <a:spAutoFit/>
          </a:bodyPr>
          <a:lstStyle/>
          <a:p>
            <a:pPr marL="241300" marR="259715" indent="-228600">
              <a:lnSpc>
                <a:spcPts val="3020"/>
              </a:lnSpc>
              <a:spcBef>
                <a:spcPts val="480"/>
              </a:spcBef>
              <a:buFont typeface="Arial"/>
              <a:buChar char="•"/>
              <a:tabLst>
                <a:tab pos="241300" algn="l"/>
              </a:tabLst>
            </a:pPr>
            <a:r>
              <a:rPr sz="2800" spc="-10" dirty="0">
                <a:solidFill>
                  <a:srgbClr val="FFFFFF"/>
                </a:solidFill>
                <a:latin typeface="Trebuchet MS"/>
                <a:cs typeface="Trebuchet MS"/>
              </a:rPr>
              <a:t>Have huge environmental impacts </a:t>
            </a:r>
            <a:r>
              <a:rPr sz="2800" spc="-5" dirty="0">
                <a:solidFill>
                  <a:srgbClr val="FFFFFF"/>
                </a:solidFill>
                <a:latin typeface="Trebuchet MS"/>
                <a:cs typeface="Trebuchet MS"/>
              </a:rPr>
              <a:t>on  </a:t>
            </a:r>
            <a:r>
              <a:rPr sz="2800" spc="-10" dirty="0">
                <a:solidFill>
                  <a:srgbClr val="FFFFFF"/>
                </a:solidFill>
                <a:latin typeface="Trebuchet MS"/>
                <a:cs typeface="Trebuchet MS"/>
              </a:rPr>
              <a:t>plant and animal</a:t>
            </a:r>
            <a:r>
              <a:rPr sz="2800" spc="45" dirty="0">
                <a:solidFill>
                  <a:srgbClr val="FFFFFF"/>
                </a:solidFill>
                <a:latin typeface="Trebuchet MS"/>
                <a:cs typeface="Trebuchet MS"/>
              </a:rPr>
              <a:t> </a:t>
            </a:r>
            <a:r>
              <a:rPr sz="2800" spc="-10" dirty="0">
                <a:solidFill>
                  <a:srgbClr val="FFFFFF"/>
                </a:solidFill>
                <a:latin typeface="Trebuchet MS"/>
                <a:cs typeface="Trebuchet MS"/>
              </a:rPr>
              <a:t>species.</a:t>
            </a:r>
            <a:endParaRPr sz="2800">
              <a:latin typeface="Trebuchet MS"/>
              <a:cs typeface="Trebuchet MS"/>
            </a:endParaRPr>
          </a:p>
          <a:p>
            <a:pPr marL="241300" marR="5080" indent="-228600">
              <a:lnSpc>
                <a:spcPts val="3020"/>
              </a:lnSpc>
              <a:spcBef>
                <a:spcPts val="1015"/>
              </a:spcBef>
              <a:buFont typeface="Arial"/>
              <a:buChar char="•"/>
              <a:tabLst>
                <a:tab pos="241300" algn="l"/>
              </a:tabLst>
            </a:pPr>
            <a:r>
              <a:rPr sz="2800" spc="-10" dirty="0">
                <a:solidFill>
                  <a:srgbClr val="FFFFFF"/>
                </a:solidFill>
                <a:latin typeface="Trebuchet MS"/>
                <a:cs typeface="Trebuchet MS"/>
              </a:rPr>
              <a:t>Can cause cancerous </a:t>
            </a:r>
            <a:r>
              <a:rPr sz="2800" spc="-5" dirty="0">
                <a:solidFill>
                  <a:srgbClr val="FFFFFF"/>
                </a:solidFill>
                <a:latin typeface="Trebuchet MS"/>
                <a:cs typeface="Trebuchet MS"/>
              </a:rPr>
              <a:t>growths, for  </a:t>
            </a:r>
            <a:r>
              <a:rPr sz="2800" spc="-10" dirty="0">
                <a:solidFill>
                  <a:srgbClr val="FFFFFF"/>
                </a:solidFill>
                <a:latin typeface="Trebuchet MS"/>
                <a:cs typeface="Trebuchet MS"/>
              </a:rPr>
              <a:t>instance, </a:t>
            </a:r>
            <a:r>
              <a:rPr sz="2800" spc="-5" dirty="0">
                <a:solidFill>
                  <a:srgbClr val="FFFFFF"/>
                </a:solidFill>
                <a:latin typeface="Trebuchet MS"/>
                <a:cs typeface="Trebuchet MS"/>
              </a:rPr>
              <a:t>or </a:t>
            </a:r>
            <a:r>
              <a:rPr sz="2800" spc="-10" dirty="0">
                <a:solidFill>
                  <a:srgbClr val="FFFFFF"/>
                </a:solidFill>
                <a:latin typeface="Trebuchet MS"/>
                <a:cs typeface="Trebuchet MS"/>
              </a:rPr>
              <a:t>causing </a:t>
            </a:r>
            <a:r>
              <a:rPr sz="2800" spc="-5" dirty="0">
                <a:solidFill>
                  <a:srgbClr val="FFFFFF"/>
                </a:solidFill>
                <a:latin typeface="Trebuchet MS"/>
                <a:cs typeface="Trebuchet MS"/>
              </a:rPr>
              <a:t>genetic</a:t>
            </a:r>
            <a:r>
              <a:rPr sz="2800" spc="75" dirty="0">
                <a:solidFill>
                  <a:srgbClr val="FFFFFF"/>
                </a:solidFill>
                <a:latin typeface="Trebuchet MS"/>
                <a:cs typeface="Trebuchet MS"/>
              </a:rPr>
              <a:t> </a:t>
            </a:r>
            <a:r>
              <a:rPr sz="2800" spc="-10" dirty="0">
                <a:solidFill>
                  <a:srgbClr val="FFFFFF"/>
                </a:solidFill>
                <a:latin typeface="Trebuchet MS"/>
                <a:cs typeface="Trebuchet MS"/>
              </a:rPr>
              <a:t>problems.</a:t>
            </a:r>
            <a:endParaRPr sz="2800">
              <a:latin typeface="Trebuchet MS"/>
              <a:cs typeface="Trebuchet M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8D4AFCDA-D9C5-4851-9B91-21F325689EE7}"/>
              </a:ext>
            </a:extLst>
          </p:cNvPr>
          <p:cNvSpPr>
            <a:spLocks noGrp="1"/>
          </p:cNvSpPr>
          <p:nvPr>
            <p:ph type="dt" sz="half" idx="6"/>
          </p:nvPr>
        </p:nvSpPr>
        <p:spPr/>
        <p:txBody>
          <a:bodyPr/>
          <a:lstStyle/>
          <a:p>
            <a:fld id="{FB3CDB0D-A960-4CFF-9360-5D572AF4DF7F}" type="datetime2">
              <a:rPr lang="en-US" smtClean="0"/>
              <a:t>Thursday, June 4, 2020</a:t>
            </a:fld>
            <a:endParaRPr lang="en-US"/>
          </a:p>
        </p:txBody>
      </p:sp>
      <p:sp>
        <p:nvSpPr>
          <p:cNvPr id="4" name="Slayt Numarası Yer Tutucusu 3">
            <a:extLst>
              <a:ext uri="{FF2B5EF4-FFF2-40B4-BE49-F238E27FC236}">
                <a16:creationId xmlns:a16="http://schemas.microsoft.com/office/drawing/2014/main" id="{515D162C-0D36-4B82-BF1D-511A8731E5AA}"/>
              </a:ext>
            </a:extLst>
          </p:cNvPr>
          <p:cNvSpPr>
            <a:spLocks noGrp="1"/>
          </p:cNvSpPr>
          <p:nvPr>
            <p:ph type="sldNum" sz="quarter" idx="7"/>
          </p:nvPr>
        </p:nvSpPr>
        <p:spPr/>
        <p:txBody>
          <a:bodyPr/>
          <a:lstStyle/>
          <a:p>
            <a:fld id="{7E7BA886-454A-433D-B5B3-3CD00C4D3740}" type="slidenum">
              <a:rPr lang="en-US" smtClean="0"/>
              <a:t>4</a:t>
            </a:fld>
            <a:endParaRPr lang="en-US"/>
          </a:p>
        </p:txBody>
      </p:sp>
      <p:sp>
        <p:nvSpPr>
          <p:cNvPr id="3" name="Metin kutusu 2">
            <a:extLst>
              <a:ext uri="{FF2B5EF4-FFF2-40B4-BE49-F238E27FC236}">
                <a16:creationId xmlns:a16="http://schemas.microsoft.com/office/drawing/2014/main" id="{68026149-02AF-4724-9A82-051F0F854002}"/>
              </a:ext>
            </a:extLst>
          </p:cNvPr>
          <p:cNvSpPr txBox="1"/>
          <p:nvPr/>
        </p:nvSpPr>
        <p:spPr>
          <a:xfrm>
            <a:off x="1739551" y="1068796"/>
            <a:ext cx="6984777" cy="1754326"/>
          </a:xfrm>
          <a:prstGeom prst="rect">
            <a:avLst/>
          </a:prstGeom>
          <a:noFill/>
        </p:spPr>
        <p:txBody>
          <a:bodyPr wrap="square" rtlCol="0">
            <a:spAutoFit/>
          </a:bodyPr>
          <a:lstStyle/>
          <a:p>
            <a:r>
              <a:rPr lang="en-US" dirty="0">
                <a:solidFill>
                  <a:schemeClr val="bg1"/>
                </a:solidFill>
              </a:rPr>
              <a:t>Radioactive waste is nuclear fuel that is produced after being used inside of a nuclear reactor. Although it looks the same as it did before it went inside of the nuclear producer it has changed compounds and is nothing like the same. What is left is considered radioactive material and is very dangerous to anyone. This is very dangerous and remains this way for not just </a:t>
            </a:r>
            <a:r>
              <a:rPr lang="en-US" dirty="0">
                <a:highlight>
                  <a:srgbClr val="FFFF00"/>
                </a:highlight>
              </a:rPr>
              <a:t>a few years but for thousands of years.</a:t>
            </a:r>
            <a:endParaRPr lang="tr-TR" dirty="0">
              <a:highlight>
                <a:srgbClr val="FFFF00"/>
              </a:highlight>
            </a:endParaRPr>
          </a:p>
        </p:txBody>
      </p:sp>
      <p:sp>
        <p:nvSpPr>
          <p:cNvPr id="8" name="Metin kutusu 7">
            <a:extLst>
              <a:ext uri="{FF2B5EF4-FFF2-40B4-BE49-F238E27FC236}">
                <a16:creationId xmlns:a16="http://schemas.microsoft.com/office/drawing/2014/main" id="{AB7B02FC-4B80-4AAE-8039-A6230ADCC240}"/>
              </a:ext>
            </a:extLst>
          </p:cNvPr>
          <p:cNvSpPr txBox="1"/>
          <p:nvPr/>
        </p:nvSpPr>
        <p:spPr>
          <a:xfrm>
            <a:off x="0" y="-21869"/>
            <a:ext cx="9144000" cy="276999"/>
          </a:xfrm>
          <a:prstGeom prst="rect">
            <a:avLst/>
          </a:prstGeom>
          <a:solidFill>
            <a:schemeClr val="bg1">
              <a:lumMod val="75000"/>
            </a:schemeClr>
          </a:solidFill>
          <a:ln>
            <a:solidFill>
              <a:schemeClr val="accent4">
                <a:lumMod val="75000"/>
              </a:schemeClr>
            </a:solidFill>
          </a:ln>
        </p:spPr>
        <p:txBody>
          <a:bodyPr wrap="square" rtlCol="0">
            <a:spAutoFit/>
          </a:bodyPr>
          <a:lstStyle/>
          <a:p>
            <a:pPr algn="r"/>
            <a:r>
              <a:rPr lang="tr-TR" sz="1200" dirty="0"/>
              <a:t>RADIOACTIVE WASTE MANAGEMENT </a:t>
            </a:r>
          </a:p>
        </p:txBody>
      </p:sp>
      <p:sp>
        <p:nvSpPr>
          <p:cNvPr id="9" name="Dikdörtgen 8">
            <a:extLst>
              <a:ext uri="{FF2B5EF4-FFF2-40B4-BE49-F238E27FC236}">
                <a16:creationId xmlns:a16="http://schemas.microsoft.com/office/drawing/2014/main" id="{AF0CE717-3EB7-4485-8D62-5ACBE520CD41}"/>
              </a:ext>
            </a:extLst>
          </p:cNvPr>
          <p:cNvSpPr/>
          <p:nvPr/>
        </p:nvSpPr>
        <p:spPr>
          <a:xfrm>
            <a:off x="17535" y="319494"/>
            <a:ext cx="9144000" cy="470000"/>
          </a:xfrm>
          <a:prstGeom prst="rect">
            <a:avLst/>
          </a:prstGeom>
        </p:spPr>
        <p:txBody>
          <a:bodyPr wrap="square">
            <a:spAutoFit/>
          </a:bodyPr>
          <a:lstStyle/>
          <a:p>
            <a:pPr lvl="0" algn="ctr">
              <a:lnSpc>
                <a:spcPct val="107000"/>
              </a:lnSpc>
              <a:spcAft>
                <a:spcPts val="800"/>
              </a:spcAft>
            </a:pPr>
            <a:r>
              <a:rPr lang="tr-TR" sz="2400" b="1" dirty="0" err="1">
                <a:highlight>
                  <a:srgbClr val="00FF00"/>
                </a:highlight>
                <a:latin typeface="GulliverBL"/>
                <a:ea typeface="Calibri" panose="020F0502020204030204" pitchFamily="34" charset="0"/>
                <a:cs typeface="GulliverBL"/>
              </a:rPr>
              <a:t>Introduction</a:t>
            </a:r>
            <a:endParaRPr lang="tr-TR" sz="2400" dirty="0">
              <a:highlight>
                <a:srgbClr val="00FF00"/>
              </a:highligh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Resim 9">
            <a:extLst>
              <a:ext uri="{FF2B5EF4-FFF2-40B4-BE49-F238E27FC236}">
                <a16:creationId xmlns:a16="http://schemas.microsoft.com/office/drawing/2014/main" id="{61A99986-2EA1-40E1-A38D-CC206C5BEF8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0958" y="3102291"/>
            <a:ext cx="8147507" cy="3639078"/>
          </a:xfrm>
          <a:prstGeom prst="rect">
            <a:avLst/>
          </a:prstGeom>
        </p:spPr>
      </p:pic>
    </p:spTree>
    <p:extLst>
      <p:ext uri="{BB962C8B-B14F-4D97-AF65-F5344CB8AC3E}">
        <p14:creationId xmlns:p14="http://schemas.microsoft.com/office/powerpoint/2010/main" val="2777530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6857999"/>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489963" y="1361572"/>
            <a:ext cx="6051550" cy="2264410"/>
          </a:xfrm>
          <a:prstGeom prst="rect">
            <a:avLst/>
          </a:prstGeom>
        </p:spPr>
        <p:txBody>
          <a:bodyPr vert="horz" wrap="square" lIns="0" tIns="340360" rIns="0" bIns="0" rtlCol="0">
            <a:spAutoFit/>
          </a:bodyPr>
          <a:lstStyle/>
          <a:p>
            <a:pPr marL="12700">
              <a:lnSpc>
                <a:spcPct val="100000"/>
              </a:lnSpc>
              <a:spcBef>
                <a:spcPts val="2680"/>
              </a:spcBef>
            </a:pPr>
            <a:r>
              <a:rPr sz="9600" spc="-45" dirty="0">
                <a:solidFill>
                  <a:srgbClr val="FFFFFF"/>
                </a:solidFill>
              </a:rPr>
              <a:t>Storage</a:t>
            </a:r>
            <a:endParaRPr sz="9600"/>
          </a:p>
          <a:p>
            <a:pPr marL="3169285">
              <a:lnSpc>
                <a:spcPct val="100000"/>
              </a:lnSpc>
              <a:spcBef>
                <a:spcPts val="645"/>
              </a:spcBef>
            </a:pPr>
            <a:r>
              <a:rPr sz="2400" b="0" spc="-5" dirty="0">
                <a:solidFill>
                  <a:srgbClr val="92D050"/>
                </a:solidFill>
                <a:latin typeface="Trebuchet MS"/>
                <a:cs typeface="Trebuchet MS"/>
              </a:rPr>
              <a:t>of Radioactive</a:t>
            </a:r>
            <a:r>
              <a:rPr sz="2400" b="0" spc="-25" dirty="0">
                <a:solidFill>
                  <a:srgbClr val="92D050"/>
                </a:solidFill>
                <a:latin typeface="Trebuchet MS"/>
                <a:cs typeface="Trebuchet MS"/>
              </a:rPr>
              <a:t> </a:t>
            </a:r>
            <a:r>
              <a:rPr sz="2400" b="0" spc="-35" dirty="0">
                <a:solidFill>
                  <a:srgbClr val="92D050"/>
                </a:solidFill>
                <a:latin typeface="Trebuchet MS"/>
                <a:cs typeface="Trebuchet MS"/>
              </a:rPr>
              <a:t>Waste</a:t>
            </a:r>
            <a:endParaRPr sz="2400">
              <a:latin typeface="Trebuchet MS"/>
              <a:cs typeface="Trebuchet M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6857998"/>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702054" y="631393"/>
            <a:ext cx="5598160" cy="697230"/>
          </a:xfrm>
          <a:prstGeom prst="rect">
            <a:avLst/>
          </a:prstGeom>
        </p:spPr>
        <p:txBody>
          <a:bodyPr vert="horz" wrap="square" lIns="0" tIns="13335" rIns="0" bIns="0" rtlCol="0">
            <a:spAutoFit/>
          </a:bodyPr>
          <a:lstStyle/>
          <a:p>
            <a:pPr marL="12700">
              <a:lnSpc>
                <a:spcPct val="100000"/>
              </a:lnSpc>
              <a:spcBef>
                <a:spcPts val="105"/>
              </a:spcBef>
            </a:pPr>
            <a:r>
              <a:rPr sz="4400" spc="-20" dirty="0">
                <a:solidFill>
                  <a:srgbClr val="FFD966"/>
                </a:solidFill>
              </a:rPr>
              <a:t>Storage </a:t>
            </a:r>
            <a:r>
              <a:rPr sz="4400" dirty="0">
                <a:solidFill>
                  <a:srgbClr val="FFD966"/>
                </a:solidFill>
              </a:rPr>
              <a:t>of </a:t>
            </a:r>
            <a:r>
              <a:rPr sz="4400" spc="-5" dirty="0">
                <a:solidFill>
                  <a:srgbClr val="FFD966"/>
                </a:solidFill>
              </a:rPr>
              <a:t>Spent</a:t>
            </a:r>
            <a:r>
              <a:rPr sz="4400" spc="-95" dirty="0">
                <a:solidFill>
                  <a:srgbClr val="FFD966"/>
                </a:solidFill>
              </a:rPr>
              <a:t> </a:t>
            </a:r>
            <a:r>
              <a:rPr sz="4400" spc="-50" dirty="0">
                <a:solidFill>
                  <a:srgbClr val="FFD966"/>
                </a:solidFill>
              </a:rPr>
              <a:t>Fuel</a:t>
            </a:r>
            <a:endParaRPr sz="4400"/>
          </a:p>
        </p:txBody>
      </p:sp>
      <p:sp>
        <p:nvSpPr>
          <p:cNvPr id="4" name="object 4"/>
          <p:cNvSpPr/>
          <p:nvPr/>
        </p:nvSpPr>
        <p:spPr>
          <a:xfrm>
            <a:off x="1714500" y="1275080"/>
            <a:ext cx="5573395" cy="55244"/>
          </a:xfrm>
          <a:custGeom>
            <a:avLst/>
            <a:gdLst/>
            <a:ahLst/>
            <a:cxnLst/>
            <a:rect l="l" t="t" r="r" b="b"/>
            <a:pathLst>
              <a:path w="5573395" h="55244">
                <a:moveTo>
                  <a:pt x="5573268" y="0"/>
                </a:moveTo>
                <a:lnTo>
                  <a:pt x="0" y="0"/>
                </a:lnTo>
                <a:lnTo>
                  <a:pt x="0" y="54864"/>
                </a:lnTo>
                <a:lnTo>
                  <a:pt x="5573268" y="54864"/>
                </a:lnTo>
                <a:lnTo>
                  <a:pt x="5573268" y="0"/>
                </a:lnTo>
                <a:close/>
              </a:path>
            </a:pathLst>
          </a:custGeom>
          <a:solidFill>
            <a:srgbClr val="FFD966"/>
          </a:solidFill>
        </p:spPr>
        <p:txBody>
          <a:bodyPr wrap="square" lIns="0" tIns="0" rIns="0" bIns="0" rtlCol="0"/>
          <a:lstStyle/>
          <a:p>
            <a:endParaRPr/>
          </a:p>
        </p:txBody>
      </p:sp>
      <p:sp>
        <p:nvSpPr>
          <p:cNvPr id="5" name="object 5"/>
          <p:cNvSpPr txBox="1"/>
          <p:nvPr/>
        </p:nvSpPr>
        <p:spPr>
          <a:xfrm>
            <a:off x="1008989" y="1900554"/>
            <a:ext cx="6092825" cy="3698875"/>
          </a:xfrm>
          <a:prstGeom prst="rect">
            <a:avLst/>
          </a:prstGeom>
        </p:spPr>
        <p:txBody>
          <a:bodyPr vert="horz" wrap="square" lIns="0" tIns="12065" rIns="0" bIns="0" rtlCol="0">
            <a:spAutoFit/>
          </a:bodyPr>
          <a:lstStyle/>
          <a:p>
            <a:pPr marL="241300" marR="5080" indent="-228600">
              <a:lnSpc>
                <a:spcPct val="100000"/>
              </a:lnSpc>
              <a:spcBef>
                <a:spcPts val="95"/>
              </a:spcBef>
              <a:buFont typeface="Arial"/>
              <a:buChar char="•"/>
              <a:tabLst>
                <a:tab pos="241300" algn="l"/>
              </a:tabLst>
            </a:pPr>
            <a:r>
              <a:rPr sz="2800" spc="-135" dirty="0">
                <a:solidFill>
                  <a:srgbClr val="FFFFFF"/>
                </a:solidFill>
                <a:latin typeface="Trebuchet MS"/>
                <a:cs typeface="Trebuchet MS"/>
              </a:rPr>
              <a:t>Two </a:t>
            </a:r>
            <a:r>
              <a:rPr sz="2800" spc="-10" dirty="0">
                <a:solidFill>
                  <a:srgbClr val="FFFFFF"/>
                </a:solidFill>
                <a:latin typeface="Trebuchet MS"/>
                <a:cs typeface="Trebuchet MS"/>
              </a:rPr>
              <a:t>different strategies are used </a:t>
            </a:r>
            <a:r>
              <a:rPr sz="2800" spc="-5" dirty="0">
                <a:solidFill>
                  <a:srgbClr val="FFFFFF"/>
                </a:solidFill>
                <a:latin typeface="Trebuchet MS"/>
                <a:cs typeface="Trebuchet MS"/>
              </a:rPr>
              <a:t>for  spent nuclear</a:t>
            </a:r>
            <a:r>
              <a:rPr sz="2800" spc="15" dirty="0">
                <a:solidFill>
                  <a:srgbClr val="FFFFFF"/>
                </a:solidFill>
                <a:latin typeface="Trebuchet MS"/>
                <a:cs typeface="Trebuchet MS"/>
              </a:rPr>
              <a:t> </a:t>
            </a:r>
            <a:r>
              <a:rPr sz="2800" spc="-5" dirty="0">
                <a:solidFill>
                  <a:srgbClr val="FFFFFF"/>
                </a:solidFill>
                <a:latin typeface="Trebuchet MS"/>
                <a:cs typeface="Trebuchet MS"/>
              </a:rPr>
              <a:t>fuel:</a:t>
            </a:r>
            <a:endParaRPr sz="2800" dirty="0">
              <a:latin typeface="Trebuchet MS"/>
              <a:cs typeface="Trebuchet MS"/>
            </a:endParaRPr>
          </a:p>
          <a:p>
            <a:pPr marL="800100" lvl="1" indent="-330835">
              <a:lnSpc>
                <a:spcPct val="100000"/>
              </a:lnSpc>
              <a:spcBef>
                <a:spcPts val="520"/>
              </a:spcBef>
              <a:buFont typeface="Wingdings"/>
              <a:buChar char=""/>
              <a:tabLst>
                <a:tab pos="800735" algn="l"/>
              </a:tabLst>
            </a:pPr>
            <a:r>
              <a:rPr sz="2400" spc="-10" dirty="0">
                <a:solidFill>
                  <a:srgbClr val="FFFFFF"/>
                </a:solidFill>
                <a:latin typeface="Trebuchet MS"/>
                <a:cs typeface="Trebuchet MS"/>
              </a:rPr>
              <a:t>Reprocessing </a:t>
            </a:r>
            <a:r>
              <a:rPr sz="2400" dirty="0">
                <a:solidFill>
                  <a:srgbClr val="FFFFFF"/>
                </a:solidFill>
                <a:latin typeface="Trebuchet MS"/>
                <a:cs typeface="Trebuchet MS"/>
              </a:rPr>
              <a:t>for </a:t>
            </a:r>
            <a:r>
              <a:rPr sz="2400" spc="-5" dirty="0">
                <a:solidFill>
                  <a:srgbClr val="FFFFFF"/>
                </a:solidFill>
                <a:latin typeface="Trebuchet MS"/>
                <a:cs typeface="Trebuchet MS"/>
              </a:rPr>
              <a:t>new</a:t>
            </a:r>
            <a:r>
              <a:rPr sz="2400" spc="25" dirty="0">
                <a:solidFill>
                  <a:srgbClr val="FFFFFF"/>
                </a:solidFill>
                <a:latin typeface="Trebuchet MS"/>
                <a:cs typeface="Trebuchet MS"/>
              </a:rPr>
              <a:t> </a:t>
            </a:r>
            <a:r>
              <a:rPr sz="2400" dirty="0">
                <a:solidFill>
                  <a:srgbClr val="FFFFFF"/>
                </a:solidFill>
                <a:latin typeface="Trebuchet MS"/>
                <a:cs typeface="Trebuchet MS"/>
              </a:rPr>
              <a:t>fuel</a:t>
            </a:r>
            <a:endParaRPr sz="2400" dirty="0">
              <a:latin typeface="Trebuchet MS"/>
              <a:cs typeface="Trebuchet MS"/>
            </a:endParaRPr>
          </a:p>
          <a:p>
            <a:pPr marL="800100" lvl="1" indent="-330835">
              <a:lnSpc>
                <a:spcPct val="100000"/>
              </a:lnSpc>
              <a:spcBef>
                <a:spcPts val="495"/>
              </a:spcBef>
              <a:buFont typeface="Wingdings"/>
              <a:buChar char=""/>
              <a:tabLst>
                <a:tab pos="800735" algn="l"/>
              </a:tabLst>
            </a:pPr>
            <a:r>
              <a:rPr sz="2400" spc="-5" dirty="0">
                <a:solidFill>
                  <a:srgbClr val="FFFFFF"/>
                </a:solidFill>
                <a:latin typeface="Trebuchet MS"/>
                <a:cs typeface="Trebuchet MS"/>
              </a:rPr>
              <a:t>Storing </a:t>
            </a:r>
            <a:r>
              <a:rPr sz="2400" dirty="0">
                <a:solidFill>
                  <a:srgbClr val="FFFFFF"/>
                </a:solidFill>
                <a:latin typeface="Trebuchet MS"/>
                <a:cs typeface="Trebuchet MS"/>
              </a:rPr>
              <a:t>for future</a:t>
            </a:r>
            <a:r>
              <a:rPr sz="2400" spc="30" dirty="0">
                <a:solidFill>
                  <a:srgbClr val="FFFFFF"/>
                </a:solidFill>
                <a:latin typeface="Trebuchet MS"/>
                <a:cs typeface="Trebuchet MS"/>
              </a:rPr>
              <a:t> </a:t>
            </a:r>
            <a:r>
              <a:rPr sz="2400" spc="-5" dirty="0">
                <a:solidFill>
                  <a:srgbClr val="FFFFFF"/>
                </a:solidFill>
                <a:latin typeface="Trebuchet MS"/>
                <a:cs typeface="Trebuchet MS"/>
              </a:rPr>
              <a:t>needs</a:t>
            </a:r>
            <a:endParaRPr sz="2400" dirty="0">
              <a:latin typeface="Trebuchet MS"/>
              <a:cs typeface="Trebuchet MS"/>
            </a:endParaRPr>
          </a:p>
          <a:p>
            <a:pPr marL="241300" marR="251460" indent="-228600">
              <a:lnSpc>
                <a:spcPct val="100000"/>
              </a:lnSpc>
              <a:spcBef>
                <a:spcPts val="990"/>
              </a:spcBef>
              <a:buFont typeface="Arial"/>
              <a:buChar char="•"/>
              <a:tabLst>
                <a:tab pos="241300" algn="l"/>
              </a:tabLst>
            </a:pPr>
            <a:r>
              <a:rPr sz="2800" spc="-5" dirty="0">
                <a:solidFill>
                  <a:srgbClr val="FFFFFF"/>
                </a:solidFill>
                <a:latin typeface="Trebuchet MS"/>
                <a:cs typeface="Trebuchet MS"/>
              </a:rPr>
              <a:t>France, </a:t>
            </a:r>
            <a:r>
              <a:rPr sz="2800" spc="-10" dirty="0">
                <a:solidFill>
                  <a:srgbClr val="FFFFFF"/>
                </a:solidFill>
                <a:latin typeface="Trebuchet MS"/>
                <a:cs typeface="Trebuchet MS"/>
              </a:rPr>
              <a:t>China, </a:t>
            </a:r>
            <a:r>
              <a:rPr sz="2800" spc="-10" dirty="0">
                <a:solidFill>
                  <a:srgbClr val="FFFF00"/>
                </a:solidFill>
                <a:latin typeface="Trebuchet MS"/>
                <a:cs typeface="Trebuchet MS"/>
              </a:rPr>
              <a:t>India</a:t>
            </a:r>
            <a:r>
              <a:rPr sz="2800" spc="-10" dirty="0">
                <a:solidFill>
                  <a:srgbClr val="FFFFFF"/>
                </a:solidFill>
                <a:latin typeface="Trebuchet MS"/>
                <a:cs typeface="Trebuchet MS"/>
              </a:rPr>
              <a:t>, </a:t>
            </a:r>
            <a:r>
              <a:rPr sz="2800" spc="-5" dirty="0">
                <a:solidFill>
                  <a:srgbClr val="FFFFFF"/>
                </a:solidFill>
                <a:latin typeface="Trebuchet MS"/>
                <a:cs typeface="Trebuchet MS"/>
              </a:rPr>
              <a:t>Japan, </a:t>
            </a:r>
            <a:r>
              <a:rPr sz="2800" spc="-25" dirty="0">
                <a:solidFill>
                  <a:srgbClr val="FFFFFF"/>
                </a:solidFill>
                <a:latin typeface="Trebuchet MS"/>
                <a:cs typeface="Trebuchet MS"/>
              </a:rPr>
              <a:t>Russia  </a:t>
            </a:r>
            <a:r>
              <a:rPr sz="2800" spc="-5" dirty="0">
                <a:solidFill>
                  <a:srgbClr val="FFFFFF"/>
                </a:solidFill>
                <a:latin typeface="Trebuchet MS"/>
                <a:cs typeface="Trebuchet MS"/>
              </a:rPr>
              <a:t>reprocesses </a:t>
            </a:r>
            <a:r>
              <a:rPr sz="2800" spc="-10" dirty="0">
                <a:solidFill>
                  <a:srgbClr val="FFFFFF"/>
                </a:solidFill>
                <a:latin typeface="Trebuchet MS"/>
                <a:cs typeface="Trebuchet MS"/>
              </a:rPr>
              <a:t>the</a:t>
            </a:r>
            <a:r>
              <a:rPr sz="2800" spc="15" dirty="0">
                <a:solidFill>
                  <a:srgbClr val="FFFFFF"/>
                </a:solidFill>
                <a:latin typeface="Trebuchet MS"/>
                <a:cs typeface="Trebuchet MS"/>
              </a:rPr>
              <a:t> </a:t>
            </a:r>
            <a:r>
              <a:rPr sz="2800" spc="-10" dirty="0">
                <a:solidFill>
                  <a:srgbClr val="FFFFFF"/>
                </a:solidFill>
                <a:latin typeface="Trebuchet MS"/>
                <a:cs typeface="Trebuchet MS"/>
              </a:rPr>
              <a:t>fuel.</a:t>
            </a:r>
            <a:endParaRPr sz="2800" dirty="0">
              <a:latin typeface="Trebuchet MS"/>
              <a:cs typeface="Trebuchet MS"/>
            </a:endParaRPr>
          </a:p>
          <a:p>
            <a:pPr marL="241300" marR="121920" indent="-228600">
              <a:lnSpc>
                <a:spcPct val="100000"/>
              </a:lnSpc>
              <a:spcBef>
                <a:spcPts val="1000"/>
              </a:spcBef>
              <a:buFont typeface="Arial"/>
              <a:buChar char="•"/>
              <a:tabLst>
                <a:tab pos="241300" algn="l"/>
              </a:tabLst>
            </a:pPr>
            <a:r>
              <a:rPr sz="2800" spc="-10" dirty="0">
                <a:solidFill>
                  <a:srgbClr val="FFFFFF"/>
                </a:solidFill>
                <a:latin typeface="Trebuchet MS"/>
                <a:cs typeface="Trebuchet MS"/>
              </a:rPr>
              <a:t>USA, Finland, </a:t>
            </a:r>
            <a:r>
              <a:rPr sz="2800" spc="-5" dirty="0">
                <a:solidFill>
                  <a:srgbClr val="FFFFFF"/>
                </a:solidFill>
                <a:latin typeface="Trebuchet MS"/>
                <a:cs typeface="Trebuchet MS"/>
              </a:rPr>
              <a:t>Sweden, </a:t>
            </a:r>
            <a:r>
              <a:rPr sz="2800" spc="-10" dirty="0">
                <a:solidFill>
                  <a:srgbClr val="FFFFFF"/>
                </a:solidFill>
                <a:latin typeface="Trebuchet MS"/>
                <a:cs typeface="Trebuchet MS"/>
              </a:rPr>
              <a:t>Canada have  </a:t>
            </a:r>
            <a:r>
              <a:rPr sz="2800" spc="-5" dirty="0">
                <a:solidFill>
                  <a:srgbClr val="FFFFFF"/>
                </a:solidFill>
                <a:latin typeface="Trebuchet MS"/>
                <a:cs typeface="Trebuchet MS"/>
              </a:rPr>
              <a:t>opted for </a:t>
            </a:r>
            <a:r>
              <a:rPr sz="2800" spc="-10" dirty="0">
                <a:solidFill>
                  <a:srgbClr val="FFFFFF"/>
                </a:solidFill>
                <a:latin typeface="Trebuchet MS"/>
                <a:cs typeface="Trebuchet MS"/>
              </a:rPr>
              <a:t>direct</a:t>
            </a:r>
            <a:r>
              <a:rPr sz="2800" spc="15" dirty="0">
                <a:solidFill>
                  <a:srgbClr val="FFFFFF"/>
                </a:solidFill>
                <a:latin typeface="Trebuchet MS"/>
                <a:cs typeface="Trebuchet MS"/>
              </a:rPr>
              <a:t> </a:t>
            </a:r>
            <a:r>
              <a:rPr sz="2800" spc="-10" dirty="0">
                <a:solidFill>
                  <a:srgbClr val="FFFFFF"/>
                </a:solidFill>
                <a:latin typeface="Trebuchet MS"/>
                <a:cs typeface="Trebuchet MS"/>
              </a:rPr>
              <a:t>disposal.</a:t>
            </a:r>
            <a:endParaRPr sz="2800" dirty="0">
              <a:latin typeface="Trebuchet MS"/>
              <a:cs typeface="Trebuchet MS"/>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411723" y="3140964"/>
            <a:ext cx="382524" cy="1143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171444" y="3140964"/>
            <a:ext cx="271271" cy="114300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3422903" y="1397508"/>
            <a:ext cx="2990088" cy="522732"/>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3422903" y="3140964"/>
            <a:ext cx="382524" cy="2886456"/>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3686555" y="170687"/>
            <a:ext cx="2462783" cy="1234440"/>
          </a:xfrm>
          <a:prstGeom prst="rect">
            <a:avLst/>
          </a:prstGeom>
          <a:blipFill>
            <a:blip r:embed="rId6" cstate="print"/>
            <a:stretch>
              <a:fillRect/>
            </a:stretch>
          </a:blipFill>
        </p:spPr>
        <p:txBody>
          <a:bodyPr wrap="square" lIns="0" tIns="0" rIns="0" bIns="0" rtlCol="0"/>
          <a:lstStyle/>
          <a:p>
            <a:endParaRPr/>
          </a:p>
        </p:txBody>
      </p:sp>
      <p:sp>
        <p:nvSpPr>
          <p:cNvPr id="7" name="object 7"/>
          <p:cNvSpPr txBox="1">
            <a:spLocks noGrp="1"/>
          </p:cNvSpPr>
          <p:nvPr>
            <p:ph type="title"/>
          </p:nvPr>
        </p:nvSpPr>
        <p:spPr>
          <a:xfrm>
            <a:off x="4218559" y="489584"/>
            <a:ext cx="1399540" cy="513715"/>
          </a:xfrm>
          <a:prstGeom prst="rect">
            <a:avLst/>
          </a:prstGeom>
        </p:spPr>
        <p:txBody>
          <a:bodyPr vert="horz" wrap="square" lIns="0" tIns="13335" rIns="0" bIns="0" rtlCol="0">
            <a:spAutoFit/>
          </a:bodyPr>
          <a:lstStyle/>
          <a:p>
            <a:pPr marL="12700">
              <a:lnSpc>
                <a:spcPct val="100000"/>
              </a:lnSpc>
              <a:spcBef>
                <a:spcPts val="105"/>
              </a:spcBef>
            </a:pPr>
            <a:r>
              <a:rPr sz="3200" b="0" dirty="0">
                <a:solidFill>
                  <a:srgbClr val="FFFFFF"/>
                </a:solidFill>
                <a:latin typeface="Trebuchet MS"/>
                <a:cs typeface="Trebuchet MS"/>
              </a:rPr>
              <a:t>Storage</a:t>
            </a:r>
            <a:endParaRPr sz="3200">
              <a:latin typeface="Trebuchet MS"/>
              <a:cs typeface="Trebuchet MS"/>
            </a:endParaRPr>
          </a:p>
        </p:txBody>
      </p:sp>
      <p:sp>
        <p:nvSpPr>
          <p:cNvPr id="8" name="object 8"/>
          <p:cNvSpPr/>
          <p:nvPr/>
        </p:nvSpPr>
        <p:spPr>
          <a:xfrm>
            <a:off x="2200655" y="1912620"/>
            <a:ext cx="2462784" cy="1235964"/>
          </a:xfrm>
          <a:prstGeom prst="rect">
            <a:avLst/>
          </a:prstGeom>
          <a:blipFill>
            <a:blip r:embed="rId7" cstate="print"/>
            <a:stretch>
              <a:fillRect/>
            </a:stretch>
          </a:blipFill>
        </p:spPr>
        <p:txBody>
          <a:bodyPr wrap="square" lIns="0" tIns="0" rIns="0" bIns="0" rtlCol="0"/>
          <a:lstStyle/>
          <a:p>
            <a:endParaRPr/>
          </a:p>
        </p:txBody>
      </p:sp>
      <p:sp>
        <p:nvSpPr>
          <p:cNvPr id="9" name="object 9"/>
          <p:cNvSpPr txBox="1"/>
          <p:nvPr/>
        </p:nvSpPr>
        <p:spPr>
          <a:xfrm>
            <a:off x="2368423" y="2233422"/>
            <a:ext cx="2128520" cy="513715"/>
          </a:xfrm>
          <a:prstGeom prst="rect">
            <a:avLst/>
          </a:prstGeom>
        </p:spPr>
        <p:txBody>
          <a:bodyPr vert="horz" wrap="square" lIns="0" tIns="13335" rIns="0" bIns="0" rtlCol="0">
            <a:spAutoFit/>
          </a:bodyPr>
          <a:lstStyle/>
          <a:p>
            <a:pPr marL="12700">
              <a:lnSpc>
                <a:spcPct val="100000"/>
              </a:lnSpc>
              <a:spcBef>
                <a:spcPts val="105"/>
              </a:spcBef>
            </a:pPr>
            <a:r>
              <a:rPr sz="3200" spc="-5" dirty="0">
                <a:solidFill>
                  <a:srgbClr val="FFFFFF"/>
                </a:solidFill>
                <a:latin typeface="Trebuchet MS"/>
                <a:cs typeface="Trebuchet MS"/>
              </a:rPr>
              <a:t>Dry</a:t>
            </a:r>
            <a:r>
              <a:rPr sz="3200" spc="-85" dirty="0">
                <a:solidFill>
                  <a:srgbClr val="FFFFFF"/>
                </a:solidFill>
                <a:latin typeface="Trebuchet MS"/>
                <a:cs typeface="Trebuchet MS"/>
              </a:rPr>
              <a:t> </a:t>
            </a:r>
            <a:r>
              <a:rPr sz="3200" dirty="0">
                <a:solidFill>
                  <a:srgbClr val="FFFFFF"/>
                </a:solidFill>
                <a:latin typeface="Trebuchet MS"/>
                <a:cs typeface="Trebuchet MS"/>
              </a:rPr>
              <a:t>Storage</a:t>
            </a:r>
            <a:endParaRPr sz="3200">
              <a:latin typeface="Trebuchet MS"/>
              <a:cs typeface="Trebuchet MS"/>
            </a:endParaRPr>
          </a:p>
        </p:txBody>
      </p:sp>
      <p:sp>
        <p:nvSpPr>
          <p:cNvPr id="10" name="object 10"/>
          <p:cNvSpPr/>
          <p:nvPr/>
        </p:nvSpPr>
        <p:spPr>
          <a:xfrm>
            <a:off x="3797808" y="5399532"/>
            <a:ext cx="2462784" cy="1235964"/>
          </a:xfrm>
          <a:prstGeom prst="rect">
            <a:avLst/>
          </a:prstGeom>
          <a:blipFill>
            <a:blip r:embed="rId8" cstate="print"/>
            <a:stretch>
              <a:fillRect/>
            </a:stretch>
          </a:blipFill>
        </p:spPr>
        <p:txBody>
          <a:bodyPr wrap="square" lIns="0" tIns="0" rIns="0" bIns="0" rtlCol="0"/>
          <a:lstStyle/>
          <a:p>
            <a:endParaRPr/>
          </a:p>
        </p:txBody>
      </p:sp>
      <p:sp>
        <p:nvSpPr>
          <p:cNvPr id="11" name="object 11"/>
          <p:cNvSpPr txBox="1"/>
          <p:nvPr/>
        </p:nvSpPr>
        <p:spPr>
          <a:xfrm>
            <a:off x="3842765" y="5508142"/>
            <a:ext cx="2372995" cy="939165"/>
          </a:xfrm>
          <a:prstGeom prst="rect">
            <a:avLst/>
          </a:prstGeom>
        </p:spPr>
        <p:txBody>
          <a:bodyPr vert="horz" wrap="square" lIns="0" tIns="78740" rIns="0" bIns="0" rtlCol="0">
            <a:spAutoFit/>
          </a:bodyPr>
          <a:lstStyle/>
          <a:p>
            <a:pPr marL="416559" marR="5080" indent="-403860">
              <a:lnSpc>
                <a:spcPts val="3350"/>
              </a:lnSpc>
              <a:spcBef>
                <a:spcPts val="620"/>
              </a:spcBef>
            </a:pPr>
            <a:r>
              <a:rPr sz="3200" spc="-5" dirty="0">
                <a:solidFill>
                  <a:srgbClr val="FFFFFF"/>
                </a:solidFill>
                <a:latin typeface="Trebuchet MS"/>
                <a:cs typeface="Trebuchet MS"/>
              </a:rPr>
              <a:t>Und</a:t>
            </a:r>
            <a:r>
              <a:rPr sz="3200" spc="5" dirty="0">
                <a:solidFill>
                  <a:srgbClr val="FFFFFF"/>
                </a:solidFill>
                <a:latin typeface="Trebuchet MS"/>
                <a:cs typeface="Trebuchet MS"/>
              </a:rPr>
              <a:t>e</a:t>
            </a:r>
            <a:r>
              <a:rPr sz="3200" dirty="0">
                <a:solidFill>
                  <a:srgbClr val="FFFFFF"/>
                </a:solidFill>
                <a:latin typeface="Trebuchet MS"/>
                <a:cs typeface="Trebuchet MS"/>
              </a:rPr>
              <a:t>rground  Storages</a:t>
            </a:r>
            <a:endParaRPr sz="3200">
              <a:latin typeface="Trebuchet MS"/>
              <a:cs typeface="Trebuchet MS"/>
            </a:endParaRPr>
          </a:p>
        </p:txBody>
      </p:sp>
      <p:sp>
        <p:nvSpPr>
          <p:cNvPr id="12" name="object 12"/>
          <p:cNvSpPr/>
          <p:nvPr/>
        </p:nvSpPr>
        <p:spPr>
          <a:xfrm>
            <a:off x="716280" y="3656076"/>
            <a:ext cx="2462784" cy="1235964"/>
          </a:xfrm>
          <a:prstGeom prst="rect">
            <a:avLst/>
          </a:prstGeom>
          <a:blipFill>
            <a:blip r:embed="rId8" cstate="print"/>
            <a:stretch>
              <a:fillRect/>
            </a:stretch>
          </a:blipFill>
        </p:spPr>
        <p:txBody>
          <a:bodyPr wrap="square" lIns="0" tIns="0" rIns="0" bIns="0" rtlCol="0"/>
          <a:lstStyle/>
          <a:p>
            <a:endParaRPr/>
          </a:p>
        </p:txBody>
      </p:sp>
      <p:sp>
        <p:nvSpPr>
          <p:cNvPr id="13" name="object 13"/>
          <p:cNvSpPr txBox="1"/>
          <p:nvPr/>
        </p:nvSpPr>
        <p:spPr>
          <a:xfrm>
            <a:off x="843178" y="3976877"/>
            <a:ext cx="2207895" cy="513715"/>
          </a:xfrm>
          <a:prstGeom prst="rect">
            <a:avLst/>
          </a:prstGeom>
        </p:spPr>
        <p:txBody>
          <a:bodyPr vert="horz" wrap="square" lIns="0" tIns="12700" rIns="0" bIns="0" rtlCol="0">
            <a:spAutoFit/>
          </a:bodyPr>
          <a:lstStyle/>
          <a:p>
            <a:pPr marL="12700">
              <a:lnSpc>
                <a:spcPct val="100000"/>
              </a:lnSpc>
              <a:spcBef>
                <a:spcPts val="100"/>
              </a:spcBef>
            </a:pPr>
            <a:r>
              <a:rPr sz="3200" spc="-10" dirty="0">
                <a:solidFill>
                  <a:srgbClr val="FFFFFF"/>
                </a:solidFill>
                <a:latin typeface="Trebuchet MS"/>
                <a:cs typeface="Trebuchet MS"/>
              </a:rPr>
              <a:t>Virtification</a:t>
            </a:r>
            <a:endParaRPr sz="3200">
              <a:latin typeface="Trebuchet MS"/>
              <a:cs typeface="Trebuchet MS"/>
            </a:endParaRPr>
          </a:p>
        </p:txBody>
      </p:sp>
      <p:sp>
        <p:nvSpPr>
          <p:cNvPr id="14" name="object 14"/>
          <p:cNvSpPr/>
          <p:nvPr/>
        </p:nvSpPr>
        <p:spPr>
          <a:xfrm>
            <a:off x="5172455" y="1912620"/>
            <a:ext cx="2462783" cy="1235964"/>
          </a:xfrm>
          <a:prstGeom prst="rect">
            <a:avLst/>
          </a:prstGeom>
          <a:blipFill>
            <a:blip r:embed="rId7" cstate="print"/>
            <a:stretch>
              <a:fillRect/>
            </a:stretch>
          </a:blipFill>
        </p:spPr>
        <p:txBody>
          <a:bodyPr wrap="square" lIns="0" tIns="0" rIns="0" bIns="0" rtlCol="0"/>
          <a:lstStyle/>
          <a:p>
            <a:endParaRPr/>
          </a:p>
        </p:txBody>
      </p:sp>
      <p:sp>
        <p:nvSpPr>
          <p:cNvPr id="15" name="object 15"/>
          <p:cNvSpPr txBox="1"/>
          <p:nvPr/>
        </p:nvSpPr>
        <p:spPr>
          <a:xfrm>
            <a:off x="5288026" y="2233422"/>
            <a:ext cx="2228850" cy="513715"/>
          </a:xfrm>
          <a:prstGeom prst="rect">
            <a:avLst/>
          </a:prstGeom>
        </p:spPr>
        <p:txBody>
          <a:bodyPr vert="horz" wrap="square" lIns="0" tIns="13335" rIns="0" bIns="0" rtlCol="0">
            <a:spAutoFit/>
          </a:bodyPr>
          <a:lstStyle/>
          <a:p>
            <a:pPr marL="12700">
              <a:lnSpc>
                <a:spcPct val="100000"/>
              </a:lnSpc>
              <a:spcBef>
                <a:spcPts val="105"/>
              </a:spcBef>
            </a:pPr>
            <a:r>
              <a:rPr sz="3200" spc="-55" dirty="0">
                <a:solidFill>
                  <a:srgbClr val="FFFFFF"/>
                </a:solidFill>
                <a:latin typeface="Trebuchet MS"/>
                <a:cs typeface="Trebuchet MS"/>
              </a:rPr>
              <a:t>Wet</a:t>
            </a:r>
            <a:r>
              <a:rPr sz="3200" spc="-80" dirty="0">
                <a:solidFill>
                  <a:srgbClr val="FFFFFF"/>
                </a:solidFill>
                <a:latin typeface="Trebuchet MS"/>
                <a:cs typeface="Trebuchet MS"/>
              </a:rPr>
              <a:t> </a:t>
            </a:r>
            <a:r>
              <a:rPr sz="3200" spc="-5" dirty="0">
                <a:solidFill>
                  <a:srgbClr val="FFFFFF"/>
                </a:solidFill>
                <a:latin typeface="Trebuchet MS"/>
                <a:cs typeface="Trebuchet MS"/>
              </a:rPr>
              <a:t>Storage</a:t>
            </a:r>
            <a:endParaRPr sz="3200">
              <a:latin typeface="Trebuchet MS"/>
              <a:cs typeface="Trebuchet MS"/>
            </a:endParaRPr>
          </a:p>
        </p:txBody>
      </p:sp>
      <p:sp>
        <p:nvSpPr>
          <p:cNvPr id="16" name="object 16"/>
          <p:cNvSpPr/>
          <p:nvPr/>
        </p:nvSpPr>
        <p:spPr>
          <a:xfrm>
            <a:off x="5786628" y="3656076"/>
            <a:ext cx="2462783" cy="1235964"/>
          </a:xfrm>
          <a:prstGeom prst="rect">
            <a:avLst/>
          </a:prstGeom>
          <a:blipFill>
            <a:blip r:embed="rId8" cstate="print"/>
            <a:stretch>
              <a:fillRect/>
            </a:stretch>
          </a:blipFill>
        </p:spPr>
        <p:txBody>
          <a:bodyPr wrap="square" lIns="0" tIns="0" rIns="0" bIns="0" rtlCol="0"/>
          <a:lstStyle/>
          <a:p>
            <a:endParaRPr/>
          </a:p>
        </p:txBody>
      </p:sp>
      <p:sp>
        <p:nvSpPr>
          <p:cNvPr id="17" name="object 17"/>
          <p:cNvSpPr txBox="1"/>
          <p:nvPr/>
        </p:nvSpPr>
        <p:spPr>
          <a:xfrm>
            <a:off x="6040628" y="3764102"/>
            <a:ext cx="1954530" cy="939800"/>
          </a:xfrm>
          <a:prstGeom prst="rect">
            <a:avLst/>
          </a:prstGeom>
        </p:spPr>
        <p:txBody>
          <a:bodyPr vert="horz" wrap="square" lIns="0" tIns="79375" rIns="0" bIns="0" rtlCol="0">
            <a:spAutoFit/>
          </a:bodyPr>
          <a:lstStyle/>
          <a:p>
            <a:pPr marL="455930" marR="5080" indent="-443865">
              <a:lnSpc>
                <a:spcPts val="3350"/>
              </a:lnSpc>
              <a:spcBef>
                <a:spcPts val="625"/>
              </a:spcBef>
            </a:pPr>
            <a:r>
              <a:rPr sz="3200" dirty="0">
                <a:solidFill>
                  <a:srgbClr val="FFFFFF"/>
                </a:solidFill>
                <a:latin typeface="Trebuchet MS"/>
                <a:cs typeface="Trebuchet MS"/>
              </a:rPr>
              <a:t>Spent</a:t>
            </a:r>
            <a:r>
              <a:rPr sz="3200" spc="-85" dirty="0">
                <a:solidFill>
                  <a:srgbClr val="FFFFFF"/>
                </a:solidFill>
                <a:latin typeface="Trebuchet MS"/>
                <a:cs typeface="Trebuchet MS"/>
              </a:rPr>
              <a:t> </a:t>
            </a:r>
            <a:r>
              <a:rPr sz="3200" dirty="0">
                <a:solidFill>
                  <a:srgbClr val="FFFFFF"/>
                </a:solidFill>
                <a:latin typeface="Trebuchet MS"/>
                <a:cs typeface="Trebuchet MS"/>
              </a:rPr>
              <a:t>Fuel  </a:t>
            </a:r>
            <a:r>
              <a:rPr sz="3200" spc="-30" dirty="0">
                <a:solidFill>
                  <a:srgbClr val="FFFFFF"/>
                </a:solidFill>
                <a:latin typeface="Trebuchet MS"/>
                <a:cs typeface="Trebuchet MS"/>
              </a:rPr>
              <a:t>Ponds</a:t>
            </a:r>
            <a:endParaRPr sz="3200">
              <a:latin typeface="Trebuchet MS"/>
              <a:cs typeface="Trebuchet M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6857998"/>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2003805" y="0"/>
            <a:ext cx="5130800" cy="843821"/>
          </a:xfrm>
          <a:prstGeom prst="rect">
            <a:avLst/>
          </a:prstGeom>
        </p:spPr>
        <p:txBody>
          <a:bodyPr vert="horz" wrap="square" lIns="0" tIns="12700" rIns="0" bIns="0" rtlCol="0">
            <a:spAutoFit/>
          </a:bodyPr>
          <a:lstStyle/>
          <a:p>
            <a:pPr marL="12700">
              <a:lnSpc>
                <a:spcPct val="100000"/>
              </a:lnSpc>
              <a:spcBef>
                <a:spcPts val="100"/>
              </a:spcBef>
            </a:pPr>
            <a:r>
              <a:rPr sz="5400" spc="-135" dirty="0">
                <a:solidFill>
                  <a:srgbClr val="000066"/>
                </a:solidFill>
              </a:rPr>
              <a:t>V</a:t>
            </a:r>
            <a:r>
              <a:rPr sz="5400" spc="-5" dirty="0">
                <a:solidFill>
                  <a:srgbClr val="000066"/>
                </a:solidFill>
              </a:rPr>
              <a:t>itrification</a:t>
            </a:r>
            <a:endParaRPr sz="7200" dirty="0"/>
          </a:p>
        </p:txBody>
      </p:sp>
      <p:grpSp>
        <p:nvGrpSpPr>
          <p:cNvPr id="4" name="object 4"/>
          <p:cNvGrpSpPr/>
          <p:nvPr/>
        </p:nvGrpSpPr>
        <p:grpSpPr>
          <a:xfrm>
            <a:off x="899592" y="4427261"/>
            <a:ext cx="7584948" cy="2260092"/>
            <a:chOff x="873252" y="4474462"/>
            <a:chExt cx="7584948" cy="2260092"/>
          </a:xfrm>
        </p:grpSpPr>
        <p:sp>
          <p:nvSpPr>
            <p:cNvPr id="6" name="object 6"/>
            <p:cNvSpPr/>
            <p:nvPr/>
          </p:nvSpPr>
          <p:spPr>
            <a:xfrm>
              <a:off x="873252" y="4474462"/>
              <a:ext cx="2868168" cy="2260092"/>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5349240" y="4474462"/>
              <a:ext cx="3108960" cy="2260092"/>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3903725" y="5566410"/>
              <a:ext cx="1337945" cy="76200"/>
            </a:xfrm>
            <a:custGeom>
              <a:avLst/>
              <a:gdLst/>
              <a:ahLst/>
              <a:cxnLst/>
              <a:rect l="l" t="t" r="r" b="b"/>
              <a:pathLst>
                <a:path w="1337945" h="76200">
                  <a:moveTo>
                    <a:pt x="1261237" y="0"/>
                  </a:moveTo>
                  <a:lnTo>
                    <a:pt x="1261237" y="76199"/>
                  </a:lnTo>
                  <a:lnTo>
                    <a:pt x="1317625" y="48005"/>
                  </a:lnTo>
                  <a:lnTo>
                    <a:pt x="1273937" y="48005"/>
                  </a:lnTo>
                  <a:lnTo>
                    <a:pt x="1273937" y="28193"/>
                  </a:lnTo>
                  <a:lnTo>
                    <a:pt x="1317625" y="28193"/>
                  </a:lnTo>
                  <a:lnTo>
                    <a:pt x="1261237" y="0"/>
                  </a:lnTo>
                  <a:close/>
                </a:path>
                <a:path w="1337945" h="76200">
                  <a:moveTo>
                    <a:pt x="1261237" y="28193"/>
                  </a:moveTo>
                  <a:lnTo>
                    <a:pt x="0" y="28193"/>
                  </a:lnTo>
                  <a:lnTo>
                    <a:pt x="0" y="48005"/>
                  </a:lnTo>
                  <a:lnTo>
                    <a:pt x="1261237" y="48005"/>
                  </a:lnTo>
                  <a:lnTo>
                    <a:pt x="1261237" y="28193"/>
                  </a:lnTo>
                  <a:close/>
                </a:path>
                <a:path w="1337945" h="76200">
                  <a:moveTo>
                    <a:pt x="1317625" y="28193"/>
                  </a:moveTo>
                  <a:lnTo>
                    <a:pt x="1273937" y="28193"/>
                  </a:lnTo>
                  <a:lnTo>
                    <a:pt x="1273937" y="48005"/>
                  </a:lnTo>
                  <a:lnTo>
                    <a:pt x="1317625" y="48005"/>
                  </a:lnTo>
                  <a:lnTo>
                    <a:pt x="1337437" y="38099"/>
                  </a:lnTo>
                  <a:lnTo>
                    <a:pt x="1317625" y="28193"/>
                  </a:lnTo>
                  <a:close/>
                </a:path>
              </a:pathLst>
            </a:custGeom>
            <a:solidFill>
              <a:srgbClr val="000000"/>
            </a:solidFill>
          </p:spPr>
          <p:txBody>
            <a:bodyPr wrap="square" lIns="0" tIns="0" rIns="0" bIns="0" rtlCol="0"/>
            <a:lstStyle/>
            <a:p>
              <a:endParaRPr/>
            </a:p>
          </p:txBody>
        </p:sp>
      </p:grpSp>
      <p:sp>
        <p:nvSpPr>
          <p:cNvPr id="9" name="object 9"/>
          <p:cNvSpPr txBox="1"/>
          <p:nvPr/>
        </p:nvSpPr>
        <p:spPr>
          <a:xfrm>
            <a:off x="122965" y="843821"/>
            <a:ext cx="8892480" cy="2463623"/>
          </a:xfrm>
          <a:prstGeom prst="rect">
            <a:avLst/>
          </a:prstGeom>
        </p:spPr>
        <p:txBody>
          <a:bodyPr vert="horz" wrap="square" lIns="0" tIns="67945" rIns="0" bIns="0" rtlCol="0">
            <a:spAutoFit/>
          </a:bodyPr>
          <a:lstStyle/>
          <a:p>
            <a:pPr marL="12700" marR="5080">
              <a:lnSpc>
                <a:spcPts val="3460"/>
              </a:lnSpc>
              <a:spcBef>
                <a:spcPts val="535"/>
              </a:spcBef>
            </a:pPr>
            <a:r>
              <a:rPr sz="2400" spc="-5" dirty="0">
                <a:solidFill>
                  <a:srgbClr val="006600"/>
                </a:solidFill>
                <a:latin typeface="Trebuchet MS"/>
                <a:cs typeface="Trebuchet MS"/>
              </a:rPr>
              <a:t>It is </a:t>
            </a:r>
            <a:r>
              <a:rPr sz="2400" dirty="0">
                <a:solidFill>
                  <a:srgbClr val="006600"/>
                </a:solidFill>
                <a:latin typeface="Trebuchet MS"/>
                <a:cs typeface="Trebuchet MS"/>
              </a:rPr>
              <a:t>a </a:t>
            </a:r>
            <a:r>
              <a:rPr sz="2400" spc="-5" dirty="0">
                <a:solidFill>
                  <a:srgbClr val="006600"/>
                </a:solidFill>
                <a:latin typeface="Trebuchet MS"/>
                <a:cs typeface="Trebuchet MS"/>
              </a:rPr>
              <a:t>technique </a:t>
            </a:r>
            <a:r>
              <a:rPr sz="2400" dirty="0">
                <a:solidFill>
                  <a:srgbClr val="006600"/>
                </a:solidFill>
                <a:latin typeface="Trebuchet MS"/>
                <a:cs typeface="Trebuchet MS"/>
              </a:rPr>
              <a:t>for </a:t>
            </a:r>
            <a:r>
              <a:rPr sz="2400" spc="-5" dirty="0">
                <a:solidFill>
                  <a:srgbClr val="006600"/>
                </a:solidFill>
                <a:latin typeface="Trebuchet MS"/>
                <a:cs typeface="Trebuchet MS"/>
              </a:rPr>
              <a:t>the  transformation </a:t>
            </a:r>
            <a:r>
              <a:rPr sz="2400" dirty="0">
                <a:solidFill>
                  <a:srgbClr val="006600"/>
                </a:solidFill>
                <a:latin typeface="Trebuchet MS"/>
                <a:cs typeface="Trebuchet MS"/>
              </a:rPr>
              <a:t>of a substance </a:t>
            </a:r>
            <a:r>
              <a:rPr sz="2400" spc="-5" dirty="0">
                <a:solidFill>
                  <a:srgbClr val="006600"/>
                </a:solidFill>
                <a:latin typeface="Trebuchet MS"/>
                <a:cs typeface="Trebuchet MS"/>
              </a:rPr>
              <a:t>into  </a:t>
            </a:r>
            <a:r>
              <a:rPr sz="2400" dirty="0">
                <a:solidFill>
                  <a:srgbClr val="006600"/>
                </a:solidFill>
                <a:latin typeface="Trebuchet MS"/>
                <a:cs typeface="Trebuchet MS"/>
              </a:rPr>
              <a:t>a glass (non-crystalline </a:t>
            </a:r>
            <a:r>
              <a:rPr sz="2400" spc="-5" dirty="0">
                <a:solidFill>
                  <a:srgbClr val="006600"/>
                </a:solidFill>
                <a:latin typeface="Trebuchet MS"/>
                <a:cs typeface="Trebuchet MS"/>
              </a:rPr>
              <a:t>amorphous  </a:t>
            </a:r>
            <a:r>
              <a:rPr sz="2400" dirty="0">
                <a:solidFill>
                  <a:srgbClr val="006600"/>
                </a:solidFill>
                <a:latin typeface="Trebuchet MS"/>
                <a:cs typeface="Trebuchet MS"/>
              </a:rPr>
              <a:t>solid).</a:t>
            </a:r>
            <a:endParaRPr lang="en-US" sz="2400" dirty="0">
              <a:latin typeface="Trebuchet MS"/>
              <a:cs typeface="Trebuchet MS"/>
            </a:endParaRPr>
          </a:p>
          <a:p>
            <a:pPr marL="12700" marR="5080">
              <a:lnSpc>
                <a:spcPts val="3460"/>
              </a:lnSpc>
              <a:spcBef>
                <a:spcPts val="535"/>
              </a:spcBef>
            </a:pPr>
            <a:r>
              <a:rPr lang="en-US" sz="2400" dirty="0">
                <a:latin typeface="Trebuchet MS"/>
                <a:cs typeface="Trebuchet MS"/>
              </a:rPr>
              <a:t>Principle aims are:</a:t>
            </a:r>
          </a:p>
          <a:p>
            <a:pPr marL="12700" marR="5080">
              <a:lnSpc>
                <a:spcPts val="3460"/>
              </a:lnSpc>
              <a:spcBef>
                <a:spcPts val="535"/>
              </a:spcBef>
            </a:pPr>
            <a:r>
              <a:rPr lang="tr-TR" sz="2400" dirty="0">
                <a:latin typeface="Trebuchet MS"/>
                <a:cs typeface="Trebuchet MS"/>
              </a:rPr>
              <a:t>1)</a:t>
            </a:r>
            <a:r>
              <a:rPr lang="en-US" sz="2400" dirty="0" err="1">
                <a:latin typeface="Trebuchet MS"/>
                <a:cs typeface="Trebuchet MS"/>
              </a:rPr>
              <a:t>Minimise</a:t>
            </a:r>
            <a:r>
              <a:rPr lang="en-US" sz="2400" dirty="0">
                <a:latin typeface="Trebuchet MS"/>
                <a:cs typeface="Trebuchet MS"/>
              </a:rPr>
              <a:t> the volume of  waste</a:t>
            </a:r>
          </a:p>
          <a:p>
            <a:pPr marL="12700" marR="5080">
              <a:lnSpc>
                <a:spcPts val="3460"/>
              </a:lnSpc>
              <a:spcBef>
                <a:spcPts val="535"/>
              </a:spcBef>
            </a:pPr>
            <a:r>
              <a:rPr lang="tr-TR" sz="2400" dirty="0">
                <a:latin typeface="Trebuchet MS"/>
                <a:cs typeface="Trebuchet MS"/>
              </a:rPr>
              <a:t>2)</a:t>
            </a:r>
            <a:r>
              <a:rPr lang="en-US" sz="2400" dirty="0">
                <a:latin typeface="Trebuchet MS"/>
                <a:cs typeface="Trebuchet MS"/>
              </a:rPr>
              <a:t>Reduce potential hazard  by conditioning it into  solid form</a:t>
            </a:r>
            <a:endParaRPr sz="2400" dirty="0">
              <a:latin typeface="Trebuchet MS"/>
              <a:cs typeface="Trebuchet M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692140" y="3401567"/>
            <a:ext cx="3451860" cy="2301240"/>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2220595" y="543305"/>
            <a:ext cx="6059170" cy="756920"/>
          </a:xfrm>
          <a:prstGeom prst="rect">
            <a:avLst/>
          </a:prstGeom>
        </p:spPr>
        <p:txBody>
          <a:bodyPr vert="horz" wrap="square" lIns="0" tIns="12700" rIns="0" bIns="0" rtlCol="0">
            <a:spAutoFit/>
          </a:bodyPr>
          <a:lstStyle/>
          <a:p>
            <a:pPr marL="12700">
              <a:lnSpc>
                <a:spcPct val="100000"/>
              </a:lnSpc>
              <a:spcBef>
                <a:spcPts val="100"/>
              </a:spcBef>
            </a:pPr>
            <a:r>
              <a:rPr sz="4800" dirty="0"/>
              <a:t>Underground</a:t>
            </a:r>
            <a:r>
              <a:rPr sz="4800" spc="-70" dirty="0"/>
              <a:t> </a:t>
            </a:r>
            <a:r>
              <a:rPr sz="4800" spc="-25" dirty="0"/>
              <a:t>Storage</a:t>
            </a:r>
            <a:endParaRPr sz="4800"/>
          </a:p>
        </p:txBody>
      </p:sp>
      <p:grpSp>
        <p:nvGrpSpPr>
          <p:cNvPr id="4" name="object 4"/>
          <p:cNvGrpSpPr/>
          <p:nvPr/>
        </p:nvGrpSpPr>
        <p:grpSpPr>
          <a:xfrm>
            <a:off x="2232914" y="1242949"/>
            <a:ext cx="6030595" cy="5408295"/>
            <a:chOff x="2232914" y="1242949"/>
            <a:chExt cx="6030595" cy="5408295"/>
          </a:xfrm>
        </p:grpSpPr>
        <p:sp>
          <p:nvSpPr>
            <p:cNvPr id="5" name="object 5"/>
            <p:cNvSpPr/>
            <p:nvPr/>
          </p:nvSpPr>
          <p:spPr>
            <a:xfrm>
              <a:off x="2232914" y="1242949"/>
              <a:ext cx="6030595" cy="59690"/>
            </a:xfrm>
            <a:custGeom>
              <a:avLst/>
              <a:gdLst/>
              <a:ahLst/>
              <a:cxnLst/>
              <a:rect l="l" t="t" r="r" b="b"/>
              <a:pathLst>
                <a:path w="6030595" h="59690">
                  <a:moveTo>
                    <a:pt x="6030468" y="0"/>
                  </a:moveTo>
                  <a:lnTo>
                    <a:pt x="0" y="0"/>
                  </a:lnTo>
                  <a:lnTo>
                    <a:pt x="0" y="59436"/>
                  </a:lnTo>
                  <a:lnTo>
                    <a:pt x="6030468" y="59436"/>
                  </a:lnTo>
                  <a:lnTo>
                    <a:pt x="6030468" y="0"/>
                  </a:lnTo>
                  <a:close/>
                </a:path>
              </a:pathLst>
            </a:custGeom>
            <a:solidFill>
              <a:srgbClr val="FFFF00"/>
            </a:solidFill>
          </p:spPr>
          <p:txBody>
            <a:bodyPr wrap="square" lIns="0" tIns="0" rIns="0" bIns="0" rtlCol="0"/>
            <a:lstStyle/>
            <a:p>
              <a:endParaRPr/>
            </a:p>
          </p:txBody>
        </p:sp>
        <p:sp>
          <p:nvSpPr>
            <p:cNvPr id="6" name="object 6"/>
            <p:cNvSpPr/>
            <p:nvPr/>
          </p:nvSpPr>
          <p:spPr>
            <a:xfrm>
              <a:off x="2612136" y="3846575"/>
              <a:ext cx="4198620" cy="2804160"/>
            </a:xfrm>
            <a:prstGeom prst="rect">
              <a:avLst/>
            </a:prstGeom>
            <a:blipFill>
              <a:blip r:embed="rId3" cstate="print"/>
              <a:stretch>
                <a:fillRect/>
              </a:stretch>
            </a:blipFill>
          </p:spPr>
          <p:txBody>
            <a:bodyPr wrap="square" lIns="0" tIns="0" rIns="0" bIns="0" rtlCol="0"/>
            <a:lstStyle/>
            <a:p>
              <a:endParaRPr/>
            </a:p>
          </p:txBody>
        </p:sp>
      </p:grpSp>
      <p:sp>
        <p:nvSpPr>
          <p:cNvPr id="7" name="object 7"/>
          <p:cNvSpPr txBox="1"/>
          <p:nvPr/>
        </p:nvSpPr>
        <p:spPr>
          <a:xfrm>
            <a:off x="2277617" y="1657604"/>
            <a:ext cx="5671820" cy="2116455"/>
          </a:xfrm>
          <a:prstGeom prst="rect">
            <a:avLst/>
          </a:prstGeom>
        </p:spPr>
        <p:txBody>
          <a:bodyPr vert="horz" wrap="square" lIns="0" tIns="54610" rIns="0" bIns="0" rtlCol="0">
            <a:spAutoFit/>
          </a:bodyPr>
          <a:lstStyle/>
          <a:p>
            <a:pPr marL="299085" marR="5080" indent="-287020" algn="just">
              <a:lnSpc>
                <a:spcPct val="90000"/>
              </a:lnSpc>
              <a:spcBef>
                <a:spcPts val="430"/>
              </a:spcBef>
              <a:buClr>
                <a:srgbClr val="FFFFFF"/>
              </a:buClr>
              <a:buFont typeface="Arial"/>
              <a:buChar char="•"/>
              <a:tabLst>
                <a:tab pos="386080" algn="l"/>
              </a:tabLst>
            </a:pPr>
            <a:r>
              <a:rPr dirty="0"/>
              <a:t>	</a:t>
            </a:r>
            <a:r>
              <a:rPr sz="2800" spc="-5" dirty="0">
                <a:solidFill>
                  <a:srgbClr val="FFFFFF"/>
                </a:solidFill>
                <a:latin typeface="Trebuchet MS"/>
                <a:cs typeface="Trebuchet MS"/>
              </a:rPr>
              <a:t>A </a:t>
            </a:r>
            <a:r>
              <a:rPr sz="2800" spc="-10" dirty="0">
                <a:solidFill>
                  <a:srgbClr val="F4B083"/>
                </a:solidFill>
                <a:latin typeface="Trebuchet MS"/>
                <a:cs typeface="Trebuchet MS"/>
              </a:rPr>
              <a:t>Storage </a:t>
            </a:r>
            <a:r>
              <a:rPr sz="2800" spc="-5" dirty="0">
                <a:solidFill>
                  <a:srgbClr val="F4B083"/>
                </a:solidFill>
                <a:latin typeface="Trebuchet MS"/>
                <a:cs typeface="Trebuchet MS"/>
              </a:rPr>
              <a:t>tank</a:t>
            </a:r>
            <a:r>
              <a:rPr sz="2800" spc="-5" dirty="0">
                <a:solidFill>
                  <a:srgbClr val="FFFFFF"/>
                </a:solidFill>
                <a:latin typeface="Trebuchet MS"/>
                <a:cs typeface="Trebuchet MS"/>
              </a:rPr>
              <a:t>, </a:t>
            </a:r>
            <a:r>
              <a:rPr sz="2800" spc="-10" dirty="0">
                <a:solidFill>
                  <a:srgbClr val="FFFFFF"/>
                </a:solidFill>
                <a:latin typeface="Trebuchet MS"/>
                <a:cs typeface="Trebuchet MS"/>
              </a:rPr>
              <a:t>not including</a:t>
            </a:r>
            <a:r>
              <a:rPr sz="2800" spc="-145" dirty="0">
                <a:solidFill>
                  <a:srgbClr val="FFFFFF"/>
                </a:solidFill>
                <a:latin typeface="Trebuchet MS"/>
                <a:cs typeface="Trebuchet MS"/>
              </a:rPr>
              <a:t> </a:t>
            </a:r>
            <a:r>
              <a:rPr sz="2800" spc="-10" dirty="0">
                <a:solidFill>
                  <a:srgbClr val="FFFFFF"/>
                </a:solidFill>
                <a:latin typeface="Trebuchet MS"/>
                <a:cs typeface="Trebuchet MS"/>
              </a:rPr>
              <a:t>any  underground piping connected to  the</a:t>
            </a:r>
            <a:r>
              <a:rPr sz="2800" spc="-5" dirty="0">
                <a:solidFill>
                  <a:srgbClr val="FFFFFF"/>
                </a:solidFill>
                <a:latin typeface="Trebuchet MS"/>
                <a:cs typeface="Trebuchet MS"/>
              </a:rPr>
              <a:t> </a:t>
            </a:r>
            <a:r>
              <a:rPr sz="2800" spc="-10" dirty="0">
                <a:solidFill>
                  <a:srgbClr val="FFFFFF"/>
                </a:solidFill>
                <a:latin typeface="Trebuchet MS"/>
                <a:cs typeface="Trebuchet MS"/>
              </a:rPr>
              <a:t>tank.</a:t>
            </a:r>
            <a:endParaRPr sz="2800">
              <a:latin typeface="Trebuchet MS"/>
              <a:cs typeface="Trebuchet MS"/>
            </a:endParaRPr>
          </a:p>
          <a:p>
            <a:pPr marL="299085" marR="1425575" indent="-287020" algn="just">
              <a:lnSpc>
                <a:spcPts val="3020"/>
              </a:lnSpc>
              <a:spcBef>
                <a:spcPts val="1055"/>
              </a:spcBef>
              <a:buFont typeface="Arial"/>
              <a:buChar char="•"/>
              <a:tabLst>
                <a:tab pos="299720" algn="l"/>
              </a:tabLst>
            </a:pPr>
            <a:r>
              <a:rPr sz="2800" spc="-10" dirty="0">
                <a:solidFill>
                  <a:srgbClr val="FFFFFF"/>
                </a:solidFill>
                <a:latin typeface="Trebuchet MS"/>
                <a:cs typeface="Trebuchet MS"/>
              </a:rPr>
              <a:t>Having 10% </a:t>
            </a:r>
            <a:r>
              <a:rPr sz="2800" spc="-5" dirty="0">
                <a:solidFill>
                  <a:srgbClr val="FFFFFF"/>
                </a:solidFill>
                <a:latin typeface="Trebuchet MS"/>
                <a:cs typeface="Trebuchet MS"/>
              </a:rPr>
              <a:t>of </a:t>
            </a:r>
            <a:r>
              <a:rPr sz="2800" spc="-10" dirty="0">
                <a:solidFill>
                  <a:srgbClr val="FFFFFF"/>
                </a:solidFill>
                <a:latin typeface="Trebuchet MS"/>
                <a:cs typeface="Trebuchet MS"/>
              </a:rPr>
              <a:t>its </a:t>
            </a:r>
            <a:r>
              <a:rPr sz="2800" spc="-5" dirty="0">
                <a:solidFill>
                  <a:srgbClr val="FFFFFF"/>
                </a:solidFill>
                <a:latin typeface="Trebuchet MS"/>
                <a:cs typeface="Trebuchet MS"/>
              </a:rPr>
              <a:t>volume  </a:t>
            </a:r>
            <a:r>
              <a:rPr sz="2800" spc="-10" dirty="0">
                <a:solidFill>
                  <a:srgbClr val="FFFFFF"/>
                </a:solidFill>
                <a:latin typeface="Trebuchet MS"/>
                <a:cs typeface="Trebuchet MS"/>
              </a:rPr>
              <a:t>underground</a:t>
            </a:r>
            <a:endParaRPr sz="2800">
              <a:latin typeface="Trebuchet MS"/>
              <a:cs typeface="Trebuchet MS"/>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sp>
          <p:nvSpPr>
            <p:cNvPr id="3" name="object 3"/>
            <p:cNvSpPr/>
            <p:nvPr/>
          </p:nvSpPr>
          <p:spPr>
            <a:xfrm>
              <a:off x="0" y="0"/>
              <a:ext cx="9144000" cy="6857998"/>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0" y="0"/>
              <a:ext cx="9144000" cy="4411980"/>
            </a:xfrm>
            <a:prstGeom prst="rect">
              <a:avLst/>
            </a:prstGeom>
            <a:blipFill>
              <a:blip r:embed="rId3" cstate="print"/>
              <a:stretch>
                <a:fillRect/>
              </a:stretch>
            </a:blipFill>
          </p:spPr>
          <p:txBody>
            <a:bodyPr wrap="square" lIns="0" tIns="0" rIns="0" bIns="0" rtlCol="0"/>
            <a:lstStyle/>
            <a:p>
              <a:endParaRPr/>
            </a:p>
          </p:txBody>
        </p:sp>
      </p:grpSp>
      <p:sp>
        <p:nvSpPr>
          <p:cNvPr id="5" name="object 5"/>
          <p:cNvSpPr txBox="1"/>
          <p:nvPr/>
        </p:nvSpPr>
        <p:spPr>
          <a:xfrm>
            <a:off x="23571" y="4338164"/>
            <a:ext cx="8789035" cy="2437765"/>
          </a:xfrm>
          <a:prstGeom prst="rect">
            <a:avLst/>
          </a:prstGeom>
        </p:spPr>
        <p:txBody>
          <a:bodyPr vert="horz" wrap="square" lIns="0" tIns="106045" rIns="0" bIns="0" rtlCol="0">
            <a:spAutoFit/>
          </a:bodyPr>
          <a:lstStyle/>
          <a:p>
            <a:pPr marR="454025" algn="ctr">
              <a:lnSpc>
                <a:spcPct val="100000"/>
              </a:lnSpc>
              <a:spcBef>
                <a:spcPts val="835"/>
              </a:spcBef>
            </a:pPr>
            <a:r>
              <a:rPr sz="4000" u="heavy" spc="-5" dirty="0">
                <a:solidFill>
                  <a:srgbClr val="0E1C51"/>
                </a:solidFill>
                <a:uFill>
                  <a:solidFill>
                    <a:srgbClr val="0E1C51"/>
                  </a:solidFill>
                </a:uFill>
                <a:latin typeface="Trebuchet MS"/>
                <a:cs typeface="Trebuchet MS"/>
              </a:rPr>
              <a:t>SPENT FUEL</a:t>
            </a:r>
            <a:r>
              <a:rPr sz="4000" u="heavy" spc="-235" dirty="0">
                <a:solidFill>
                  <a:srgbClr val="0E1C51"/>
                </a:solidFill>
                <a:uFill>
                  <a:solidFill>
                    <a:srgbClr val="0E1C51"/>
                  </a:solidFill>
                </a:uFill>
                <a:latin typeface="Trebuchet MS"/>
                <a:cs typeface="Trebuchet MS"/>
              </a:rPr>
              <a:t> </a:t>
            </a:r>
            <a:r>
              <a:rPr sz="4000" u="heavy" spc="-5" dirty="0">
                <a:solidFill>
                  <a:srgbClr val="0E1C51"/>
                </a:solidFill>
                <a:uFill>
                  <a:solidFill>
                    <a:srgbClr val="0E1C51"/>
                  </a:solidFill>
                </a:uFill>
                <a:latin typeface="Trebuchet MS"/>
                <a:cs typeface="Trebuchet MS"/>
              </a:rPr>
              <a:t>POOLS</a:t>
            </a:r>
            <a:endParaRPr sz="4000">
              <a:latin typeface="Trebuchet MS"/>
              <a:cs typeface="Trebuchet MS"/>
            </a:endParaRPr>
          </a:p>
          <a:p>
            <a:pPr marL="474345" indent="-457834">
              <a:lnSpc>
                <a:spcPct val="100000"/>
              </a:lnSpc>
              <a:spcBef>
                <a:spcPts val="495"/>
              </a:spcBef>
              <a:buFont typeface="Arial"/>
              <a:buChar char="•"/>
              <a:tabLst>
                <a:tab pos="474345" algn="l"/>
                <a:tab pos="474980" algn="l"/>
              </a:tabLst>
            </a:pPr>
            <a:r>
              <a:rPr sz="2700" dirty="0">
                <a:solidFill>
                  <a:srgbClr val="FF0000"/>
                </a:solidFill>
                <a:latin typeface="Trebuchet MS"/>
                <a:cs typeface="Trebuchet MS"/>
              </a:rPr>
              <a:t>Spent fuel </a:t>
            </a:r>
            <a:r>
              <a:rPr sz="2700" spc="-5" dirty="0">
                <a:solidFill>
                  <a:srgbClr val="FF0000"/>
                </a:solidFill>
                <a:latin typeface="Trebuchet MS"/>
                <a:cs typeface="Trebuchet MS"/>
              </a:rPr>
              <a:t>pools (SFP) are storage pools </a:t>
            </a:r>
            <a:r>
              <a:rPr sz="2700" dirty="0">
                <a:solidFill>
                  <a:srgbClr val="FF0000"/>
                </a:solidFill>
                <a:latin typeface="Trebuchet MS"/>
                <a:cs typeface="Trebuchet MS"/>
              </a:rPr>
              <a:t>for spent</a:t>
            </a:r>
            <a:r>
              <a:rPr sz="2700" spc="-80" dirty="0">
                <a:solidFill>
                  <a:srgbClr val="FF0000"/>
                </a:solidFill>
                <a:latin typeface="Trebuchet MS"/>
                <a:cs typeface="Trebuchet MS"/>
              </a:rPr>
              <a:t> </a:t>
            </a:r>
            <a:r>
              <a:rPr sz="2700" dirty="0">
                <a:solidFill>
                  <a:srgbClr val="FF0000"/>
                </a:solidFill>
                <a:latin typeface="Trebuchet MS"/>
                <a:cs typeface="Trebuchet MS"/>
              </a:rPr>
              <a:t>fuel</a:t>
            </a:r>
            <a:endParaRPr sz="2700">
              <a:latin typeface="Trebuchet MS"/>
              <a:cs typeface="Trebuchet MS"/>
            </a:endParaRPr>
          </a:p>
          <a:p>
            <a:pPr marL="2981960">
              <a:lnSpc>
                <a:spcPct val="100000"/>
              </a:lnSpc>
            </a:pPr>
            <a:r>
              <a:rPr sz="2700" spc="-5" dirty="0">
                <a:solidFill>
                  <a:srgbClr val="FF0000"/>
                </a:solidFill>
                <a:latin typeface="Trebuchet MS"/>
                <a:cs typeface="Trebuchet MS"/>
              </a:rPr>
              <a:t>from nuclear</a:t>
            </a:r>
            <a:r>
              <a:rPr sz="2700" spc="15" dirty="0">
                <a:solidFill>
                  <a:srgbClr val="FF0000"/>
                </a:solidFill>
                <a:latin typeface="Trebuchet MS"/>
                <a:cs typeface="Trebuchet MS"/>
              </a:rPr>
              <a:t> </a:t>
            </a:r>
            <a:r>
              <a:rPr sz="2700" spc="-50" dirty="0">
                <a:solidFill>
                  <a:srgbClr val="FF0000"/>
                </a:solidFill>
                <a:latin typeface="Trebuchet MS"/>
                <a:cs typeface="Trebuchet MS"/>
              </a:rPr>
              <a:t>reactor.</a:t>
            </a:r>
            <a:endParaRPr sz="2700">
              <a:latin typeface="Trebuchet MS"/>
              <a:cs typeface="Trebuchet MS"/>
            </a:endParaRPr>
          </a:p>
          <a:p>
            <a:pPr marL="469900" indent="-457834">
              <a:lnSpc>
                <a:spcPct val="100000"/>
              </a:lnSpc>
              <a:buFont typeface="Arial"/>
              <a:buChar char="•"/>
              <a:tabLst>
                <a:tab pos="469900" algn="l"/>
                <a:tab pos="470534" algn="l"/>
              </a:tabLst>
            </a:pPr>
            <a:r>
              <a:rPr sz="2700" dirty="0">
                <a:solidFill>
                  <a:srgbClr val="FF0000"/>
                </a:solidFill>
                <a:latin typeface="Trebuchet MS"/>
                <a:cs typeface="Trebuchet MS"/>
              </a:rPr>
              <a:t>The </a:t>
            </a:r>
            <a:r>
              <a:rPr sz="2700" spc="-5" dirty="0">
                <a:solidFill>
                  <a:srgbClr val="FF0000"/>
                </a:solidFill>
                <a:latin typeface="Trebuchet MS"/>
                <a:cs typeface="Trebuchet MS"/>
              </a:rPr>
              <a:t>nuclear waste is </a:t>
            </a:r>
            <a:r>
              <a:rPr sz="2700" dirty="0">
                <a:solidFill>
                  <a:srgbClr val="FF0000"/>
                </a:solidFill>
                <a:latin typeface="Trebuchet MS"/>
                <a:cs typeface="Trebuchet MS"/>
              </a:rPr>
              <a:t>stored </a:t>
            </a:r>
            <a:r>
              <a:rPr sz="2700" spc="-5" dirty="0">
                <a:solidFill>
                  <a:srgbClr val="FF0000"/>
                </a:solidFill>
                <a:latin typeface="Trebuchet MS"/>
                <a:cs typeface="Trebuchet MS"/>
              </a:rPr>
              <a:t>at </a:t>
            </a:r>
            <a:r>
              <a:rPr sz="2700" dirty="0">
                <a:solidFill>
                  <a:srgbClr val="FF0000"/>
                </a:solidFill>
                <a:latin typeface="Trebuchet MS"/>
                <a:cs typeface="Trebuchet MS"/>
              </a:rPr>
              <a:t>least </a:t>
            </a:r>
            <a:r>
              <a:rPr sz="2700" spc="-5" dirty="0">
                <a:solidFill>
                  <a:srgbClr val="FF0000"/>
                </a:solidFill>
                <a:latin typeface="Trebuchet MS"/>
                <a:cs typeface="Trebuchet MS"/>
              </a:rPr>
              <a:t>20 </a:t>
            </a:r>
            <a:r>
              <a:rPr sz="2700" dirty="0">
                <a:solidFill>
                  <a:srgbClr val="FF0000"/>
                </a:solidFill>
                <a:latin typeface="Trebuchet MS"/>
                <a:cs typeface="Trebuchet MS"/>
              </a:rPr>
              <a:t>feet </a:t>
            </a:r>
            <a:r>
              <a:rPr sz="2700" spc="-5" dirty="0">
                <a:solidFill>
                  <a:srgbClr val="FF0000"/>
                </a:solidFill>
                <a:latin typeface="Trebuchet MS"/>
                <a:cs typeface="Trebuchet MS"/>
              </a:rPr>
              <a:t>under</a:t>
            </a:r>
            <a:r>
              <a:rPr sz="2700" spc="-70" dirty="0">
                <a:solidFill>
                  <a:srgbClr val="FF0000"/>
                </a:solidFill>
                <a:latin typeface="Trebuchet MS"/>
                <a:cs typeface="Trebuchet MS"/>
              </a:rPr>
              <a:t> </a:t>
            </a:r>
            <a:r>
              <a:rPr sz="2700" spc="-5" dirty="0">
                <a:solidFill>
                  <a:srgbClr val="FF0000"/>
                </a:solidFill>
                <a:latin typeface="Trebuchet MS"/>
                <a:cs typeface="Trebuchet MS"/>
              </a:rPr>
              <a:t>the</a:t>
            </a:r>
            <a:endParaRPr sz="2700">
              <a:latin typeface="Trebuchet MS"/>
              <a:cs typeface="Trebuchet MS"/>
            </a:endParaRPr>
          </a:p>
          <a:p>
            <a:pPr marL="4138295">
              <a:lnSpc>
                <a:spcPct val="100000"/>
              </a:lnSpc>
            </a:pPr>
            <a:r>
              <a:rPr sz="2700" spc="-65" dirty="0">
                <a:solidFill>
                  <a:srgbClr val="FF0000"/>
                </a:solidFill>
                <a:latin typeface="Trebuchet MS"/>
                <a:cs typeface="Trebuchet MS"/>
              </a:rPr>
              <a:t>water.</a:t>
            </a:r>
            <a:endParaRPr sz="2700">
              <a:latin typeface="Trebuchet MS"/>
              <a:cs typeface="Trebuchet MS"/>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58236" y="591693"/>
            <a:ext cx="5598160" cy="696595"/>
          </a:xfrm>
          <a:prstGeom prst="rect">
            <a:avLst/>
          </a:prstGeom>
        </p:spPr>
        <p:txBody>
          <a:bodyPr vert="horz" wrap="square" lIns="0" tIns="13335" rIns="0" bIns="0" rtlCol="0">
            <a:spAutoFit/>
          </a:bodyPr>
          <a:lstStyle/>
          <a:p>
            <a:pPr marL="12700">
              <a:lnSpc>
                <a:spcPct val="100000"/>
              </a:lnSpc>
              <a:spcBef>
                <a:spcPts val="105"/>
              </a:spcBef>
            </a:pPr>
            <a:r>
              <a:rPr sz="4400" spc="-20" dirty="0"/>
              <a:t>Storage </a:t>
            </a:r>
            <a:r>
              <a:rPr sz="4400" dirty="0"/>
              <a:t>of </a:t>
            </a:r>
            <a:r>
              <a:rPr sz="4400" spc="-5" dirty="0"/>
              <a:t>Spent</a:t>
            </a:r>
            <a:r>
              <a:rPr sz="4400" spc="-90" dirty="0"/>
              <a:t> </a:t>
            </a:r>
            <a:r>
              <a:rPr sz="4400" spc="-50" dirty="0"/>
              <a:t>Fuel</a:t>
            </a:r>
            <a:endParaRPr sz="4400" dirty="0"/>
          </a:p>
        </p:txBody>
      </p:sp>
      <p:sp>
        <p:nvSpPr>
          <p:cNvPr id="3" name="object 3"/>
          <p:cNvSpPr/>
          <p:nvPr/>
        </p:nvSpPr>
        <p:spPr>
          <a:xfrm>
            <a:off x="2670429" y="1235202"/>
            <a:ext cx="5573395" cy="55244"/>
          </a:xfrm>
          <a:custGeom>
            <a:avLst/>
            <a:gdLst/>
            <a:ahLst/>
            <a:cxnLst/>
            <a:rect l="l" t="t" r="r" b="b"/>
            <a:pathLst>
              <a:path w="5573395" h="55244">
                <a:moveTo>
                  <a:pt x="5573268" y="0"/>
                </a:moveTo>
                <a:lnTo>
                  <a:pt x="0" y="0"/>
                </a:lnTo>
                <a:lnTo>
                  <a:pt x="0" y="54863"/>
                </a:lnTo>
                <a:lnTo>
                  <a:pt x="5573268" y="54863"/>
                </a:lnTo>
                <a:lnTo>
                  <a:pt x="5573268" y="0"/>
                </a:lnTo>
                <a:close/>
              </a:path>
            </a:pathLst>
          </a:custGeom>
          <a:solidFill>
            <a:srgbClr val="FFFF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txBox="1"/>
          <p:nvPr/>
        </p:nvSpPr>
        <p:spPr>
          <a:xfrm>
            <a:off x="2168144" y="1767586"/>
            <a:ext cx="6510655" cy="4160520"/>
          </a:xfrm>
          <a:prstGeom prst="rect">
            <a:avLst/>
          </a:prstGeom>
        </p:spPr>
        <p:txBody>
          <a:bodyPr vert="horz" wrap="square" lIns="0" tIns="60960" rIns="0" bIns="0" rtlCol="0">
            <a:spAutoFit/>
          </a:bodyPr>
          <a:lstStyle/>
          <a:p>
            <a:pPr marL="241300" marR="134620" lvl="0" indent="-228600" algn="l" defTabSz="914400" rtl="0" eaLnBrk="1" fontAlgn="auto" latinLnBrk="0" hangingPunct="1">
              <a:lnSpc>
                <a:spcPts val="3020"/>
              </a:lnSpc>
              <a:spcBef>
                <a:spcPts val="480"/>
              </a:spcBef>
              <a:spcAft>
                <a:spcPts val="0"/>
              </a:spcAft>
              <a:buClrTx/>
              <a:buSzTx/>
              <a:buFont typeface="Arial"/>
              <a:buChar char="•"/>
              <a:tabLst>
                <a:tab pos="241300" algn="l"/>
              </a:tabLst>
              <a:defRPr/>
            </a:pPr>
            <a:r>
              <a:rPr kumimoji="0" sz="2800" b="0" i="0" u="none" strike="noStrike" kern="1200" cap="none" spc="-5" normalizeH="0" baseline="0" noProof="0" dirty="0">
                <a:ln>
                  <a:noFill/>
                </a:ln>
                <a:solidFill>
                  <a:srgbClr val="FFFFFF"/>
                </a:solidFill>
                <a:effectLst/>
                <a:uLnTx/>
                <a:uFillTx/>
                <a:latin typeface="Trebuchet MS"/>
                <a:ea typeface="+mn-ea"/>
                <a:cs typeface="Trebuchet MS"/>
              </a:rPr>
              <a:t>Store </a:t>
            </a:r>
            <a:r>
              <a:rPr kumimoji="0" sz="2800" b="0" i="0" u="none" strike="noStrike" kern="1200" cap="none" spc="-10" normalizeH="0" baseline="0" noProof="0" dirty="0">
                <a:ln>
                  <a:noFill/>
                </a:ln>
                <a:solidFill>
                  <a:srgbClr val="FFFFFF"/>
                </a:solidFill>
                <a:effectLst/>
                <a:uLnTx/>
                <a:uFillTx/>
                <a:latin typeface="Trebuchet MS"/>
                <a:ea typeface="+mn-ea"/>
                <a:cs typeface="Trebuchet MS"/>
              </a:rPr>
              <a:t>waste </a:t>
            </a:r>
            <a:r>
              <a:rPr kumimoji="0" sz="2800" b="0" i="0" u="none" strike="noStrike" kern="1200" cap="none" spc="-5" normalizeH="0" baseline="0" noProof="0" dirty="0">
                <a:ln>
                  <a:noFill/>
                </a:ln>
                <a:solidFill>
                  <a:srgbClr val="FFFFFF"/>
                </a:solidFill>
                <a:effectLst/>
                <a:uLnTx/>
                <a:uFillTx/>
                <a:latin typeface="Trebuchet MS"/>
                <a:ea typeface="+mn-ea"/>
                <a:cs typeface="Trebuchet MS"/>
              </a:rPr>
              <a:t>in only </a:t>
            </a:r>
            <a:r>
              <a:rPr kumimoji="0" sz="2800" b="0" i="0" u="none" strike="noStrike" kern="1200" cap="none" spc="-10" normalizeH="0" baseline="0" noProof="0" dirty="0">
                <a:ln>
                  <a:noFill/>
                </a:ln>
                <a:solidFill>
                  <a:srgbClr val="FFFFFF"/>
                </a:solidFill>
                <a:effectLst/>
                <a:uLnTx/>
                <a:uFillTx/>
                <a:latin typeface="Trebuchet MS"/>
                <a:ea typeface="+mn-ea"/>
                <a:cs typeface="Trebuchet MS"/>
              </a:rPr>
              <a:t>approved bags and  </a:t>
            </a:r>
            <a:r>
              <a:rPr kumimoji="0" sz="2800" b="0" i="0" u="none" strike="noStrike" kern="1200" cap="none" spc="-45" normalizeH="0" baseline="0" noProof="0" dirty="0">
                <a:ln>
                  <a:noFill/>
                </a:ln>
                <a:solidFill>
                  <a:srgbClr val="FFFFFF"/>
                </a:solidFill>
                <a:effectLst/>
                <a:uLnTx/>
                <a:uFillTx/>
                <a:latin typeface="Trebuchet MS"/>
                <a:ea typeface="+mn-ea"/>
                <a:cs typeface="Trebuchet MS"/>
              </a:rPr>
              <a:t>container.</a:t>
            </a:r>
            <a:endParaRPr kumimoji="0" sz="2800" b="0" i="0" u="none" strike="noStrike" kern="1200" cap="none" spc="0" normalizeH="0" baseline="0" noProof="0" dirty="0">
              <a:ln>
                <a:noFill/>
              </a:ln>
              <a:solidFill>
                <a:prstClr val="black"/>
              </a:solidFill>
              <a:effectLst/>
              <a:uLnTx/>
              <a:uFillTx/>
              <a:latin typeface="Trebuchet MS"/>
              <a:ea typeface="+mn-ea"/>
              <a:cs typeface="Trebuchet MS"/>
            </a:endParaRPr>
          </a:p>
          <a:p>
            <a:pPr marL="241300" marR="0" lvl="0" indent="-228600" algn="l" defTabSz="914400" rtl="0" eaLnBrk="1" fontAlgn="auto" latinLnBrk="0" hangingPunct="1">
              <a:lnSpc>
                <a:spcPct val="100000"/>
              </a:lnSpc>
              <a:spcBef>
                <a:spcPts val="635"/>
              </a:spcBef>
              <a:spcAft>
                <a:spcPts val="0"/>
              </a:spcAft>
              <a:buClrTx/>
              <a:buSzTx/>
              <a:buFont typeface="Arial"/>
              <a:buChar char="•"/>
              <a:tabLst>
                <a:tab pos="241300" algn="l"/>
              </a:tabLst>
              <a:defRPr/>
            </a:pPr>
            <a:r>
              <a:rPr kumimoji="0" sz="2800" b="0" i="0" u="none" strike="noStrike" kern="1200" cap="none" spc="-5" normalizeH="0" baseline="0" noProof="0" dirty="0">
                <a:ln>
                  <a:noFill/>
                </a:ln>
                <a:solidFill>
                  <a:srgbClr val="FFFFFF"/>
                </a:solidFill>
                <a:effectLst/>
                <a:uLnTx/>
                <a:uFillTx/>
                <a:latin typeface="Trebuchet MS"/>
                <a:ea typeface="+mn-ea"/>
                <a:cs typeface="Trebuchet MS"/>
              </a:rPr>
              <a:t>Bags – </a:t>
            </a:r>
            <a:r>
              <a:rPr kumimoji="0" sz="2800" b="0" i="0" u="none" strike="noStrike" kern="1200" cap="none" spc="-55" normalizeH="0" baseline="0" noProof="0" dirty="0">
                <a:ln>
                  <a:noFill/>
                </a:ln>
                <a:solidFill>
                  <a:srgbClr val="FFFF00"/>
                </a:solidFill>
                <a:effectLst/>
                <a:uLnTx/>
                <a:uFillTx/>
                <a:latin typeface="Trebuchet MS"/>
                <a:ea typeface="+mn-ea"/>
                <a:cs typeface="Trebuchet MS"/>
              </a:rPr>
              <a:t>Yellow </a:t>
            </a:r>
            <a:r>
              <a:rPr kumimoji="0" sz="2800" b="0" i="0" u="none" strike="noStrike" kern="1200" cap="none" spc="-10" normalizeH="0" baseline="0" noProof="0" dirty="0">
                <a:ln>
                  <a:noFill/>
                </a:ln>
                <a:solidFill>
                  <a:srgbClr val="FFFFFF"/>
                </a:solidFill>
                <a:effectLst/>
                <a:uLnTx/>
                <a:uFillTx/>
                <a:latin typeface="Trebuchet MS"/>
                <a:ea typeface="+mn-ea"/>
                <a:cs typeface="Trebuchet MS"/>
              </a:rPr>
              <a:t>with Radiation</a:t>
            </a:r>
            <a:r>
              <a:rPr kumimoji="0" sz="2800" b="0" i="0" u="none" strike="noStrike" kern="1200" cap="none" spc="45" normalizeH="0" baseline="0" noProof="0" dirty="0">
                <a:ln>
                  <a:noFill/>
                </a:ln>
                <a:solidFill>
                  <a:srgbClr val="FFFFFF"/>
                </a:solidFill>
                <a:effectLst/>
                <a:uLnTx/>
                <a:uFillTx/>
                <a:latin typeface="Trebuchet MS"/>
                <a:ea typeface="+mn-ea"/>
                <a:cs typeface="Trebuchet MS"/>
              </a:rPr>
              <a:t> </a:t>
            </a:r>
            <a:r>
              <a:rPr kumimoji="0" sz="2800" b="0" i="0" u="none" strike="noStrike" kern="1200" cap="none" spc="-5" normalizeH="0" baseline="0" noProof="0" dirty="0">
                <a:ln>
                  <a:noFill/>
                </a:ln>
                <a:solidFill>
                  <a:srgbClr val="FFFFFF"/>
                </a:solidFill>
                <a:effectLst/>
                <a:uLnTx/>
                <a:uFillTx/>
                <a:latin typeface="Trebuchet MS"/>
                <a:ea typeface="+mn-ea"/>
                <a:cs typeface="Trebuchet MS"/>
              </a:rPr>
              <a:t>label</a:t>
            </a:r>
            <a:endParaRPr kumimoji="0" sz="2800" b="0" i="0" u="none" strike="noStrike" kern="1200" cap="none" spc="0" normalizeH="0" baseline="0" noProof="0" dirty="0">
              <a:ln>
                <a:noFill/>
              </a:ln>
              <a:solidFill>
                <a:prstClr val="black"/>
              </a:solidFill>
              <a:effectLst/>
              <a:uLnTx/>
              <a:uFillTx/>
              <a:latin typeface="Trebuchet MS"/>
              <a:ea typeface="+mn-ea"/>
              <a:cs typeface="Trebuchet MS"/>
            </a:endParaRPr>
          </a:p>
          <a:p>
            <a:pPr marL="241300" marR="0" lvl="0" indent="-228600" algn="l" defTabSz="914400" rtl="0" eaLnBrk="1" fontAlgn="auto" latinLnBrk="0" hangingPunct="1">
              <a:lnSpc>
                <a:spcPct val="100000"/>
              </a:lnSpc>
              <a:spcBef>
                <a:spcPts val="660"/>
              </a:spcBef>
              <a:spcAft>
                <a:spcPts val="0"/>
              </a:spcAft>
              <a:buClrTx/>
              <a:buSzTx/>
              <a:buFont typeface="Arial"/>
              <a:buChar char="•"/>
              <a:tabLst>
                <a:tab pos="241300" algn="l"/>
              </a:tabLst>
              <a:defRPr/>
            </a:pPr>
            <a:r>
              <a:rPr kumimoji="0" sz="2800" b="0" i="0" u="none" strike="noStrike" kern="1200" cap="none" spc="-5" normalizeH="0" baseline="0" noProof="0" dirty="0">
                <a:ln>
                  <a:noFill/>
                </a:ln>
                <a:solidFill>
                  <a:srgbClr val="FFFFFF"/>
                </a:solidFill>
                <a:effectLst/>
                <a:uLnTx/>
                <a:uFillTx/>
                <a:latin typeface="Trebuchet MS"/>
                <a:ea typeface="+mn-ea"/>
                <a:cs typeface="Trebuchet MS"/>
              </a:rPr>
              <a:t>Boxes – </a:t>
            </a:r>
            <a:r>
              <a:rPr kumimoji="0" sz="2800" b="0" i="0" u="none" strike="noStrike" kern="1200" cap="none" spc="-10" normalizeH="0" baseline="0" noProof="0" dirty="0">
                <a:ln>
                  <a:noFill/>
                </a:ln>
                <a:solidFill>
                  <a:srgbClr val="FFFFFF"/>
                </a:solidFill>
                <a:effectLst/>
                <a:uLnTx/>
                <a:uFillTx/>
                <a:latin typeface="Trebuchet MS"/>
                <a:ea typeface="+mn-ea"/>
                <a:cs typeface="Trebuchet MS"/>
              </a:rPr>
              <a:t>Line with </a:t>
            </a:r>
            <a:r>
              <a:rPr kumimoji="0" sz="2800" b="0" i="0" u="none" strike="noStrike" kern="1200" cap="none" spc="-55" normalizeH="0" baseline="0" noProof="0" dirty="0">
                <a:ln>
                  <a:noFill/>
                </a:ln>
                <a:solidFill>
                  <a:srgbClr val="FFFF00"/>
                </a:solidFill>
                <a:effectLst/>
                <a:uLnTx/>
                <a:uFillTx/>
                <a:latin typeface="Trebuchet MS"/>
                <a:ea typeface="+mn-ea"/>
                <a:cs typeface="Trebuchet MS"/>
              </a:rPr>
              <a:t>Yellow</a:t>
            </a:r>
            <a:r>
              <a:rPr kumimoji="0" sz="2800" b="0" i="0" u="none" strike="noStrike" kern="1200" cap="none" spc="-30" normalizeH="0" baseline="0" noProof="0" dirty="0">
                <a:ln>
                  <a:noFill/>
                </a:ln>
                <a:solidFill>
                  <a:srgbClr val="FFFF00"/>
                </a:solidFill>
                <a:effectLst/>
                <a:uLnTx/>
                <a:uFillTx/>
                <a:latin typeface="Trebuchet MS"/>
                <a:ea typeface="+mn-ea"/>
                <a:cs typeface="Trebuchet MS"/>
              </a:rPr>
              <a:t> </a:t>
            </a:r>
            <a:r>
              <a:rPr kumimoji="0" sz="2800" b="0" i="0" u="none" strike="noStrike" kern="1200" cap="none" spc="-10" normalizeH="0" baseline="0" noProof="0" dirty="0">
                <a:ln>
                  <a:noFill/>
                </a:ln>
                <a:solidFill>
                  <a:srgbClr val="FFFFFF"/>
                </a:solidFill>
                <a:effectLst/>
                <a:uLnTx/>
                <a:uFillTx/>
                <a:latin typeface="Trebuchet MS"/>
                <a:ea typeface="+mn-ea"/>
                <a:cs typeface="Trebuchet MS"/>
              </a:rPr>
              <a:t>bag</a:t>
            </a:r>
            <a:endParaRPr kumimoji="0" sz="2800" b="0" i="0" u="none" strike="noStrike" kern="1200" cap="none" spc="0" normalizeH="0" baseline="0" noProof="0" dirty="0">
              <a:ln>
                <a:noFill/>
              </a:ln>
              <a:solidFill>
                <a:prstClr val="black"/>
              </a:solidFill>
              <a:effectLst/>
              <a:uLnTx/>
              <a:uFillTx/>
              <a:latin typeface="Trebuchet MS"/>
              <a:ea typeface="+mn-ea"/>
              <a:cs typeface="Trebuchet MS"/>
            </a:endParaRPr>
          </a:p>
          <a:p>
            <a:pPr marL="241300" marR="0" lvl="0" indent="-228600" algn="l" defTabSz="914400" rtl="0" eaLnBrk="1" fontAlgn="auto" latinLnBrk="0" hangingPunct="1">
              <a:lnSpc>
                <a:spcPct val="100000"/>
              </a:lnSpc>
              <a:spcBef>
                <a:spcPts val="660"/>
              </a:spcBef>
              <a:spcAft>
                <a:spcPts val="0"/>
              </a:spcAft>
              <a:buClrTx/>
              <a:buSzTx/>
              <a:buFont typeface="Arial"/>
              <a:buChar char="•"/>
              <a:tabLst>
                <a:tab pos="241300" algn="l"/>
              </a:tabLst>
              <a:defRPr/>
            </a:pPr>
            <a:r>
              <a:rPr kumimoji="0" sz="2800" b="0" i="0" u="none" strike="noStrike" kern="1200" cap="none" spc="-5" normalizeH="0" baseline="0" noProof="0" dirty="0">
                <a:ln>
                  <a:noFill/>
                </a:ln>
                <a:solidFill>
                  <a:srgbClr val="FFFFFF"/>
                </a:solidFill>
                <a:effectLst/>
                <a:uLnTx/>
                <a:uFillTx/>
                <a:latin typeface="Trebuchet MS"/>
                <a:ea typeface="+mn-ea"/>
                <a:cs typeface="Trebuchet MS"/>
              </a:rPr>
              <a:t>Bottles – </a:t>
            </a:r>
            <a:r>
              <a:rPr kumimoji="0" sz="2800" b="0" i="0" u="none" strike="noStrike" kern="1200" cap="none" spc="-10" normalizeH="0" baseline="0" noProof="0" dirty="0">
                <a:ln>
                  <a:noFill/>
                </a:ln>
                <a:solidFill>
                  <a:srgbClr val="FFFFFF"/>
                </a:solidFill>
                <a:effectLst/>
                <a:uLnTx/>
                <a:uFillTx/>
                <a:latin typeface="Trebuchet MS"/>
                <a:ea typeface="+mn-ea"/>
                <a:cs typeface="Trebuchet MS"/>
              </a:rPr>
              <a:t>Attach Radiation</a:t>
            </a:r>
            <a:r>
              <a:rPr kumimoji="0" sz="2800" b="0" i="0" u="none" strike="noStrike" kern="1200" cap="none" spc="-90" normalizeH="0" baseline="0" noProof="0" dirty="0">
                <a:ln>
                  <a:noFill/>
                </a:ln>
                <a:solidFill>
                  <a:srgbClr val="FFFFFF"/>
                </a:solidFill>
                <a:effectLst/>
                <a:uLnTx/>
                <a:uFillTx/>
                <a:latin typeface="Trebuchet MS"/>
                <a:ea typeface="+mn-ea"/>
                <a:cs typeface="Trebuchet MS"/>
              </a:rPr>
              <a:t> </a:t>
            </a:r>
            <a:r>
              <a:rPr kumimoji="0" sz="2800" b="0" i="0" u="none" strike="noStrike" kern="1200" cap="none" spc="-5" normalizeH="0" baseline="0" noProof="0" dirty="0">
                <a:ln>
                  <a:noFill/>
                </a:ln>
                <a:solidFill>
                  <a:srgbClr val="FFFFFF"/>
                </a:solidFill>
                <a:effectLst/>
                <a:uLnTx/>
                <a:uFillTx/>
                <a:latin typeface="Trebuchet MS"/>
                <a:ea typeface="+mn-ea"/>
                <a:cs typeface="Trebuchet MS"/>
              </a:rPr>
              <a:t>label</a:t>
            </a:r>
            <a:endParaRPr kumimoji="0" sz="2800" b="0" i="0" u="none" strike="noStrike" kern="1200" cap="none" spc="0" normalizeH="0" baseline="0" noProof="0" dirty="0">
              <a:ln>
                <a:noFill/>
              </a:ln>
              <a:solidFill>
                <a:prstClr val="black"/>
              </a:solidFill>
              <a:effectLst/>
              <a:uLnTx/>
              <a:uFillTx/>
              <a:latin typeface="Trebuchet MS"/>
              <a:ea typeface="+mn-ea"/>
              <a:cs typeface="Trebuchet MS"/>
            </a:endParaRPr>
          </a:p>
          <a:p>
            <a:pPr marL="241300" marR="5080" lvl="0" indent="-228600" algn="l" defTabSz="914400" rtl="0" eaLnBrk="1" fontAlgn="auto" latinLnBrk="0" hangingPunct="1">
              <a:lnSpc>
                <a:spcPts val="3020"/>
              </a:lnSpc>
              <a:spcBef>
                <a:spcPts val="1055"/>
              </a:spcBef>
              <a:spcAft>
                <a:spcPts val="0"/>
              </a:spcAft>
              <a:buClrTx/>
              <a:buSzTx/>
              <a:buFont typeface="Arial"/>
              <a:buChar char="•"/>
              <a:tabLst>
                <a:tab pos="241300" algn="l"/>
              </a:tabLst>
              <a:defRPr/>
            </a:pPr>
            <a:r>
              <a:rPr kumimoji="0" sz="2800" b="0" i="0" u="none" strike="noStrike" kern="1200" cap="none" spc="-10" normalizeH="0" baseline="0" noProof="0" dirty="0">
                <a:ln>
                  <a:noFill/>
                </a:ln>
                <a:solidFill>
                  <a:srgbClr val="FFFF00"/>
                </a:solidFill>
                <a:effectLst/>
                <a:uLnTx/>
                <a:uFillTx/>
                <a:latin typeface="Trebuchet MS"/>
                <a:ea typeface="+mn-ea"/>
                <a:cs typeface="Trebuchet MS"/>
              </a:rPr>
              <a:t>DO NOT </a:t>
            </a:r>
            <a:r>
              <a:rPr kumimoji="0" sz="2800" b="0" i="0" u="none" strike="noStrike" kern="1200" cap="none" spc="-10" normalizeH="0" baseline="0" noProof="0" dirty="0">
                <a:ln>
                  <a:noFill/>
                </a:ln>
                <a:solidFill>
                  <a:srgbClr val="FFFFFF"/>
                </a:solidFill>
                <a:effectLst/>
                <a:uLnTx/>
                <a:uFillTx/>
                <a:latin typeface="Trebuchet MS"/>
                <a:ea typeface="+mn-ea"/>
                <a:cs typeface="Trebuchet MS"/>
              </a:rPr>
              <a:t>use anything that can be  mistaken </a:t>
            </a:r>
            <a:r>
              <a:rPr kumimoji="0" sz="2800" b="0" i="0" u="none" strike="noStrike" kern="1200" cap="none" spc="-5" normalizeH="0" baseline="0" noProof="0" dirty="0">
                <a:ln>
                  <a:noFill/>
                </a:ln>
                <a:solidFill>
                  <a:srgbClr val="FFFFFF"/>
                </a:solidFill>
                <a:effectLst/>
                <a:uLnTx/>
                <a:uFillTx/>
                <a:latin typeface="Trebuchet MS"/>
                <a:ea typeface="+mn-ea"/>
                <a:cs typeface="Trebuchet MS"/>
              </a:rPr>
              <a:t>for a ordinary </a:t>
            </a:r>
            <a:r>
              <a:rPr kumimoji="0" sz="2800" b="0" i="0" u="none" strike="noStrike" kern="1200" cap="none" spc="-10" normalizeH="0" baseline="0" noProof="0" dirty="0">
                <a:ln>
                  <a:noFill/>
                </a:ln>
                <a:solidFill>
                  <a:srgbClr val="FFFFFF"/>
                </a:solidFill>
                <a:effectLst/>
                <a:uLnTx/>
                <a:uFillTx/>
                <a:latin typeface="Trebuchet MS"/>
                <a:ea typeface="+mn-ea"/>
                <a:cs typeface="Trebuchet MS"/>
              </a:rPr>
              <a:t>trash</a:t>
            </a:r>
            <a:r>
              <a:rPr kumimoji="0" sz="2800" b="0" i="0" u="none" strike="noStrike" kern="1200" cap="none" spc="50" normalizeH="0" baseline="0" noProof="0" dirty="0">
                <a:ln>
                  <a:noFill/>
                </a:ln>
                <a:solidFill>
                  <a:srgbClr val="FFFFFF"/>
                </a:solidFill>
                <a:effectLst/>
                <a:uLnTx/>
                <a:uFillTx/>
                <a:latin typeface="Trebuchet MS"/>
                <a:ea typeface="+mn-ea"/>
                <a:cs typeface="Trebuchet MS"/>
              </a:rPr>
              <a:t> </a:t>
            </a:r>
            <a:r>
              <a:rPr kumimoji="0" sz="2800" b="0" i="0" u="none" strike="noStrike" kern="1200" cap="none" spc="-10" normalizeH="0" baseline="0" noProof="0" dirty="0">
                <a:ln>
                  <a:noFill/>
                </a:ln>
                <a:solidFill>
                  <a:srgbClr val="FFFFFF"/>
                </a:solidFill>
                <a:effectLst/>
                <a:uLnTx/>
                <a:uFillTx/>
                <a:latin typeface="Trebuchet MS"/>
                <a:ea typeface="+mn-ea"/>
                <a:cs typeface="Trebuchet MS"/>
              </a:rPr>
              <a:t>container</a:t>
            </a:r>
            <a:endParaRPr kumimoji="0" sz="2800" b="0" i="0" u="none" strike="noStrike" kern="1200" cap="none" spc="0" normalizeH="0" baseline="0" noProof="0" dirty="0">
              <a:ln>
                <a:noFill/>
              </a:ln>
              <a:solidFill>
                <a:prstClr val="black"/>
              </a:solidFill>
              <a:effectLst/>
              <a:uLnTx/>
              <a:uFillTx/>
              <a:latin typeface="Trebuchet MS"/>
              <a:ea typeface="+mn-ea"/>
              <a:cs typeface="Trebuchet MS"/>
            </a:endParaRPr>
          </a:p>
          <a:p>
            <a:pPr marL="241300" marR="85725" lvl="0" indent="-228600" algn="l" defTabSz="914400" rtl="0" eaLnBrk="1" fontAlgn="auto" latinLnBrk="0" hangingPunct="1">
              <a:lnSpc>
                <a:spcPts val="3020"/>
              </a:lnSpc>
              <a:spcBef>
                <a:spcPts val="1005"/>
              </a:spcBef>
              <a:spcAft>
                <a:spcPts val="0"/>
              </a:spcAft>
              <a:buClrTx/>
              <a:buSzTx/>
              <a:buFont typeface="Arial"/>
              <a:buChar char="•"/>
              <a:tabLst>
                <a:tab pos="241300" algn="l"/>
              </a:tabLst>
              <a:defRPr/>
            </a:pPr>
            <a:r>
              <a:rPr kumimoji="0" sz="2800" b="0" i="0" u="none" strike="noStrike" kern="1200" cap="none" spc="-10" normalizeH="0" baseline="0" noProof="0" dirty="0">
                <a:ln>
                  <a:noFill/>
                </a:ln>
                <a:solidFill>
                  <a:srgbClr val="FFFF00"/>
                </a:solidFill>
                <a:effectLst/>
                <a:uLnTx/>
                <a:uFillTx/>
                <a:latin typeface="Trebuchet MS"/>
                <a:ea typeface="+mn-ea"/>
                <a:cs typeface="Trebuchet MS"/>
              </a:rPr>
              <a:t>DO NOT </a:t>
            </a:r>
            <a:r>
              <a:rPr kumimoji="0" sz="2800" b="0" i="0" u="none" strike="noStrike" kern="1200" cap="none" spc="-10" normalizeH="0" baseline="0" noProof="0" dirty="0">
                <a:ln>
                  <a:noFill/>
                </a:ln>
                <a:solidFill>
                  <a:srgbClr val="FFFFFF"/>
                </a:solidFill>
                <a:effectLst/>
                <a:uLnTx/>
                <a:uFillTx/>
                <a:latin typeface="Trebuchet MS"/>
                <a:ea typeface="+mn-ea"/>
                <a:cs typeface="Trebuchet MS"/>
              </a:rPr>
              <a:t>use coke bottles </a:t>
            </a:r>
            <a:r>
              <a:rPr kumimoji="0" sz="2800" b="0" i="0" u="none" strike="noStrike" kern="1200" cap="none" spc="-5" normalizeH="0" baseline="0" noProof="0" dirty="0">
                <a:ln>
                  <a:noFill/>
                </a:ln>
                <a:solidFill>
                  <a:srgbClr val="FFFFFF"/>
                </a:solidFill>
                <a:effectLst/>
                <a:uLnTx/>
                <a:uFillTx/>
                <a:latin typeface="Trebuchet MS"/>
                <a:ea typeface="+mn-ea"/>
                <a:cs typeface="Trebuchet MS"/>
              </a:rPr>
              <a:t>, </a:t>
            </a:r>
            <a:r>
              <a:rPr kumimoji="0" sz="2800" b="0" i="0" u="none" strike="noStrike" kern="1200" cap="none" spc="-10" normalizeH="0" baseline="0" noProof="0" dirty="0">
                <a:ln>
                  <a:noFill/>
                </a:ln>
                <a:solidFill>
                  <a:srgbClr val="FFFFFF"/>
                </a:solidFill>
                <a:effectLst/>
                <a:uLnTx/>
                <a:uFillTx/>
                <a:latin typeface="Trebuchet MS"/>
                <a:ea typeface="+mn-ea"/>
                <a:cs typeface="Trebuchet MS"/>
              </a:rPr>
              <a:t>milk bottles  and etc. </a:t>
            </a:r>
            <a:r>
              <a:rPr kumimoji="0" sz="2800" b="0" i="0" u="none" strike="noStrike" kern="1200" cap="none" spc="-5" normalizeH="0" baseline="0" noProof="0" dirty="0">
                <a:ln>
                  <a:noFill/>
                </a:ln>
                <a:solidFill>
                  <a:srgbClr val="FFFFFF"/>
                </a:solidFill>
                <a:effectLst/>
                <a:uLnTx/>
                <a:uFillTx/>
                <a:latin typeface="Trebuchet MS"/>
                <a:ea typeface="+mn-ea"/>
                <a:cs typeface="Trebuchet MS"/>
              </a:rPr>
              <a:t>for liquid</a:t>
            </a:r>
            <a:r>
              <a:rPr kumimoji="0" sz="2800" b="0" i="0" u="none" strike="noStrike" kern="1200" cap="none" spc="20" normalizeH="0" baseline="0" noProof="0" dirty="0">
                <a:ln>
                  <a:noFill/>
                </a:ln>
                <a:solidFill>
                  <a:srgbClr val="FFFFFF"/>
                </a:solidFill>
                <a:effectLst/>
                <a:uLnTx/>
                <a:uFillTx/>
                <a:latin typeface="Trebuchet MS"/>
                <a:ea typeface="+mn-ea"/>
                <a:cs typeface="Trebuchet MS"/>
              </a:rPr>
              <a:t> </a:t>
            </a:r>
            <a:r>
              <a:rPr kumimoji="0" sz="2800" b="0" i="0" u="none" strike="noStrike" kern="1200" cap="none" spc="-10" normalizeH="0" baseline="0" noProof="0" dirty="0">
                <a:ln>
                  <a:noFill/>
                </a:ln>
                <a:solidFill>
                  <a:srgbClr val="FFFFFF"/>
                </a:solidFill>
                <a:effectLst/>
                <a:uLnTx/>
                <a:uFillTx/>
                <a:latin typeface="Trebuchet MS"/>
                <a:ea typeface="+mn-ea"/>
                <a:cs typeface="Trebuchet MS"/>
              </a:rPr>
              <a:t>waste.</a:t>
            </a:r>
            <a:endParaRPr kumimoji="0" sz="2800" b="0" i="0" u="none" strike="noStrike" kern="1200" cap="none" spc="0" normalizeH="0" baseline="0" noProof="0" dirty="0">
              <a:ln>
                <a:noFill/>
              </a:ln>
              <a:solidFill>
                <a:prstClr val="black"/>
              </a:solidFill>
              <a:effectLst/>
              <a:uLnTx/>
              <a:uFillTx/>
              <a:latin typeface="Trebuchet MS"/>
              <a:ea typeface="+mn-ea"/>
              <a:cs typeface="Trebuchet MS"/>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954405"/>
          </a:xfrm>
          <a:custGeom>
            <a:avLst/>
            <a:gdLst/>
            <a:ahLst/>
            <a:cxnLst/>
            <a:rect l="l" t="t" r="r" b="b"/>
            <a:pathLst>
              <a:path w="9144000" h="954405">
                <a:moveTo>
                  <a:pt x="0" y="954024"/>
                </a:moveTo>
                <a:lnTo>
                  <a:pt x="9144000" y="954024"/>
                </a:lnTo>
                <a:lnTo>
                  <a:pt x="9144000" y="0"/>
                </a:lnTo>
                <a:lnTo>
                  <a:pt x="0" y="0"/>
                </a:lnTo>
                <a:lnTo>
                  <a:pt x="0" y="954024"/>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2089785" y="5588"/>
            <a:ext cx="4966970" cy="756920"/>
          </a:xfrm>
          <a:prstGeom prst="rect">
            <a:avLst/>
          </a:prstGeom>
        </p:spPr>
        <p:txBody>
          <a:bodyPr vert="horz" wrap="square" lIns="0" tIns="12700" rIns="0" bIns="0" rtlCol="0">
            <a:spAutoFit/>
          </a:bodyPr>
          <a:lstStyle/>
          <a:p>
            <a:pPr marL="12700">
              <a:lnSpc>
                <a:spcPct val="100000"/>
              </a:lnSpc>
              <a:spcBef>
                <a:spcPts val="100"/>
              </a:spcBef>
            </a:pPr>
            <a:r>
              <a:rPr sz="4800" spc="-35" dirty="0"/>
              <a:t>Waste</a:t>
            </a:r>
            <a:r>
              <a:rPr sz="4800" spc="-95" dirty="0"/>
              <a:t> </a:t>
            </a:r>
            <a:r>
              <a:rPr sz="4800" dirty="0"/>
              <a:t>Containers</a:t>
            </a:r>
            <a:endParaRPr sz="4800"/>
          </a:p>
        </p:txBody>
      </p:sp>
      <p:grpSp>
        <p:nvGrpSpPr>
          <p:cNvPr id="4" name="object 4"/>
          <p:cNvGrpSpPr/>
          <p:nvPr/>
        </p:nvGrpSpPr>
        <p:grpSpPr>
          <a:xfrm>
            <a:off x="-4762" y="705484"/>
            <a:ext cx="7045325" cy="832485"/>
            <a:chOff x="-4762" y="705484"/>
            <a:chExt cx="7045325" cy="832485"/>
          </a:xfrm>
        </p:grpSpPr>
        <p:sp>
          <p:nvSpPr>
            <p:cNvPr id="5" name="object 5"/>
            <p:cNvSpPr/>
            <p:nvPr/>
          </p:nvSpPr>
          <p:spPr>
            <a:xfrm>
              <a:off x="2102230" y="705484"/>
              <a:ext cx="4937760" cy="59690"/>
            </a:xfrm>
            <a:custGeom>
              <a:avLst/>
              <a:gdLst/>
              <a:ahLst/>
              <a:cxnLst/>
              <a:rect l="l" t="t" r="r" b="b"/>
              <a:pathLst>
                <a:path w="4937759" h="59690">
                  <a:moveTo>
                    <a:pt x="4937760" y="0"/>
                  </a:moveTo>
                  <a:lnTo>
                    <a:pt x="0" y="0"/>
                  </a:lnTo>
                  <a:lnTo>
                    <a:pt x="0" y="59436"/>
                  </a:lnTo>
                  <a:lnTo>
                    <a:pt x="4937760" y="59436"/>
                  </a:lnTo>
                  <a:lnTo>
                    <a:pt x="4937760" y="0"/>
                  </a:lnTo>
                  <a:close/>
                </a:path>
              </a:pathLst>
            </a:custGeom>
            <a:solidFill>
              <a:srgbClr val="FFFF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0" y="868679"/>
              <a:ext cx="4170045" cy="600710"/>
            </a:xfrm>
            <a:custGeom>
              <a:avLst/>
              <a:gdLst/>
              <a:ahLst/>
              <a:cxnLst/>
              <a:rect l="l" t="t" r="r" b="b"/>
              <a:pathLst>
                <a:path w="4170045" h="600710">
                  <a:moveTo>
                    <a:pt x="0" y="600391"/>
                  </a:moveTo>
                  <a:lnTo>
                    <a:pt x="4169664" y="600391"/>
                  </a:lnTo>
                  <a:lnTo>
                    <a:pt x="4169664" y="0"/>
                  </a:lnTo>
                  <a:lnTo>
                    <a:pt x="0" y="0"/>
                  </a:lnTo>
                  <a:lnTo>
                    <a:pt x="0" y="600391"/>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0" y="868679"/>
              <a:ext cx="4170045" cy="664845"/>
            </a:xfrm>
            <a:custGeom>
              <a:avLst/>
              <a:gdLst/>
              <a:ahLst/>
              <a:cxnLst/>
              <a:rect l="l" t="t" r="r" b="b"/>
              <a:pathLst>
                <a:path w="4170045" h="664844">
                  <a:moveTo>
                    <a:pt x="0" y="664463"/>
                  </a:moveTo>
                  <a:lnTo>
                    <a:pt x="4169664" y="664463"/>
                  </a:lnTo>
                  <a:lnTo>
                    <a:pt x="4169664" y="0"/>
                  </a:lnTo>
                  <a:lnTo>
                    <a:pt x="0" y="0"/>
                  </a:lnTo>
                  <a:lnTo>
                    <a:pt x="0" y="664463"/>
                  </a:lnTo>
                  <a:close/>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object 8"/>
          <p:cNvSpPr txBox="1"/>
          <p:nvPr/>
        </p:nvSpPr>
        <p:spPr>
          <a:xfrm>
            <a:off x="1862454" y="974851"/>
            <a:ext cx="814069" cy="51371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3200" b="1" i="0" u="none" strike="noStrike" kern="1200" cap="none" spc="0" normalizeH="0" baseline="0" noProof="0" dirty="0">
                <a:ln>
                  <a:noFill/>
                </a:ln>
                <a:solidFill>
                  <a:srgbClr val="FFFF00"/>
                </a:solidFill>
                <a:effectLst/>
                <a:uLnTx/>
                <a:uFillTx/>
                <a:latin typeface="Trebuchet MS"/>
                <a:ea typeface="+mn-ea"/>
                <a:cs typeface="Trebuchet MS"/>
              </a:rPr>
              <a:t>Do</a:t>
            </a:r>
            <a:r>
              <a:rPr kumimoji="0" sz="3200" b="1" i="0" u="none" strike="noStrike" kern="1200" cap="none" spc="-225" normalizeH="0" baseline="0" noProof="0" dirty="0">
                <a:ln>
                  <a:noFill/>
                </a:ln>
                <a:solidFill>
                  <a:srgbClr val="FFFF00"/>
                </a:solidFill>
                <a:effectLst/>
                <a:uLnTx/>
                <a:uFillTx/>
                <a:latin typeface="Trebuchet MS"/>
                <a:ea typeface="+mn-ea"/>
                <a:cs typeface="Trebuchet MS"/>
              </a:rPr>
              <a:t>’</a:t>
            </a:r>
            <a:r>
              <a:rPr kumimoji="0" sz="3200" b="1" i="0" u="none" strike="noStrike" kern="1200" cap="none" spc="0" normalizeH="0" baseline="0" noProof="0" dirty="0">
                <a:ln>
                  <a:noFill/>
                </a:ln>
                <a:solidFill>
                  <a:srgbClr val="FFFF00"/>
                </a:solidFill>
                <a:effectLst/>
                <a:uLnTx/>
                <a:uFillTx/>
                <a:latin typeface="Trebuchet MS"/>
                <a:ea typeface="+mn-ea"/>
                <a:cs typeface="Trebuchet MS"/>
              </a:rPr>
              <a:t>s</a:t>
            </a:r>
            <a:endParaRPr kumimoji="0" sz="3200" b="0" i="0" u="none" strike="noStrike" kern="1200" cap="none" spc="0" normalizeH="0" baseline="0" noProof="0">
              <a:ln>
                <a:noFill/>
              </a:ln>
              <a:solidFill>
                <a:prstClr val="black"/>
              </a:solidFill>
              <a:effectLst/>
              <a:uLnTx/>
              <a:uFillTx/>
              <a:latin typeface="Trebuchet MS"/>
              <a:ea typeface="+mn-ea"/>
              <a:cs typeface="Trebuchet MS"/>
            </a:endParaRPr>
          </a:p>
        </p:txBody>
      </p:sp>
      <p:grpSp>
        <p:nvGrpSpPr>
          <p:cNvPr id="9" name="object 9"/>
          <p:cNvGrpSpPr/>
          <p:nvPr/>
        </p:nvGrpSpPr>
        <p:grpSpPr>
          <a:xfrm>
            <a:off x="0" y="799909"/>
            <a:ext cx="9149080" cy="6058535"/>
            <a:chOff x="0" y="799909"/>
            <a:chExt cx="9149080" cy="6058535"/>
          </a:xfrm>
        </p:grpSpPr>
        <p:sp>
          <p:nvSpPr>
            <p:cNvPr id="10" name="object 10"/>
            <p:cNvSpPr/>
            <p:nvPr/>
          </p:nvSpPr>
          <p:spPr>
            <a:xfrm>
              <a:off x="0" y="1469069"/>
              <a:ext cx="4404269" cy="5388928"/>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4158996" y="804672"/>
              <a:ext cx="4985385" cy="664845"/>
            </a:xfrm>
            <a:custGeom>
              <a:avLst/>
              <a:gdLst/>
              <a:ahLst/>
              <a:cxnLst/>
              <a:rect l="l" t="t" r="r" b="b"/>
              <a:pathLst>
                <a:path w="4985384" h="664844">
                  <a:moveTo>
                    <a:pt x="4985004" y="0"/>
                  </a:moveTo>
                  <a:lnTo>
                    <a:pt x="0" y="0"/>
                  </a:lnTo>
                  <a:lnTo>
                    <a:pt x="0" y="664463"/>
                  </a:lnTo>
                  <a:lnTo>
                    <a:pt x="4985004" y="664463"/>
                  </a:lnTo>
                  <a:lnTo>
                    <a:pt x="4985004"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4158996" y="804672"/>
              <a:ext cx="4985385" cy="664845"/>
            </a:xfrm>
            <a:custGeom>
              <a:avLst/>
              <a:gdLst/>
              <a:ahLst/>
              <a:cxnLst/>
              <a:rect l="l" t="t" r="r" b="b"/>
              <a:pathLst>
                <a:path w="4985384" h="664844">
                  <a:moveTo>
                    <a:pt x="0" y="664463"/>
                  </a:moveTo>
                  <a:lnTo>
                    <a:pt x="4985004" y="664463"/>
                  </a:lnTo>
                  <a:lnTo>
                    <a:pt x="4985004" y="0"/>
                  </a:lnTo>
                  <a:lnTo>
                    <a:pt x="0" y="0"/>
                  </a:lnTo>
                  <a:lnTo>
                    <a:pt x="0" y="664463"/>
                  </a:lnTo>
                  <a:close/>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object 13"/>
          <p:cNvSpPr txBox="1"/>
          <p:nvPr/>
        </p:nvSpPr>
        <p:spPr>
          <a:xfrm>
            <a:off x="6030214" y="911427"/>
            <a:ext cx="1245870" cy="514350"/>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3200" b="1" i="0" u="none" strike="noStrike" kern="1200" cap="none" spc="0" normalizeH="0" baseline="0" noProof="0" dirty="0">
                <a:ln>
                  <a:noFill/>
                </a:ln>
                <a:solidFill>
                  <a:srgbClr val="FFFF00"/>
                </a:solidFill>
                <a:effectLst/>
                <a:uLnTx/>
                <a:uFillTx/>
                <a:latin typeface="Trebuchet MS"/>
                <a:ea typeface="+mn-ea"/>
                <a:cs typeface="Trebuchet MS"/>
              </a:rPr>
              <a:t>Don’ts</a:t>
            </a:r>
            <a:endParaRPr kumimoji="0" sz="3200" b="0" i="0" u="none" strike="noStrike" kern="1200" cap="none" spc="0" normalizeH="0" baseline="0" noProof="0">
              <a:ln>
                <a:noFill/>
              </a:ln>
              <a:solidFill>
                <a:prstClr val="black"/>
              </a:solidFill>
              <a:effectLst/>
              <a:uLnTx/>
              <a:uFillTx/>
              <a:latin typeface="Trebuchet MS"/>
              <a:ea typeface="+mn-ea"/>
              <a:cs typeface="Trebuchet MS"/>
            </a:endParaRPr>
          </a:p>
        </p:txBody>
      </p:sp>
      <p:sp>
        <p:nvSpPr>
          <p:cNvPr id="14" name="object 14"/>
          <p:cNvSpPr/>
          <p:nvPr/>
        </p:nvSpPr>
        <p:spPr>
          <a:xfrm>
            <a:off x="4404359" y="1473706"/>
            <a:ext cx="4739640" cy="538429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175254" y="1932558"/>
            <a:ext cx="4246245" cy="1801495"/>
          </a:xfrm>
          <a:custGeom>
            <a:avLst/>
            <a:gdLst/>
            <a:ahLst/>
            <a:cxnLst/>
            <a:rect l="l" t="t" r="r" b="b"/>
            <a:pathLst>
              <a:path w="4246245" h="1801495">
                <a:moveTo>
                  <a:pt x="2788920" y="1734312"/>
                </a:moveTo>
                <a:lnTo>
                  <a:pt x="1456944" y="1734312"/>
                </a:lnTo>
                <a:lnTo>
                  <a:pt x="1456944" y="1801368"/>
                </a:lnTo>
                <a:lnTo>
                  <a:pt x="2788920" y="1801368"/>
                </a:lnTo>
                <a:lnTo>
                  <a:pt x="2788920" y="1734312"/>
                </a:lnTo>
                <a:close/>
              </a:path>
              <a:path w="4246245" h="1801495">
                <a:moveTo>
                  <a:pt x="3637788" y="867156"/>
                </a:moveTo>
                <a:lnTo>
                  <a:pt x="608076" y="867156"/>
                </a:lnTo>
                <a:lnTo>
                  <a:pt x="608076" y="934212"/>
                </a:lnTo>
                <a:lnTo>
                  <a:pt x="3637788" y="934212"/>
                </a:lnTo>
                <a:lnTo>
                  <a:pt x="3637788" y="867156"/>
                </a:lnTo>
                <a:close/>
              </a:path>
              <a:path w="4246245" h="1801495">
                <a:moveTo>
                  <a:pt x="4245864" y="0"/>
                </a:moveTo>
                <a:lnTo>
                  <a:pt x="0" y="0"/>
                </a:lnTo>
                <a:lnTo>
                  <a:pt x="0" y="67056"/>
                </a:lnTo>
                <a:lnTo>
                  <a:pt x="4245864" y="67056"/>
                </a:lnTo>
                <a:lnTo>
                  <a:pt x="4245864" y="0"/>
                </a:lnTo>
                <a:close/>
              </a:path>
            </a:pathLst>
          </a:custGeom>
          <a:solidFill>
            <a:srgbClr val="FFFF00"/>
          </a:solidFill>
        </p:spPr>
        <p:txBody>
          <a:bodyPr wrap="square" lIns="0" tIns="0" rIns="0" bIns="0" rtlCol="0"/>
          <a:lstStyle/>
          <a:p>
            <a:endParaRPr/>
          </a:p>
        </p:txBody>
      </p:sp>
      <p:sp>
        <p:nvSpPr>
          <p:cNvPr id="3" name="object 3"/>
          <p:cNvSpPr txBox="1"/>
          <p:nvPr/>
        </p:nvSpPr>
        <p:spPr>
          <a:xfrm>
            <a:off x="3053333" y="1103827"/>
            <a:ext cx="4490720" cy="3495675"/>
          </a:xfrm>
          <a:prstGeom prst="rect">
            <a:avLst/>
          </a:prstGeom>
        </p:spPr>
        <p:txBody>
          <a:bodyPr vert="horz" wrap="square" lIns="0" tIns="12065" rIns="0" bIns="0" rtlCol="0">
            <a:spAutoFit/>
          </a:bodyPr>
          <a:lstStyle/>
          <a:p>
            <a:pPr marL="12065" marR="5080" indent="4445" algn="ctr">
              <a:lnSpc>
                <a:spcPct val="105400"/>
              </a:lnSpc>
              <a:spcBef>
                <a:spcPts val="95"/>
              </a:spcBef>
            </a:pPr>
            <a:r>
              <a:rPr sz="5400" b="1" dirty="0">
                <a:solidFill>
                  <a:srgbClr val="FFFF00"/>
                </a:solidFill>
                <a:latin typeface="Trebuchet MS"/>
                <a:cs typeface="Trebuchet MS"/>
              </a:rPr>
              <a:t>RADIOACTIVE  DISPOSAL  </a:t>
            </a:r>
            <a:r>
              <a:rPr sz="5400" b="1" spc="-5" dirty="0">
                <a:solidFill>
                  <a:srgbClr val="FFFF00"/>
                </a:solidFill>
                <a:latin typeface="Trebuchet MS"/>
                <a:cs typeface="Trebuchet MS"/>
              </a:rPr>
              <a:t>AND   MANAGEM</a:t>
            </a:r>
            <a:r>
              <a:rPr sz="5400" b="1" spc="-20" dirty="0">
                <a:solidFill>
                  <a:srgbClr val="FFFF00"/>
                </a:solidFill>
                <a:latin typeface="Trebuchet MS"/>
                <a:cs typeface="Trebuchet MS"/>
              </a:rPr>
              <a:t>E</a:t>
            </a:r>
            <a:r>
              <a:rPr sz="5400" b="1" spc="-5" dirty="0">
                <a:solidFill>
                  <a:srgbClr val="FFFF00"/>
                </a:solidFill>
                <a:latin typeface="Trebuchet MS"/>
                <a:cs typeface="Trebuchet MS"/>
              </a:rPr>
              <a:t>NT</a:t>
            </a:r>
            <a:endParaRPr sz="5400" dirty="0">
              <a:latin typeface="Trebuchet MS"/>
              <a:cs typeface="Trebuchet MS"/>
            </a:endParaRPr>
          </a:p>
        </p:txBody>
      </p:sp>
      <p:sp>
        <p:nvSpPr>
          <p:cNvPr id="4" name="object 4"/>
          <p:cNvSpPr/>
          <p:nvPr/>
        </p:nvSpPr>
        <p:spPr>
          <a:xfrm>
            <a:off x="3065526" y="4535551"/>
            <a:ext cx="4464050" cy="67310"/>
          </a:xfrm>
          <a:custGeom>
            <a:avLst/>
            <a:gdLst/>
            <a:ahLst/>
            <a:cxnLst/>
            <a:rect l="l" t="t" r="r" b="b"/>
            <a:pathLst>
              <a:path w="4464050" h="67310">
                <a:moveTo>
                  <a:pt x="4463796" y="0"/>
                </a:moveTo>
                <a:lnTo>
                  <a:pt x="0" y="0"/>
                </a:lnTo>
                <a:lnTo>
                  <a:pt x="0" y="67056"/>
                </a:lnTo>
                <a:lnTo>
                  <a:pt x="4463796" y="67056"/>
                </a:lnTo>
                <a:lnTo>
                  <a:pt x="4463796" y="0"/>
                </a:lnTo>
                <a:close/>
              </a:path>
            </a:pathLst>
          </a:custGeom>
          <a:solidFill>
            <a:srgbClr val="FFFF00"/>
          </a:solidFill>
        </p:spPr>
        <p:txBody>
          <a:bodyPr wrap="square" lIns="0" tIns="0" rIns="0" bIns="0" rtlCol="0"/>
          <a:lstStyle/>
          <a:p>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081910" y="982472"/>
            <a:ext cx="6566534" cy="2500630"/>
          </a:xfrm>
          <a:prstGeom prst="rect">
            <a:avLst/>
          </a:prstGeom>
        </p:spPr>
        <p:txBody>
          <a:bodyPr vert="horz" wrap="square" lIns="0" tIns="60960" rIns="0" bIns="0" rtlCol="0">
            <a:spAutoFit/>
          </a:bodyPr>
          <a:lstStyle/>
          <a:p>
            <a:pPr marL="241300" marR="5080" lvl="0" indent="-228600" algn="just" defTabSz="914400" rtl="0" eaLnBrk="1" fontAlgn="auto" latinLnBrk="0" hangingPunct="1">
              <a:lnSpc>
                <a:spcPts val="3020"/>
              </a:lnSpc>
              <a:spcBef>
                <a:spcPts val="480"/>
              </a:spcBef>
              <a:spcAft>
                <a:spcPts val="0"/>
              </a:spcAft>
              <a:buClrTx/>
              <a:buSzTx/>
              <a:buFont typeface="Arial"/>
              <a:buChar char="•"/>
              <a:tabLst>
                <a:tab pos="241300" algn="l"/>
              </a:tabLst>
              <a:defRPr/>
            </a:pPr>
            <a:r>
              <a:rPr kumimoji="0" sz="2800" b="0" i="1" u="none" strike="noStrike" kern="1200" cap="none" spc="-35" normalizeH="0" baseline="0" noProof="0" dirty="0">
                <a:ln>
                  <a:noFill/>
                </a:ln>
                <a:solidFill>
                  <a:srgbClr val="FFFFFF"/>
                </a:solidFill>
                <a:effectLst/>
                <a:uLnTx/>
                <a:uFillTx/>
                <a:latin typeface="Trebuchet MS"/>
                <a:ea typeface="+mn-ea"/>
                <a:cs typeface="Trebuchet MS"/>
              </a:rPr>
              <a:t>Waste </a:t>
            </a:r>
            <a:r>
              <a:rPr kumimoji="0" sz="2800" b="0" i="1" u="none" strike="noStrike" kern="1200" cap="none" spc="-10" normalizeH="0" baseline="0" noProof="0" dirty="0">
                <a:ln>
                  <a:noFill/>
                </a:ln>
                <a:solidFill>
                  <a:srgbClr val="FFFFFF"/>
                </a:solidFill>
                <a:effectLst/>
                <a:uLnTx/>
                <a:uFillTx/>
                <a:latin typeface="Trebuchet MS"/>
                <a:ea typeface="+mn-ea"/>
                <a:cs typeface="Trebuchet MS"/>
              </a:rPr>
              <a:t>disposal </a:t>
            </a:r>
            <a:r>
              <a:rPr kumimoji="0" sz="2800" b="0" i="1" u="none" strike="noStrike" kern="1200" cap="none" spc="-5" normalizeH="0" baseline="0" noProof="0" dirty="0">
                <a:ln>
                  <a:noFill/>
                </a:ln>
                <a:solidFill>
                  <a:srgbClr val="FFFFFF"/>
                </a:solidFill>
                <a:effectLst/>
                <a:uLnTx/>
                <a:uFillTx/>
                <a:latin typeface="Trebuchet MS"/>
                <a:ea typeface="+mn-ea"/>
                <a:cs typeface="Trebuchet MS"/>
              </a:rPr>
              <a:t>is </a:t>
            </a:r>
            <a:r>
              <a:rPr kumimoji="0" sz="2800" b="0" i="1" u="none" strike="noStrike" kern="1200" cap="none" spc="-10" normalizeH="0" baseline="0" noProof="0" dirty="0">
                <a:ln>
                  <a:noFill/>
                </a:ln>
                <a:solidFill>
                  <a:srgbClr val="FFFFFF"/>
                </a:solidFill>
                <a:effectLst/>
                <a:uLnTx/>
                <a:uFillTx/>
                <a:latin typeface="Trebuchet MS"/>
                <a:ea typeface="+mn-ea"/>
                <a:cs typeface="Trebuchet MS"/>
              </a:rPr>
              <a:t>discarding waste with  </a:t>
            </a:r>
            <a:r>
              <a:rPr kumimoji="0" sz="2800" b="0" i="1" u="none" strike="noStrike" kern="1200" cap="none" spc="-5" normalizeH="0" baseline="0" noProof="0" dirty="0">
                <a:ln>
                  <a:noFill/>
                </a:ln>
                <a:solidFill>
                  <a:srgbClr val="FFFFFF"/>
                </a:solidFill>
                <a:effectLst/>
                <a:uLnTx/>
                <a:uFillTx/>
                <a:latin typeface="Trebuchet MS"/>
                <a:ea typeface="+mn-ea"/>
                <a:cs typeface="Trebuchet MS"/>
              </a:rPr>
              <a:t>no </a:t>
            </a:r>
            <a:r>
              <a:rPr kumimoji="0" sz="2800" b="0" i="1" u="none" strike="noStrike" kern="1200" cap="none" spc="-10" normalizeH="0" baseline="0" noProof="0" dirty="0">
                <a:ln>
                  <a:noFill/>
                </a:ln>
                <a:solidFill>
                  <a:srgbClr val="FFFFFF"/>
                </a:solidFill>
                <a:effectLst/>
                <a:uLnTx/>
                <a:uFillTx/>
                <a:latin typeface="Trebuchet MS"/>
                <a:ea typeface="+mn-ea"/>
                <a:cs typeface="Trebuchet MS"/>
              </a:rPr>
              <a:t>intention </a:t>
            </a:r>
            <a:r>
              <a:rPr kumimoji="0" sz="2800" b="0" i="1" u="none" strike="noStrike" kern="1200" cap="none" spc="-5" normalizeH="0" baseline="0" noProof="0" dirty="0">
                <a:ln>
                  <a:noFill/>
                </a:ln>
                <a:solidFill>
                  <a:srgbClr val="FFFFFF"/>
                </a:solidFill>
                <a:effectLst/>
                <a:uLnTx/>
                <a:uFillTx/>
                <a:latin typeface="Trebuchet MS"/>
                <a:ea typeface="+mn-ea"/>
                <a:cs typeface="Trebuchet MS"/>
              </a:rPr>
              <a:t>of</a:t>
            </a:r>
            <a:r>
              <a:rPr kumimoji="0" sz="2800" b="0" i="1" u="none" strike="noStrike" kern="1200" cap="none" spc="20" normalizeH="0" baseline="0" noProof="0" dirty="0">
                <a:ln>
                  <a:noFill/>
                </a:ln>
                <a:solidFill>
                  <a:srgbClr val="FFFFFF"/>
                </a:solidFill>
                <a:effectLst/>
                <a:uLnTx/>
                <a:uFillTx/>
                <a:latin typeface="Trebuchet MS"/>
                <a:ea typeface="+mn-ea"/>
                <a:cs typeface="Trebuchet MS"/>
              </a:rPr>
              <a:t> </a:t>
            </a:r>
            <a:r>
              <a:rPr kumimoji="0" sz="2800" b="0" i="1" u="none" strike="noStrike" kern="1200" cap="none" spc="-10" normalizeH="0" baseline="0" noProof="0" dirty="0">
                <a:ln>
                  <a:noFill/>
                </a:ln>
                <a:solidFill>
                  <a:srgbClr val="FFFFFF"/>
                </a:solidFill>
                <a:effectLst/>
                <a:uLnTx/>
                <a:uFillTx/>
                <a:latin typeface="Trebuchet MS"/>
                <a:ea typeface="+mn-ea"/>
                <a:cs typeface="Trebuchet MS"/>
              </a:rPr>
              <a:t>retrieval.</a:t>
            </a:r>
            <a:endParaRPr kumimoji="0" sz="2800" b="0" i="0" u="none" strike="noStrike" kern="1200" cap="none" spc="0" normalizeH="0" baseline="0" noProof="0">
              <a:ln>
                <a:noFill/>
              </a:ln>
              <a:solidFill>
                <a:prstClr val="black"/>
              </a:solidFill>
              <a:effectLst/>
              <a:uLnTx/>
              <a:uFillTx/>
              <a:latin typeface="Trebuchet MS"/>
              <a:ea typeface="+mn-ea"/>
              <a:cs typeface="Trebuchet MS"/>
            </a:endParaRPr>
          </a:p>
          <a:p>
            <a:pPr marL="241300" marR="346075" lvl="0" indent="-228600" algn="just" defTabSz="914400" rtl="0" eaLnBrk="1" fontAlgn="auto" latinLnBrk="0" hangingPunct="1">
              <a:lnSpc>
                <a:spcPts val="3020"/>
              </a:lnSpc>
              <a:spcBef>
                <a:spcPts val="1015"/>
              </a:spcBef>
              <a:spcAft>
                <a:spcPts val="0"/>
              </a:spcAft>
              <a:buClrTx/>
              <a:buSzTx/>
              <a:buFont typeface="Arial"/>
              <a:buChar char="•"/>
              <a:tabLst>
                <a:tab pos="241300" algn="l"/>
              </a:tabLst>
              <a:defRPr/>
            </a:pPr>
            <a:r>
              <a:rPr kumimoji="0" sz="2800" b="0" i="1" u="none" strike="noStrike" kern="1200" cap="none" spc="-35" normalizeH="0" baseline="0" noProof="0" dirty="0">
                <a:ln>
                  <a:noFill/>
                </a:ln>
                <a:solidFill>
                  <a:srgbClr val="FFFFFF"/>
                </a:solidFill>
                <a:effectLst/>
                <a:uLnTx/>
                <a:uFillTx/>
                <a:latin typeface="Trebuchet MS"/>
                <a:ea typeface="+mn-ea"/>
                <a:cs typeface="Trebuchet MS"/>
              </a:rPr>
              <a:t>Waste </a:t>
            </a:r>
            <a:r>
              <a:rPr kumimoji="0" sz="2800" b="0" i="1" u="none" strike="noStrike" kern="1200" cap="none" spc="-10" normalizeH="0" baseline="0" noProof="0" dirty="0">
                <a:ln>
                  <a:noFill/>
                </a:ln>
                <a:solidFill>
                  <a:srgbClr val="FFFFFF"/>
                </a:solidFill>
                <a:effectLst/>
                <a:uLnTx/>
                <a:uFillTx/>
                <a:latin typeface="Trebuchet MS"/>
                <a:ea typeface="+mn-ea"/>
                <a:cs typeface="Trebuchet MS"/>
              </a:rPr>
              <a:t>management means </a:t>
            </a:r>
            <a:r>
              <a:rPr kumimoji="0" sz="2800" b="0" i="1" u="none" strike="noStrike" kern="1200" cap="none" spc="-5" normalizeH="0" baseline="0" noProof="0" dirty="0">
                <a:ln>
                  <a:noFill/>
                </a:ln>
                <a:solidFill>
                  <a:srgbClr val="FFFFFF"/>
                </a:solidFill>
                <a:effectLst/>
                <a:uLnTx/>
                <a:uFillTx/>
                <a:latin typeface="Trebuchet MS"/>
                <a:ea typeface="+mn-ea"/>
                <a:cs typeface="Trebuchet MS"/>
              </a:rPr>
              <a:t>the </a:t>
            </a:r>
            <a:r>
              <a:rPr kumimoji="0" sz="2800" b="0" i="1" u="none" strike="noStrike" kern="1200" cap="none" spc="-10" normalizeH="0" baseline="0" noProof="0" dirty="0">
                <a:ln>
                  <a:noFill/>
                </a:ln>
                <a:solidFill>
                  <a:srgbClr val="FFFFFF"/>
                </a:solidFill>
                <a:effectLst/>
                <a:uLnTx/>
                <a:uFillTx/>
                <a:latin typeface="Trebuchet MS"/>
                <a:ea typeface="+mn-ea"/>
                <a:cs typeface="Trebuchet MS"/>
              </a:rPr>
              <a:t>entire  </a:t>
            </a:r>
            <a:r>
              <a:rPr kumimoji="0" sz="2800" b="0" i="1" u="none" strike="noStrike" kern="1200" cap="none" spc="-5" normalizeH="0" baseline="0" noProof="0" dirty="0">
                <a:ln>
                  <a:noFill/>
                </a:ln>
                <a:solidFill>
                  <a:srgbClr val="FFFFFF"/>
                </a:solidFill>
                <a:effectLst/>
                <a:uLnTx/>
                <a:uFillTx/>
                <a:latin typeface="Trebuchet MS"/>
                <a:ea typeface="+mn-ea"/>
                <a:cs typeface="Trebuchet MS"/>
              </a:rPr>
              <a:t>sequence of operations starting </a:t>
            </a:r>
            <a:r>
              <a:rPr kumimoji="0" sz="2800" b="0" i="1" u="none" strike="noStrike" kern="1200" cap="none" spc="-10" normalizeH="0" baseline="0" noProof="0" dirty="0">
                <a:ln>
                  <a:noFill/>
                </a:ln>
                <a:solidFill>
                  <a:srgbClr val="FFFFFF"/>
                </a:solidFill>
                <a:effectLst/>
                <a:uLnTx/>
                <a:uFillTx/>
                <a:latin typeface="Trebuchet MS"/>
                <a:ea typeface="+mn-ea"/>
                <a:cs typeface="Trebuchet MS"/>
              </a:rPr>
              <a:t>with  </a:t>
            </a:r>
            <a:r>
              <a:rPr kumimoji="0" sz="2800" b="0" i="1" u="none" strike="noStrike" kern="1200" cap="none" spc="-5" normalizeH="0" baseline="0" noProof="0" dirty="0">
                <a:ln>
                  <a:noFill/>
                </a:ln>
                <a:solidFill>
                  <a:srgbClr val="FFFFFF"/>
                </a:solidFill>
                <a:effectLst/>
                <a:uLnTx/>
                <a:uFillTx/>
                <a:latin typeface="Trebuchet MS"/>
                <a:ea typeface="+mn-ea"/>
                <a:cs typeface="Trebuchet MS"/>
              </a:rPr>
              <a:t>generation of </a:t>
            </a:r>
            <a:r>
              <a:rPr kumimoji="0" sz="2800" b="0" i="1" u="none" strike="noStrike" kern="1200" cap="none" spc="-10" normalizeH="0" baseline="0" noProof="0" dirty="0">
                <a:ln>
                  <a:noFill/>
                </a:ln>
                <a:solidFill>
                  <a:srgbClr val="FFFFFF"/>
                </a:solidFill>
                <a:effectLst/>
                <a:uLnTx/>
                <a:uFillTx/>
                <a:latin typeface="Trebuchet MS"/>
                <a:ea typeface="+mn-ea"/>
                <a:cs typeface="Trebuchet MS"/>
              </a:rPr>
              <a:t>waste and ending with  disposal.</a:t>
            </a:r>
            <a:endParaRPr kumimoji="0" sz="2800" b="0" i="0" u="none" strike="noStrike" kern="1200" cap="none" spc="0" normalizeH="0" baseline="0" noProof="0">
              <a:ln>
                <a:noFill/>
              </a:ln>
              <a:solidFill>
                <a:prstClr val="black"/>
              </a:solidFill>
              <a:effectLst/>
              <a:uLnTx/>
              <a:uFillTx/>
              <a:latin typeface="Trebuchet MS"/>
              <a:ea typeface="+mn-ea"/>
              <a:cs typeface="Trebuchet MS"/>
            </a:endParaRPr>
          </a:p>
        </p:txBody>
      </p:sp>
      <p:sp>
        <p:nvSpPr>
          <p:cNvPr id="3" name="object 3"/>
          <p:cNvSpPr txBox="1">
            <a:spLocks noGrp="1"/>
          </p:cNvSpPr>
          <p:nvPr>
            <p:ph type="title"/>
          </p:nvPr>
        </p:nvSpPr>
        <p:spPr>
          <a:xfrm>
            <a:off x="2529077" y="171703"/>
            <a:ext cx="5949315" cy="696595"/>
          </a:xfrm>
          <a:prstGeom prst="rect">
            <a:avLst/>
          </a:prstGeom>
        </p:spPr>
        <p:txBody>
          <a:bodyPr vert="horz" wrap="square" lIns="0" tIns="12700" rIns="0" bIns="0" rtlCol="0">
            <a:spAutoFit/>
          </a:bodyPr>
          <a:lstStyle/>
          <a:p>
            <a:pPr marL="12700">
              <a:lnSpc>
                <a:spcPct val="100000"/>
              </a:lnSpc>
              <a:spcBef>
                <a:spcPts val="100"/>
              </a:spcBef>
            </a:pPr>
            <a:r>
              <a:rPr sz="4400" b="0" u="heavy" spc="-5" dirty="0">
                <a:uFill>
                  <a:solidFill>
                    <a:srgbClr val="FFFF00"/>
                  </a:solidFill>
                </a:uFill>
                <a:latin typeface="Trebuchet MS"/>
                <a:cs typeface="Trebuchet MS"/>
              </a:rPr>
              <a:t>Disposal </a:t>
            </a:r>
            <a:r>
              <a:rPr sz="4400" b="0" u="heavy" dirty="0">
                <a:uFill>
                  <a:solidFill>
                    <a:srgbClr val="FFFF00"/>
                  </a:solidFill>
                </a:uFill>
                <a:latin typeface="Trebuchet MS"/>
                <a:cs typeface="Trebuchet MS"/>
              </a:rPr>
              <a:t>&amp;</a:t>
            </a:r>
            <a:r>
              <a:rPr sz="4400" b="0" u="heavy" spc="-65" dirty="0">
                <a:uFill>
                  <a:solidFill>
                    <a:srgbClr val="FFFF00"/>
                  </a:solidFill>
                </a:uFill>
                <a:latin typeface="Trebuchet MS"/>
                <a:cs typeface="Trebuchet MS"/>
              </a:rPr>
              <a:t> </a:t>
            </a:r>
            <a:r>
              <a:rPr sz="4400" b="0" u="heavy" spc="-5" dirty="0">
                <a:uFill>
                  <a:solidFill>
                    <a:srgbClr val="FFFF00"/>
                  </a:solidFill>
                </a:uFill>
                <a:latin typeface="Trebuchet MS"/>
                <a:cs typeface="Trebuchet MS"/>
              </a:rPr>
              <a:t>Management</a:t>
            </a:r>
            <a:endParaRPr sz="4400">
              <a:latin typeface="Trebuchet MS"/>
              <a:cs typeface="Trebuchet MS"/>
            </a:endParaRPr>
          </a:p>
        </p:txBody>
      </p:sp>
      <p:grpSp>
        <p:nvGrpSpPr>
          <p:cNvPr id="4" name="object 4"/>
          <p:cNvGrpSpPr/>
          <p:nvPr/>
        </p:nvGrpSpPr>
        <p:grpSpPr>
          <a:xfrm>
            <a:off x="3767328" y="3180586"/>
            <a:ext cx="5377180" cy="3677920"/>
            <a:chOff x="3767328" y="3180586"/>
            <a:chExt cx="5377180" cy="3677920"/>
          </a:xfrm>
        </p:grpSpPr>
        <p:sp>
          <p:nvSpPr>
            <p:cNvPr id="5" name="object 5"/>
            <p:cNvSpPr/>
            <p:nvPr/>
          </p:nvSpPr>
          <p:spPr>
            <a:xfrm>
              <a:off x="3767328" y="3180586"/>
              <a:ext cx="5376672" cy="3677412"/>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3916680" y="3329939"/>
              <a:ext cx="5010912" cy="3389376"/>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3853434" y="3266692"/>
              <a:ext cx="5137785" cy="3515995"/>
            </a:xfrm>
            <a:custGeom>
              <a:avLst/>
              <a:gdLst/>
              <a:ahLst/>
              <a:cxnLst/>
              <a:rect l="l" t="t" r="r" b="b"/>
              <a:pathLst>
                <a:path w="5137784" h="3515995">
                  <a:moveTo>
                    <a:pt x="0" y="3515867"/>
                  </a:moveTo>
                  <a:lnTo>
                    <a:pt x="5137404" y="3515867"/>
                  </a:lnTo>
                  <a:lnTo>
                    <a:pt x="5137404" y="0"/>
                  </a:lnTo>
                  <a:lnTo>
                    <a:pt x="0" y="0"/>
                  </a:lnTo>
                  <a:lnTo>
                    <a:pt x="0" y="3515867"/>
                  </a:lnTo>
                  <a:close/>
                </a:path>
              </a:pathLst>
            </a:custGeom>
            <a:ln w="126492">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8D4AFCDA-D9C5-4851-9B91-21F325689EE7}"/>
              </a:ext>
            </a:extLst>
          </p:cNvPr>
          <p:cNvSpPr>
            <a:spLocks noGrp="1"/>
          </p:cNvSpPr>
          <p:nvPr>
            <p:ph type="dt" sz="half" idx="6"/>
          </p:nvPr>
        </p:nvSpPr>
        <p:spPr/>
        <p:txBody>
          <a:bodyPr/>
          <a:lstStyle/>
          <a:p>
            <a:fld id="{4BFD6044-11B7-4791-B02A-EA2C6ACC21D5}" type="datetime2">
              <a:rPr lang="en-US" smtClean="0"/>
              <a:t>Thursday, June 4, 2020</a:t>
            </a:fld>
            <a:endParaRPr lang="en-US"/>
          </a:p>
        </p:txBody>
      </p:sp>
      <p:sp>
        <p:nvSpPr>
          <p:cNvPr id="4" name="Slayt Numarası Yer Tutucusu 3">
            <a:extLst>
              <a:ext uri="{FF2B5EF4-FFF2-40B4-BE49-F238E27FC236}">
                <a16:creationId xmlns:a16="http://schemas.microsoft.com/office/drawing/2014/main" id="{515D162C-0D36-4B82-BF1D-511A8731E5AA}"/>
              </a:ext>
            </a:extLst>
          </p:cNvPr>
          <p:cNvSpPr>
            <a:spLocks noGrp="1"/>
          </p:cNvSpPr>
          <p:nvPr>
            <p:ph type="sldNum" sz="quarter" idx="7"/>
          </p:nvPr>
        </p:nvSpPr>
        <p:spPr/>
        <p:txBody>
          <a:bodyPr/>
          <a:lstStyle/>
          <a:p>
            <a:fld id="{7E7BA886-454A-433D-B5B3-3CD00C4D3740}" type="slidenum">
              <a:rPr lang="en-US" smtClean="0"/>
              <a:t>5</a:t>
            </a:fld>
            <a:endParaRPr lang="en-US"/>
          </a:p>
        </p:txBody>
      </p:sp>
      <p:pic>
        <p:nvPicPr>
          <p:cNvPr id="5" name="Resim 4">
            <a:extLst>
              <a:ext uri="{FF2B5EF4-FFF2-40B4-BE49-F238E27FC236}">
                <a16:creationId xmlns:a16="http://schemas.microsoft.com/office/drawing/2014/main" id="{67112297-2576-43D4-997D-B1C40C68112F}"/>
              </a:ext>
            </a:extLst>
          </p:cNvPr>
          <p:cNvPicPr>
            <a:picLocks noChangeAspect="1"/>
          </p:cNvPicPr>
          <p:nvPr/>
        </p:nvPicPr>
        <p:blipFill>
          <a:blip r:embed="rId3"/>
          <a:stretch>
            <a:fillRect/>
          </a:stretch>
        </p:blipFill>
        <p:spPr>
          <a:xfrm>
            <a:off x="7670763" y="5434591"/>
            <a:ext cx="1395323" cy="1400995"/>
          </a:xfrm>
          <a:prstGeom prst="rect">
            <a:avLst/>
          </a:prstGeom>
          <a:effectLst>
            <a:outerShdw blurRad="76200" dir="13500000" sy="23000" kx="1200000" algn="br" rotWithShape="0">
              <a:prstClr val="black">
                <a:alpha val="20000"/>
              </a:prstClr>
            </a:outerShdw>
          </a:effectLst>
        </p:spPr>
      </p:pic>
      <p:sp>
        <p:nvSpPr>
          <p:cNvPr id="8" name="Metin kutusu 7">
            <a:extLst>
              <a:ext uri="{FF2B5EF4-FFF2-40B4-BE49-F238E27FC236}">
                <a16:creationId xmlns:a16="http://schemas.microsoft.com/office/drawing/2014/main" id="{C2D6C427-5A94-4566-8B5B-B2D8881AF49B}"/>
              </a:ext>
            </a:extLst>
          </p:cNvPr>
          <p:cNvSpPr txBox="1"/>
          <p:nvPr/>
        </p:nvSpPr>
        <p:spPr>
          <a:xfrm>
            <a:off x="-16306" y="-8273"/>
            <a:ext cx="9144000" cy="276999"/>
          </a:xfrm>
          <a:prstGeom prst="rect">
            <a:avLst/>
          </a:prstGeom>
          <a:solidFill>
            <a:schemeClr val="bg1">
              <a:lumMod val="75000"/>
            </a:schemeClr>
          </a:solidFill>
          <a:ln>
            <a:solidFill>
              <a:schemeClr val="accent4">
                <a:lumMod val="75000"/>
              </a:schemeClr>
            </a:solidFill>
          </a:ln>
        </p:spPr>
        <p:txBody>
          <a:bodyPr wrap="square" rtlCol="0">
            <a:spAutoFit/>
          </a:bodyPr>
          <a:lstStyle/>
          <a:p>
            <a:pPr algn="r"/>
            <a:r>
              <a:rPr lang="tr-TR" sz="1200" dirty="0"/>
              <a:t>RADIOACTIVE  WASTE MANAGEMENT  </a:t>
            </a:r>
          </a:p>
        </p:txBody>
      </p:sp>
      <p:sp>
        <p:nvSpPr>
          <p:cNvPr id="3" name="Dikdörtgen 2">
            <a:extLst>
              <a:ext uri="{FF2B5EF4-FFF2-40B4-BE49-F238E27FC236}">
                <a16:creationId xmlns:a16="http://schemas.microsoft.com/office/drawing/2014/main" id="{9D4F5FAC-E4A5-4ADE-9A37-D3534ED9EEFF}"/>
              </a:ext>
            </a:extLst>
          </p:cNvPr>
          <p:cNvSpPr/>
          <p:nvPr/>
        </p:nvSpPr>
        <p:spPr>
          <a:xfrm>
            <a:off x="542979" y="1223017"/>
            <a:ext cx="8568952" cy="369332"/>
          </a:xfrm>
          <a:prstGeom prst="rect">
            <a:avLst/>
          </a:prstGeom>
        </p:spPr>
        <p:txBody>
          <a:bodyPr wrap="square">
            <a:spAutoFit/>
          </a:bodyPr>
          <a:lstStyle/>
          <a:p>
            <a:endParaRPr lang="tr-TR" dirty="0"/>
          </a:p>
        </p:txBody>
      </p:sp>
      <p:pic>
        <p:nvPicPr>
          <p:cNvPr id="7" name="Resim 6">
            <a:extLst>
              <a:ext uri="{FF2B5EF4-FFF2-40B4-BE49-F238E27FC236}">
                <a16:creationId xmlns:a16="http://schemas.microsoft.com/office/drawing/2014/main" id="{7CB7CEF3-0F28-4A95-B32A-06899CA35F39}"/>
              </a:ext>
            </a:extLst>
          </p:cNvPr>
          <p:cNvPicPr>
            <a:picLocks noChangeAspect="1"/>
          </p:cNvPicPr>
          <p:nvPr/>
        </p:nvPicPr>
        <p:blipFill>
          <a:blip r:embed="rId4"/>
          <a:stretch>
            <a:fillRect/>
          </a:stretch>
        </p:blipFill>
        <p:spPr>
          <a:xfrm>
            <a:off x="602042" y="3811005"/>
            <a:ext cx="4824536" cy="2838191"/>
          </a:xfrm>
          <a:prstGeom prst="rect">
            <a:avLst/>
          </a:prstGeom>
        </p:spPr>
      </p:pic>
      <p:sp>
        <p:nvSpPr>
          <p:cNvPr id="6" name="Dikdörtgen 5">
            <a:extLst>
              <a:ext uri="{FF2B5EF4-FFF2-40B4-BE49-F238E27FC236}">
                <a16:creationId xmlns:a16="http://schemas.microsoft.com/office/drawing/2014/main" id="{AF3FFDFC-F7A2-41F0-B6BF-ACCFDB89F2F3}"/>
              </a:ext>
            </a:extLst>
          </p:cNvPr>
          <p:cNvSpPr/>
          <p:nvPr/>
        </p:nvSpPr>
        <p:spPr>
          <a:xfrm>
            <a:off x="2123728" y="1355932"/>
            <a:ext cx="6924674" cy="2031325"/>
          </a:xfrm>
          <a:prstGeom prst="rect">
            <a:avLst/>
          </a:prstGeom>
        </p:spPr>
        <p:txBody>
          <a:bodyPr wrap="square">
            <a:spAutoFit/>
          </a:bodyPr>
          <a:lstStyle/>
          <a:p>
            <a:r>
              <a:rPr lang="en-US" dirty="0">
                <a:solidFill>
                  <a:schemeClr val="bg1"/>
                </a:solidFill>
              </a:rPr>
              <a:t>According to Wikipedia, “Radioactive wastes are wastes that contain radioactive material. Radioactive wastes are usually by-products of nuclear power generation and other applications of nuclear fission or nuclear technology, such as research and medicine. Radioactive waste is hazardous to most forms of life and the </a:t>
            </a:r>
            <a:r>
              <a:rPr lang="en-US" dirty="0" err="1">
                <a:solidFill>
                  <a:schemeClr val="bg1"/>
                </a:solidFill>
              </a:rPr>
              <a:t>environmen</a:t>
            </a:r>
            <a:r>
              <a:rPr lang="tr-TR" dirty="0">
                <a:solidFill>
                  <a:schemeClr val="bg1"/>
                </a:solidFill>
              </a:rPr>
              <a:t>t,</a:t>
            </a:r>
            <a:r>
              <a:rPr lang="en-US" dirty="0">
                <a:solidFill>
                  <a:schemeClr val="bg1"/>
                </a:solidFill>
              </a:rPr>
              <a:t>and is regulated by government agencies in order to protect human health and the</a:t>
            </a:r>
            <a:r>
              <a:rPr lang="en-US" dirty="0"/>
              <a:t> </a:t>
            </a:r>
            <a:r>
              <a:rPr lang="en-US" dirty="0">
                <a:solidFill>
                  <a:schemeClr val="bg1"/>
                </a:solidFill>
              </a:rPr>
              <a:t>environment.”</a:t>
            </a:r>
            <a:endParaRPr lang="tr-TR" dirty="0">
              <a:solidFill>
                <a:schemeClr val="bg1"/>
              </a:solidFill>
            </a:endParaRPr>
          </a:p>
        </p:txBody>
      </p:sp>
      <p:sp>
        <p:nvSpPr>
          <p:cNvPr id="9" name="Dikdörtgen 8">
            <a:extLst>
              <a:ext uri="{FF2B5EF4-FFF2-40B4-BE49-F238E27FC236}">
                <a16:creationId xmlns:a16="http://schemas.microsoft.com/office/drawing/2014/main" id="{7FF041D8-3824-4B65-80D0-49B6FEB3CB2C}"/>
              </a:ext>
            </a:extLst>
          </p:cNvPr>
          <p:cNvSpPr/>
          <p:nvPr/>
        </p:nvSpPr>
        <p:spPr>
          <a:xfrm>
            <a:off x="0" y="532074"/>
            <a:ext cx="9144000" cy="523220"/>
          </a:xfrm>
          <a:prstGeom prst="rect">
            <a:avLst/>
          </a:prstGeom>
        </p:spPr>
        <p:txBody>
          <a:bodyPr wrap="square">
            <a:spAutoFit/>
          </a:bodyPr>
          <a:lstStyle/>
          <a:p>
            <a:pPr algn="ctr"/>
            <a:r>
              <a:rPr lang="tr-TR" sz="2800" b="1" dirty="0">
                <a:highlight>
                  <a:srgbClr val="00FF00"/>
                </a:highlight>
              </a:rPr>
              <a:t>WHAT IS RADIOACTIVE WASTE?</a:t>
            </a:r>
            <a:endParaRPr lang="tr-TR" sz="2800" dirty="0">
              <a:highlight>
                <a:srgbClr val="00FF00"/>
              </a:highlight>
            </a:endParaRPr>
          </a:p>
        </p:txBody>
      </p:sp>
      <p:pic>
        <p:nvPicPr>
          <p:cNvPr id="10" name="Resim 9">
            <a:extLst>
              <a:ext uri="{FF2B5EF4-FFF2-40B4-BE49-F238E27FC236}">
                <a16:creationId xmlns:a16="http://schemas.microsoft.com/office/drawing/2014/main" id="{1B84FD4D-B8AD-4753-80C0-4540C272B1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07030" y="4475350"/>
            <a:ext cx="1170572" cy="1844824"/>
          </a:xfrm>
          <a:prstGeom prst="rect">
            <a:avLst/>
          </a:prstGeom>
        </p:spPr>
      </p:pic>
    </p:spTree>
    <p:extLst>
      <p:ext uri="{BB962C8B-B14F-4D97-AF65-F5344CB8AC3E}">
        <p14:creationId xmlns:p14="http://schemas.microsoft.com/office/powerpoint/2010/main" val="19574975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07967" y="244805"/>
            <a:ext cx="3283585" cy="1031875"/>
          </a:xfrm>
          <a:prstGeom prst="rect">
            <a:avLst/>
          </a:prstGeom>
        </p:spPr>
        <p:txBody>
          <a:bodyPr vert="horz" wrap="square" lIns="0" tIns="12700" rIns="0" bIns="0" rtlCol="0">
            <a:spAutoFit/>
          </a:bodyPr>
          <a:lstStyle/>
          <a:p>
            <a:pPr marL="12700">
              <a:lnSpc>
                <a:spcPct val="100000"/>
              </a:lnSpc>
              <a:spcBef>
                <a:spcPts val="100"/>
              </a:spcBef>
            </a:pPr>
            <a:r>
              <a:rPr sz="6600" spc="-5" dirty="0"/>
              <a:t>Methods</a:t>
            </a:r>
            <a:endParaRPr sz="6600"/>
          </a:p>
        </p:txBody>
      </p:sp>
      <p:sp>
        <p:nvSpPr>
          <p:cNvPr id="3" name="object 3"/>
          <p:cNvSpPr txBox="1"/>
          <p:nvPr/>
        </p:nvSpPr>
        <p:spPr>
          <a:xfrm>
            <a:off x="1735327" y="1282979"/>
            <a:ext cx="5727700" cy="4500880"/>
          </a:xfrm>
          <a:prstGeom prst="rect">
            <a:avLst/>
          </a:prstGeom>
        </p:spPr>
        <p:txBody>
          <a:bodyPr vert="horz" wrap="square" lIns="0" tIns="12700" rIns="0" bIns="0" rtlCol="0">
            <a:spAutoFit/>
          </a:bodyPr>
          <a:lstStyle/>
          <a:p>
            <a:pPr marL="226060" marR="984885" indent="-213360">
              <a:lnSpc>
                <a:spcPct val="120000"/>
              </a:lnSpc>
              <a:spcBef>
                <a:spcPts val="100"/>
              </a:spcBef>
              <a:buFont typeface="Arial"/>
              <a:buChar char="•"/>
              <a:tabLst>
                <a:tab pos="241300" algn="l"/>
              </a:tabLst>
            </a:pPr>
            <a:r>
              <a:rPr sz="2800" spc="-10" dirty="0">
                <a:solidFill>
                  <a:srgbClr val="FFFFFF"/>
                </a:solidFill>
                <a:latin typeface="Trebuchet MS"/>
                <a:cs typeface="Trebuchet MS"/>
              </a:rPr>
              <a:t>Deep </a:t>
            </a:r>
            <a:r>
              <a:rPr sz="2800" spc="-5" dirty="0">
                <a:solidFill>
                  <a:srgbClr val="FFFFFF"/>
                </a:solidFill>
                <a:latin typeface="Trebuchet MS"/>
                <a:cs typeface="Trebuchet MS"/>
              </a:rPr>
              <a:t>geological repositories  Ocean</a:t>
            </a:r>
            <a:r>
              <a:rPr sz="2800" spc="-10" dirty="0">
                <a:solidFill>
                  <a:srgbClr val="FFFFFF"/>
                </a:solidFill>
                <a:latin typeface="Trebuchet MS"/>
                <a:cs typeface="Trebuchet MS"/>
              </a:rPr>
              <a:t> dumping</a:t>
            </a:r>
            <a:endParaRPr sz="2800">
              <a:latin typeface="Trebuchet MS"/>
              <a:cs typeface="Trebuchet MS"/>
            </a:endParaRPr>
          </a:p>
          <a:p>
            <a:pPr marL="241300" indent="-228600">
              <a:lnSpc>
                <a:spcPct val="100000"/>
              </a:lnSpc>
              <a:spcBef>
                <a:spcPts val="660"/>
              </a:spcBef>
              <a:buFont typeface="Arial"/>
              <a:buChar char="•"/>
              <a:tabLst>
                <a:tab pos="241300" algn="l"/>
              </a:tabLst>
            </a:pPr>
            <a:r>
              <a:rPr sz="2800" spc="-5" dirty="0">
                <a:solidFill>
                  <a:srgbClr val="FFFFFF"/>
                </a:solidFill>
                <a:latin typeface="Trebuchet MS"/>
                <a:cs typeface="Trebuchet MS"/>
              </a:rPr>
              <a:t>Seabed</a:t>
            </a:r>
            <a:r>
              <a:rPr sz="2800" spc="5" dirty="0">
                <a:solidFill>
                  <a:srgbClr val="FFFFFF"/>
                </a:solidFill>
                <a:latin typeface="Trebuchet MS"/>
                <a:cs typeface="Trebuchet MS"/>
              </a:rPr>
              <a:t> </a:t>
            </a:r>
            <a:r>
              <a:rPr sz="2800" spc="-10" dirty="0">
                <a:solidFill>
                  <a:srgbClr val="FFFFFF"/>
                </a:solidFill>
                <a:latin typeface="Trebuchet MS"/>
                <a:cs typeface="Trebuchet MS"/>
              </a:rPr>
              <a:t>burial</a:t>
            </a:r>
            <a:endParaRPr sz="2800">
              <a:latin typeface="Trebuchet MS"/>
              <a:cs typeface="Trebuchet MS"/>
            </a:endParaRPr>
          </a:p>
          <a:p>
            <a:pPr marL="241300" indent="-228600">
              <a:lnSpc>
                <a:spcPct val="100000"/>
              </a:lnSpc>
              <a:spcBef>
                <a:spcPts val="660"/>
              </a:spcBef>
              <a:buFont typeface="Arial"/>
              <a:buChar char="•"/>
              <a:tabLst>
                <a:tab pos="241300" algn="l"/>
              </a:tabLst>
            </a:pPr>
            <a:r>
              <a:rPr sz="2800" spc="-5" dirty="0">
                <a:solidFill>
                  <a:srgbClr val="FFFFFF"/>
                </a:solidFill>
                <a:latin typeface="Trebuchet MS"/>
                <a:cs typeface="Trebuchet MS"/>
              </a:rPr>
              <a:t>Sub-seabed</a:t>
            </a:r>
            <a:r>
              <a:rPr sz="2800" spc="10" dirty="0">
                <a:solidFill>
                  <a:srgbClr val="FFFFFF"/>
                </a:solidFill>
                <a:latin typeface="Trebuchet MS"/>
                <a:cs typeface="Trebuchet MS"/>
              </a:rPr>
              <a:t> </a:t>
            </a:r>
            <a:r>
              <a:rPr sz="2800" spc="-10" dirty="0">
                <a:solidFill>
                  <a:srgbClr val="FFFFFF"/>
                </a:solidFill>
                <a:latin typeface="Trebuchet MS"/>
                <a:cs typeface="Trebuchet MS"/>
              </a:rPr>
              <a:t>disposal</a:t>
            </a:r>
            <a:endParaRPr sz="2800">
              <a:latin typeface="Trebuchet MS"/>
              <a:cs typeface="Trebuchet MS"/>
            </a:endParaRPr>
          </a:p>
          <a:p>
            <a:pPr marL="241300" indent="-228600">
              <a:lnSpc>
                <a:spcPct val="100000"/>
              </a:lnSpc>
              <a:spcBef>
                <a:spcPts val="675"/>
              </a:spcBef>
              <a:buFont typeface="Arial"/>
              <a:buChar char="•"/>
              <a:tabLst>
                <a:tab pos="241300" algn="l"/>
              </a:tabLst>
            </a:pPr>
            <a:r>
              <a:rPr sz="2800" spc="-5" dirty="0">
                <a:solidFill>
                  <a:srgbClr val="FFFFFF"/>
                </a:solidFill>
                <a:latin typeface="Trebuchet MS"/>
                <a:cs typeface="Trebuchet MS"/>
              </a:rPr>
              <a:t>Subductive </a:t>
            </a:r>
            <a:r>
              <a:rPr sz="2800" spc="-10" dirty="0">
                <a:solidFill>
                  <a:srgbClr val="FFFFFF"/>
                </a:solidFill>
                <a:latin typeface="Trebuchet MS"/>
                <a:cs typeface="Trebuchet MS"/>
              </a:rPr>
              <a:t>waste disposal</a:t>
            </a:r>
            <a:r>
              <a:rPr sz="2800" spc="60" dirty="0">
                <a:solidFill>
                  <a:srgbClr val="FFFFFF"/>
                </a:solidFill>
                <a:latin typeface="Trebuchet MS"/>
                <a:cs typeface="Trebuchet MS"/>
              </a:rPr>
              <a:t> </a:t>
            </a:r>
            <a:r>
              <a:rPr sz="2800" spc="-10" dirty="0">
                <a:solidFill>
                  <a:srgbClr val="FFFFFF"/>
                </a:solidFill>
                <a:latin typeface="Trebuchet MS"/>
                <a:cs typeface="Trebuchet MS"/>
              </a:rPr>
              <a:t>method</a:t>
            </a:r>
            <a:endParaRPr sz="2800">
              <a:latin typeface="Trebuchet MS"/>
              <a:cs typeface="Trebuchet MS"/>
            </a:endParaRPr>
          </a:p>
          <a:p>
            <a:pPr marL="241300" marR="45085" indent="-228600">
              <a:lnSpc>
                <a:spcPts val="3030"/>
              </a:lnSpc>
              <a:spcBef>
                <a:spcPts val="1035"/>
              </a:spcBef>
              <a:buFont typeface="Arial"/>
              <a:buChar char="•"/>
              <a:tabLst>
                <a:tab pos="241300" algn="l"/>
              </a:tabLst>
            </a:pPr>
            <a:r>
              <a:rPr sz="2800" spc="-35" dirty="0">
                <a:solidFill>
                  <a:srgbClr val="FFFFFF"/>
                </a:solidFill>
                <a:latin typeface="Trebuchet MS"/>
                <a:cs typeface="Trebuchet MS"/>
              </a:rPr>
              <a:t>Transforming </a:t>
            </a:r>
            <a:r>
              <a:rPr sz="2800" spc="-5" dirty="0">
                <a:solidFill>
                  <a:srgbClr val="FFFFFF"/>
                </a:solidFill>
                <a:latin typeface="Trebuchet MS"/>
                <a:cs typeface="Trebuchet MS"/>
              </a:rPr>
              <a:t>radioactive </a:t>
            </a:r>
            <a:r>
              <a:rPr sz="2800" spc="-10" dirty="0">
                <a:solidFill>
                  <a:srgbClr val="FFFFFF"/>
                </a:solidFill>
                <a:latin typeface="Trebuchet MS"/>
                <a:cs typeface="Trebuchet MS"/>
              </a:rPr>
              <a:t>waste to  non-radioactive stable</a:t>
            </a:r>
            <a:r>
              <a:rPr sz="2800" spc="75" dirty="0">
                <a:solidFill>
                  <a:srgbClr val="FFFFFF"/>
                </a:solidFill>
                <a:latin typeface="Trebuchet MS"/>
                <a:cs typeface="Trebuchet MS"/>
              </a:rPr>
              <a:t> </a:t>
            </a:r>
            <a:r>
              <a:rPr sz="2800" spc="-10" dirty="0">
                <a:solidFill>
                  <a:srgbClr val="FFFFFF"/>
                </a:solidFill>
                <a:latin typeface="Trebuchet MS"/>
                <a:cs typeface="Trebuchet MS"/>
              </a:rPr>
              <a:t>waste</a:t>
            </a:r>
            <a:endParaRPr sz="2800">
              <a:latin typeface="Trebuchet MS"/>
              <a:cs typeface="Trebuchet MS"/>
            </a:endParaRPr>
          </a:p>
          <a:p>
            <a:pPr marL="241300" indent="-228600">
              <a:lnSpc>
                <a:spcPct val="100000"/>
              </a:lnSpc>
              <a:spcBef>
                <a:spcPts val="610"/>
              </a:spcBef>
              <a:buFont typeface="Arial"/>
              <a:buChar char="•"/>
              <a:tabLst>
                <a:tab pos="241300" algn="l"/>
              </a:tabLst>
            </a:pPr>
            <a:r>
              <a:rPr sz="2800" spc="-10" dirty="0">
                <a:solidFill>
                  <a:srgbClr val="FFFFFF"/>
                </a:solidFill>
                <a:latin typeface="Trebuchet MS"/>
                <a:cs typeface="Trebuchet MS"/>
              </a:rPr>
              <a:t>Dispatching </a:t>
            </a:r>
            <a:r>
              <a:rPr sz="2800" spc="-5" dirty="0">
                <a:solidFill>
                  <a:srgbClr val="FFFFFF"/>
                </a:solidFill>
                <a:latin typeface="Trebuchet MS"/>
                <a:cs typeface="Trebuchet MS"/>
              </a:rPr>
              <a:t>to </a:t>
            </a:r>
            <a:r>
              <a:rPr sz="2800" spc="-10" dirty="0">
                <a:solidFill>
                  <a:srgbClr val="FFFFFF"/>
                </a:solidFill>
                <a:latin typeface="Trebuchet MS"/>
                <a:cs typeface="Trebuchet MS"/>
              </a:rPr>
              <a:t>the</a:t>
            </a:r>
            <a:r>
              <a:rPr sz="2800" spc="25" dirty="0">
                <a:solidFill>
                  <a:srgbClr val="FFFFFF"/>
                </a:solidFill>
                <a:latin typeface="Trebuchet MS"/>
                <a:cs typeface="Trebuchet MS"/>
              </a:rPr>
              <a:t> </a:t>
            </a:r>
            <a:r>
              <a:rPr sz="2800" spc="-5" dirty="0">
                <a:solidFill>
                  <a:srgbClr val="FFFFFF"/>
                </a:solidFill>
                <a:latin typeface="Trebuchet MS"/>
                <a:cs typeface="Trebuchet MS"/>
              </a:rPr>
              <a:t>Sun</a:t>
            </a:r>
            <a:endParaRPr sz="2800">
              <a:latin typeface="Trebuchet MS"/>
              <a:cs typeface="Trebuchet MS"/>
            </a:endParaRPr>
          </a:p>
          <a:p>
            <a:pPr marL="241300" indent="-228600">
              <a:lnSpc>
                <a:spcPct val="100000"/>
              </a:lnSpc>
              <a:spcBef>
                <a:spcPts val="670"/>
              </a:spcBef>
              <a:buFont typeface="Arial"/>
              <a:buChar char="•"/>
              <a:tabLst>
                <a:tab pos="241300" algn="l"/>
              </a:tabLst>
            </a:pPr>
            <a:r>
              <a:rPr sz="2800" spc="-10" dirty="0">
                <a:solidFill>
                  <a:srgbClr val="FFFFFF"/>
                </a:solidFill>
                <a:latin typeface="Trebuchet MS"/>
                <a:cs typeface="Trebuchet MS"/>
              </a:rPr>
              <a:t>Legal methods </a:t>
            </a:r>
            <a:r>
              <a:rPr sz="2800" spc="-5" dirty="0">
                <a:solidFill>
                  <a:srgbClr val="FFFFFF"/>
                </a:solidFill>
                <a:latin typeface="Trebuchet MS"/>
                <a:cs typeface="Trebuchet MS"/>
              </a:rPr>
              <a:t>of </a:t>
            </a:r>
            <a:r>
              <a:rPr sz="2800" spc="-10" dirty="0">
                <a:solidFill>
                  <a:srgbClr val="FFFFFF"/>
                </a:solidFill>
                <a:latin typeface="Trebuchet MS"/>
                <a:cs typeface="Trebuchet MS"/>
              </a:rPr>
              <a:t>waste</a:t>
            </a:r>
            <a:r>
              <a:rPr sz="2800" spc="50" dirty="0">
                <a:solidFill>
                  <a:srgbClr val="FFFFFF"/>
                </a:solidFill>
                <a:latin typeface="Trebuchet MS"/>
                <a:cs typeface="Trebuchet MS"/>
              </a:rPr>
              <a:t> </a:t>
            </a:r>
            <a:r>
              <a:rPr sz="2800" spc="-10" dirty="0">
                <a:solidFill>
                  <a:srgbClr val="FFFFFF"/>
                </a:solidFill>
                <a:latin typeface="Trebuchet MS"/>
                <a:cs typeface="Trebuchet MS"/>
              </a:rPr>
              <a:t>disposal</a:t>
            </a:r>
            <a:endParaRPr sz="2800">
              <a:latin typeface="Trebuchet MS"/>
              <a:cs typeface="Trebuchet MS"/>
            </a:endParaRPr>
          </a:p>
        </p:txBody>
      </p:sp>
      <p:sp>
        <p:nvSpPr>
          <p:cNvPr id="4" name="object 4"/>
          <p:cNvSpPr/>
          <p:nvPr/>
        </p:nvSpPr>
        <p:spPr>
          <a:xfrm>
            <a:off x="6781800" y="1342644"/>
            <a:ext cx="2036063" cy="2036064"/>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735835" y="798576"/>
            <a:ext cx="5814060" cy="5770245"/>
            <a:chOff x="1735835" y="798576"/>
            <a:chExt cx="5814060" cy="5770245"/>
          </a:xfrm>
        </p:grpSpPr>
        <p:sp>
          <p:nvSpPr>
            <p:cNvPr id="3" name="object 3"/>
            <p:cNvSpPr/>
            <p:nvPr/>
          </p:nvSpPr>
          <p:spPr>
            <a:xfrm>
              <a:off x="1895150" y="798576"/>
              <a:ext cx="2808619" cy="2125979"/>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935479" y="839783"/>
              <a:ext cx="2727833" cy="2006159"/>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735835" y="2721864"/>
              <a:ext cx="1447800" cy="3302508"/>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1795163" y="2761615"/>
              <a:ext cx="1329035" cy="3183737"/>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2909315" y="5692140"/>
              <a:ext cx="3467100" cy="876300"/>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2969132" y="5731878"/>
              <a:ext cx="3347466" cy="757217"/>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6102095" y="2721864"/>
              <a:ext cx="1447800" cy="3302508"/>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6161532" y="2761615"/>
              <a:ext cx="1329035" cy="3183737"/>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4602479" y="801624"/>
              <a:ext cx="2808731" cy="2122931"/>
            </a:xfrm>
            <a:prstGeom prst="rect">
              <a:avLst/>
            </a:prstGeom>
            <a:blipFill>
              <a:blip r:embed="rId10" cstate="print"/>
              <a:stretch>
                <a:fillRect/>
              </a:stretch>
            </a:blipFill>
          </p:spPr>
          <p:txBody>
            <a:bodyPr wrap="square" lIns="0" tIns="0" rIns="0" bIns="0" rtlCol="0"/>
            <a:lstStyle/>
            <a:p>
              <a:endParaRPr/>
            </a:p>
          </p:txBody>
        </p:sp>
        <p:sp>
          <p:nvSpPr>
            <p:cNvPr id="12" name="object 12"/>
            <p:cNvSpPr/>
            <p:nvPr/>
          </p:nvSpPr>
          <p:spPr>
            <a:xfrm>
              <a:off x="4662677" y="841248"/>
              <a:ext cx="2688971" cy="2005329"/>
            </a:xfrm>
            <a:prstGeom prst="rect">
              <a:avLst/>
            </a:prstGeom>
            <a:blipFill>
              <a:blip r:embed="rId11" cstate="print"/>
              <a:stretch>
                <a:fillRect/>
              </a:stretch>
            </a:blipFill>
          </p:spPr>
          <p:txBody>
            <a:bodyPr wrap="square" lIns="0" tIns="0" rIns="0" bIns="0" rtlCol="0"/>
            <a:lstStyle/>
            <a:p>
              <a:endParaRPr/>
            </a:p>
          </p:txBody>
        </p:sp>
        <p:sp>
          <p:nvSpPr>
            <p:cNvPr id="13" name="object 13"/>
            <p:cNvSpPr/>
            <p:nvPr/>
          </p:nvSpPr>
          <p:spPr>
            <a:xfrm>
              <a:off x="3275075" y="2292095"/>
              <a:ext cx="2737104" cy="2735579"/>
            </a:xfrm>
            <a:prstGeom prst="rect">
              <a:avLst/>
            </a:prstGeom>
            <a:blipFill>
              <a:blip r:embed="rId12" cstate="print"/>
              <a:stretch>
                <a:fillRect/>
              </a:stretch>
            </a:blipFill>
          </p:spPr>
          <p:txBody>
            <a:bodyPr wrap="square" lIns="0" tIns="0" rIns="0" bIns="0" rtlCol="0"/>
            <a:lstStyle/>
            <a:p>
              <a:endParaRPr/>
            </a:p>
          </p:txBody>
        </p:sp>
        <p:sp>
          <p:nvSpPr>
            <p:cNvPr id="14" name="object 14"/>
            <p:cNvSpPr/>
            <p:nvPr/>
          </p:nvSpPr>
          <p:spPr>
            <a:xfrm>
              <a:off x="3444239" y="3165348"/>
              <a:ext cx="2398776" cy="1071371"/>
            </a:xfrm>
            <a:prstGeom prst="rect">
              <a:avLst/>
            </a:prstGeom>
            <a:blipFill>
              <a:blip r:embed="rId13" cstate="print"/>
              <a:stretch>
                <a:fillRect/>
              </a:stretch>
            </a:blipFill>
          </p:spPr>
          <p:txBody>
            <a:bodyPr wrap="square" lIns="0" tIns="0" rIns="0" bIns="0" rtlCol="0"/>
            <a:lstStyle/>
            <a:p>
              <a:endParaRPr/>
            </a:p>
          </p:txBody>
        </p:sp>
        <p:sp>
          <p:nvSpPr>
            <p:cNvPr id="15" name="object 15"/>
            <p:cNvSpPr/>
            <p:nvPr/>
          </p:nvSpPr>
          <p:spPr>
            <a:xfrm>
              <a:off x="3334511" y="2331720"/>
              <a:ext cx="2618232" cy="2618231"/>
            </a:xfrm>
            <a:prstGeom prst="rect">
              <a:avLst/>
            </a:prstGeom>
            <a:blipFill>
              <a:blip r:embed="rId14" cstate="print"/>
              <a:stretch>
                <a:fillRect/>
              </a:stretch>
            </a:blipFill>
          </p:spPr>
          <p:txBody>
            <a:bodyPr wrap="square" lIns="0" tIns="0" rIns="0" bIns="0" rtlCol="0"/>
            <a:lstStyle/>
            <a:p>
              <a:endParaRPr/>
            </a:p>
          </p:txBody>
        </p:sp>
      </p:grpSp>
      <p:sp>
        <p:nvSpPr>
          <p:cNvPr id="16" name="object 16"/>
          <p:cNvSpPr txBox="1"/>
          <p:nvPr/>
        </p:nvSpPr>
        <p:spPr>
          <a:xfrm>
            <a:off x="3763517" y="3301365"/>
            <a:ext cx="1758950" cy="589280"/>
          </a:xfrm>
          <a:prstGeom prst="rect">
            <a:avLst/>
          </a:prstGeom>
        </p:spPr>
        <p:txBody>
          <a:bodyPr vert="horz" wrap="square" lIns="0" tIns="12065" rIns="0" bIns="0" rtlCol="0">
            <a:spAutoFit/>
          </a:bodyPr>
          <a:lstStyle/>
          <a:p>
            <a:pPr marL="12700">
              <a:lnSpc>
                <a:spcPct val="100000"/>
              </a:lnSpc>
              <a:spcBef>
                <a:spcPts val="95"/>
              </a:spcBef>
            </a:pPr>
            <a:r>
              <a:rPr sz="3700" spc="-10" dirty="0">
                <a:solidFill>
                  <a:srgbClr val="FFFFFF"/>
                </a:solidFill>
                <a:latin typeface="Trebuchet MS"/>
                <a:cs typeface="Trebuchet MS"/>
              </a:rPr>
              <a:t>Methods</a:t>
            </a:r>
            <a:endParaRPr sz="3700">
              <a:latin typeface="Trebuchet MS"/>
              <a:cs typeface="Trebuchet MS"/>
            </a:endParaRPr>
          </a:p>
        </p:txBody>
      </p:sp>
      <p:grpSp>
        <p:nvGrpSpPr>
          <p:cNvPr id="17" name="object 17"/>
          <p:cNvGrpSpPr/>
          <p:nvPr/>
        </p:nvGrpSpPr>
        <p:grpSpPr>
          <a:xfrm>
            <a:off x="3686555" y="0"/>
            <a:ext cx="1952625" cy="1900555"/>
            <a:chOff x="3686555" y="0"/>
            <a:chExt cx="1952625" cy="1900555"/>
          </a:xfrm>
        </p:grpSpPr>
        <p:sp>
          <p:nvSpPr>
            <p:cNvPr id="18" name="object 18"/>
            <p:cNvSpPr/>
            <p:nvPr/>
          </p:nvSpPr>
          <p:spPr>
            <a:xfrm>
              <a:off x="3686555" y="0"/>
              <a:ext cx="1952244" cy="1900427"/>
            </a:xfrm>
            <a:prstGeom prst="rect">
              <a:avLst/>
            </a:prstGeom>
            <a:blipFill>
              <a:blip r:embed="rId15" cstate="print"/>
              <a:stretch>
                <a:fillRect/>
              </a:stretch>
            </a:blipFill>
          </p:spPr>
          <p:txBody>
            <a:bodyPr wrap="square" lIns="0" tIns="0" rIns="0" bIns="0" rtlCol="0"/>
            <a:lstStyle/>
            <a:p>
              <a:endParaRPr/>
            </a:p>
          </p:txBody>
        </p:sp>
        <p:sp>
          <p:nvSpPr>
            <p:cNvPr id="19" name="object 19"/>
            <p:cNvSpPr/>
            <p:nvPr/>
          </p:nvSpPr>
          <p:spPr>
            <a:xfrm>
              <a:off x="4043171" y="589787"/>
              <a:ext cx="1290827" cy="705612"/>
            </a:xfrm>
            <a:prstGeom prst="rect">
              <a:avLst/>
            </a:prstGeom>
            <a:blipFill>
              <a:blip r:embed="rId16" cstate="print"/>
              <a:stretch>
                <a:fillRect/>
              </a:stretch>
            </a:blipFill>
          </p:spPr>
          <p:txBody>
            <a:bodyPr wrap="square" lIns="0" tIns="0" rIns="0" bIns="0" rtlCol="0"/>
            <a:lstStyle/>
            <a:p>
              <a:endParaRPr/>
            </a:p>
          </p:txBody>
        </p:sp>
        <p:sp>
          <p:nvSpPr>
            <p:cNvPr id="20" name="object 20"/>
            <p:cNvSpPr/>
            <p:nvPr/>
          </p:nvSpPr>
          <p:spPr>
            <a:xfrm>
              <a:off x="3745991" y="0"/>
              <a:ext cx="1833372" cy="1822703"/>
            </a:xfrm>
            <a:prstGeom prst="rect">
              <a:avLst/>
            </a:prstGeom>
            <a:blipFill>
              <a:blip r:embed="rId17" cstate="print"/>
              <a:stretch>
                <a:fillRect/>
              </a:stretch>
            </a:blipFill>
          </p:spPr>
          <p:txBody>
            <a:bodyPr wrap="square" lIns="0" tIns="0" rIns="0" bIns="0" rtlCol="0"/>
            <a:lstStyle/>
            <a:p>
              <a:endParaRPr/>
            </a:p>
          </p:txBody>
        </p:sp>
      </p:grpSp>
      <p:sp>
        <p:nvSpPr>
          <p:cNvPr id="21" name="object 21"/>
          <p:cNvSpPr txBox="1">
            <a:spLocks noGrp="1"/>
          </p:cNvSpPr>
          <p:nvPr>
            <p:ph type="title"/>
          </p:nvPr>
        </p:nvSpPr>
        <p:spPr>
          <a:xfrm>
            <a:off x="4201414" y="661542"/>
            <a:ext cx="920750" cy="454025"/>
          </a:xfrm>
          <a:prstGeom prst="rect">
            <a:avLst/>
          </a:prstGeom>
        </p:spPr>
        <p:txBody>
          <a:bodyPr vert="horz" wrap="square" lIns="0" tIns="43180" rIns="0" bIns="0" rtlCol="0">
            <a:spAutoFit/>
          </a:bodyPr>
          <a:lstStyle/>
          <a:p>
            <a:pPr marL="114300" marR="5080" indent="-102235">
              <a:lnSpc>
                <a:spcPts val="1570"/>
              </a:lnSpc>
              <a:spcBef>
                <a:spcPts val="340"/>
              </a:spcBef>
            </a:pPr>
            <a:r>
              <a:rPr sz="1500" b="0" dirty="0">
                <a:solidFill>
                  <a:srgbClr val="FFFFFF"/>
                </a:solidFill>
                <a:latin typeface="Trebuchet MS"/>
                <a:cs typeface="Trebuchet MS"/>
              </a:rPr>
              <a:t>G</a:t>
            </a:r>
            <a:r>
              <a:rPr sz="1500" b="0" spc="-5" dirty="0">
                <a:solidFill>
                  <a:srgbClr val="FFFFFF"/>
                </a:solidFill>
                <a:latin typeface="Trebuchet MS"/>
                <a:cs typeface="Trebuchet MS"/>
              </a:rPr>
              <a:t>eolog</a:t>
            </a:r>
            <a:r>
              <a:rPr sz="1500" b="0" dirty="0">
                <a:solidFill>
                  <a:srgbClr val="FFFFFF"/>
                </a:solidFill>
                <a:latin typeface="Trebuchet MS"/>
                <a:cs typeface="Trebuchet MS"/>
              </a:rPr>
              <a:t>i</a:t>
            </a:r>
            <a:r>
              <a:rPr sz="1500" b="0" spc="-5" dirty="0">
                <a:solidFill>
                  <a:srgbClr val="FFFFFF"/>
                </a:solidFill>
                <a:latin typeface="Trebuchet MS"/>
                <a:cs typeface="Trebuchet MS"/>
              </a:rPr>
              <a:t>c</a:t>
            </a:r>
            <a:r>
              <a:rPr sz="1500" b="0" dirty="0">
                <a:solidFill>
                  <a:srgbClr val="FFFFFF"/>
                </a:solidFill>
                <a:latin typeface="Trebuchet MS"/>
                <a:cs typeface="Trebuchet MS"/>
              </a:rPr>
              <a:t>al  Disposal</a:t>
            </a:r>
            <a:endParaRPr sz="1500">
              <a:latin typeface="Trebuchet MS"/>
              <a:cs typeface="Trebuchet MS"/>
            </a:endParaRPr>
          </a:p>
        </p:txBody>
      </p:sp>
      <p:grpSp>
        <p:nvGrpSpPr>
          <p:cNvPr id="22" name="object 22"/>
          <p:cNvGrpSpPr/>
          <p:nvPr/>
        </p:nvGrpSpPr>
        <p:grpSpPr>
          <a:xfrm>
            <a:off x="6313932" y="1825751"/>
            <a:ext cx="1950720" cy="1949450"/>
            <a:chOff x="6313932" y="1825751"/>
            <a:chExt cx="1950720" cy="1949450"/>
          </a:xfrm>
        </p:grpSpPr>
        <p:sp>
          <p:nvSpPr>
            <p:cNvPr id="23" name="object 23"/>
            <p:cNvSpPr/>
            <p:nvPr/>
          </p:nvSpPr>
          <p:spPr>
            <a:xfrm>
              <a:off x="6313932" y="1825751"/>
              <a:ext cx="1950719" cy="1949196"/>
            </a:xfrm>
            <a:prstGeom prst="rect">
              <a:avLst/>
            </a:prstGeom>
            <a:blipFill>
              <a:blip r:embed="rId18" cstate="print"/>
              <a:stretch>
                <a:fillRect/>
              </a:stretch>
            </a:blipFill>
          </p:spPr>
          <p:txBody>
            <a:bodyPr wrap="square" lIns="0" tIns="0" rIns="0" bIns="0" rtlCol="0"/>
            <a:lstStyle/>
            <a:p>
              <a:endParaRPr/>
            </a:p>
          </p:txBody>
        </p:sp>
        <p:sp>
          <p:nvSpPr>
            <p:cNvPr id="24" name="object 24"/>
            <p:cNvSpPr/>
            <p:nvPr/>
          </p:nvSpPr>
          <p:spPr>
            <a:xfrm>
              <a:off x="6748272" y="2465831"/>
              <a:ext cx="1080516" cy="704088"/>
            </a:xfrm>
            <a:prstGeom prst="rect">
              <a:avLst/>
            </a:prstGeom>
            <a:blipFill>
              <a:blip r:embed="rId19" cstate="print"/>
              <a:stretch>
                <a:fillRect/>
              </a:stretch>
            </a:blipFill>
          </p:spPr>
          <p:txBody>
            <a:bodyPr wrap="square" lIns="0" tIns="0" rIns="0" bIns="0" rtlCol="0"/>
            <a:lstStyle/>
            <a:p>
              <a:endParaRPr/>
            </a:p>
          </p:txBody>
        </p:sp>
        <p:sp>
          <p:nvSpPr>
            <p:cNvPr id="25" name="object 25"/>
            <p:cNvSpPr/>
            <p:nvPr/>
          </p:nvSpPr>
          <p:spPr>
            <a:xfrm>
              <a:off x="6373368" y="1865375"/>
              <a:ext cx="1831848" cy="1831848"/>
            </a:xfrm>
            <a:prstGeom prst="rect">
              <a:avLst/>
            </a:prstGeom>
            <a:blipFill>
              <a:blip r:embed="rId20" cstate="print"/>
              <a:stretch>
                <a:fillRect/>
              </a:stretch>
            </a:blipFill>
          </p:spPr>
          <p:txBody>
            <a:bodyPr wrap="square" lIns="0" tIns="0" rIns="0" bIns="0" rtlCol="0"/>
            <a:lstStyle/>
            <a:p>
              <a:endParaRPr/>
            </a:p>
          </p:txBody>
        </p:sp>
      </p:grpSp>
      <p:sp>
        <p:nvSpPr>
          <p:cNvPr id="26" name="object 26"/>
          <p:cNvSpPr txBox="1"/>
          <p:nvPr/>
        </p:nvSpPr>
        <p:spPr>
          <a:xfrm>
            <a:off x="6906259" y="2536697"/>
            <a:ext cx="765175" cy="454025"/>
          </a:xfrm>
          <a:prstGeom prst="rect">
            <a:avLst/>
          </a:prstGeom>
        </p:spPr>
        <p:txBody>
          <a:bodyPr vert="horz" wrap="square" lIns="0" tIns="43180" rIns="0" bIns="0" rtlCol="0">
            <a:spAutoFit/>
          </a:bodyPr>
          <a:lstStyle/>
          <a:p>
            <a:pPr marL="12700" marR="5080" indent="104775">
              <a:lnSpc>
                <a:spcPts val="1570"/>
              </a:lnSpc>
              <a:spcBef>
                <a:spcPts val="340"/>
              </a:spcBef>
            </a:pPr>
            <a:r>
              <a:rPr sz="1500" dirty="0">
                <a:solidFill>
                  <a:srgbClr val="FFFFFF"/>
                </a:solidFill>
                <a:latin typeface="Trebuchet MS"/>
                <a:cs typeface="Trebuchet MS"/>
              </a:rPr>
              <a:t>Ocean  D</a:t>
            </a:r>
            <a:r>
              <a:rPr sz="1500" spc="-5" dirty="0">
                <a:solidFill>
                  <a:srgbClr val="FFFFFF"/>
                </a:solidFill>
                <a:latin typeface="Trebuchet MS"/>
                <a:cs typeface="Trebuchet MS"/>
              </a:rPr>
              <a:t>um</a:t>
            </a:r>
            <a:r>
              <a:rPr sz="1500" dirty="0">
                <a:solidFill>
                  <a:srgbClr val="FFFFFF"/>
                </a:solidFill>
                <a:latin typeface="Trebuchet MS"/>
                <a:cs typeface="Trebuchet MS"/>
              </a:rPr>
              <a:t>p</a:t>
            </a:r>
            <a:r>
              <a:rPr sz="1500" spc="-5" dirty="0">
                <a:solidFill>
                  <a:srgbClr val="FFFFFF"/>
                </a:solidFill>
                <a:latin typeface="Trebuchet MS"/>
                <a:cs typeface="Trebuchet MS"/>
              </a:rPr>
              <a:t>ing</a:t>
            </a:r>
            <a:endParaRPr sz="1500">
              <a:latin typeface="Trebuchet MS"/>
              <a:cs typeface="Trebuchet MS"/>
            </a:endParaRPr>
          </a:p>
        </p:txBody>
      </p:sp>
      <p:grpSp>
        <p:nvGrpSpPr>
          <p:cNvPr id="27" name="object 27"/>
          <p:cNvGrpSpPr/>
          <p:nvPr/>
        </p:nvGrpSpPr>
        <p:grpSpPr>
          <a:xfrm>
            <a:off x="5303520" y="4936234"/>
            <a:ext cx="1950720" cy="1922145"/>
            <a:chOff x="5303520" y="4936234"/>
            <a:chExt cx="1950720" cy="1922145"/>
          </a:xfrm>
        </p:grpSpPr>
        <p:sp>
          <p:nvSpPr>
            <p:cNvPr id="28" name="object 28"/>
            <p:cNvSpPr/>
            <p:nvPr/>
          </p:nvSpPr>
          <p:spPr>
            <a:xfrm>
              <a:off x="5303520" y="4936234"/>
              <a:ext cx="1950720" cy="1921764"/>
            </a:xfrm>
            <a:prstGeom prst="rect">
              <a:avLst/>
            </a:prstGeom>
            <a:blipFill>
              <a:blip r:embed="rId21" cstate="print"/>
              <a:stretch>
                <a:fillRect/>
              </a:stretch>
            </a:blipFill>
          </p:spPr>
          <p:txBody>
            <a:bodyPr wrap="square" lIns="0" tIns="0" rIns="0" bIns="0" rtlCol="0"/>
            <a:lstStyle/>
            <a:p>
              <a:endParaRPr/>
            </a:p>
          </p:txBody>
        </p:sp>
        <p:sp>
          <p:nvSpPr>
            <p:cNvPr id="29" name="object 29"/>
            <p:cNvSpPr/>
            <p:nvPr/>
          </p:nvSpPr>
          <p:spPr>
            <a:xfrm>
              <a:off x="5641848" y="5574792"/>
              <a:ext cx="1274063" cy="705611"/>
            </a:xfrm>
            <a:prstGeom prst="rect">
              <a:avLst/>
            </a:prstGeom>
            <a:blipFill>
              <a:blip r:embed="rId22" cstate="print"/>
              <a:stretch>
                <a:fillRect/>
              </a:stretch>
            </a:blipFill>
          </p:spPr>
          <p:txBody>
            <a:bodyPr wrap="square" lIns="0" tIns="0" rIns="0" bIns="0" rtlCol="0"/>
            <a:lstStyle/>
            <a:p>
              <a:endParaRPr/>
            </a:p>
          </p:txBody>
        </p:sp>
        <p:sp>
          <p:nvSpPr>
            <p:cNvPr id="30" name="object 30"/>
            <p:cNvSpPr/>
            <p:nvPr/>
          </p:nvSpPr>
          <p:spPr>
            <a:xfrm>
              <a:off x="5362956" y="4975860"/>
              <a:ext cx="1831848" cy="1831847"/>
            </a:xfrm>
            <a:prstGeom prst="rect">
              <a:avLst/>
            </a:prstGeom>
            <a:blipFill>
              <a:blip r:embed="rId23" cstate="print"/>
              <a:stretch>
                <a:fillRect/>
              </a:stretch>
            </a:blipFill>
          </p:spPr>
          <p:txBody>
            <a:bodyPr wrap="square" lIns="0" tIns="0" rIns="0" bIns="0" rtlCol="0"/>
            <a:lstStyle/>
            <a:p>
              <a:endParaRPr/>
            </a:p>
          </p:txBody>
        </p:sp>
      </p:grpSp>
      <p:sp>
        <p:nvSpPr>
          <p:cNvPr id="31" name="object 31"/>
          <p:cNvSpPr txBox="1"/>
          <p:nvPr/>
        </p:nvSpPr>
        <p:spPr>
          <a:xfrm>
            <a:off x="5799582" y="5647435"/>
            <a:ext cx="960119" cy="454025"/>
          </a:xfrm>
          <a:prstGeom prst="rect">
            <a:avLst/>
          </a:prstGeom>
        </p:spPr>
        <p:txBody>
          <a:bodyPr vert="horz" wrap="square" lIns="0" tIns="43180" rIns="0" bIns="0" rtlCol="0">
            <a:spAutoFit/>
          </a:bodyPr>
          <a:lstStyle/>
          <a:p>
            <a:pPr marL="165100" marR="5080" indent="-152400">
              <a:lnSpc>
                <a:spcPts val="1570"/>
              </a:lnSpc>
              <a:spcBef>
                <a:spcPts val="340"/>
              </a:spcBef>
            </a:pPr>
            <a:r>
              <a:rPr sz="1500" dirty="0">
                <a:solidFill>
                  <a:srgbClr val="FFFFFF"/>
                </a:solidFill>
                <a:latin typeface="Trebuchet MS"/>
                <a:cs typeface="Trebuchet MS"/>
              </a:rPr>
              <a:t>S</a:t>
            </a:r>
            <a:r>
              <a:rPr sz="1500" spc="-5" dirty="0">
                <a:solidFill>
                  <a:srgbClr val="FFFFFF"/>
                </a:solidFill>
                <a:latin typeface="Trebuchet MS"/>
                <a:cs typeface="Trebuchet MS"/>
              </a:rPr>
              <a:t>u</a:t>
            </a:r>
            <a:r>
              <a:rPr sz="1500" dirty="0">
                <a:solidFill>
                  <a:srgbClr val="FFFFFF"/>
                </a:solidFill>
                <a:latin typeface="Trebuchet MS"/>
                <a:cs typeface="Trebuchet MS"/>
              </a:rPr>
              <a:t>bd</a:t>
            </a:r>
            <a:r>
              <a:rPr sz="1500" spc="-5" dirty="0">
                <a:solidFill>
                  <a:srgbClr val="FFFFFF"/>
                </a:solidFill>
                <a:latin typeface="Trebuchet MS"/>
                <a:cs typeface="Trebuchet MS"/>
              </a:rPr>
              <a:t>uct</a:t>
            </a:r>
            <a:r>
              <a:rPr sz="1500" spc="5" dirty="0">
                <a:solidFill>
                  <a:srgbClr val="FFFFFF"/>
                </a:solidFill>
                <a:latin typeface="Trebuchet MS"/>
                <a:cs typeface="Trebuchet MS"/>
              </a:rPr>
              <a:t>i</a:t>
            </a:r>
            <a:r>
              <a:rPr sz="1500" dirty="0">
                <a:solidFill>
                  <a:srgbClr val="FFFFFF"/>
                </a:solidFill>
                <a:latin typeface="Trebuchet MS"/>
                <a:cs typeface="Trebuchet MS"/>
              </a:rPr>
              <a:t>ve  </a:t>
            </a:r>
            <a:r>
              <a:rPr sz="1500" spc="-5" dirty="0">
                <a:solidFill>
                  <a:srgbClr val="FFFFFF"/>
                </a:solidFill>
                <a:latin typeface="Trebuchet MS"/>
                <a:cs typeface="Trebuchet MS"/>
              </a:rPr>
              <a:t>Method</a:t>
            </a:r>
            <a:endParaRPr sz="1500">
              <a:latin typeface="Trebuchet MS"/>
              <a:cs typeface="Trebuchet MS"/>
            </a:endParaRPr>
          </a:p>
        </p:txBody>
      </p:sp>
      <p:grpSp>
        <p:nvGrpSpPr>
          <p:cNvPr id="32" name="object 32"/>
          <p:cNvGrpSpPr/>
          <p:nvPr/>
        </p:nvGrpSpPr>
        <p:grpSpPr>
          <a:xfrm>
            <a:off x="2033016" y="4936234"/>
            <a:ext cx="1950720" cy="1922145"/>
            <a:chOff x="2033016" y="4936234"/>
            <a:chExt cx="1950720" cy="1922145"/>
          </a:xfrm>
        </p:grpSpPr>
        <p:sp>
          <p:nvSpPr>
            <p:cNvPr id="33" name="object 33"/>
            <p:cNvSpPr/>
            <p:nvPr/>
          </p:nvSpPr>
          <p:spPr>
            <a:xfrm>
              <a:off x="2033016" y="4936234"/>
              <a:ext cx="1950720" cy="1921764"/>
            </a:xfrm>
            <a:prstGeom prst="rect">
              <a:avLst/>
            </a:prstGeom>
            <a:blipFill>
              <a:blip r:embed="rId21" cstate="print"/>
              <a:stretch>
                <a:fillRect/>
              </a:stretch>
            </a:blipFill>
          </p:spPr>
          <p:txBody>
            <a:bodyPr wrap="square" lIns="0" tIns="0" rIns="0" bIns="0" rtlCol="0"/>
            <a:lstStyle/>
            <a:p>
              <a:endParaRPr/>
            </a:p>
          </p:txBody>
        </p:sp>
        <p:sp>
          <p:nvSpPr>
            <p:cNvPr id="34" name="object 34"/>
            <p:cNvSpPr/>
            <p:nvPr/>
          </p:nvSpPr>
          <p:spPr>
            <a:xfrm>
              <a:off x="2226564" y="5574792"/>
              <a:ext cx="1615439" cy="705611"/>
            </a:xfrm>
            <a:prstGeom prst="rect">
              <a:avLst/>
            </a:prstGeom>
            <a:blipFill>
              <a:blip r:embed="rId24" cstate="print"/>
              <a:stretch>
                <a:fillRect/>
              </a:stretch>
            </a:blipFill>
          </p:spPr>
          <p:txBody>
            <a:bodyPr wrap="square" lIns="0" tIns="0" rIns="0" bIns="0" rtlCol="0"/>
            <a:lstStyle/>
            <a:p>
              <a:endParaRPr/>
            </a:p>
          </p:txBody>
        </p:sp>
        <p:sp>
          <p:nvSpPr>
            <p:cNvPr id="35" name="object 35"/>
            <p:cNvSpPr/>
            <p:nvPr/>
          </p:nvSpPr>
          <p:spPr>
            <a:xfrm>
              <a:off x="2092452" y="4975860"/>
              <a:ext cx="1831848" cy="1831847"/>
            </a:xfrm>
            <a:prstGeom prst="rect">
              <a:avLst/>
            </a:prstGeom>
            <a:blipFill>
              <a:blip r:embed="rId25" cstate="print"/>
              <a:stretch>
                <a:fillRect/>
              </a:stretch>
            </a:blipFill>
          </p:spPr>
          <p:txBody>
            <a:bodyPr wrap="square" lIns="0" tIns="0" rIns="0" bIns="0" rtlCol="0"/>
            <a:lstStyle/>
            <a:p>
              <a:endParaRPr/>
            </a:p>
          </p:txBody>
        </p:sp>
      </p:grpSp>
      <p:sp>
        <p:nvSpPr>
          <p:cNvPr id="36" name="object 36"/>
          <p:cNvSpPr txBox="1"/>
          <p:nvPr/>
        </p:nvSpPr>
        <p:spPr>
          <a:xfrm>
            <a:off x="2384298" y="5647435"/>
            <a:ext cx="1247140" cy="454025"/>
          </a:xfrm>
          <a:prstGeom prst="rect">
            <a:avLst/>
          </a:prstGeom>
        </p:spPr>
        <p:txBody>
          <a:bodyPr vert="horz" wrap="square" lIns="0" tIns="43180" rIns="0" bIns="0" rtlCol="0">
            <a:spAutoFit/>
          </a:bodyPr>
          <a:lstStyle/>
          <a:p>
            <a:pPr marL="309245" marR="5080" indent="-297180">
              <a:lnSpc>
                <a:spcPts val="1570"/>
              </a:lnSpc>
              <a:spcBef>
                <a:spcPts val="340"/>
              </a:spcBef>
            </a:pPr>
            <a:r>
              <a:rPr sz="1500" spc="-165" dirty="0">
                <a:solidFill>
                  <a:srgbClr val="FFFFFF"/>
                </a:solidFill>
                <a:latin typeface="Trebuchet MS"/>
                <a:cs typeface="Trebuchet MS"/>
              </a:rPr>
              <a:t>T</a:t>
            </a:r>
            <a:r>
              <a:rPr sz="1500" dirty="0">
                <a:solidFill>
                  <a:srgbClr val="FFFFFF"/>
                </a:solidFill>
                <a:latin typeface="Trebuchet MS"/>
                <a:cs typeface="Trebuchet MS"/>
              </a:rPr>
              <a:t>r</a:t>
            </a:r>
            <a:r>
              <a:rPr sz="1500" spc="5" dirty="0">
                <a:solidFill>
                  <a:srgbClr val="FFFFFF"/>
                </a:solidFill>
                <a:latin typeface="Trebuchet MS"/>
                <a:cs typeface="Trebuchet MS"/>
              </a:rPr>
              <a:t>a</a:t>
            </a:r>
            <a:r>
              <a:rPr sz="1500" spc="-5" dirty="0">
                <a:solidFill>
                  <a:srgbClr val="FFFFFF"/>
                </a:solidFill>
                <a:latin typeface="Trebuchet MS"/>
                <a:cs typeface="Trebuchet MS"/>
              </a:rPr>
              <a:t>ns</a:t>
            </a:r>
            <a:r>
              <a:rPr sz="1500" dirty="0">
                <a:solidFill>
                  <a:srgbClr val="FFFFFF"/>
                </a:solidFill>
                <a:latin typeface="Trebuchet MS"/>
                <a:cs typeface="Trebuchet MS"/>
              </a:rPr>
              <a:t>m</a:t>
            </a:r>
            <a:r>
              <a:rPr sz="1500" spc="-5" dirty="0">
                <a:solidFill>
                  <a:srgbClr val="FFFFFF"/>
                </a:solidFill>
                <a:latin typeface="Trebuchet MS"/>
                <a:cs typeface="Trebuchet MS"/>
              </a:rPr>
              <a:t>ut</a:t>
            </a:r>
            <a:r>
              <a:rPr sz="1500" spc="5" dirty="0">
                <a:solidFill>
                  <a:srgbClr val="FFFFFF"/>
                </a:solidFill>
                <a:latin typeface="Trebuchet MS"/>
                <a:cs typeface="Trebuchet MS"/>
              </a:rPr>
              <a:t>a</a:t>
            </a:r>
            <a:r>
              <a:rPr sz="1500" dirty="0">
                <a:solidFill>
                  <a:srgbClr val="FFFFFF"/>
                </a:solidFill>
                <a:latin typeface="Trebuchet MS"/>
                <a:cs typeface="Trebuchet MS"/>
              </a:rPr>
              <a:t>t</a:t>
            </a:r>
            <a:r>
              <a:rPr sz="1500" spc="-5" dirty="0">
                <a:solidFill>
                  <a:srgbClr val="FFFFFF"/>
                </a:solidFill>
                <a:latin typeface="Trebuchet MS"/>
                <a:cs typeface="Trebuchet MS"/>
              </a:rPr>
              <a:t>ion  Method</a:t>
            </a:r>
            <a:endParaRPr sz="1500">
              <a:latin typeface="Trebuchet MS"/>
              <a:cs typeface="Trebuchet MS"/>
            </a:endParaRPr>
          </a:p>
        </p:txBody>
      </p:sp>
      <p:grpSp>
        <p:nvGrpSpPr>
          <p:cNvPr id="37" name="object 37"/>
          <p:cNvGrpSpPr/>
          <p:nvPr/>
        </p:nvGrpSpPr>
        <p:grpSpPr>
          <a:xfrm>
            <a:off x="1022603" y="1825751"/>
            <a:ext cx="1950720" cy="1949450"/>
            <a:chOff x="1022603" y="1825751"/>
            <a:chExt cx="1950720" cy="1949450"/>
          </a:xfrm>
        </p:grpSpPr>
        <p:sp>
          <p:nvSpPr>
            <p:cNvPr id="38" name="object 38"/>
            <p:cNvSpPr/>
            <p:nvPr/>
          </p:nvSpPr>
          <p:spPr>
            <a:xfrm>
              <a:off x="1022603" y="1825751"/>
              <a:ext cx="1950720" cy="1949196"/>
            </a:xfrm>
            <a:prstGeom prst="rect">
              <a:avLst/>
            </a:prstGeom>
            <a:blipFill>
              <a:blip r:embed="rId18" cstate="print"/>
              <a:stretch>
                <a:fillRect/>
              </a:stretch>
            </a:blipFill>
          </p:spPr>
          <p:txBody>
            <a:bodyPr wrap="square" lIns="0" tIns="0" rIns="0" bIns="0" rtlCol="0"/>
            <a:lstStyle/>
            <a:p>
              <a:endParaRPr/>
            </a:p>
          </p:txBody>
        </p:sp>
        <p:sp>
          <p:nvSpPr>
            <p:cNvPr id="39" name="object 39"/>
            <p:cNvSpPr/>
            <p:nvPr/>
          </p:nvSpPr>
          <p:spPr>
            <a:xfrm>
              <a:off x="1348739" y="2564891"/>
              <a:ext cx="1296923" cy="505967"/>
            </a:xfrm>
            <a:prstGeom prst="rect">
              <a:avLst/>
            </a:prstGeom>
            <a:blipFill>
              <a:blip r:embed="rId26" cstate="print"/>
              <a:stretch>
                <a:fillRect/>
              </a:stretch>
            </a:blipFill>
          </p:spPr>
          <p:txBody>
            <a:bodyPr wrap="square" lIns="0" tIns="0" rIns="0" bIns="0" rtlCol="0"/>
            <a:lstStyle/>
            <a:p>
              <a:endParaRPr/>
            </a:p>
          </p:txBody>
        </p:sp>
        <p:sp>
          <p:nvSpPr>
            <p:cNvPr id="40" name="object 40"/>
            <p:cNvSpPr/>
            <p:nvPr/>
          </p:nvSpPr>
          <p:spPr>
            <a:xfrm>
              <a:off x="1082039" y="1865375"/>
              <a:ext cx="1831848" cy="1831848"/>
            </a:xfrm>
            <a:prstGeom prst="rect">
              <a:avLst/>
            </a:prstGeom>
            <a:blipFill>
              <a:blip r:embed="rId27" cstate="print"/>
              <a:stretch>
                <a:fillRect/>
              </a:stretch>
            </a:blipFill>
          </p:spPr>
          <p:txBody>
            <a:bodyPr wrap="square" lIns="0" tIns="0" rIns="0" bIns="0" rtlCol="0"/>
            <a:lstStyle/>
            <a:p>
              <a:endParaRPr/>
            </a:p>
          </p:txBody>
        </p:sp>
      </p:grpSp>
      <p:sp>
        <p:nvSpPr>
          <p:cNvPr id="41" name="object 41"/>
          <p:cNvSpPr txBox="1"/>
          <p:nvPr/>
        </p:nvSpPr>
        <p:spPr>
          <a:xfrm>
            <a:off x="1506092" y="2636265"/>
            <a:ext cx="981710" cy="254000"/>
          </a:xfrm>
          <a:prstGeom prst="rect">
            <a:avLst/>
          </a:prstGeom>
        </p:spPr>
        <p:txBody>
          <a:bodyPr vert="horz" wrap="square" lIns="0" tIns="12700" rIns="0" bIns="0" rtlCol="0">
            <a:spAutoFit/>
          </a:bodyPr>
          <a:lstStyle/>
          <a:p>
            <a:pPr marL="12700">
              <a:lnSpc>
                <a:spcPct val="100000"/>
              </a:lnSpc>
              <a:spcBef>
                <a:spcPts val="100"/>
              </a:spcBef>
            </a:pPr>
            <a:r>
              <a:rPr sz="1500" dirty="0">
                <a:solidFill>
                  <a:srgbClr val="FFFFFF"/>
                </a:solidFill>
                <a:latin typeface="Trebuchet MS"/>
                <a:cs typeface="Trebuchet MS"/>
              </a:rPr>
              <a:t>Other</a:t>
            </a:r>
            <a:r>
              <a:rPr sz="1500" spc="-80" dirty="0">
                <a:solidFill>
                  <a:srgbClr val="FFFFFF"/>
                </a:solidFill>
                <a:latin typeface="Trebuchet MS"/>
                <a:cs typeface="Trebuchet MS"/>
              </a:rPr>
              <a:t> </a:t>
            </a:r>
            <a:r>
              <a:rPr sz="1500" spc="-5" dirty="0">
                <a:solidFill>
                  <a:srgbClr val="FFFFFF"/>
                </a:solidFill>
                <a:latin typeface="Trebuchet MS"/>
                <a:cs typeface="Trebuchet MS"/>
              </a:rPr>
              <a:t>ways</a:t>
            </a:r>
            <a:endParaRPr sz="1500">
              <a:latin typeface="Trebuchet MS"/>
              <a:cs typeface="Trebuchet MS"/>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6857998"/>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675002" y="477469"/>
            <a:ext cx="5885815" cy="697230"/>
          </a:xfrm>
          <a:prstGeom prst="rect">
            <a:avLst/>
          </a:prstGeom>
        </p:spPr>
        <p:txBody>
          <a:bodyPr vert="horz" wrap="square" lIns="0" tIns="13335" rIns="0" bIns="0" rtlCol="0">
            <a:spAutoFit/>
          </a:bodyPr>
          <a:lstStyle/>
          <a:p>
            <a:pPr marL="12700">
              <a:lnSpc>
                <a:spcPct val="100000"/>
              </a:lnSpc>
              <a:spcBef>
                <a:spcPts val="105"/>
              </a:spcBef>
            </a:pPr>
            <a:r>
              <a:rPr sz="4400" spc="-5" dirty="0"/>
              <a:t>GEOLOGICAL</a:t>
            </a:r>
            <a:r>
              <a:rPr sz="4400" spc="-215" dirty="0"/>
              <a:t> </a:t>
            </a:r>
            <a:r>
              <a:rPr sz="4400" dirty="0"/>
              <a:t>DUMPING</a:t>
            </a:r>
            <a:endParaRPr sz="4400"/>
          </a:p>
        </p:txBody>
      </p:sp>
      <p:sp>
        <p:nvSpPr>
          <p:cNvPr id="4" name="object 4"/>
          <p:cNvSpPr/>
          <p:nvPr/>
        </p:nvSpPr>
        <p:spPr>
          <a:xfrm>
            <a:off x="1687322" y="1121283"/>
            <a:ext cx="5858510" cy="55244"/>
          </a:xfrm>
          <a:custGeom>
            <a:avLst/>
            <a:gdLst/>
            <a:ahLst/>
            <a:cxnLst/>
            <a:rect l="l" t="t" r="r" b="b"/>
            <a:pathLst>
              <a:path w="5858509" h="55244">
                <a:moveTo>
                  <a:pt x="5858256" y="0"/>
                </a:moveTo>
                <a:lnTo>
                  <a:pt x="0" y="0"/>
                </a:lnTo>
                <a:lnTo>
                  <a:pt x="0" y="54863"/>
                </a:lnTo>
                <a:lnTo>
                  <a:pt x="5858256" y="54863"/>
                </a:lnTo>
                <a:lnTo>
                  <a:pt x="5858256" y="0"/>
                </a:lnTo>
                <a:close/>
              </a:path>
            </a:pathLst>
          </a:custGeom>
          <a:solidFill>
            <a:srgbClr val="FFFF00"/>
          </a:solidFill>
        </p:spPr>
        <p:txBody>
          <a:bodyPr wrap="square" lIns="0" tIns="0" rIns="0" bIns="0" rtlCol="0"/>
          <a:lstStyle/>
          <a:p>
            <a:endParaRPr/>
          </a:p>
        </p:txBody>
      </p:sp>
      <p:sp>
        <p:nvSpPr>
          <p:cNvPr id="5" name="object 5"/>
          <p:cNvSpPr txBox="1"/>
          <p:nvPr/>
        </p:nvSpPr>
        <p:spPr>
          <a:xfrm>
            <a:off x="1326641" y="1881886"/>
            <a:ext cx="6381115" cy="4163695"/>
          </a:xfrm>
          <a:prstGeom prst="rect">
            <a:avLst/>
          </a:prstGeom>
        </p:spPr>
        <p:txBody>
          <a:bodyPr vert="horz" wrap="square" lIns="0" tIns="54610" rIns="0" bIns="0" rtlCol="0">
            <a:spAutoFit/>
          </a:bodyPr>
          <a:lstStyle/>
          <a:p>
            <a:pPr marL="241300" marR="339090" indent="-229235">
              <a:lnSpc>
                <a:spcPct val="90000"/>
              </a:lnSpc>
              <a:spcBef>
                <a:spcPts val="430"/>
              </a:spcBef>
              <a:buFont typeface="Arial"/>
              <a:buChar char="•"/>
              <a:tabLst>
                <a:tab pos="241935" algn="l"/>
              </a:tabLst>
            </a:pPr>
            <a:r>
              <a:rPr sz="2800" spc="-10" dirty="0">
                <a:solidFill>
                  <a:srgbClr val="FFFFFF"/>
                </a:solidFill>
                <a:latin typeface="Trebuchet MS"/>
                <a:cs typeface="Trebuchet MS"/>
              </a:rPr>
              <a:t>Disposal </a:t>
            </a:r>
            <a:r>
              <a:rPr sz="2800" spc="-5" dirty="0">
                <a:solidFill>
                  <a:srgbClr val="FFFFFF"/>
                </a:solidFill>
                <a:latin typeface="Trebuchet MS"/>
                <a:cs typeface="Trebuchet MS"/>
              </a:rPr>
              <a:t>in a facility </a:t>
            </a:r>
            <a:r>
              <a:rPr sz="2800" spc="-10" dirty="0">
                <a:solidFill>
                  <a:srgbClr val="FFFFFF"/>
                </a:solidFill>
                <a:latin typeface="Trebuchet MS"/>
                <a:cs typeface="Trebuchet MS"/>
              </a:rPr>
              <a:t>constructed in  tunnel, </a:t>
            </a:r>
            <a:r>
              <a:rPr sz="2800" spc="-5" dirty="0">
                <a:solidFill>
                  <a:srgbClr val="FFFFFF"/>
                </a:solidFill>
                <a:latin typeface="Trebuchet MS"/>
                <a:cs typeface="Trebuchet MS"/>
              </a:rPr>
              <a:t>vaults or silos in a </a:t>
            </a:r>
            <a:r>
              <a:rPr sz="2800" spc="-10" dirty="0">
                <a:solidFill>
                  <a:srgbClr val="FFFFFF"/>
                </a:solidFill>
                <a:latin typeface="Trebuchet MS"/>
                <a:cs typeface="Trebuchet MS"/>
              </a:rPr>
              <a:t>particular  </a:t>
            </a:r>
            <a:r>
              <a:rPr sz="2800" spc="-5" dirty="0">
                <a:solidFill>
                  <a:srgbClr val="FFFFFF"/>
                </a:solidFill>
                <a:latin typeface="Trebuchet MS"/>
                <a:cs typeface="Trebuchet MS"/>
              </a:rPr>
              <a:t>geological formation at least a few  </a:t>
            </a:r>
            <a:r>
              <a:rPr sz="2800" spc="-10" dirty="0">
                <a:solidFill>
                  <a:srgbClr val="FFFFFF"/>
                </a:solidFill>
                <a:latin typeface="Trebuchet MS"/>
                <a:cs typeface="Trebuchet MS"/>
              </a:rPr>
              <a:t>hundred meters below </a:t>
            </a:r>
            <a:r>
              <a:rPr sz="2800" spc="-5" dirty="0">
                <a:solidFill>
                  <a:srgbClr val="FFFFFF"/>
                </a:solidFill>
                <a:latin typeface="Trebuchet MS"/>
                <a:cs typeface="Trebuchet MS"/>
              </a:rPr>
              <a:t>ground</a:t>
            </a:r>
            <a:r>
              <a:rPr sz="2800" spc="10" dirty="0">
                <a:solidFill>
                  <a:srgbClr val="FFFFFF"/>
                </a:solidFill>
                <a:latin typeface="Trebuchet MS"/>
                <a:cs typeface="Trebuchet MS"/>
              </a:rPr>
              <a:t> </a:t>
            </a:r>
            <a:r>
              <a:rPr sz="2800" dirty="0">
                <a:solidFill>
                  <a:srgbClr val="FFFFFF"/>
                </a:solidFill>
                <a:latin typeface="Trebuchet MS"/>
                <a:cs typeface="Trebuchet MS"/>
              </a:rPr>
              <a:t>level.</a:t>
            </a:r>
            <a:endParaRPr sz="2800">
              <a:latin typeface="Trebuchet MS"/>
              <a:cs typeface="Trebuchet MS"/>
            </a:endParaRPr>
          </a:p>
          <a:p>
            <a:pPr marL="241300" marR="191135" indent="-229235">
              <a:lnSpc>
                <a:spcPct val="90000"/>
              </a:lnSpc>
              <a:spcBef>
                <a:spcPts val="1010"/>
              </a:spcBef>
              <a:buClr>
                <a:srgbClr val="FFFFFF"/>
              </a:buClr>
              <a:buFont typeface="Arial"/>
              <a:buChar char="•"/>
              <a:tabLst>
                <a:tab pos="347980" algn="l"/>
                <a:tab pos="348615" algn="l"/>
              </a:tabLst>
            </a:pPr>
            <a:r>
              <a:rPr dirty="0"/>
              <a:t>	</a:t>
            </a:r>
            <a:r>
              <a:rPr sz="2800" spc="-5" dirty="0">
                <a:solidFill>
                  <a:srgbClr val="FFFFFF"/>
                </a:solidFill>
                <a:latin typeface="Trebuchet MS"/>
                <a:cs typeface="Trebuchet MS"/>
              </a:rPr>
              <a:t>Such a facility </a:t>
            </a:r>
            <a:r>
              <a:rPr sz="2800" spc="-10" dirty="0">
                <a:solidFill>
                  <a:srgbClr val="FFFFFF"/>
                </a:solidFill>
                <a:latin typeface="Trebuchet MS"/>
                <a:cs typeface="Trebuchet MS"/>
              </a:rPr>
              <a:t>could </a:t>
            </a:r>
            <a:r>
              <a:rPr sz="2800" spc="-5" dirty="0">
                <a:solidFill>
                  <a:srgbClr val="FFFFFF"/>
                </a:solidFill>
                <a:latin typeface="Trebuchet MS"/>
                <a:cs typeface="Trebuchet MS"/>
              </a:rPr>
              <a:t>be </a:t>
            </a:r>
            <a:r>
              <a:rPr sz="2800" spc="-10" dirty="0">
                <a:solidFill>
                  <a:srgbClr val="FFFFFF"/>
                </a:solidFill>
                <a:latin typeface="Trebuchet MS"/>
                <a:cs typeface="Trebuchet MS"/>
              </a:rPr>
              <a:t>designed to  accept </a:t>
            </a:r>
            <a:r>
              <a:rPr sz="2800" spc="-5" dirty="0">
                <a:solidFill>
                  <a:srgbClr val="FFFFFF"/>
                </a:solidFill>
                <a:latin typeface="Trebuchet MS"/>
                <a:cs typeface="Trebuchet MS"/>
              </a:rPr>
              <a:t>high level radioactive </a:t>
            </a:r>
            <a:r>
              <a:rPr sz="2800" spc="-10" dirty="0">
                <a:solidFill>
                  <a:srgbClr val="FFFFFF"/>
                </a:solidFill>
                <a:latin typeface="Trebuchet MS"/>
                <a:cs typeface="Trebuchet MS"/>
              </a:rPr>
              <a:t>waste  </a:t>
            </a:r>
            <a:r>
              <a:rPr sz="2800" spc="-65" dirty="0">
                <a:solidFill>
                  <a:srgbClr val="FFFFFF"/>
                </a:solidFill>
                <a:latin typeface="Trebuchet MS"/>
                <a:cs typeface="Trebuchet MS"/>
              </a:rPr>
              <a:t>(HLW), </a:t>
            </a:r>
            <a:r>
              <a:rPr sz="2800" spc="-10" dirty="0">
                <a:solidFill>
                  <a:srgbClr val="FFFFFF"/>
                </a:solidFill>
                <a:latin typeface="Trebuchet MS"/>
                <a:cs typeface="Trebuchet MS"/>
              </a:rPr>
              <a:t>including </a:t>
            </a:r>
            <a:r>
              <a:rPr sz="2800" spc="-5" dirty="0">
                <a:solidFill>
                  <a:srgbClr val="FFFFFF"/>
                </a:solidFill>
                <a:latin typeface="Trebuchet MS"/>
                <a:cs typeface="Trebuchet MS"/>
              </a:rPr>
              <a:t>spent fuels if it is </a:t>
            </a:r>
            <a:r>
              <a:rPr sz="2800" spc="-10" dirty="0">
                <a:solidFill>
                  <a:srgbClr val="FFFFFF"/>
                </a:solidFill>
                <a:latin typeface="Trebuchet MS"/>
                <a:cs typeface="Trebuchet MS"/>
              </a:rPr>
              <a:t>to  </a:t>
            </a:r>
            <a:r>
              <a:rPr sz="2800" spc="-5" dirty="0">
                <a:solidFill>
                  <a:srgbClr val="FFFFFF"/>
                </a:solidFill>
                <a:latin typeface="Trebuchet MS"/>
                <a:cs typeface="Trebuchet MS"/>
              </a:rPr>
              <a:t>be </a:t>
            </a:r>
            <a:r>
              <a:rPr sz="2800" spc="-10" dirty="0">
                <a:solidFill>
                  <a:srgbClr val="FFFFFF"/>
                </a:solidFill>
                <a:latin typeface="Trebuchet MS"/>
                <a:cs typeface="Trebuchet MS"/>
              </a:rPr>
              <a:t>treated </a:t>
            </a:r>
            <a:r>
              <a:rPr sz="2800" spc="-5" dirty="0">
                <a:solidFill>
                  <a:srgbClr val="FFFFFF"/>
                </a:solidFill>
                <a:latin typeface="Trebuchet MS"/>
                <a:cs typeface="Trebuchet MS"/>
              </a:rPr>
              <a:t>as</a:t>
            </a:r>
            <a:r>
              <a:rPr sz="2800" spc="15" dirty="0">
                <a:solidFill>
                  <a:srgbClr val="FFFFFF"/>
                </a:solidFill>
                <a:latin typeface="Trebuchet MS"/>
                <a:cs typeface="Trebuchet MS"/>
              </a:rPr>
              <a:t> </a:t>
            </a:r>
            <a:r>
              <a:rPr sz="2800" spc="-5" dirty="0">
                <a:solidFill>
                  <a:srgbClr val="FFFFFF"/>
                </a:solidFill>
                <a:latin typeface="Trebuchet MS"/>
                <a:cs typeface="Trebuchet MS"/>
              </a:rPr>
              <a:t>waste.</a:t>
            </a:r>
            <a:endParaRPr sz="2800">
              <a:latin typeface="Trebuchet MS"/>
              <a:cs typeface="Trebuchet MS"/>
            </a:endParaRPr>
          </a:p>
          <a:p>
            <a:pPr marL="241300" marR="5080" indent="-229235">
              <a:lnSpc>
                <a:spcPts val="3020"/>
              </a:lnSpc>
              <a:spcBef>
                <a:spcPts val="1040"/>
              </a:spcBef>
              <a:buFont typeface="Arial"/>
              <a:buChar char="•"/>
              <a:tabLst>
                <a:tab pos="241935" algn="l"/>
              </a:tabLst>
            </a:pPr>
            <a:r>
              <a:rPr sz="2800" spc="-50" dirty="0">
                <a:solidFill>
                  <a:srgbClr val="FFFFFF"/>
                </a:solidFill>
                <a:latin typeface="Trebuchet MS"/>
                <a:cs typeface="Trebuchet MS"/>
              </a:rPr>
              <a:t>Yucca </a:t>
            </a:r>
            <a:r>
              <a:rPr sz="2800" spc="-10" dirty="0">
                <a:solidFill>
                  <a:srgbClr val="FFFFFF"/>
                </a:solidFill>
                <a:latin typeface="Trebuchet MS"/>
                <a:cs typeface="Trebuchet MS"/>
              </a:rPr>
              <a:t>Mountain </a:t>
            </a:r>
            <a:r>
              <a:rPr sz="2800" spc="-5" dirty="0">
                <a:solidFill>
                  <a:srgbClr val="FFFFFF"/>
                </a:solidFill>
                <a:latin typeface="Trebuchet MS"/>
                <a:cs typeface="Trebuchet MS"/>
              </a:rPr>
              <a:t>in </a:t>
            </a:r>
            <a:r>
              <a:rPr sz="2800" spc="-10" dirty="0">
                <a:solidFill>
                  <a:srgbClr val="FFFFFF"/>
                </a:solidFill>
                <a:latin typeface="Trebuchet MS"/>
                <a:cs typeface="Trebuchet MS"/>
              </a:rPr>
              <a:t>USA </a:t>
            </a:r>
            <a:r>
              <a:rPr sz="2800" spc="-5" dirty="0">
                <a:solidFill>
                  <a:srgbClr val="FFFFFF"/>
                </a:solidFill>
                <a:latin typeface="Trebuchet MS"/>
                <a:cs typeface="Trebuchet MS"/>
              </a:rPr>
              <a:t>is </a:t>
            </a:r>
            <a:r>
              <a:rPr sz="2800" spc="-10" dirty="0">
                <a:solidFill>
                  <a:srgbClr val="FFFFFF"/>
                </a:solidFill>
                <a:latin typeface="Trebuchet MS"/>
                <a:cs typeface="Trebuchet MS"/>
              </a:rPr>
              <a:t>the </a:t>
            </a:r>
            <a:r>
              <a:rPr sz="2800" spc="-5" dirty="0">
                <a:solidFill>
                  <a:srgbClr val="FFFFFF"/>
                </a:solidFill>
                <a:latin typeface="Trebuchet MS"/>
                <a:cs typeface="Trebuchet MS"/>
              </a:rPr>
              <a:t>recent of  geological</a:t>
            </a:r>
            <a:r>
              <a:rPr sz="2800" dirty="0">
                <a:solidFill>
                  <a:srgbClr val="FFFFFF"/>
                </a:solidFill>
                <a:latin typeface="Trebuchet MS"/>
                <a:cs typeface="Trebuchet MS"/>
              </a:rPr>
              <a:t> </a:t>
            </a:r>
            <a:r>
              <a:rPr sz="2800" spc="-10" dirty="0">
                <a:solidFill>
                  <a:srgbClr val="FFFFFF"/>
                </a:solidFill>
                <a:latin typeface="Trebuchet MS"/>
                <a:cs typeface="Trebuchet MS"/>
              </a:rPr>
              <a:t>dumping.</a:t>
            </a:r>
            <a:endParaRPr sz="2800">
              <a:latin typeface="Trebuchet MS"/>
              <a:cs typeface="Trebuchet MS"/>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932302" y="1280413"/>
            <a:ext cx="5483860" cy="55244"/>
          </a:xfrm>
          <a:custGeom>
            <a:avLst/>
            <a:gdLst/>
            <a:ahLst/>
            <a:cxnLst/>
            <a:rect l="l" t="t" r="r" b="b"/>
            <a:pathLst>
              <a:path w="5483859" h="55244">
                <a:moveTo>
                  <a:pt x="5483352" y="0"/>
                </a:moveTo>
                <a:lnTo>
                  <a:pt x="0" y="0"/>
                </a:lnTo>
                <a:lnTo>
                  <a:pt x="0" y="54863"/>
                </a:lnTo>
                <a:lnTo>
                  <a:pt x="5483352" y="54863"/>
                </a:lnTo>
                <a:lnTo>
                  <a:pt x="5483352" y="0"/>
                </a:lnTo>
                <a:close/>
              </a:path>
            </a:pathLst>
          </a:custGeom>
          <a:solidFill>
            <a:srgbClr val="FFFF00"/>
          </a:solidFill>
        </p:spPr>
        <p:txBody>
          <a:bodyPr wrap="square" lIns="0" tIns="0" rIns="0" bIns="0" rtlCol="0"/>
          <a:lstStyle/>
          <a:p>
            <a:endParaRPr/>
          </a:p>
        </p:txBody>
      </p:sp>
      <p:sp>
        <p:nvSpPr>
          <p:cNvPr id="3" name="object 3"/>
          <p:cNvSpPr txBox="1">
            <a:spLocks noGrp="1"/>
          </p:cNvSpPr>
          <p:nvPr>
            <p:ph type="title"/>
          </p:nvPr>
        </p:nvSpPr>
        <p:spPr>
          <a:xfrm>
            <a:off x="2920110" y="637158"/>
            <a:ext cx="5885180" cy="696595"/>
          </a:xfrm>
          <a:prstGeom prst="rect">
            <a:avLst/>
          </a:prstGeom>
        </p:spPr>
        <p:txBody>
          <a:bodyPr vert="horz" wrap="square" lIns="0" tIns="13335" rIns="0" bIns="0" rtlCol="0">
            <a:spAutoFit/>
          </a:bodyPr>
          <a:lstStyle/>
          <a:p>
            <a:pPr marL="12700">
              <a:lnSpc>
                <a:spcPct val="100000"/>
              </a:lnSpc>
              <a:spcBef>
                <a:spcPts val="105"/>
              </a:spcBef>
            </a:pPr>
            <a:r>
              <a:rPr sz="4400" spc="-5" dirty="0"/>
              <a:t>GEOLOGICAL</a:t>
            </a:r>
            <a:r>
              <a:rPr sz="4400" spc="-229" dirty="0"/>
              <a:t> </a:t>
            </a:r>
            <a:r>
              <a:rPr sz="4400" dirty="0"/>
              <a:t>DUMPING</a:t>
            </a:r>
            <a:endParaRPr sz="4400"/>
          </a:p>
        </p:txBody>
      </p:sp>
      <p:sp>
        <p:nvSpPr>
          <p:cNvPr id="4" name="object 4"/>
          <p:cNvSpPr txBox="1"/>
          <p:nvPr/>
        </p:nvSpPr>
        <p:spPr>
          <a:xfrm>
            <a:off x="2873120" y="1731010"/>
            <a:ext cx="5792470" cy="4291330"/>
          </a:xfrm>
          <a:prstGeom prst="rect">
            <a:avLst/>
          </a:prstGeom>
        </p:spPr>
        <p:txBody>
          <a:bodyPr vert="horz" wrap="square" lIns="0" tIns="89535" rIns="0" bIns="0" rtlCol="0">
            <a:spAutoFit/>
          </a:bodyPr>
          <a:lstStyle/>
          <a:p>
            <a:pPr marL="241300" marR="313055" indent="-228600" algn="just">
              <a:lnSpc>
                <a:spcPts val="2500"/>
              </a:lnSpc>
              <a:spcBef>
                <a:spcPts val="705"/>
              </a:spcBef>
              <a:buFont typeface="Arial"/>
              <a:buChar char="•"/>
              <a:tabLst>
                <a:tab pos="241300" algn="l"/>
              </a:tabLst>
            </a:pPr>
            <a:r>
              <a:rPr sz="2600" spc="-5" dirty="0">
                <a:solidFill>
                  <a:srgbClr val="FFFFFF"/>
                </a:solidFill>
                <a:latin typeface="Trebuchet MS"/>
                <a:cs typeface="Trebuchet MS"/>
              </a:rPr>
              <a:t>Geological dumping means disposal  </a:t>
            </a:r>
            <a:r>
              <a:rPr sz="2600" dirty="0">
                <a:solidFill>
                  <a:srgbClr val="FFFFFF"/>
                </a:solidFill>
                <a:latin typeface="Trebuchet MS"/>
                <a:cs typeface="Trebuchet MS"/>
              </a:rPr>
              <a:t>of </a:t>
            </a:r>
            <a:r>
              <a:rPr sz="2600" spc="-5" dirty="0">
                <a:solidFill>
                  <a:srgbClr val="FFFFFF"/>
                </a:solidFill>
                <a:latin typeface="Trebuchet MS"/>
                <a:cs typeface="Trebuchet MS"/>
              </a:rPr>
              <a:t>nuclear waste </a:t>
            </a:r>
            <a:r>
              <a:rPr sz="2600" dirty="0">
                <a:solidFill>
                  <a:srgbClr val="FFFFFF"/>
                </a:solidFill>
                <a:latin typeface="Trebuchet MS"/>
                <a:cs typeface="Trebuchet MS"/>
              </a:rPr>
              <a:t>under </a:t>
            </a:r>
            <a:r>
              <a:rPr sz="2600" spc="-5" dirty="0">
                <a:solidFill>
                  <a:srgbClr val="FFFFFF"/>
                </a:solidFill>
                <a:latin typeface="Trebuchet MS"/>
                <a:cs typeface="Trebuchet MS"/>
              </a:rPr>
              <a:t>continental  crust </a:t>
            </a:r>
            <a:r>
              <a:rPr sz="2600" dirty="0">
                <a:solidFill>
                  <a:srgbClr val="FFFFFF"/>
                </a:solidFill>
                <a:latin typeface="Trebuchet MS"/>
                <a:cs typeface="Trebuchet MS"/>
              </a:rPr>
              <a:t>or under</a:t>
            </a:r>
            <a:r>
              <a:rPr sz="2600" spc="-20" dirty="0">
                <a:solidFill>
                  <a:srgbClr val="FFFFFF"/>
                </a:solidFill>
                <a:latin typeface="Trebuchet MS"/>
                <a:cs typeface="Trebuchet MS"/>
              </a:rPr>
              <a:t> </a:t>
            </a:r>
            <a:r>
              <a:rPr sz="2600" spc="-5" dirty="0">
                <a:solidFill>
                  <a:srgbClr val="FFFFFF"/>
                </a:solidFill>
                <a:latin typeface="Trebuchet MS"/>
                <a:cs typeface="Trebuchet MS"/>
              </a:rPr>
              <a:t>seabed.</a:t>
            </a:r>
            <a:endParaRPr sz="2600">
              <a:latin typeface="Trebuchet MS"/>
              <a:cs typeface="Trebuchet MS"/>
            </a:endParaRPr>
          </a:p>
          <a:p>
            <a:pPr marL="241300" marR="5080" indent="-228600">
              <a:lnSpc>
                <a:spcPts val="2500"/>
              </a:lnSpc>
              <a:spcBef>
                <a:spcPts val="994"/>
              </a:spcBef>
              <a:buFont typeface="Arial"/>
              <a:buChar char="•"/>
              <a:tabLst>
                <a:tab pos="241300" algn="l"/>
              </a:tabLst>
            </a:pPr>
            <a:r>
              <a:rPr sz="2600" spc="-5" dirty="0">
                <a:solidFill>
                  <a:srgbClr val="FFFFFF"/>
                </a:solidFill>
                <a:latin typeface="Trebuchet MS"/>
                <a:cs typeface="Trebuchet MS"/>
              </a:rPr>
              <a:t>It provides natural isolation </a:t>
            </a:r>
            <a:r>
              <a:rPr sz="2600" dirty="0">
                <a:solidFill>
                  <a:srgbClr val="FFFFFF"/>
                </a:solidFill>
                <a:latin typeface="Trebuchet MS"/>
                <a:cs typeface="Trebuchet MS"/>
              </a:rPr>
              <a:t>system  </a:t>
            </a:r>
            <a:r>
              <a:rPr sz="2600" spc="-5" dirty="0">
                <a:solidFill>
                  <a:srgbClr val="FFFFFF"/>
                </a:solidFill>
                <a:latin typeface="Trebuchet MS"/>
                <a:cs typeface="Trebuchet MS"/>
              </a:rPr>
              <a:t>that is </a:t>
            </a:r>
            <a:r>
              <a:rPr sz="2600" dirty="0">
                <a:solidFill>
                  <a:srgbClr val="FFFFFF"/>
                </a:solidFill>
                <a:latin typeface="Trebuchet MS"/>
                <a:cs typeface="Trebuchet MS"/>
              </a:rPr>
              <a:t>stable </a:t>
            </a:r>
            <a:r>
              <a:rPr sz="2600" spc="-5" dirty="0">
                <a:solidFill>
                  <a:srgbClr val="FFFFFF"/>
                </a:solidFill>
                <a:latin typeface="Trebuchet MS"/>
                <a:cs typeface="Trebuchet MS"/>
              </a:rPr>
              <a:t>over thousands </a:t>
            </a:r>
            <a:r>
              <a:rPr sz="2600" dirty="0">
                <a:solidFill>
                  <a:srgbClr val="FFFFFF"/>
                </a:solidFill>
                <a:latin typeface="Trebuchet MS"/>
                <a:cs typeface="Trebuchet MS"/>
              </a:rPr>
              <a:t>of </a:t>
            </a:r>
            <a:r>
              <a:rPr sz="2600" spc="-5" dirty="0">
                <a:solidFill>
                  <a:srgbClr val="FFFFFF"/>
                </a:solidFill>
                <a:latin typeface="Trebuchet MS"/>
                <a:cs typeface="Trebuchet MS"/>
              </a:rPr>
              <a:t>years  to contain </a:t>
            </a:r>
            <a:r>
              <a:rPr sz="2600" dirty="0">
                <a:solidFill>
                  <a:srgbClr val="FFFFFF"/>
                </a:solidFill>
                <a:latin typeface="Trebuchet MS"/>
                <a:cs typeface="Trebuchet MS"/>
              </a:rPr>
              <a:t>long </a:t>
            </a:r>
            <a:r>
              <a:rPr sz="2600" spc="-5" dirty="0">
                <a:solidFill>
                  <a:srgbClr val="FFFFFF"/>
                </a:solidFill>
                <a:latin typeface="Trebuchet MS"/>
                <a:cs typeface="Trebuchet MS"/>
              </a:rPr>
              <a:t>lived radioactive  waste.</a:t>
            </a:r>
            <a:endParaRPr sz="2600">
              <a:latin typeface="Trebuchet MS"/>
              <a:cs typeface="Trebuchet MS"/>
            </a:endParaRPr>
          </a:p>
          <a:p>
            <a:pPr marL="241300" marR="159385" indent="-228600">
              <a:lnSpc>
                <a:spcPts val="2500"/>
              </a:lnSpc>
              <a:spcBef>
                <a:spcPts val="985"/>
              </a:spcBef>
              <a:buFont typeface="Arial"/>
              <a:buChar char="•"/>
              <a:tabLst>
                <a:tab pos="241300" algn="l"/>
              </a:tabLst>
            </a:pPr>
            <a:r>
              <a:rPr sz="2600" spc="-5" dirty="0">
                <a:solidFill>
                  <a:srgbClr val="FFFFFF"/>
                </a:solidFill>
                <a:latin typeface="Trebuchet MS"/>
                <a:cs typeface="Trebuchet MS"/>
              </a:rPr>
              <a:t>Low level radioactive waste (in near  </a:t>
            </a:r>
            <a:r>
              <a:rPr sz="2600" dirty="0">
                <a:solidFill>
                  <a:srgbClr val="FFFFFF"/>
                </a:solidFill>
                <a:latin typeface="Trebuchet MS"/>
                <a:cs typeface="Trebuchet MS"/>
              </a:rPr>
              <a:t>surface facilities or old</a:t>
            </a:r>
            <a:r>
              <a:rPr sz="2600" spc="-65" dirty="0">
                <a:solidFill>
                  <a:srgbClr val="FFFFFF"/>
                </a:solidFill>
                <a:latin typeface="Trebuchet MS"/>
                <a:cs typeface="Trebuchet MS"/>
              </a:rPr>
              <a:t> </a:t>
            </a:r>
            <a:r>
              <a:rPr sz="2600" spc="-5" dirty="0">
                <a:solidFill>
                  <a:srgbClr val="FFFFFF"/>
                </a:solidFill>
                <a:latin typeface="Trebuchet MS"/>
                <a:cs typeface="Trebuchet MS"/>
              </a:rPr>
              <a:t>mines)</a:t>
            </a:r>
            <a:endParaRPr sz="2600">
              <a:latin typeface="Trebuchet MS"/>
              <a:cs typeface="Trebuchet MS"/>
            </a:endParaRPr>
          </a:p>
          <a:p>
            <a:pPr marL="241300" marR="133985" indent="-228600">
              <a:lnSpc>
                <a:spcPts val="2500"/>
              </a:lnSpc>
              <a:spcBef>
                <a:spcPts val="985"/>
              </a:spcBef>
              <a:buFont typeface="Arial"/>
              <a:buChar char="•"/>
              <a:tabLst>
                <a:tab pos="241300" algn="l"/>
              </a:tabLst>
            </a:pPr>
            <a:r>
              <a:rPr sz="2600" spc="-5" dirty="0">
                <a:solidFill>
                  <a:srgbClr val="FFFFFF"/>
                </a:solidFill>
                <a:latin typeface="Trebuchet MS"/>
                <a:cs typeface="Trebuchet MS"/>
              </a:rPr>
              <a:t>High level radioactive waste (in host  rocks that are crystalline </a:t>
            </a:r>
            <a:r>
              <a:rPr sz="2600" dirty="0">
                <a:solidFill>
                  <a:srgbClr val="FFFFFF"/>
                </a:solidFill>
                <a:latin typeface="Trebuchet MS"/>
                <a:cs typeface="Trebuchet MS"/>
              </a:rPr>
              <a:t>or  </a:t>
            </a:r>
            <a:r>
              <a:rPr sz="2600" spc="-5" dirty="0">
                <a:solidFill>
                  <a:srgbClr val="FFFFFF"/>
                </a:solidFill>
                <a:latin typeface="Trebuchet MS"/>
                <a:cs typeface="Trebuchet MS"/>
              </a:rPr>
              <a:t>argillaceous)</a:t>
            </a:r>
            <a:endParaRPr sz="2600">
              <a:latin typeface="Trebuchet MS"/>
              <a:cs typeface="Trebuchet MS"/>
            </a:endParaRPr>
          </a:p>
        </p:txBody>
      </p:sp>
      <p:grpSp>
        <p:nvGrpSpPr>
          <p:cNvPr id="5" name="object 5"/>
          <p:cNvGrpSpPr/>
          <p:nvPr/>
        </p:nvGrpSpPr>
        <p:grpSpPr>
          <a:xfrm>
            <a:off x="0" y="0"/>
            <a:ext cx="2794000" cy="6858000"/>
            <a:chOff x="0" y="0"/>
            <a:chExt cx="2794000" cy="6858000"/>
          </a:xfrm>
        </p:grpSpPr>
        <p:sp>
          <p:nvSpPr>
            <p:cNvPr id="6" name="object 6"/>
            <p:cNvSpPr/>
            <p:nvPr/>
          </p:nvSpPr>
          <p:spPr>
            <a:xfrm>
              <a:off x="0" y="4293107"/>
              <a:ext cx="2793492" cy="2564891"/>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0" y="0"/>
              <a:ext cx="2793492" cy="4383024"/>
            </a:xfrm>
            <a:prstGeom prst="rect">
              <a:avLst/>
            </a:prstGeom>
            <a:blipFill>
              <a:blip r:embed="rId3" cstate="print"/>
              <a:stretch>
                <a:fillRect/>
              </a:stretch>
            </a:blipFill>
          </p:spPr>
          <p:txBody>
            <a:bodyPr wrap="square" lIns="0" tIns="0" rIns="0" bIns="0" rtlCol="0"/>
            <a:lstStyle/>
            <a:p>
              <a:endParaRPr/>
            </a:p>
          </p:txBody>
        </p:sp>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6857998"/>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2392426" y="540257"/>
            <a:ext cx="4361815" cy="696595"/>
          </a:xfrm>
          <a:prstGeom prst="rect">
            <a:avLst/>
          </a:prstGeom>
        </p:spPr>
        <p:txBody>
          <a:bodyPr vert="horz" wrap="square" lIns="0" tIns="13335" rIns="0" bIns="0" rtlCol="0">
            <a:spAutoFit/>
          </a:bodyPr>
          <a:lstStyle/>
          <a:p>
            <a:pPr marL="12700">
              <a:lnSpc>
                <a:spcPct val="100000"/>
              </a:lnSpc>
              <a:spcBef>
                <a:spcPts val="105"/>
              </a:spcBef>
            </a:pPr>
            <a:r>
              <a:rPr sz="4400" spc="-5" dirty="0"/>
              <a:t>OCEAN</a:t>
            </a:r>
            <a:r>
              <a:rPr sz="4400" spc="-80" dirty="0"/>
              <a:t> </a:t>
            </a:r>
            <a:r>
              <a:rPr sz="4400" dirty="0"/>
              <a:t>DUMPING</a:t>
            </a:r>
            <a:endParaRPr sz="4400"/>
          </a:p>
        </p:txBody>
      </p:sp>
      <p:grpSp>
        <p:nvGrpSpPr>
          <p:cNvPr id="4" name="object 4"/>
          <p:cNvGrpSpPr/>
          <p:nvPr/>
        </p:nvGrpSpPr>
        <p:grpSpPr>
          <a:xfrm>
            <a:off x="1203960" y="1183639"/>
            <a:ext cx="6736080" cy="5043805"/>
            <a:chOff x="1203960" y="1183639"/>
            <a:chExt cx="6736080" cy="5043805"/>
          </a:xfrm>
        </p:grpSpPr>
        <p:sp>
          <p:nvSpPr>
            <p:cNvPr id="5" name="object 5"/>
            <p:cNvSpPr/>
            <p:nvPr/>
          </p:nvSpPr>
          <p:spPr>
            <a:xfrm>
              <a:off x="2404872" y="1183639"/>
              <a:ext cx="4334510" cy="55244"/>
            </a:xfrm>
            <a:custGeom>
              <a:avLst/>
              <a:gdLst/>
              <a:ahLst/>
              <a:cxnLst/>
              <a:rect l="l" t="t" r="r" b="b"/>
              <a:pathLst>
                <a:path w="4334509" h="55244">
                  <a:moveTo>
                    <a:pt x="4334256" y="0"/>
                  </a:moveTo>
                  <a:lnTo>
                    <a:pt x="0" y="0"/>
                  </a:lnTo>
                  <a:lnTo>
                    <a:pt x="0" y="54863"/>
                  </a:lnTo>
                  <a:lnTo>
                    <a:pt x="4334256" y="54863"/>
                  </a:lnTo>
                  <a:lnTo>
                    <a:pt x="4334256" y="0"/>
                  </a:lnTo>
                  <a:close/>
                </a:path>
              </a:pathLst>
            </a:custGeom>
            <a:solidFill>
              <a:srgbClr val="FFFF00"/>
            </a:solidFill>
          </p:spPr>
          <p:txBody>
            <a:bodyPr wrap="square" lIns="0" tIns="0" rIns="0" bIns="0" rtlCol="0"/>
            <a:lstStyle/>
            <a:p>
              <a:endParaRPr/>
            </a:p>
          </p:txBody>
        </p:sp>
        <p:sp>
          <p:nvSpPr>
            <p:cNvPr id="6" name="object 6"/>
            <p:cNvSpPr/>
            <p:nvPr/>
          </p:nvSpPr>
          <p:spPr>
            <a:xfrm>
              <a:off x="1203960" y="1876043"/>
              <a:ext cx="6736080" cy="4351020"/>
            </a:xfrm>
            <a:custGeom>
              <a:avLst/>
              <a:gdLst/>
              <a:ahLst/>
              <a:cxnLst/>
              <a:rect l="l" t="t" r="r" b="b"/>
              <a:pathLst>
                <a:path w="6736080" h="4351020">
                  <a:moveTo>
                    <a:pt x="6736080" y="0"/>
                  </a:moveTo>
                  <a:lnTo>
                    <a:pt x="0" y="0"/>
                  </a:lnTo>
                  <a:lnTo>
                    <a:pt x="0" y="4351020"/>
                  </a:lnTo>
                  <a:lnTo>
                    <a:pt x="6736080" y="4351020"/>
                  </a:lnTo>
                  <a:lnTo>
                    <a:pt x="6736080" y="0"/>
                  </a:lnTo>
                  <a:close/>
                </a:path>
              </a:pathLst>
            </a:custGeom>
            <a:solidFill>
              <a:srgbClr val="000000">
                <a:alpha val="25881"/>
              </a:srgbClr>
            </a:solidFill>
          </p:spPr>
          <p:txBody>
            <a:bodyPr wrap="square" lIns="0" tIns="0" rIns="0" bIns="0" rtlCol="0"/>
            <a:lstStyle/>
            <a:p>
              <a:endParaRPr/>
            </a:p>
          </p:txBody>
        </p:sp>
      </p:grpSp>
      <p:sp>
        <p:nvSpPr>
          <p:cNvPr id="7" name="object 7"/>
          <p:cNvSpPr txBox="1"/>
          <p:nvPr/>
        </p:nvSpPr>
        <p:spPr>
          <a:xfrm>
            <a:off x="1282446" y="1820037"/>
            <a:ext cx="6565265" cy="3847465"/>
          </a:xfrm>
          <a:prstGeom prst="rect">
            <a:avLst/>
          </a:prstGeom>
        </p:spPr>
        <p:txBody>
          <a:bodyPr vert="horz" wrap="square" lIns="0" tIns="92075" rIns="0" bIns="0" rtlCol="0">
            <a:spAutoFit/>
          </a:bodyPr>
          <a:lstStyle/>
          <a:p>
            <a:pPr marL="241300" marR="5080" indent="-228600">
              <a:lnSpc>
                <a:spcPct val="80000"/>
              </a:lnSpc>
              <a:spcBef>
                <a:spcPts val="725"/>
              </a:spcBef>
              <a:buFont typeface="Arial"/>
              <a:buChar char="•"/>
              <a:tabLst>
                <a:tab pos="241300" algn="l"/>
              </a:tabLst>
            </a:pPr>
            <a:r>
              <a:rPr sz="2600" dirty="0">
                <a:solidFill>
                  <a:srgbClr val="FFFFFF"/>
                </a:solidFill>
                <a:latin typeface="Trebuchet MS"/>
                <a:cs typeface="Trebuchet MS"/>
              </a:rPr>
              <a:t>OCEAN </a:t>
            </a:r>
            <a:r>
              <a:rPr sz="2600" spc="-5" dirty="0">
                <a:solidFill>
                  <a:srgbClr val="FFFFFF"/>
                </a:solidFill>
                <a:latin typeface="Trebuchet MS"/>
                <a:cs typeface="Trebuchet MS"/>
              </a:rPr>
              <a:t>DUMPING is the dumping </a:t>
            </a:r>
            <a:r>
              <a:rPr sz="2600" dirty="0">
                <a:solidFill>
                  <a:srgbClr val="FFFFFF"/>
                </a:solidFill>
                <a:latin typeface="Trebuchet MS"/>
                <a:cs typeface="Trebuchet MS"/>
              </a:rPr>
              <a:t>or </a:t>
            </a:r>
            <a:r>
              <a:rPr sz="2600" spc="-5" dirty="0">
                <a:solidFill>
                  <a:srgbClr val="FFFFFF"/>
                </a:solidFill>
                <a:latin typeface="Trebuchet MS"/>
                <a:cs typeface="Trebuchet MS"/>
              </a:rPr>
              <a:t>placing  </a:t>
            </a:r>
            <a:r>
              <a:rPr sz="2600" dirty="0">
                <a:solidFill>
                  <a:srgbClr val="FFFFFF"/>
                </a:solidFill>
                <a:latin typeface="Trebuchet MS"/>
                <a:cs typeface="Trebuchet MS"/>
              </a:rPr>
              <a:t>of </a:t>
            </a:r>
            <a:r>
              <a:rPr sz="2600" spc="-5" dirty="0">
                <a:solidFill>
                  <a:srgbClr val="FFFFFF"/>
                </a:solidFill>
                <a:latin typeface="Trebuchet MS"/>
                <a:cs typeface="Trebuchet MS"/>
              </a:rPr>
              <a:t>material in the ocean </a:t>
            </a:r>
            <a:r>
              <a:rPr sz="2600" dirty="0">
                <a:solidFill>
                  <a:srgbClr val="FFFFFF"/>
                </a:solidFill>
                <a:latin typeface="Trebuchet MS"/>
                <a:cs typeface="Trebuchet MS"/>
              </a:rPr>
              <a:t>, </a:t>
            </a:r>
            <a:r>
              <a:rPr sz="2600" spc="-5" dirty="0">
                <a:solidFill>
                  <a:srgbClr val="FFFFFF"/>
                </a:solidFill>
                <a:latin typeface="Trebuchet MS"/>
                <a:cs typeface="Trebuchet MS"/>
              </a:rPr>
              <a:t>often </a:t>
            </a:r>
            <a:r>
              <a:rPr sz="2600" dirty="0">
                <a:solidFill>
                  <a:srgbClr val="FFFFFF"/>
                </a:solidFill>
                <a:latin typeface="Trebuchet MS"/>
                <a:cs typeface="Trebuchet MS"/>
              </a:rPr>
              <a:t>on </a:t>
            </a:r>
            <a:r>
              <a:rPr sz="2600" spc="-5" dirty="0">
                <a:solidFill>
                  <a:srgbClr val="FFFFFF"/>
                </a:solidFill>
                <a:latin typeface="Trebuchet MS"/>
                <a:cs typeface="Trebuchet MS"/>
              </a:rPr>
              <a:t>the  continental</a:t>
            </a:r>
            <a:r>
              <a:rPr sz="2600" spc="-35" dirty="0">
                <a:solidFill>
                  <a:srgbClr val="FFFFFF"/>
                </a:solidFill>
                <a:latin typeface="Trebuchet MS"/>
                <a:cs typeface="Trebuchet MS"/>
              </a:rPr>
              <a:t> </a:t>
            </a:r>
            <a:r>
              <a:rPr sz="2600" dirty="0">
                <a:solidFill>
                  <a:srgbClr val="FFFFFF"/>
                </a:solidFill>
                <a:latin typeface="Trebuchet MS"/>
                <a:cs typeface="Trebuchet MS"/>
              </a:rPr>
              <a:t>shelf.</a:t>
            </a:r>
            <a:endParaRPr sz="2600">
              <a:latin typeface="Trebuchet MS"/>
              <a:cs typeface="Trebuchet MS"/>
            </a:endParaRPr>
          </a:p>
          <a:p>
            <a:pPr marL="241300" marR="15240" indent="-228600">
              <a:lnSpc>
                <a:spcPct val="80000"/>
              </a:lnSpc>
              <a:spcBef>
                <a:spcPts val="1010"/>
              </a:spcBef>
              <a:buClr>
                <a:srgbClr val="FFFFFF"/>
              </a:buClr>
              <a:buFont typeface="Arial"/>
              <a:buChar char="•"/>
              <a:tabLst>
                <a:tab pos="323215" algn="l"/>
                <a:tab pos="323850" algn="l"/>
              </a:tabLst>
            </a:pPr>
            <a:r>
              <a:rPr dirty="0"/>
              <a:t>	</a:t>
            </a:r>
            <a:r>
              <a:rPr sz="2600" dirty="0">
                <a:solidFill>
                  <a:srgbClr val="FFFFFF"/>
                </a:solidFill>
                <a:latin typeface="Trebuchet MS"/>
                <a:cs typeface="Trebuchet MS"/>
              </a:rPr>
              <a:t>A </a:t>
            </a:r>
            <a:r>
              <a:rPr sz="2600" spc="-5" dirty="0">
                <a:solidFill>
                  <a:srgbClr val="FFFFFF"/>
                </a:solidFill>
                <a:latin typeface="Trebuchet MS"/>
                <a:cs typeface="Trebuchet MS"/>
              </a:rPr>
              <a:t>wide </a:t>
            </a:r>
            <a:r>
              <a:rPr sz="2600" dirty="0">
                <a:solidFill>
                  <a:srgbClr val="FFFFFF"/>
                </a:solidFill>
                <a:latin typeface="Trebuchet MS"/>
                <a:cs typeface="Trebuchet MS"/>
              </a:rPr>
              <a:t>range of </a:t>
            </a:r>
            <a:r>
              <a:rPr sz="2600" spc="-5" dirty="0">
                <a:solidFill>
                  <a:srgbClr val="FFFFFF"/>
                </a:solidFill>
                <a:latin typeface="Trebuchet MS"/>
                <a:cs typeface="Trebuchet MS"/>
              </a:rPr>
              <a:t>materials is involved,  including </a:t>
            </a:r>
            <a:r>
              <a:rPr sz="2600" dirty="0">
                <a:solidFill>
                  <a:srgbClr val="FFFFFF"/>
                </a:solidFill>
                <a:latin typeface="Trebuchet MS"/>
                <a:cs typeface="Trebuchet MS"/>
              </a:rPr>
              <a:t>garbage, </a:t>
            </a:r>
            <a:r>
              <a:rPr sz="2600" spc="-5" dirty="0">
                <a:solidFill>
                  <a:srgbClr val="FFFFFF"/>
                </a:solidFill>
                <a:latin typeface="Trebuchet MS"/>
                <a:cs typeface="Trebuchet MS"/>
              </a:rPr>
              <a:t>construction and  demolition debris, </a:t>
            </a:r>
            <a:r>
              <a:rPr sz="2600" dirty="0">
                <a:solidFill>
                  <a:srgbClr val="FFFFFF"/>
                </a:solidFill>
                <a:latin typeface="Trebuchet MS"/>
                <a:cs typeface="Trebuchet MS"/>
              </a:rPr>
              <a:t>sewage sludge, </a:t>
            </a:r>
            <a:r>
              <a:rPr sz="2600" spc="-5" dirty="0">
                <a:solidFill>
                  <a:srgbClr val="FFFFFF"/>
                </a:solidFill>
                <a:latin typeface="Trebuchet MS"/>
                <a:cs typeface="Trebuchet MS"/>
              </a:rPr>
              <a:t>dredge  material, waste chemicals, nuclear</a:t>
            </a:r>
            <a:r>
              <a:rPr sz="2600" spc="-85" dirty="0">
                <a:solidFill>
                  <a:srgbClr val="FFFFFF"/>
                </a:solidFill>
                <a:latin typeface="Trebuchet MS"/>
                <a:cs typeface="Trebuchet MS"/>
              </a:rPr>
              <a:t> </a:t>
            </a:r>
            <a:r>
              <a:rPr sz="2600" spc="-5" dirty="0">
                <a:solidFill>
                  <a:srgbClr val="FFFFFF"/>
                </a:solidFill>
                <a:latin typeface="Trebuchet MS"/>
                <a:cs typeface="Trebuchet MS"/>
              </a:rPr>
              <a:t>waste.</a:t>
            </a:r>
            <a:endParaRPr sz="2600">
              <a:latin typeface="Trebuchet MS"/>
              <a:cs typeface="Trebuchet MS"/>
            </a:endParaRPr>
          </a:p>
          <a:p>
            <a:pPr marL="241300" marR="172720" indent="-228600">
              <a:lnSpc>
                <a:spcPct val="80000"/>
              </a:lnSpc>
              <a:spcBef>
                <a:spcPts val="994"/>
              </a:spcBef>
              <a:buFont typeface="Arial"/>
              <a:buChar char="•"/>
              <a:tabLst>
                <a:tab pos="241300" algn="l"/>
              </a:tabLst>
            </a:pPr>
            <a:r>
              <a:rPr sz="2600" spc="-5" dirty="0">
                <a:solidFill>
                  <a:srgbClr val="FFFFFF"/>
                </a:solidFill>
                <a:latin typeface="Trebuchet MS"/>
                <a:cs typeface="Trebuchet MS"/>
              </a:rPr>
              <a:t>Sometimes hazardous and nuclear waste  are also disposed but these are highly  dangerous for aquatic </a:t>
            </a:r>
            <a:r>
              <a:rPr sz="2600" dirty="0">
                <a:solidFill>
                  <a:srgbClr val="FFFFFF"/>
                </a:solidFill>
                <a:latin typeface="Trebuchet MS"/>
                <a:cs typeface="Trebuchet MS"/>
              </a:rPr>
              <a:t>life </a:t>
            </a:r>
            <a:r>
              <a:rPr sz="2600" spc="-5" dirty="0">
                <a:solidFill>
                  <a:srgbClr val="FFFFFF"/>
                </a:solidFill>
                <a:latin typeface="Trebuchet MS"/>
                <a:cs typeface="Trebuchet MS"/>
              </a:rPr>
              <a:t>and human </a:t>
            </a:r>
            <a:r>
              <a:rPr sz="2600" dirty="0">
                <a:solidFill>
                  <a:srgbClr val="FFFFFF"/>
                </a:solidFill>
                <a:latin typeface="Trebuchet MS"/>
                <a:cs typeface="Trebuchet MS"/>
              </a:rPr>
              <a:t>life  </a:t>
            </a:r>
            <a:r>
              <a:rPr sz="2600" spc="-5" dirty="0">
                <a:solidFill>
                  <a:srgbClr val="FFFFFF"/>
                </a:solidFill>
                <a:latin typeface="Trebuchet MS"/>
                <a:cs typeface="Trebuchet MS"/>
              </a:rPr>
              <a:t>also.</a:t>
            </a:r>
            <a:endParaRPr sz="2600">
              <a:latin typeface="Trebuchet MS"/>
              <a:cs typeface="Trebuchet MS"/>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6857998"/>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2084577" y="581913"/>
            <a:ext cx="4361815" cy="696595"/>
          </a:xfrm>
          <a:prstGeom prst="rect">
            <a:avLst/>
          </a:prstGeom>
        </p:spPr>
        <p:txBody>
          <a:bodyPr vert="horz" wrap="square" lIns="0" tIns="13335" rIns="0" bIns="0" rtlCol="0">
            <a:spAutoFit/>
          </a:bodyPr>
          <a:lstStyle/>
          <a:p>
            <a:pPr marL="12700">
              <a:lnSpc>
                <a:spcPct val="100000"/>
              </a:lnSpc>
              <a:spcBef>
                <a:spcPts val="105"/>
              </a:spcBef>
            </a:pPr>
            <a:r>
              <a:rPr sz="4400" spc="-5" dirty="0"/>
              <a:t>OCEAN</a:t>
            </a:r>
            <a:r>
              <a:rPr sz="4400" spc="-80" dirty="0"/>
              <a:t> </a:t>
            </a:r>
            <a:r>
              <a:rPr sz="4400" dirty="0"/>
              <a:t>DUMPING</a:t>
            </a:r>
            <a:endParaRPr sz="4400"/>
          </a:p>
        </p:txBody>
      </p:sp>
      <p:sp>
        <p:nvSpPr>
          <p:cNvPr id="4" name="object 4"/>
          <p:cNvSpPr/>
          <p:nvPr/>
        </p:nvSpPr>
        <p:spPr>
          <a:xfrm>
            <a:off x="2096897" y="1225296"/>
            <a:ext cx="4334510" cy="55244"/>
          </a:xfrm>
          <a:custGeom>
            <a:avLst/>
            <a:gdLst/>
            <a:ahLst/>
            <a:cxnLst/>
            <a:rect l="l" t="t" r="r" b="b"/>
            <a:pathLst>
              <a:path w="4334510" h="55244">
                <a:moveTo>
                  <a:pt x="4334256" y="0"/>
                </a:moveTo>
                <a:lnTo>
                  <a:pt x="0" y="0"/>
                </a:lnTo>
                <a:lnTo>
                  <a:pt x="0" y="54863"/>
                </a:lnTo>
                <a:lnTo>
                  <a:pt x="4334256" y="54863"/>
                </a:lnTo>
                <a:lnTo>
                  <a:pt x="4334256" y="0"/>
                </a:lnTo>
                <a:close/>
              </a:path>
            </a:pathLst>
          </a:custGeom>
          <a:solidFill>
            <a:srgbClr val="FFFF00"/>
          </a:solidFill>
        </p:spPr>
        <p:txBody>
          <a:bodyPr wrap="square" lIns="0" tIns="0" rIns="0" bIns="0" rtlCol="0"/>
          <a:lstStyle/>
          <a:p>
            <a:endParaRPr/>
          </a:p>
        </p:txBody>
      </p:sp>
      <p:sp>
        <p:nvSpPr>
          <p:cNvPr id="5" name="object 5"/>
          <p:cNvSpPr txBox="1"/>
          <p:nvPr/>
        </p:nvSpPr>
        <p:spPr>
          <a:xfrm>
            <a:off x="400913" y="1587245"/>
            <a:ext cx="6741159" cy="3981450"/>
          </a:xfrm>
          <a:prstGeom prst="rect">
            <a:avLst/>
          </a:prstGeom>
        </p:spPr>
        <p:txBody>
          <a:bodyPr vert="horz" wrap="square" lIns="0" tIns="132080" rIns="0" bIns="0" rtlCol="0">
            <a:spAutoFit/>
          </a:bodyPr>
          <a:lstStyle/>
          <a:p>
            <a:pPr marL="241300" marR="104775" indent="-228600">
              <a:lnSpc>
                <a:spcPct val="70000"/>
              </a:lnSpc>
              <a:spcBef>
                <a:spcPts val="1040"/>
              </a:spcBef>
              <a:buFont typeface="Arial"/>
              <a:buChar char="•"/>
              <a:tabLst>
                <a:tab pos="241300" algn="l"/>
              </a:tabLst>
            </a:pPr>
            <a:r>
              <a:rPr sz="2600" spc="-5" dirty="0">
                <a:solidFill>
                  <a:srgbClr val="FFFFFF"/>
                </a:solidFill>
                <a:latin typeface="Trebuchet MS"/>
                <a:cs typeface="Trebuchet MS"/>
              </a:rPr>
              <a:t>Ocean </a:t>
            </a:r>
            <a:r>
              <a:rPr sz="2600" dirty="0">
                <a:solidFill>
                  <a:srgbClr val="FFFFFF"/>
                </a:solidFill>
                <a:latin typeface="Trebuchet MS"/>
                <a:cs typeface="Trebuchet MS"/>
              </a:rPr>
              <a:t>dumping </a:t>
            </a:r>
            <a:r>
              <a:rPr sz="2600" spc="-5" dirty="0">
                <a:solidFill>
                  <a:srgbClr val="FFFFFF"/>
                </a:solidFill>
                <a:latin typeface="Trebuchet MS"/>
                <a:cs typeface="Trebuchet MS"/>
              </a:rPr>
              <a:t>(good alternative and </a:t>
            </a:r>
            <a:r>
              <a:rPr sz="2600" dirty="0">
                <a:solidFill>
                  <a:srgbClr val="FFFFFF"/>
                </a:solidFill>
                <a:latin typeface="Trebuchet MS"/>
                <a:cs typeface="Trebuchet MS"/>
              </a:rPr>
              <a:t>least  </a:t>
            </a:r>
            <a:r>
              <a:rPr sz="2600" spc="-5" dirty="0">
                <a:solidFill>
                  <a:srgbClr val="FFFFFF"/>
                </a:solidFill>
                <a:latin typeface="Trebuchet MS"/>
                <a:cs typeface="Trebuchet MS"/>
              </a:rPr>
              <a:t>expensive</a:t>
            </a:r>
            <a:r>
              <a:rPr sz="2600" spc="-40" dirty="0">
                <a:solidFill>
                  <a:srgbClr val="FFFFFF"/>
                </a:solidFill>
                <a:latin typeface="Trebuchet MS"/>
                <a:cs typeface="Trebuchet MS"/>
              </a:rPr>
              <a:t> </a:t>
            </a:r>
            <a:r>
              <a:rPr sz="2600" spc="-5" dirty="0">
                <a:solidFill>
                  <a:srgbClr val="FFFFFF"/>
                </a:solidFill>
                <a:latin typeface="Trebuchet MS"/>
                <a:cs typeface="Trebuchet MS"/>
              </a:rPr>
              <a:t>method)</a:t>
            </a:r>
            <a:endParaRPr sz="2600">
              <a:latin typeface="Trebuchet MS"/>
              <a:cs typeface="Trebuchet MS"/>
            </a:endParaRPr>
          </a:p>
          <a:p>
            <a:pPr marL="241300" marR="576580" indent="-228600">
              <a:lnSpc>
                <a:spcPct val="70000"/>
              </a:lnSpc>
              <a:spcBef>
                <a:spcPts val="994"/>
              </a:spcBef>
              <a:buFont typeface="Arial"/>
              <a:buChar char="•"/>
              <a:tabLst>
                <a:tab pos="241300" algn="l"/>
              </a:tabLst>
            </a:pPr>
            <a:r>
              <a:rPr sz="2600" spc="-5" dirty="0">
                <a:solidFill>
                  <a:srgbClr val="FFFFFF"/>
                </a:solidFill>
                <a:latin typeface="Trebuchet MS"/>
                <a:cs typeface="Trebuchet MS"/>
              </a:rPr>
              <a:t>In this method nuclear waste is dumped  into the</a:t>
            </a:r>
            <a:r>
              <a:rPr sz="2600" spc="-30" dirty="0">
                <a:solidFill>
                  <a:srgbClr val="FFFFFF"/>
                </a:solidFill>
                <a:latin typeface="Trebuchet MS"/>
                <a:cs typeface="Trebuchet MS"/>
              </a:rPr>
              <a:t> </a:t>
            </a:r>
            <a:r>
              <a:rPr sz="2600" spc="-5" dirty="0">
                <a:solidFill>
                  <a:srgbClr val="FFFFFF"/>
                </a:solidFill>
                <a:latin typeface="Trebuchet MS"/>
                <a:cs typeface="Trebuchet MS"/>
              </a:rPr>
              <a:t>ocean.</a:t>
            </a:r>
            <a:endParaRPr sz="2600">
              <a:latin typeface="Trebuchet MS"/>
              <a:cs typeface="Trebuchet MS"/>
            </a:endParaRPr>
          </a:p>
          <a:p>
            <a:pPr marL="241300" indent="-228600">
              <a:lnSpc>
                <a:spcPts val="2650"/>
              </a:lnSpc>
              <a:spcBef>
                <a:spcPts val="60"/>
              </a:spcBef>
              <a:buFont typeface="Arial"/>
              <a:buChar char="•"/>
              <a:tabLst>
                <a:tab pos="241300" algn="l"/>
              </a:tabLst>
            </a:pPr>
            <a:r>
              <a:rPr sz="2600" dirty="0">
                <a:solidFill>
                  <a:srgbClr val="FFFFFF"/>
                </a:solidFill>
                <a:latin typeface="Trebuchet MS"/>
                <a:cs typeface="Trebuchet MS"/>
              </a:rPr>
              <a:t>For </a:t>
            </a:r>
            <a:r>
              <a:rPr sz="2600" spc="-5" dirty="0">
                <a:solidFill>
                  <a:srgbClr val="FFFFFF"/>
                </a:solidFill>
                <a:latin typeface="Trebuchet MS"/>
                <a:cs typeface="Trebuchet MS"/>
              </a:rPr>
              <a:t>many years the countries </a:t>
            </a:r>
            <a:r>
              <a:rPr sz="2600" dirty="0">
                <a:solidFill>
                  <a:srgbClr val="FFFFFF"/>
                </a:solidFill>
                <a:latin typeface="Trebuchet MS"/>
                <a:cs typeface="Trebuchet MS"/>
              </a:rPr>
              <a:t>like</a:t>
            </a:r>
            <a:r>
              <a:rPr sz="2600" spc="-50" dirty="0">
                <a:solidFill>
                  <a:srgbClr val="FFFFFF"/>
                </a:solidFill>
                <a:latin typeface="Trebuchet MS"/>
                <a:cs typeface="Trebuchet MS"/>
              </a:rPr>
              <a:t> </a:t>
            </a:r>
            <a:r>
              <a:rPr sz="2600" dirty="0">
                <a:solidFill>
                  <a:srgbClr val="FFFFFF"/>
                </a:solidFill>
                <a:latin typeface="Trebuchet MS"/>
                <a:cs typeface="Trebuchet MS"/>
              </a:rPr>
              <a:t>U.S.A.</a:t>
            </a:r>
            <a:endParaRPr sz="2600">
              <a:latin typeface="Trebuchet MS"/>
              <a:cs typeface="Trebuchet MS"/>
            </a:endParaRPr>
          </a:p>
          <a:p>
            <a:pPr marL="241300">
              <a:lnSpc>
                <a:spcPts val="2650"/>
              </a:lnSpc>
            </a:pPr>
            <a:r>
              <a:rPr sz="2600" spc="-5" dirty="0">
                <a:solidFill>
                  <a:srgbClr val="FFFFFF"/>
                </a:solidFill>
                <a:latin typeface="Trebuchet MS"/>
                <a:cs typeface="Trebuchet MS"/>
              </a:rPr>
              <a:t>,U.K.,FRANCE etc. </a:t>
            </a:r>
            <a:r>
              <a:rPr sz="2600" dirty="0">
                <a:solidFill>
                  <a:srgbClr val="FFFFFF"/>
                </a:solidFill>
                <a:latin typeface="Trebuchet MS"/>
                <a:cs typeface="Trebuchet MS"/>
              </a:rPr>
              <a:t>Adopted </a:t>
            </a:r>
            <a:r>
              <a:rPr sz="2600" spc="-5" dirty="0">
                <a:solidFill>
                  <a:srgbClr val="FFFFFF"/>
                </a:solidFill>
                <a:latin typeface="Trebuchet MS"/>
                <a:cs typeface="Trebuchet MS"/>
              </a:rPr>
              <a:t>this</a:t>
            </a:r>
            <a:r>
              <a:rPr sz="2600" spc="-215" dirty="0">
                <a:solidFill>
                  <a:srgbClr val="FFFFFF"/>
                </a:solidFill>
                <a:latin typeface="Trebuchet MS"/>
                <a:cs typeface="Trebuchet MS"/>
              </a:rPr>
              <a:t> </a:t>
            </a:r>
            <a:r>
              <a:rPr sz="2600" spc="-5" dirty="0">
                <a:solidFill>
                  <a:srgbClr val="FFFFFF"/>
                </a:solidFill>
                <a:latin typeface="Trebuchet MS"/>
                <a:cs typeface="Trebuchet MS"/>
              </a:rPr>
              <a:t>method.</a:t>
            </a:r>
            <a:endParaRPr sz="2600">
              <a:latin typeface="Trebuchet MS"/>
              <a:cs typeface="Trebuchet MS"/>
            </a:endParaRPr>
          </a:p>
          <a:p>
            <a:pPr marL="241300" indent="-228600">
              <a:lnSpc>
                <a:spcPts val="2650"/>
              </a:lnSpc>
              <a:spcBef>
                <a:spcPts val="75"/>
              </a:spcBef>
              <a:buFont typeface="Arial"/>
              <a:buChar char="•"/>
              <a:tabLst>
                <a:tab pos="241300" algn="l"/>
              </a:tabLst>
            </a:pPr>
            <a:r>
              <a:rPr sz="2600" dirty="0">
                <a:solidFill>
                  <a:srgbClr val="FFFFFF"/>
                </a:solidFill>
                <a:latin typeface="Trebuchet MS"/>
                <a:cs typeface="Trebuchet MS"/>
              </a:rPr>
              <a:t>Banned </a:t>
            </a:r>
            <a:r>
              <a:rPr sz="2600" spc="-5" dirty="0">
                <a:solidFill>
                  <a:srgbClr val="FFFFFF"/>
                </a:solidFill>
                <a:latin typeface="Trebuchet MS"/>
                <a:cs typeface="Trebuchet MS"/>
              </a:rPr>
              <a:t>by most </a:t>
            </a:r>
            <a:r>
              <a:rPr sz="2600" dirty="0">
                <a:solidFill>
                  <a:srgbClr val="FFFFFF"/>
                </a:solidFill>
                <a:latin typeface="Trebuchet MS"/>
                <a:cs typeface="Trebuchet MS"/>
              </a:rPr>
              <a:t>of </a:t>
            </a:r>
            <a:r>
              <a:rPr sz="2600" spc="-5" dirty="0">
                <a:solidFill>
                  <a:srgbClr val="FFFFFF"/>
                </a:solidFill>
                <a:latin typeface="Trebuchet MS"/>
                <a:cs typeface="Trebuchet MS"/>
              </a:rPr>
              <a:t>the countries due</a:t>
            </a:r>
            <a:r>
              <a:rPr sz="2600" spc="-40" dirty="0">
                <a:solidFill>
                  <a:srgbClr val="FFFFFF"/>
                </a:solidFill>
                <a:latin typeface="Trebuchet MS"/>
                <a:cs typeface="Trebuchet MS"/>
              </a:rPr>
              <a:t> </a:t>
            </a:r>
            <a:r>
              <a:rPr sz="2600" spc="-5" dirty="0">
                <a:solidFill>
                  <a:srgbClr val="FFFFFF"/>
                </a:solidFill>
                <a:latin typeface="Trebuchet MS"/>
                <a:cs typeface="Trebuchet MS"/>
              </a:rPr>
              <a:t>to</a:t>
            </a:r>
            <a:endParaRPr sz="2600">
              <a:latin typeface="Trebuchet MS"/>
              <a:cs typeface="Trebuchet MS"/>
            </a:endParaRPr>
          </a:p>
          <a:p>
            <a:pPr marL="241300" marR="5080">
              <a:lnSpc>
                <a:spcPct val="70000"/>
              </a:lnSpc>
              <a:spcBef>
                <a:spcPts val="465"/>
              </a:spcBef>
            </a:pPr>
            <a:r>
              <a:rPr sz="2600" dirty="0">
                <a:solidFill>
                  <a:srgbClr val="FFFFFF"/>
                </a:solidFill>
                <a:latin typeface="Trebuchet MS"/>
                <a:cs typeface="Trebuchet MS"/>
              </a:rPr>
              <a:t>scientific </a:t>
            </a:r>
            <a:r>
              <a:rPr sz="2600" spc="-5" dirty="0">
                <a:solidFill>
                  <a:srgbClr val="FFFFFF"/>
                </a:solidFill>
                <a:latin typeface="Trebuchet MS"/>
                <a:cs typeface="Trebuchet MS"/>
              </a:rPr>
              <a:t>proof </a:t>
            </a:r>
            <a:r>
              <a:rPr sz="2600" dirty="0">
                <a:solidFill>
                  <a:srgbClr val="FFFFFF"/>
                </a:solidFill>
                <a:latin typeface="Trebuchet MS"/>
                <a:cs typeface="Trebuchet MS"/>
              </a:rPr>
              <a:t>of </a:t>
            </a:r>
            <a:r>
              <a:rPr sz="2600" spc="-5" dirty="0">
                <a:solidFill>
                  <a:srgbClr val="FFFFFF"/>
                </a:solidFill>
                <a:latin typeface="Trebuchet MS"/>
                <a:cs typeface="Trebuchet MS"/>
              </a:rPr>
              <a:t>bad effects on ocean and  marine life.</a:t>
            </a:r>
            <a:endParaRPr sz="2600">
              <a:latin typeface="Trebuchet MS"/>
              <a:cs typeface="Trebuchet MS"/>
            </a:endParaRPr>
          </a:p>
          <a:p>
            <a:pPr marL="241300" indent="-228600">
              <a:lnSpc>
                <a:spcPts val="2650"/>
              </a:lnSpc>
              <a:spcBef>
                <a:spcPts val="65"/>
              </a:spcBef>
              <a:buFont typeface="Arial"/>
              <a:buChar char="•"/>
              <a:tabLst>
                <a:tab pos="241300" algn="l"/>
              </a:tabLst>
            </a:pPr>
            <a:r>
              <a:rPr sz="2600" dirty="0">
                <a:solidFill>
                  <a:srgbClr val="FFFFFF"/>
                </a:solidFill>
                <a:latin typeface="Trebuchet MS"/>
                <a:cs typeface="Trebuchet MS"/>
              </a:rPr>
              <a:t>But </a:t>
            </a:r>
            <a:r>
              <a:rPr sz="2600" spc="-15" dirty="0">
                <a:solidFill>
                  <a:srgbClr val="FFFFFF"/>
                </a:solidFill>
                <a:latin typeface="Trebuchet MS"/>
                <a:cs typeface="Trebuchet MS"/>
              </a:rPr>
              <a:t>Russia </a:t>
            </a:r>
            <a:r>
              <a:rPr sz="2600" spc="-5" dirty="0">
                <a:solidFill>
                  <a:srgbClr val="FFFFFF"/>
                </a:solidFill>
                <a:latin typeface="Trebuchet MS"/>
                <a:cs typeface="Trebuchet MS"/>
              </a:rPr>
              <a:t>continue to dispose </a:t>
            </a:r>
            <a:r>
              <a:rPr sz="2600" dirty="0">
                <a:solidFill>
                  <a:srgbClr val="FFFFFF"/>
                </a:solidFill>
                <a:latin typeface="Trebuchet MS"/>
                <a:cs typeface="Trebuchet MS"/>
              </a:rPr>
              <a:t>of </a:t>
            </a:r>
            <a:r>
              <a:rPr sz="2600" spc="-5" dirty="0">
                <a:solidFill>
                  <a:srgbClr val="FFFFFF"/>
                </a:solidFill>
                <a:latin typeface="Trebuchet MS"/>
                <a:cs typeface="Trebuchet MS"/>
              </a:rPr>
              <a:t>its</a:t>
            </a:r>
            <a:r>
              <a:rPr sz="2600" spc="-60" dirty="0">
                <a:solidFill>
                  <a:srgbClr val="FFFFFF"/>
                </a:solidFill>
                <a:latin typeface="Trebuchet MS"/>
                <a:cs typeface="Trebuchet MS"/>
              </a:rPr>
              <a:t> </a:t>
            </a:r>
            <a:r>
              <a:rPr sz="2600" spc="-5" dirty="0">
                <a:solidFill>
                  <a:srgbClr val="FFFFFF"/>
                </a:solidFill>
                <a:latin typeface="Trebuchet MS"/>
                <a:cs typeface="Trebuchet MS"/>
              </a:rPr>
              <a:t>waste</a:t>
            </a:r>
            <a:endParaRPr sz="2600">
              <a:latin typeface="Trebuchet MS"/>
              <a:cs typeface="Trebuchet MS"/>
            </a:endParaRPr>
          </a:p>
          <a:p>
            <a:pPr marL="241300" marR="1249680">
              <a:lnSpc>
                <a:spcPct val="70000"/>
              </a:lnSpc>
              <a:spcBef>
                <a:spcPts val="465"/>
              </a:spcBef>
            </a:pPr>
            <a:r>
              <a:rPr sz="2600" spc="-5" dirty="0">
                <a:solidFill>
                  <a:srgbClr val="FFFFFF"/>
                </a:solidFill>
                <a:latin typeface="Trebuchet MS"/>
                <a:cs typeface="Trebuchet MS"/>
              </a:rPr>
              <a:t>into ocean. Because it has no </a:t>
            </a:r>
            <a:r>
              <a:rPr sz="2600" dirty="0">
                <a:solidFill>
                  <a:srgbClr val="FFFFFF"/>
                </a:solidFill>
                <a:latin typeface="Trebuchet MS"/>
                <a:cs typeface="Trebuchet MS"/>
              </a:rPr>
              <a:t>other  </a:t>
            </a:r>
            <a:r>
              <a:rPr sz="2600" spc="-5" dirty="0">
                <a:solidFill>
                  <a:srgbClr val="FFFFFF"/>
                </a:solidFill>
                <a:latin typeface="Trebuchet MS"/>
                <a:cs typeface="Trebuchet MS"/>
              </a:rPr>
              <a:t>alternative</a:t>
            </a:r>
            <a:r>
              <a:rPr sz="2600" spc="-55" dirty="0">
                <a:solidFill>
                  <a:srgbClr val="FFFFFF"/>
                </a:solidFill>
                <a:latin typeface="Trebuchet MS"/>
                <a:cs typeface="Trebuchet MS"/>
              </a:rPr>
              <a:t> </a:t>
            </a:r>
            <a:r>
              <a:rPr sz="2600" spc="-5" dirty="0">
                <a:solidFill>
                  <a:srgbClr val="FFFFFF"/>
                </a:solidFill>
                <a:latin typeface="Trebuchet MS"/>
                <a:cs typeface="Trebuchet MS"/>
              </a:rPr>
              <a:t>method.</a:t>
            </a:r>
            <a:endParaRPr sz="2600">
              <a:latin typeface="Trebuchet MS"/>
              <a:cs typeface="Trebuchet MS"/>
            </a:endParaRPr>
          </a:p>
        </p:txBody>
      </p:sp>
      <p:grpSp>
        <p:nvGrpSpPr>
          <p:cNvPr id="6" name="object 6"/>
          <p:cNvGrpSpPr/>
          <p:nvPr/>
        </p:nvGrpSpPr>
        <p:grpSpPr>
          <a:xfrm>
            <a:off x="7053071" y="86868"/>
            <a:ext cx="2091055" cy="6754495"/>
            <a:chOff x="7053071" y="86868"/>
            <a:chExt cx="2091055" cy="6754495"/>
          </a:xfrm>
        </p:grpSpPr>
        <p:sp>
          <p:nvSpPr>
            <p:cNvPr id="7" name="object 7"/>
            <p:cNvSpPr/>
            <p:nvPr/>
          </p:nvSpPr>
          <p:spPr>
            <a:xfrm>
              <a:off x="7053071" y="5116066"/>
              <a:ext cx="2090927" cy="1725168"/>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7071359" y="86868"/>
              <a:ext cx="2072640" cy="2808731"/>
            </a:xfrm>
            <a:prstGeom prst="rect">
              <a:avLst/>
            </a:prstGeom>
            <a:blipFill>
              <a:blip r:embed="rId4" cstate="print"/>
              <a:stretch>
                <a:fillRect/>
              </a:stretch>
            </a:blipFill>
          </p:spPr>
          <p:txBody>
            <a:bodyPr wrap="square" lIns="0" tIns="0" rIns="0" bIns="0" rtlCol="0"/>
            <a:lstStyle/>
            <a:p>
              <a:endParaRPr/>
            </a:p>
          </p:txBody>
        </p:sp>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47873" y="264668"/>
            <a:ext cx="5803900" cy="696595"/>
          </a:xfrm>
          <a:prstGeom prst="rect">
            <a:avLst/>
          </a:prstGeom>
        </p:spPr>
        <p:txBody>
          <a:bodyPr vert="horz" wrap="square" lIns="0" tIns="12700" rIns="0" bIns="0" rtlCol="0">
            <a:spAutoFit/>
          </a:bodyPr>
          <a:lstStyle/>
          <a:p>
            <a:pPr marL="12700">
              <a:lnSpc>
                <a:spcPct val="100000"/>
              </a:lnSpc>
              <a:spcBef>
                <a:spcPts val="100"/>
              </a:spcBef>
            </a:pPr>
            <a:r>
              <a:rPr sz="4400" spc="-5" dirty="0"/>
              <a:t>SUB SEABED</a:t>
            </a:r>
            <a:r>
              <a:rPr sz="4400" spc="-30" dirty="0"/>
              <a:t> </a:t>
            </a:r>
            <a:r>
              <a:rPr sz="4400" dirty="0"/>
              <a:t>DISPOSAL</a:t>
            </a:r>
            <a:endParaRPr sz="4400"/>
          </a:p>
        </p:txBody>
      </p:sp>
      <p:sp>
        <p:nvSpPr>
          <p:cNvPr id="3" name="object 3"/>
          <p:cNvSpPr/>
          <p:nvPr/>
        </p:nvSpPr>
        <p:spPr>
          <a:xfrm>
            <a:off x="2560320" y="908177"/>
            <a:ext cx="5774690" cy="55244"/>
          </a:xfrm>
          <a:custGeom>
            <a:avLst/>
            <a:gdLst/>
            <a:ahLst/>
            <a:cxnLst/>
            <a:rect l="l" t="t" r="r" b="b"/>
            <a:pathLst>
              <a:path w="5774690" h="55244">
                <a:moveTo>
                  <a:pt x="5774435" y="0"/>
                </a:moveTo>
                <a:lnTo>
                  <a:pt x="0" y="0"/>
                </a:lnTo>
                <a:lnTo>
                  <a:pt x="0" y="54863"/>
                </a:lnTo>
                <a:lnTo>
                  <a:pt x="5774435" y="54863"/>
                </a:lnTo>
                <a:lnTo>
                  <a:pt x="5774435" y="0"/>
                </a:lnTo>
                <a:close/>
              </a:path>
            </a:pathLst>
          </a:custGeom>
          <a:solidFill>
            <a:srgbClr val="FFFF00"/>
          </a:solidFill>
        </p:spPr>
        <p:txBody>
          <a:bodyPr wrap="square" lIns="0" tIns="0" rIns="0" bIns="0" rtlCol="0"/>
          <a:lstStyle/>
          <a:p>
            <a:endParaRPr/>
          </a:p>
        </p:txBody>
      </p:sp>
      <p:sp>
        <p:nvSpPr>
          <p:cNvPr id="4" name="object 4"/>
          <p:cNvSpPr txBox="1"/>
          <p:nvPr/>
        </p:nvSpPr>
        <p:spPr>
          <a:xfrm>
            <a:off x="2120645" y="1239138"/>
            <a:ext cx="6458585" cy="3994150"/>
          </a:xfrm>
          <a:prstGeom prst="rect">
            <a:avLst/>
          </a:prstGeom>
        </p:spPr>
        <p:txBody>
          <a:bodyPr vert="horz" wrap="square" lIns="0" tIns="97155" rIns="0" bIns="0" rtlCol="0">
            <a:spAutoFit/>
          </a:bodyPr>
          <a:lstStyle/>
          <a:p>
            <a:pPr marL="241300" marR="5080" indent="-228600">
              <a:lnSpc>
                <a:spcPct val="80000"/>
              </a:lnSpc>
              <a:spcBef>
                <a:spcPts val="765"/>
              </a:spcBef>
              <a:buFont typeface="Arial"/>
              <a:buChar char="•"/>
              <a:tabLst>
                <a:tab pos="241300" algn="l"/>
              </a:tabLst>
            </a:pPr>
            <a:r>
              <a:rPr sz="2800" spc="-5" dirty="0">
                <a:solidFill>
                  <a:srgbClr val="FFFFFF"/>
                </a:solidFill>
                <a:latin typeface="Trebuchet MS"/>
                <a:cs typeface="Trebuchet MS"/>
              </a:rPr>
              <a:t>Seabed </a:t>
            </a:r>
            <a:r>
              <a:rPr sz="2800" spc="-10" dirty="0">
                <a:solidFill>
                  <a:srgbClr val="FFFFFF"/>
                </a:solidFill>
                <a:latin typeface="Trebuchet MS"/>
                <a:cs typeface="Trebuchet MS"/>
              </a:rPr>
              <a:t>disposal </a:t>
            </a:r>
            <a:r>
              <a:rPr sz="2800" spc="-5" dirty="0">
                <a:solidFill>
                  <a:srgbClr val="FFFFFF"/>
                </a:solidFill>
                <a:latin typeface="Trebuchet MS"/>
                <a:cs typeface="Trebuchet MS"/>
              </a:rPr>
              <a:t>is </a:t>
            </a:r>
            <a:r>
              <a:rPr sz="2800" spc="-10" dirty="0">
                <a:solidFill>
                  <a:srgbClr val="FFFFFF"/>
                </a:solidFill>
                <a:latin typeface="Trebuchet MS"/>
                <a:cs typeface="Trebuchet MS"/>
              </a:rPr>
              <a:t>different </a:t>
            </a:r>
            <a:r>
              <a:rPr sz="2800" spc="-5" dirty="0">
                <a:solidFill>
                  <a:srgbClr val="FFFFFF"/>
                </a:solidFill>
                <a:latin typeface="Trebuchet MS"/>
                <a:cs typeface="Trebuchet MS"/>
              </a:rPr>
              <a:t>from sea  </a:t>
            </a:r>
            <a:r>
              <a:rPr sz="2800" spc="-10" dirty="0">
                <a:solidFill>
                  <a:srgbClr val="FFFFFF"/>
                </a:solidFill>
                <a:latin typeface="Trebuchet MS"/>
                <a:cs typeface="Trebuchet MS"/>
              </a:rPr>
              <a:t>dumping. </a:t>
            </a:r>
            <a:r>
              <a:rPr sz="2800" spc="-5" dirty="0">
                <a:solidFill>
                  <a:srgbClr val="FFFFFF"/>
                </a:solidFill>
                <a:latin typeface="Trebuchet MS"/>
                <a:cs typeface="Trebuchet MS"/>
              </a:rPr>
              <a:t>The floor of </a:t>
            </a:r>
            <a:r>
              <a:rPr sz="2800" spc="-10" dirty="0">
                <a:solidFill>
                  <a:srgbClr val="FFFFFF"/>
                </a:solidFill>
                <a:latin typeface="Trebuchet MS"/>
                <a:cs typeface="Trebuchet MS"/>
              </a:rPr>
              <a:t>deep oceans </a:t>
            </a:r>
            <a:r>
              <a:rPr sz="2800" spc="-5" dirty="0">
                <a:solidFill>
                  <a:srgbClr val="FFFFFF"/>
                </a:solidFill>
                <a:latin typeface="Trebuchet MS"/>
                <a:cs typeface="Trebuchet MS"/>
              </a:rPr>
              <a:t>is a  part of </a:t>
            </a:r>
            <a:r>
              <a:rPr sz="2800" spc="-10" dirty="0">
                <a:solidFill>
                  <a:srgbClr val="FFFFFF"/>
                </a:solidFill>
                <a:latin typeface="Trebuchet MS"/>
                <a:cs typeface="Trebuchet MS"/>
              </a:rPr>
              <a:t>tectonic </a:t>
            </a:r>
            <a:r>
              <a:rPr sz="2800" spc="-5" dirty="0">
                <a:solidFill>
                  <a:srgbClr val="FFFFFF"/>
                </a:solidFill>
                <a:latin typeface="Trebuchet MS"/>
                <a:cs typeface="Trebuchet MS"/>
              </a:rPr>
              <a:t>plates </a:t>
            </a:r>
            <a:r>
              <a:rPr sz="2800" spc="-10" dirty="0">
                <a:solidFill>
                  <a:srgbClr val="FFFFFF"/>
                </a:solidFill>
                <a:latin typeface="Trebuchet MS"/>
                <a:cs typeface="Trebuchet MS"/>
              </a:rPr>
              <a:t>covered by  hundreds </a:t>
            </a:r>
            <a:r>
              <a:rPr sz="2800" spc="-5" dirty="0">
                <a:solidFill>
                  <a:srgbClr val="FFFFFF"/>
                </a:solidFill>
                <a:latin typeface="Trebuchet MS"/>
                <a:cs typeface="Trebuchet MS"/>
              </a:rPr>
              <a:t>of </a:t>
            </a:r>
            <a:r>
              <a:rPr sz="2800" spc="-10" dirty="0">
                <a:solidFill>
                  <a:srgbClr val="FFFFFF"/>
                </a:solidFill>
                <a:latin typeface="Trebuchet MS"/>
                <a:cs typeface="Trebuchet MS"/>
              </a:rPr>
              <a:t>meters </a:t>
            </a:r>
            <a:r>
              <a:rPr sz="2800" spc="-5" dirty="0">
                <a:solidFill>
                  <a:srgbClr val="FFFFFF"/>
                </a:solidFill>
                <a:latin typeface="Trebuchet MS"/>
                <a:cs typeface="Trebuchet MS"/>
              </a:rPr>
              <a:t>of </a:t>
            </a:r>
            <a:r>
              <a:rPr sz="2800" spc="-10" dirty="0">
                <a:solidFill>
                  <a:srgbClr val="FFFFFF"/>
                </a:solidFill>
                <a:latin typeface="Trebuchet MS"/>
                <a:cs typeface="Trebuchet MS"/>
              </a:rPr>
              <a:t>thick  sedimentary </a:t>
            </a:r>
            <a:r>
              <a:rPr sz="2800" spc="-5" dirty="0">
                <a:solidFill>
                  <a:srgbClr val="FFFFFF"/>
                </a:solidFill>
                <a:latin typeface="Trebuchet MS"/>
                <a:cs typeface="Trebuchet MS"/>
              </a:rPr>
              <a:t>soft</a:t>
            </a:r>
            <a:r>
              <a:rPr sz="2800" spc="45" dirty="0">
                <a:solidFill>
                  <a:srgbClr val="FFFFFF"/>
                </a:solidFill>
                <a:latin typeface="Trebuchet MS"/>
                <a:cs typeface="Trebuchet MS"/>
              </a:rPr>
              <a:t> </a:t>
            </a:r>
            <a:r>
              <a:rPr sz="2800" spc="-75" dirty="0">
                <a:solidFill>
                  <a:srgbClr val="FFFFFF"/>
                </a:solidFill>
                <a:latin typeface="Trebuchet MS"/>
                <a:cs typeface="Trebuchet MS"/>
              </a:rPr>
              <a:t>clay.</a:t>
            </a:r>
            <a:endParaRPr sz="2800">
              <a:latin typeface="Trebuchet MS"/>
              <a:cs typeface="Trebuchet MS"/>
            </a:endParaRPr>
          </a:p>
          <a:p>
            <a:pPr marL="241300" marR="278765" indent="-228600">
              <a:lnSpc>
                <a:spcPct val="80000"/>
              </a:lnSpc>
              <a:spcBef>
                <a:spcPts val="1010"/>
              </a:spcBef>
              <a:buFont typeface="Arial"/>
              <a:buChar char="•"/>
              <a:tabLst>
                <a:tab pos="241300" algn="l"/>
              </a:tabLst>
            </a:pPr>
            <a:r>
              <a:rPr sz="2800" spc="-5" dirty="0">
                <a:solidFill>
                  <a:srgbClr val="FFFFFF"/>
                </a:solidFill>
                <a:latin typeface="Trebuchet MS"/>
                <a:cs typeface="Trebuchet MS"/>
              </a:rPr>
              <a:t>The </a:t>
            </a:r>
            <a:r>
              <a:rPr sz="2800" spc="-10" dirty="0">
                <a:solidFill>
                  <a:srgbClr val="FFFFFF"/>
                </a:solidFill>
                <a:latin typeface="Trebuchet MS"/>
                <a:cs typeface="Trebuchet MS"/>
              </a:rPr>
              <a:t>high </a:t>
            </a:r>
            <a:r>
              <a:rPr sz="2800" spc="-5" dirty="0">
                <a:solidFill>
                  <a:srgbClr val="FFFFFF"/>
                </a:solidFill>
                <a:latin typeface="Trebuchet MS"/>
                <a:cs typeface="Trebuchet MS"/>
              </a:rPr>
              <a:t>level radioactive </a:t>
            </a:r>
            <a:r>
              <a:rPr sz="2800" spc="-10" dirty="0">
                <a:solidFill>
                  <a:srgbClr val="FFFFFF"/>
                </a:solidFill>
                <a:latin typeface="Trebuchet MS"/>
                <a:cs typeface="Trebuchet MS"/>
              </a:rPr>
              <a:t>waste  contained </a:t>
            </a:r>
            <a:r>
              <a:rPr sz="2800" spc="-5" dirty="0">
                <a:solidFill>
                  <a:srgbClr val="FFFFFF"/>
                </a:solidFill>
                <a:latin typeface="Trebuchet MS"/>
                <a:cs typeface="Trebuchet MS"/>
              </a:rPr>
              <a:t>in </a:t>
            </a:r>
            <a:r>
              <a:rPr sz="2800" spc="-10" dirty="0">
                <a:solidFill>
                  <a:srgbClr val="FFFFFF"/>
                </a:solidFill>
                <a:latin typeface="Trebuchet MS"/>
                <a:cs typeface="Trebuchet MS"/>
              </a:rPr>
              <a:t>canisters,would be  </a:t>
            </a:r>
            <a:r>
              <a:rPr sz="2800" spc="-5" dirty="0">
                <a:solidFill>
                  <a:srgbClr val="FFFFFF"/>
                </a:solidFill>
                <a:latin typeface="Trebuchet MS"/>
                <a:cs typeface="Trebuchet MS"/>
              </a:rPr>
              <a:t>lowered </a:t>
            </a:r>
            <a:r>
              <a:rPr sz="2800" spc="-10" dirty="0">
                <a:solidFill>
                  <a:srgbClr val="FFFFFF"/>
                </a:solidFill>
                <a:latin typeface="Trebuchet MS"/>
                <a:cs typeface="Trebuchet MS"/>
              </a:rPr>
              <a:t>into these holes and stacked  </a:t>
            </a:r>
            <a:r>
              <a:rPr sz="2800" spc="-5" dirty="0">
                <a:solidFill>
                  <a:srgbClr val="FFFFFF"/>
                </a:solidFill>
                <a:latin typeface="Trebuchet MS"/>
                <a:cs typeface="Trebuchet MS"/>
              </a:rPr>
              <a:t>vertically one </a:t>
            </a:r>
            <a:r>
              <a:rPr sz="2800" spc="-10" dirty="0">
                <a:solidFill>
                  <a:srgbClr val="FFFFFF"/>
                </a:solidFill>
                <a:latin typeface="Trebuchet MS"/>
                <a:cs typeface="Trebuchet MS"/>
              </a:rPr>
              <a:t>above the other  interspersed </a:t>
            </a:r>
            <a:r>
              <a:rPr sz="2800" spc="-5" dirty="0">
                <a:solidFill>
                  <a:srgbClr val="FFFFFF"/>
                </a:solidFill>
                <a:latin typeface="Trebuchet MS"/>
                <a:cs typeface="Trebuchet MS"/>
              </a:rPr>
              <a:t>by 20 m or </a:t>
            </a:r>
            <a:r>
              <a:rPr sz="2800" spc="-10" dirty="0">
                <a:solidFill>
                  <a:srgbClr val="FFFFFF"/>
                </a:solidFill>
                <a:latin typeface="Trebuchet MS"/>
                <a:cs typeface="Trebuchet MS"/>
              </a:rPr>
              <a:t>more </a:t>
            </a:r>
            <a:r>
              <a:rPr sz="2800" spc="-5" dirty="0">
                <a:solidFill>
                  <a:srgbClr val="FFFFFF"/>
                </a:solidFill>
                <a:latin typeface="Trebuchet MS"/>
                <a:cs typeface="Trebuchet MS"/>
              </a:rPr>
              <a:t>of </a:t>
            </a:r>
            <a:r>
              <a:rPr sz="2800" spc="-10" dirty="0">
                <a:solidFill>
                  <a:srgbClr val="FFFFFF"/>
                </a:solidFill>
                <a:latin typeface="Trebuchet MS"/>
                <a:cs typeface="Trebuchet MS"/>
              </a:rPr>
              <a:t>mud  pumped</a:t>
            </a:r>
            <a:r>
              <a:rPr sz="2800" dirty="0">
                <a:solidFill>
                  <a:srgbClr val="FFFFFF"/>
                </a:solidFill>
                <a:latin typeface="Trebuchet MS"/>
                <a:cs typeface="Trebuchet MS"/>
              </a:rPr>
              <a:t> </a:t>
            </a:r>
            <a:r>
              <a:rPr sz="2800" spc="-10" dirty="0">
                <a:solidFill>
                  <a:srgbClr val="FFFFFF"/>
                </a:solidFill>
                <a:latin typeface="Trebuchet MS"/>
                <a:cs typeface="Trebuchet MS"/>
              </a:rPr>
              <a:t>in.</a:t>
            </a:r>
            <a:endParaRPr sz="2800">
              <a:latin typeface="Trebuchet MS"/>
              <a:cs typeface="Trebuchet MS"/>
            </a:endParaRPr>
          </a:p>
        </p:txBody>
      </p:sp>
      <p:sp>
        <p:nvSpPr>
          <p:cNvPr id="5" name="object 5"/>
          <p:cNvSpPr/>
          <p:nvPr/>
        </p:nvSpPr>
        <p:spPr>
          <a:xfrm>
            <a:off x="4619244" y="4917947"/>
            <a:ext cx="2695955" cy="1796795"/>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73608" rIns="0" bIns="0" rtlCol="0">
            <a:spAutoFit/>
          </a:bodyPr>
          <a:lstStyle/>
          <a:p>
            <a:pPr marL="2913380" marR="5080" indent="-140335">
              <a:lnSpc>
                <a:spcPts val="4750"/>
              </a:lnSpc>
              <a:spcBef>
                <a:spcPts val="700"/>
              </a:spcBef>
            </a:pPr>
            <a:r>
              <a:rPr sz="4400" i="1" spc="-5" dirty="0">
                <a:latin typeface="Trebuchet MS"/>
                <a:cs typeface="Trebuchet MS"/>
              </a:rPr>
              <a:t>Subductive</a:t>
            </a:r>
            <a:r>
              <a:rPr sz="4400" i="1" spc="-100" dirty="0">
                <a:latin typeface="Trebuchet MS"/>
                <a:cs typeface="Trebuchet MS"/>
              </a:rPr>
              <a:t> </a:t>
            </a:r>
            <a:r>
              <a:rPr sz="4400" i="1" spc="-5" dirty="0">
                <a:latin typeface="Trebuchet MS"/>
                <a:cs typeface="Trebuchet MS"/>
              </a:rPr>
              <a:t>waste  disposal</a:t>
            </a:r>
            <a:r>
              <a:rPr sz="4400" i="1" spc="-20" dirty="0">
                <a:latin typeface="Trebuchet MS"/>
                <a:cs typeface="Trebuchet MS"/>
              </a:rPr>
              <a:t> </a:t>
            </a:r>
            <a:r>
              <a:rPr sz="4400" i="1" spc="-5" dirty="0">
                <a:latin typeface="Trebuchet MS"/>
                <a:cs typeface="Trebuchet MS"/>
              </a:rPr>
              <a:t>method</a:t>
            </a:r>
            <a:endParaRPr sz="4400">
              <a:latin typeface="Trebuchet MS"/>
              <a:cs typeface="Trebuchet MS"/>
            </a:endParaRPr>
          </a:p>
        </p:txBody>
      </p:sp>
      <p:sp>
        <p:nvSpPr>
          <p:cNvPr id="3" name="object 3"/>
          <p:cNvSpPr txBox="1"/>
          <p:nvPr/>
        </p:nvSpPr>
        <p:spPr>
          <a:xfrm>
            <a:off x="2168144" y="1767586"/>
            <a:ext cx="6414135" cy="1219835"/>
          </a:xfrm>
          <a:prstGeom prst="rect">
            <a:avLst/>
          </a:prstGeom>
        </p:spPr>
        <p:txBody>
          <a:bodyPr vert="horz" wrap="square" lIns="0" tIns="60960" rIns="0" bIns="0" rtlCol="0">
            <a:spAutoFit/>
          </a:bodyPr>
          <a:lstStyle/>
          <a:p>
            <a:pPr marL="241300" marR="5080" indent="-228600">
              <a:lnSpc>
                <a:spcPts val="3020"/>
              </a:lnSpc>
              <a:spcBef>
                <a:spcPts val="480"/>
              </a:spcBef>
              <a:buFont typeface="Arial"/>
              <a:buChar char="•"/>
              <a:tabLst>
                <a:tab pos="241300" algn="l"/>
              </a:tabLst>
            </a:pPr>
            <a:r>
              <a:rPr sz="2800" spc="-5" dirty="0">
                <a:solidFill>
                  <a:srgbClr val="FFFFFF"/>
                </a:solidFill>
                <a:latin typeface="Trebuchet MS"/>
                <a:cs typeface="Trebuchet MS"/>
              </a:rPr>
              <a:t>It is one of </a:t>
            </a:r>
            <a:r>
              <a:rPr sz="2800" spc="-10" dirty="0">
                <a:solidFill>
                  <a:srgbClr val="FFFFFF"/>
                </a:solidFill>
                <a:latin typeface="Trebuchet MS"/>
                <a:cs typeface="Trebuchet MS"/>
              </a:rPr>
              <a:t>the single </a:t>
            </a:r>
            <a:r>
              <a:rPr sz="2800" spc="-5" dirty="0">
                <a:solidFill>
                  <a:srgbClr val="FFFFFF"/>
                </a:solidFill>
                <a:latin typeface="Trebuchet MS"/>
                <a:cs typeface="Trebuchet MS"/>
              </a:rPr>
              <a:t>viable </a:t>
            </a:r>
            <a:r>
              <a:rPr sz="2800" spc="-10" dirty="0">
                <a:solidFill>
                  <a:srgbClr val="FFFFFF"/>
                </a:solidFill>
                <a:latin typeface="Trebuchet MS"/>
                <a:cs typeface="Trebuchet MS"/>
              </a:rPr>
              <a:t>disposal  method which ensures NON </a:t>
            </a:r>
            <a:r>
              <a:rPr sz="2800" spc="-5" dirty="0">
                <a:solidFill>
                  <a:srgbClr val="FFFFFF"/>
                </a:solidFill>
                <a:latin typeface="Trebuchet MS"/>
                <a:cs typeface="Trebuchet MS"/>
              </a:rPr>
              <a:t>RETURN </a:t>
            </a:r>
            <a:r>
              <a:rPr sz="2800" spc="-10" dirty="0">
                <a:solidFill>
                  <a:srgbClr val="FFFFFF"/>
                </a:solidFill>
                <a:latin typeface="Trebuchet MS"/>
                <a:cs typeface="Trebuchet MS"/>
              </a:rPr>
              <a:t>of  </a:t>
            </a:r>
            <a:r>
              <a:rPr sz="2800" spc="-5" dirty="0">
                <a:solidFill>
                  <a:srgbClr val="FFFFFF"/>
                </a:solidFill>
                <a:latin typeface="Trebuchet MS"/>
                <a:cs typeface="Trebuchet MS"/>
              </a:rPr>
              <a:t>regulated </a:t>
            </a:r>
            <a:r>
              <a:rPr sz="2800" spc="-10" dirty="0">
                <a:solidFill>
                  <a:srgbClr val="FFFFFF"/>
                </a:solidFill>
                <a:latin typeface="Trebuchet MS"/>
                <a:cs typeface="Trebuchet MS"/>
              </a:rPr>
              <a:t>material </a:t>
            </a:r>
            <a:r>
              <a:rPr sz="2800" spc="-5" dirty="0">
                <a:solidFill>
                  <a:srgbClr val="FFFFFF"/>
                </a:solidFill>
                <a:latin typeface="Trebuchet MS"/>
                <a:cs typeface="Trebuchet MS"/>
              </a:rPr>
              <a:t>to</a:t>
            </a:r>
            <a:r>
              <a:rPr sz="2800" spc="35" dirty="0">
                <a:solidFill>
                  <a:srgbClr val="FFFFFF"/>
                </a:solidFill>
                <a:latin typeface="Trebuchet MS"/>
                <a:cs typeface="Trebuchet MS"/>
              </a:rPr>
              <a:t> </a:t>
            </a:r>
            <a:r>
              <a:rPr sz="2800" spc="-10" dirty="0">
                <a:solidFill>
                  <a:srgbClr val="FFFFFF"/>
                </a:solidFill>
                <a:latin typeface="Trebuchet MS"/>
                <a:cs typeface="Trebuchet MS"/>
              </a:rPr>
              <a:t>biosphere</a:t>
            </a:r>
            <a:endParaRPr sz="2800">
              <a:latin typeface="Trebuchet MS"/>
              <a:cs typeface="Trebuchet MS"/>
            </a:endParaRPr>
          </a:p>
        </p:txBody>
      </p:sp>
      <p:sp>
        <p:nvSpPr>
          <p:cNvPr id="4" name="object 4"/>
          <p:cNvSpPr/>
          <p:nvPr/>
        </p:nvSpPr>
        <p:spPr>
          <a:xfrm>
            <a:off x="2694432" y="3157727"/>
            <a:ext cx="5423916" cy="3538728"/>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8D4AFCDA-D9C5-4851-9B91-21F325689EE7}"/>
              </a:ext>
            </a:extLst>
          </p:cNvPr>
          <p:cNvSpPr>
            <a:spLocks noGrp="1"/>
          </p:cNvSpPr>
          <p:nvPr>
            <p:ph type="dt" sz="half" idx="6"/>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61B475-3FF1-464A-88AB-4BE1FCDF0E1C}" type="datetime2">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Thursday, June 4, 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ayt Numarası Yer Tutucusu 3">
            <a:extLst>
              <a:ext uri="{FF2B5EF4-FFF2-40B4-BE49-F238E27FC236}">
                <a16:creationId xmlns:a16="http://schemas.microsoft.com/office/drawing/2014/main" id="{515D162C-0D36-4B82-BF1D-511A8731E5AA}"/>
              </a:ext>
            </a:extLst>
          </p:cNvPr>
          <p:cNvSpPr>
            <a:spLocks noGrp="1"/>
          </p:cNvSpPr>
          <p:nvPr>
            <p:ph type="sldNum" sz="quarter" idx="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7BA886-454A-433D-B5B3-3CD00C4D3740}"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5" name="Resim 4">
            <a:extLst>
              <a:ext uri="{FF2B5EF4-FFF2-40B4-BE49-F238E27FC236}">
                <a16:creationId xmlns:a16="http://schemas.microsoft.com/office/drawing/2014/main" id="{67112297-2576-43D4-997D-B1C40C68112F}"/>
              </a:ext>
            </a:extLst>
          </p:cNvPr>
          <p:cNvPicPr>
            <a:picLocks noChangeAspect="1"/>
          </p:cNvPicPr>
          <p:nvPr/>
        </p:nvPicPr>
        <p:blipFill>
          <a:blip r:embed="rId3"/>
          <a:stretch>
            <a:fillRect/>
          </a:stretch>
        </p:blipFill>
        <p:spPr>
          <a:xfrm>
            <a:off x="3175733" y="1645572"/>
            <a:ext cx="2207163" cy="2216134"/>
          </a:xfrm>
          <a:prstGeom prst="rect">
            <a:avLst/>
          </a:prstGeom>
          <a:effectLst>
            <a:outerShdw blurRad="76200" dir="13500000" sy="23000" kx="1200000" algn="br" rotWithShape="0">
              <a:prstClr val="black">
                <a:alpha val="20000"/>
              </a:prstClr>
            </a:outerShdw>
          </a:effectLst>
        </p:spPr>
      </p:pic>
      <p:pic>
        <p:nvPicPr>
          <p:cNvPr id="7" name="Resim 6">
            <a:extLst>
              <a:ext uri="{FF2B5EF4-FFF2-40B4-BE49-F238E27FC236}">
                <a16:creationId xmlns:a16="http://schemas.microsoft.com/office/drawing/2014/main" id="{6962DC4F-B55C-4C0F-ADBF-F0AF82892405}"/>
              </a:ext>
            </a:extLst>
          </p:cNvPr>
          <p:cNvPicPr>
            <a:picLocks noChangeAspect="1"/>
          </p:cNvPicPr>
          <p:nvPr/>
        </p:nvPicPr>
        <p:blipFill>
          <a:blip r:embed="rId4"/>
          <a:stretch>
            <a:fillRect/>
          </a:stretch>
        </p:blipFill>
        <p:spPr>
          <a:xfrm>
            <a:off x="-91333" y="3172875"/>
            <a:ext cx="9144000" cy="3701537"/>
          </a:xfrm>
          <a:prstGeom prst="rect">
            <a:avLst/>
          </a:prstGeom>
        </p:spPr>
      </p:pic>
      <p:pic>
        <p:nvPicPr>
          <p:cNvPr id="8" name="Resim 7">
            <a:extLst>
              <a:ext uri="{FF2B5EF4-FFF2-40B4-BE49-F238E27FC236}">
                <a16:creationId xmlns:a16="http://schemas.microsoft.com/office/drawing/2014/main" id="{E527666D-3886-47C2-9FB7-A107DC7D0E8F}"/>
              </a:ext>
            </a:extLst>
          </p:cNvPr>
          <p:cNvPicPr>
            <a:picLocks noChangeAspect="1"/>
          </p:cNvPicPr>
          <p:nvPr/>
        </p:nvPicPr>
        <p:blipFill>
          <a:blip r:embed="rId5"/>
          <a:stretch>
            <a:fillRect/>
          </a:stretch>
        </p:blipFill>
        <p:spPr>
          <a:xfrm>
            <a:off x="362030" y="3987865"/>
            <a:ext cx="6383065" cy="1749704"/>
          </a:xfrm>
          <a:prstGeom prst="rect">
            <a:avLst/>
          </a:prstGeom>
        </p:spPr>
      </p:pic>
      <p:pic>
        <p:nvPicPr>
          <p:cNvPr id="12" name="Picture 14" descr="幕布">
            <a:extLst>
              <a:ext uri="{FF2B5EF4-FFF2-40B4-BE49-F238E27FC236}">
                <a16:creationId xmlns:a16="http://schemas.microsoft.com/office/drawing/2014/main" id="{EE5845E4-F9B7-4532-95B5-84187D0037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37209"/>
          <a:stretch>
            <a:fillRect/>
          </a:stretch>
        </p:blipFill>
        <p:spPr bwMode="auto">
          <a:xfrm>
            <a:off x="4441448" y="704423"/>
            <a:ext cx="4114800" cy="544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5" descr="幕布">
            <a:extLst>
              <a:ext uri="{FF2B5EF4-FFF2-40B4-BE49-F238E27FC236}">
                <a16:creationId xmlns:a16="http://schemas.microsoft.com/office/drawing/2014/main" id="{4F4BBD87-5DF1-4634-9669-5572618C76E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7907"/>
          <a:stretch>
            <a:fillRect/>
          </a:stretch>
        </p:blipFill>
        <p:spPr bwMode="auto">
          <a:xfrm>
            <a:off x="764381" y="711627"/>
            <a:ext cx="4724400" cy="544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6" descr="门">
            <a:extLst>
              <a:ext uri="{FF2B5EF4-FFF2-40B4-BE49-F238E27FC236}">
                <a16:creationId xmlns:a16="http://schemas.microsoft.com/office/drawing/2014/main" id="{65CB759E-E89E-497D-B4E9-881A043AD5C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809"/>
            <a:ext cx="9148536" cy="6859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32862"/>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2" fill="hold" nodeType="clickEffect">
                                  <p:stCondLst>
                                    <p:cond delay="0"/>
                                  </p:stCondLst>
                                  <p:childTnLst>
                                    <p:anim calcmode="lin" valueType="num">
                                      <p:cBhvr additive="base">
                                        <p:cTn id="12" dur="5000"/>
                                        <p:tgtEl>
                                          <p:spTgt spid="12"/>
                                        </p:tgtEl>
                                        <p:attrNameLst>
                                          <p:attrName>ppt_x</p:attrName>
                                        </p:attrNameLst>
                                      </p:cBhvr>
                                      <p:tavLst>
                                        <p:tav tm="0">
                                          <p:val>
                                            <p:strVal val="ppt_x"/>
                                          </p:val>
                                        </p:tav>
                                        <p:tav tm="100000">
                                          <p:val>
                                            <p:strVal val="1+ppt_w/2"/>
                                          </p:val>
                                        </p:tav>
                                      </p:tavLst>
                                    </p:anim>
                                    <p:anim calcmode="lin" valueType="num">
                                      <p:cBhvr additive="base">
                                        <p:cTn id="13" dur="5000"/>
                                        <p:tgtEl>
                                          <p:spTgt spid="12"/>
                                        </p:tgtEl>
                                        <p:attrNameLst>
                                          <p:attrName>ppt_y</p:attrName>
                                        </p:attrNameLst>
                                      </p:cBhvr>
                                      <p:tavLst>
                                        <p:tav tm="0">
                                          <p:val>
                                            <p:strVal val="ppt_y"/>
                                          </p:val>
                                        </p:tav>
                                        <p:tav tm="100000">
                                          <p:val>
                                            <p:strVal val="ppt_y"/>
                                          </p:val>
                                        </p:tav>
                                      </p:tavLst>
                                    </p:anim>
                                    <p:set>
                                      <p:cBhvr>
                                        <p:cTn id="14" dur="1" fill="hold">
                                          <p:stCondLst>
                                            <p:cond delay="4999"/>
                                          </p:stCondLst>
                                        </p:cTn>
                                        <p:tgtEl>
                                          <p:spTgt spid="12"/>
                                        </p:tgtEl>
                                        <p:attrNameLst>
                                          <p:attrName>style.visibility</p:attrName>
                                        </p:attrNameLst>
                                      </p:cBhvr>
                                      <p:to>
                                        <p:strVal val="hidden"/>
                                      </p:to>
                                    </p:set>
                                  </p:childTnLst>
                                </p:cTn>
                              </p:par>
                              <p:par>
                                <p:cTn id="15" presetID="2" presetClass="exit" presetSubtype="8" fill="hold" nodeType="withEffect">
                                  <p:stCondLst>
                                    <p:cond delay="0"/>
                                  </p:stCondLst>
                                  <p:childTnLst>
                                    <p:anim calcmode="lin" valueType="num">
                                      <p:cBhvr additive="base">
                                        <p:cTn id="16" dur="5000"/>
                                        <p:tgtEl>
                                          <p:spTgt spid="13"/>
                                        </p:tgtEl>
                                        <p:attrNameLst>
                                          <p:attrName>ppt_x</p:attrName>
                                        </p:attrNameLst>
                                      </p:cBhvr>
                                      <p:tavLst>
                                        <p:tav tm="0">
                                          <p:val>
                                            <p:strVal val="ppt_x"/>
                                          </p:val>
                                        </p:tav>
                                        <p:tav tm="100000">
                                          <p:val>
                                            <p:strVal val="0-ppt_w/2"/>
                                          </p:val>
                                        </p:tav>
                                      </p:tavLst>
                                    </p:anim>
                                    <p:anim calcmode="lin" valueType="num">
                                      <p:cBhvr additive="base">
                                        <p:cTn id="17" dur="5000"/>
                                        <p:tgtEl>
                                          <p:spTgt spid="13"/>
                                        </p:tgtEl>
                                        <p:attrNameLst>
                                          <p:attrName>ppt_y</p:attrName>
                                        </p:attrNameLst>
                                      </p:cBhvr>
                                      <p:tavLst>
                                        <p:tav tm="0">
                                          <p:val>
                                            <p:strVal val="ppt_y"/>
                                          </p:val>
                                        </p:tav>
                                        <p:tav tm="100000">
                                          <p:val>
                                            <p:strVal val="ppt_y"/>
                                          </p:val>
                                        </p:tav>
                                      </p:tavLst>
                                    </p:anim>
                                    <p:set>
                                      <p:cBhvr>
                                        <p:cTn id="18" dur="1" fill="hold">
                                          <p:stCondLst>
                                            <p:cond delay="4999"/>
                                          </p:stCondLst>
                                        </p:cTn>
                                        <p:tgtEl>
                                          <p:spTgt spid="13"/>
                                        </p:tgtEl>
                                        <p:attrNameLst>
                                          <p:attrName>style.visibility</p:attrName>
                                        </p:attrNameLst>
                                      </p:cBhvr>
                                      <p:to>
                                        <p:strVal val="hidden"/>
                                      </p:to>
                                    </p:set>
                                  </p:childTnLst>
                                </p:cTn>
                              </p:par>
                            </p:childTnLst>
                          </p:cTn>
                        </p:par>
                        <p:par>
                          <p:cTn id="19" fill="hold">
                            <p:stCondLst>
                              <p:cond delay="5000"/>
                            </p:stCondLst>
                            <p:childTnLst>
                              <p:par>
                                <p:cTn id="20" presetID="6" presetClass="emph" presetSubtype="0" fill="hold" nodeType="afterEffect">
                                  <p:stCondLst>
                                    <p:cond delay="0"/>
                                  </p:stCondLst>
                                  <p:childTnLst>
                                    <p:animScale>
                                      <p:cBhvr>
                                        <p:cTn id="21" dur="5000" fill="hold"/>
                                        <p:tgtEl>
                                          <p:spTgt spid="14"/>
                                        </p:tgtEl>
                                      </p:cBhvr>
                                      <p:by x="150000" y="150000"/>
                                    </p:animScale>
                                  </p:childTnLst>
                                </p:cTn>
                              </p:par>
                              <p:par>
                                <p:cTn id="22" presetID="10" presetClass="exit" presetSubtype="0" fill="hold" nodeType="withEffect">
                                  <p:stCondLst>
                                    <p:cond delay="0"/>
                                  </p:stCondLst>
                                  <p:childTnLst>
                                    <p:animEffect transition="out" filter="fade">
                                      <p:cBhvr>
                                        <p:cTn id="23" dur="5000"/>
                                        <p:tgtEl>
                                          <p:spTgt spid="14"/>
                                        </p:tgtEl>
                                      </p:cBhvr>
                                    </p:animEffect>
                                    <p:set>
                                      <p:cBhvr>
                                        <p:cTn id="24" dur="1" fill="hold">
                                          <p:stCondLst>
                                            <p:cond delay="4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8D4AFCDA-D9C5-4851-9B91-21F325689EE7}"/>
              </a:ext>
            </a:extLst>
          </p:cNvPr>
          <p:cNvSpPr>
            <a:spLocks noGrp="1"/>
          </p:cNvSpPr>
          <p:nvPr>
            <p:ph type="dt" sz="half" idx="6"/>
          </p:nvPr>
        </p:nvSpPr>
        <p:spPr/>
        <p:txBody>
          <a:bodyPr/>
          <a:lstStyle/>
          <a:p>
            <a:fld id="{4384B9B0-B748-4BE2-A135-D86F6DABE9D2}" type="datetime2">
              <a:rPr lang="en-US" smtClean="0"/>
              <a:t>Thursday, June 4, 2020</a:t>
            </a:fld>
            <a:endParaRPr lang="en-US"/>
          </a:p>
        </p:txBody>
      </p:sp>
      <p:sp>
        <p:nvSpPr>
          <p:cNvPr id="4" name="Slayt Numarası Yer Tutucusu 3">
            <a:extLst>
              <a:ext uri="{FF2B5EF4-FFF2-40B4-BE49-F238E27FC236}">
                <a16:creationId xmlns:a16="http://schemas.microsoft.com/office/drawing/2014/main" id="{515D162C-0D36-4B82-BF1D-511A8731E5AA}"/>
              </a:ext>
            </a:extLst>
          </p:cNvPr>
          <p:cNvSpPr>
            <a:spLocks noGrp="1"/>
          </p:cNvSpPr>
          <p:nvPr>
            <p:ph type="sldNum" sz="quarter" idx="7"/>
          </p:nvPr>
        </p:nvSpPr>
        <p:spPr/>
        <p:txBody>
          <a:bodyPr/>
          <a:lstStyle/>
          <a:p>
            <a:fld id="{7E7BA886-454A-433D-B5B3-3CD00C4D3740}" type="slidenum">
              <a:rPr lang="en-US" smtClean="0"/>
              <a:t>6</a:t>
            </a:fld>
            <a:endParaRPr lang="en-US"/>
          </a:p>
        </p:txBody>
      </p:sp>
      <p:sp>
        <p:nvSpPr>
          <p:cNvPr id="6" name="Metin kutusu 5">
            <a:extLst>
              <a:ext uri="{FF2B5EF4-FFF2-40B4-BE49-F238E27FC236}">
                <a16:creationId xmlns:a16="http://schemas.microsoft.com/office/drawing/2014/main" id="{F0A2D855-518E-460F-9D4D-5650984E3DBA}"/>
              </a:ext>
            </a:extLst>
          </p:cNvPr>
          <p:cNvSpPr txBox="1"/>
          <p:nvPr/>
        </p:nvSpPr>
        <p:spPr>
          <a:xfrm>
            <a:off x="-16306" y="-8273"/>
            <a:ext cx="9144000" cy="276999"/>
          </a:xfrm>
          <a:prstGeom prst="rect">
            <a:avLst/>
          </a:prstGeom>
          <a:solidFill>
            <a:schemeClr val="bg1">
              <a:lumMod val="75000"/>
            </a:schemeClr>
          </a:solidFill>
          <a:ln>
            <a:solidFill>
              <a:schemeClr val="accent4">
                <a:lumMod val="75000"/>
              </a:schemeClr>
            </a:solidFill>
          </a:ln>
        </p:spPr>
        <p:txBody>
          <a:bodyPr wrap="square" rtlCol="0">
            <a:spAutoFit/>
          </a:bodyPr>
          <a:lstStyle/>
          <a:p>
            <a:pPr algn="r"/>
            <a:r>
              <a:rPr lang="tr-TR" sz="1200" dirty="0"/>
              <a:t>RADIOACTIVE  WASTE MANAGEMENT  </a:t>
            </a:r>
          </a:p>
        </p:txBody>
      </p:sp>
      <p:sp>
        <p:nvSpPr>
          <p:cNvPr id="7" name="Dikdörtgen 6">
            <a:extLst>
              <a:ext uri="{FF2B5EF4-FFF2-40B4-BE49-F238E27FC236}">
                <a16:creationId xmlns:a16="http://schemas.microsoft.com/office/drawing/2014/main" id="{A5CD209F-7D5E-4380-B05B-F5ABB6D4CB55}"/>
              </a:ext>
            </a:extLst>
          </p:cNvPr>
          <p:cNvSpPr/>
          <p:nvPr/>
        </p:nvSpPr>
        <p:spPr>
          <a:xfrm>
            <a:off x="26517" y="670080"/>
            <a:ext cx="9127693" cy="523220"/>
          </a:xfrm>
          <a:prstGeom prst="rect">
            <a:avLst/>
          </a:prstGeom>
        </p:spPr>
        <p:txBody>
          <a:bodyPr wrap="square">
            <a:spAutoFit/>
          </a:bodyPr>
          <a:lstStyle/>
          <a:p>
            <a:pPr algn="ctr"/>
            <a:r>
              <a:rPr lang="tr-TR" sz="2400" b="1" dirty="0" err="1">
                <a:highlight>
                  <a:srgbClr val="00FF00"/>
                </a:highlight>
              </a:rPr>
              <a:t>Types</a:t>
            </a:r>
            <a:r>
              <a:rPr lang="tr-TR" sz="2400" b="1" dirty="0">
                <a:highlight>
                  <a:srgbClr val="00FF00"/>
                </a:highlight>
              </a:rPr>
              <a:t> of </a:t>
            </a:r>
            <a:r>
              <a:rPr lang="tr-TR" sz="2800" b="1" dirty="0" err="1">
                <a:highlight>
                  <a:srgbClr val="00FF00"/>
                </a:highlight>
              </a:rPr>
              <a:t>Radioactive</a:t>
            </a:r>
            <a:r>
              <a:rPr lang="tr-TR" sz="2400" b="1" dirty="0">
                <a:highlight>
                  <a:srgbClr val="00FF00"/>
                </a:highlight>
              </a:rPr>
              <a:t> </a:t>
            </a:r>
            <a:r>
              <a:rPr lang="tr-TR" sz="2400" b="1" dirty="0" err="1">
                <a:highlight>
                  <a:srgbClr val="00FF00"/>
                </a:highlight>
              </a:rPr>
              <a:t>Waste</a:t>
            </a:r>
            <a:endParaRPr lang="tr-TR" sz="2400" b="1" dirty="0">
              <a:highlight>
                <a:srgbClr val="00FF00"/>
              </a:highlight>
            </a:endParaRPr>
          </a:p>
        </p:txBody>
      </p:sp>
      <p:sp>
        <p:nvSpPr>
          <p:cNvPr id="8" name="Dikdörtgen 7">
            <a:extLst>
              <a:ext uri="{FF2B5EF4-FFF2-40B4-BE49-F238E27FC236}">
                <a16:creationId xmlns:a16="http://schemas.microsoft.com/office/drawing/2014/main" id="{2DDDAE66-5554-46BC-A044-F01FCE80F72B}"/>
              </a:ext>
            </a:extLst>
          </p:cNvPr>
          <p:cNvSpPr/>
          <p:nvPr/>
        </p:nvSpPr>
        <p:spPr>
          <a:xfrm>
            <a:off x="1763688" y="1324858"/>
            <a:ext cx="7200800" cy="2585323"/>
          </a:xfrm>
          <a:prstGeom prst="rect">
            <a:avLst/>
          </a:prstGeom>
        </p:spPr>
        <p:txBody>
          <a:bodyPr wrap="square">
            <a:spAutoFit/>
          </a:bodyPr>
          <a:lstStyle/>
          <a:p>
            <a:r>
              <a:rPr lang="en-US" dirty="0">
                <a:solidFill>
                  <a:schemeClr val="bg1"/>
                </a:solidFill>
              </a:rPr>
              <a:t>According to the United States Nuclear Regulatory Commission more than 104 licensed nuclear facilities are located inside of the United States. These reactors total 20% of the energy consumption being used. All types of nuclear wastes have their own separate storage and clean-up procedures.</a:t>
            </a:r>
            <a:endParaRPr lang="tr-TR" dirty="0">
              <a:solidFill>
                <a:schemeClr val="bg1"/>
              </a:solidFill>
            </a:endParaRPr>
          </a:p>
          <a:p>
            <a:endParaRPr lang="tr-TR" dirty="0">
              <a:solidFill>
                <a:schemeClr val="bg1"/>
              </a:solidFill>
            </a:endParaRPr>
          </a:p>
          <a:p>
            <a:endParaRPr lang="tr-TR" dirty="0">
              <a:solidFill>
                <a:schemeClr val="bg1"/>
              </a:solidFill>
            </a:endParaRPr>
          </a:p>
          <a:p>
            <a:pPr marL="285750" indent="-285750">
              <a:buFont typeface="Arial" panose="020B0604020202020204" pitchFamily="34" charset="0"/>
              <a:buChar char="•"/>
            </a:pPr>
            <a:r>
              <a:rPr lang="tr-TR" dirty="0" err="1">
                <a:solidFill>
                  <a:schemeClr val="bg1"/>
                </a:solidFill>
                <a:latin typeface="+mj-lt"/>
              </a:rPr>
              <a:t>Low-level</a:t>
            </a:r>
            <a:r>
              <a:rPr lang="tr-TR" dirty="0">
                <a:solidFill>
                  <a:schemeClr val="bg1"/>
                </a:solidFill>
                <a:latin typeface="+mj-lt"/>
              </a:rPr>
              <a:t> </a:t>
            </a:r>
            <a:r>
              <a:rPr lang="tr-TR" dirty="0" err="1">
                <a:solidFill>
                  <a:schemeClr val="bg1"/>
                </a:solidFill>
                <a:latin typeface="+mj-lt"/>
              </a:rPr>
              <a:t>waste</a:t>
            </a:r>
            <a:r>
              <a:rPr lang="tr-TR" dirty="0">
                <a:solidFill>
                  <a:schemeClr val="bg1"/>
                </a:solidFill>
                <a:latin typeface="+mj-lt"/>
              </a:rPr>
              <a:t> (LLW)</a:t>
            </a:r>
          </a:p>
          <a:p>
            <a:pPr marL="285750" indent="-285750">
              <a:buFont typeface="Arial" panose="020B0604020202020204" pitchFamily="34" charset="0"/>
              <a:buChar char="•"/>
            </a:pPr>
            <a:r>
              <a:rPr lang="tr-TR" dirty="0" err="1">
                <a:solidFill>
                  <a:schemeClr val="bg1"/>
                </a:solidFill>
                <a:latin typeface="+mj-lt"/>
              </a:rPr>
              <a:t>Intermediate-level</a:t>
            </a:r>
            <a:r>
              <a:rPr lang="tr-TR" dirty="0">
                <a:solidFill>
                  <a:schemeClr val="bg1"/>
                </a:solidFill>
                <a:latin typeface="+mj-lt"/>
              </a:rPr>
              <a:t> </a:t>
            </a:r>
            <a:r>
              <a:rPr lang="tr-TR" dirty="0" err="1">
                <a:solidFill>
                  <a:schemeClr val="bg1"/>
                </a:solidFill>
                <a:latin typeface="+mj-lt"/>
              </a:rPr>
              <a:t>waste</a:t>
            </a:r>
            <a:r>
              <a:rPr lang="tr-TR" dirty="0">
                <a:solidFill>
                  <a:schemeClr val="bg1"/>
                </a:solidFill>
                <a:latin typeface="+mj-lt"/>
              </a:rPr>
              <a:t> (ILW)</a:t>
            </a:r>
          </a:p>
          <a:p>
            <a:pPr marL="285750" indent="-285750">
              <a:buFont typeface="Arial" panose="020B0604020202020204" pitchFamily="34" charset="0"/>
              <a:buChar char="•"/>
            </a:pPr>
            <a:r>
              <a:rPr lang="tr-TR" dirty="0">
                <a:solidFill>
                  <a:schemeClr val="bg1"/>
                </a:solidFill>
                <a:latin typeface="+mj-lt"/>
              </a:rPr>
              <a:t>High-</a:t>
            </a:r>
            <a:r>
              <a:rPr lang="tr-TR" dirty="0" err="1">
                <a:solidFill>
                  <a:schemeClr val="bg1"/>
                </a:solidFill>
                <a:latin typeface="+mj-lt"/>
              </a:rPr>
              <a:t>level</a:t>
            </a:r>
            <a:r>
              <a:rPr lang="tr-TR" dirty="0">
                <a:solidFill>
                  <a:schemeClr val="bg1"/>
                </a:solidFill>
                <a:latin typeface="+mj-lt"/>
              </a:rPr>
              <a:t> </a:t>
            </a:r>
            <a:r>
              <a:rPr lang="tr-TR" dirty="0" err="1">
                <a:solidFill>
                  <a:schemeClr val="bg1"/>
                </a:solidFill>
                <a:latin typeface="+mj-lt"/>
              </a:rPr>
              <a:t>waste</a:t>
            </a:r>
            <a:r>
              <a:rPr lang="tr-TR" dirty="0">
                <a:solidFill>
                  <a:schemeClr val="bg1"/>
                </a:solidFill>
                <a:latin typeface="+mj-lt"/>
              </a:rPr>
              <a:t> (HLW)</a:t>
            </a:r>
          </a:p>
        </p:txBody>
      </p:sp>
      <p:pic>
        <p:nvPicPr>
          <p:cNvPr id="10" name="Resim 9">
            <a:extLst>
              <a:ext uri="{FF2B5EF4-FFF2-40B4-BE49-F238E27FC236}">
                <a16:creationId xmlns:a16="http://schemas.microsoft.com/office/drawing/2014/main" id="{327497FC-DA83-4AE1-8873-4E5D6FC4A8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4087" y="4437112"/>
            <a:ext cx="2393977" cy="2393977"/>
          </a:xfrm>
          <a:prstGeom prst="rect">
            <a:avLst/>
          </a:prstGeom>
        </p:spPr>
      </p:pic>
    </p:spTree>
    <p:extLst>
      <p:ext uri="{BB962C8B-B14F-4D97-AF65-F5344CB8AC3E}">
        <p14:creationId xmlns:p14="http://schemas.microsoft.com/office/powerpoint/2010/main" val="24670093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8D4AFCDA-D9C5-4851-9B91-21F325689EE7}"/>
              </a:ext>
            </a:extLst>
          </p:cNvPr>
          <p:cNvSpPr>
            <a:spLocks noGrp="1"/>
          </p:cNvSpPr>
          <p:nvPr>
            <p:ph type="dt" sz="half" idx="6"/>
          </p:nvPr>
        </p:nvSpPr>
        <p:spPr/>
        <p:txBody>
          <a:bodyPr/>
          <a:lstStyle/>
          <a:p>
            <a:fld id="{E04CD4CD-2839-4D84-BF58-0FFB53C55757}" type="datetime2">
              <a:rPr lang="en-US" smtClean="0"/>
              <a:t>Thursday, June 4, 2020</a:t>
            </a:fld>
            <a:endParaRPr lang="en-US"/>
          </a:p>
        </p:txBody>
      </p:sp>
      <p:sp>
        <p:nvSpPr>
          <p:cNvPr id="4" name="Slayt Numarası Yer Tutucusu 3">
            <a:extLst>
              <a:ext uri="{FF2B5EF4-FFF2-40B4-BE49-F238E27FC236}">
                <a16:creationId xmlns:a16="http://schemas.microsoft.com/office/drawing/2014/main" id="{515D162C-0D36-4B82-BF1D-511A8731E5AA}"/>
              </a:ext>
            </a:extLst>
          </p:cNvPr>
          <p:cNvSpPr>
            <a:spLocks noGrp="1"/>
          </p:cNvSpPr>
          <p:nvPr>
            <p:ph type="sldNum" sz="quarter" idx="7"/>
          </p:nvPr>
        </p:nvSpPr>
        <p:spPr/>
        <p:txBody>
          <a:bodyPr/>
          <a:lstStyle/>
          <a:p>
            <a:fld id="{7E7BA886-454A-433D-B5B3-3CD00C4D3740}" type="slidenum">
              <a:rPr lang="en-US" smtClean="0"/>
              <a:t>7</a:t>
            </a:fld>
            <a:endParaRPr lang="en-US"/>
          </a:p>
        </p:txBody>
      </p:sp>
      <p:pic>
        <p:nvPicPr>
          <p:cNvPr id="5" name="Resim 4">
            <a:extLst>
              <a:ext uri="{FF2B5EF4-FFF2-40B4-BE49-F238E27FC236}">
                <a16:creationId xmlns:a16="http://schemas.microsoft.com/office/drawing/2014/main" id="{67112297-2576-43D4-997D-B1C40C68112F}"/>
              </a:ext>
            </a:extLst>
          </p:cNvPr>
          <p:cNvPicPr>
            <a:picLocks noChangeAspect="1"/>
          </p:cNvPicPr>
          <p:nvPr/>
        </p:nvPicPr>
        <p:blipFill>
          <a:blip r:embed="rId3"/>
          <a:stretch>
            <a:fillRect/>
          </a:stretch>
        </p:blipFill>
        <p:spPr>
          <a:xfrm>
            <a:off x="7816453" y="5778454"/>
            <a:ext cx="1075176" cy="1079546"/>
          </a:xfrm>
          <a:prstGeom prst="rect">
            <a:avLst/>
          </a:prstGeom>
          <a:effectLst>
            <a:outerShdw blurRad="76200" dir="13500000" sy="23000" kx="1200000" algn="br" rotWithShape="0">
              <a:prstClr val="black">
                <a:alpha val="20000"/>
              </a:prstClr>
            </a:outerShdw>
          </a:effectLst>
        </p:spPr>
      </p:pic>
      <p:sp>
        <p:nvSpPr>
          <p:cNvPr id="6" name="Metin kutusu 5">
            <a:extLst>
              <a:ext uri="{FF2B5EF4-FFF2-40B4-BE49-F238E27FC236}">
                <a16:creationId xmlns:a16="http://schemas.microsoft.com/office/drawing/2014/main" id="{7596E55F-1BCA-4FE5-A7CD-6E002CB0E873}"/>
              </a:ext>
            </a:extLst>
          </p:cNvPr>
          <p:cNvSpPr txBox="1"/>
          <p:nvPr/>
        </p:nvSpPr>
        <p:spPr>
          <a:xfrm>
            <a:off x="1" y="-8273"/>
            <a:ext cx="9127694" cy="276999"/>
          </a:xfrm>
          <a:prstGeom prst="rect">
            <a:avLst/>
          </a:prstGeom>
          <a:solidFill>
            <a:schemeClr val="bg1">
              <a:lumMod val="75000"/>
            </a:schemeClr>
          </a:solidFill>
          <a:ln>
            <a:solidFill>
              <a:schemeClr val="accent4">
                <a:lumMod val="75000"/>
              </a:schemeClr>
            </a:solidFill>
          </a:ln>
        </p:spPr>
        <p:txBody>
          <a:bodyPr wrap="square" rtlCol="0">
            <a:spAutoFit/>
          </a:bodyPr>
          <a:lstStyle/>
          <a:p>
            <a:pPr algn="r"/>
            <a:r>
              <a:rPr lang="tr-TR" sz="1200" dirty="0"/>
              <a:t>RADIOACTİVE WASTE MANAGEMENT   </a:t>
            </a:r>
          </a:p>
        </p:txBody>
      </p:sp>
      <p:sp>
        <p:nvSpPr>
          <p:cNvPr id="7" name="Metin kutusu 6">
            <a:extLst>
              <a:ext uri="{FF2B5EF4-FFF2-40B4-BE49-F238E27FC236}">
                <a16:creationId xmlns:a16="http://schemas.microsoft.com/office/drawing/2014/main" id="{68AC1AB5-28DF-4F73-8A7C-16C856E5BC64}"/>
              </a:ext>
            </a:extLst>
          </p:cNvPr>
          <p:cNvSpPr txBox="1"/>
          <p:nvPr/>
        </p:nvSpPr>
        <p:spPr>
          <a:xfrm>
            <a:off x="326344" y="1509543"/>
            <a:ext cx="8458701" cy="646331"/>
          </a:xfrm>
          <a:prstGeom prst="rect">
            <a:avLst/>
          </a:prstGeom>
          <a:noFill/>
        </p:spPr>
        <p:txBody>
          <a:bodyPr wrap="square" rtlCol="0">
            <a:spAutoFit/>
          </a:bodyPr>
          <a:lstStyle/>
          <a:p>
            <a:endParaRPr lang="tr-TR" dirty="0"/>
          </a:p>
          <a:p>
            <a:r>
              <a:rPr lang="en-US" dirty="0"/>
              <a:t> </a:t>
            </a:r>
            <a:r>
              <a:rPr lang="tr-TR" dirty="0"/>
              <a:t>         </a:t>
            </a:r>
          </a:p>
        </p:txBody>
      </p:sp>
      <p:pic>
        <p:nvPicPr>
          <p:cNvPr id="8" name="Resim 7">
            <a:extLst>
              <a:ext uri="{FF2B5EF4-FFF2-40B4-BE49-F238E27FC236}">
                <a16:creationId xmlns:a16="http://schemas.microsoft.com/office/drawing/2014/main" id="{4C1B4A50-9C38-4C31-A8D1-1C1364F3CC7A}"/>
              </a:ext>
            </a:extLst>
          </p:cNvPr>
          <p:cNvPicPr>
            <a:picLocks noChangeAspect="1"/>
          </p:cNvPicPr>
          <p:nvPr/>
        </p:nvPicPr>
        <p:blipFill>
          <a:blip r:embed="rId4"/>
          <a:stretch>
            <a:fillRect/>
          </a:stretch>
        </p:blipFill>
        <p:spPr>
          <a:xfrm>
            <a:off x="383228" y="625361"/>
            <a:ext cx="7478654" cy="5597305"/>
          </a:xfrm>
          <a:prstGeom prst="rect">
            <a:avLst/>
          </a:prstGeom>
        </p:spPr>
      </p:pic>
    </p:spTree>
    <p:extLst>
      <p:ext uri="{BB962C8B-B14F-4D97-AF65-F5344CB8AC3E}">
        <p14:creationId xmlns:p14="http://schemas.microsoft.com/office/powerpoint/2010/main" val="21746332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8D4AFCDA-D9C5-4851-9B91-21F325689EE7}"/>
              </a:ext>
            </a:extLst>
          </p:cNvPr>
          <p:cNvSpPr>
            <a:spLocks noGrp="1"/>
          </p:cNvSpPr>
          <p:nvPr>
            <p:ph type="dt" sz="half" idx="6"/>
          </p:nvPr>
        </p:nvSpPr>
        <p:spPr/>
        <p:txBody>
          <a:bodyPr/>
          <a:lstStyle/>
          <a:p>
            <a:fld id="{91CB9E54-7C5B-4201-82EB-BCCD28216B6A}" type="datetime2">
              <a:rPr lang="en-US" smtClean="0"/>
              <a:t>Thursday, June 4, 2020</a:t>
            </a:fld>
            <a:endParaRPr lang="en-US"/>
          </a:p>
        </p:txBody>
      </p:sp>
      <p:sp>
        <p:nvSpPr>
          <p:cNvPr id="4" name="Slayt Numarası Yer Tutucusu 3">
            <a:extLst>
              <a:ext uri="{FF2B5EF4-FFF2-40B4-BE49-F238E27FC236}">
                <a16:creationId xmlns:a16="http://schemas.microsoft.com/office/drawing/2014/main" id="{515D162C-0D36-4B82-BF1D-511A8731E5AA}"/>
              </a:ext>
            </a:extLst>
          </p:cNvPr>
          <p:cNvSpPr>
            <a:spLocks noGrp="1"/>
          </p:cNvSpPr>
          <p:nvPr>
            <p:ph type="sldNum" sz="quarter" idx="7"/>
          </p:nvPr>
        </p:nvSpPr>
        <p:spPr/>
        <p:txBody>
          <a:bodyPr/>
          <a:lstStyle/>
          <a:p>
            <a:fld id="{7E7BA886-454A-433D-B5B3-3CD00C4D3740}" type="slidenum">
              <a:rPr lang="en-US" smtClean="0"/>
              <a:t>8</a:t>
            </a:fld>
            <a:endParaRPr lang="en-US"/>
          </a:p>
        </p:txBody>
      </p:sp>
      <p:pic>
        <p:nvPicPr>
          <p:cNvPr id="5" name="Resim 4">
            <a:extLst>
              <a:ext uri="{FF2B5EF4-FFF2-40B4-BE49-F238E27FC236}">
                <a16:creationId xmlns:a16="http://schemas.microsoft.com/office/drawing/2014/main" id="{67112297-2576-43D4-997D-B1C40C68112F}"/>
              </a:ext>
            </a:extLst>
          </p:cNvPr>
          <p:cNvPicPr>
            <a:picLocks noChangeAspect="1"/>
          </p:cNvPicPr>
          <p:nvPr/>
        </p:nvPicPr>
        <p:blipFill>
          <a:blip r:embed="rId3"/>
          <a:stretch>
            <a:fillRect/>
          </a:stretch>
        </p:blipFill>
        <p:spPr>
          <a:xfrm>
            <a:off x="7967631" y="5686029"/>
            <a:ext cx="1120190" cy="1124744"/>
          </a:xfrm>
          <a:prstGeom prst="rect">
            <a:avLst/>
          </a:prstGeom>
          <a:effectLst>
            <a:outerShdw blurRad="76200" dir="13500000" sy="23000" kx="1200000" algn="br" rotWithShape="0">
              <a:prstClr val="black">
                <a:alpha val="20000"/>
              </a:prstClr>
            </a:outerShdw>
          </a:effectLst>
        </p:spPr>
      </p:pic>
      <p:sp>
        <p:nvSpPr>
          <p:cNvPr id="6" name="Metin kutusu 5">
            <a:extLst>
              <a:ext uri="{FF2B5EF4-FFF2-40B4-BE49-F238E27FC236}">
                <a16:creationId xmlns:a16="http://schemas.microsoft.com/office/drawing/2014/main" id="{FA32DCF5-9A84-4ABC-92D4-2EB152559809}"/>
              </a:ext>
            </a:extLst>
          </p:cNvPr>
          <p:cNvSpPr txBox="1"/>
          <p:nvPr/>
        </p:nvSpPr>
        <p:spPr>
          <a:xfrm>
            <a:off x="-16306" y="-8273"/>
            <a:ext cx="9144000" cy="276999"/>
          </a:xfrm>
          <a:prstGeom prst="rect">
            <a:avLst/>
          </a:prstGeom>
          <a:solidFill>
            <a:schemeClr val="bg1">
              <a:lumMod val="75000"/>
            </a:schemeClr>
          </a:solidFill>
          <a:ln>
            <a:solidFill>
              <a:schemeClr val="accent4">
                <a:lumMod val="75000"/>
              </a:schemeClr>
            </a:solidFill>
          </a:ln>
        </p:spPr>
        <p:txBody>
          <a:bodyPr wrap="square" rtlCol="0">
            <a:spAutoFit/>
          </a:bodyPr>
          <a:lstStyle/>
          <a:p>
            <a:pPr algn="r"/>
            <a:r>
              <a:rPr lang="tr-TR" sz="1200" dirty="0"/>
              <a:t>RADIOACTIVE WASTE MANAGEMENT   </a:t>
            </a:r>
          </a:p>
        </p:txBody>
      </p:sp>
      <p:sp>
        <p:nvSpPr>
          <p:cNvPr id="3" name="Dikdörtgen 2">
            <a:extLst>
              <a:ext uri="{FF2B5EF4-FFF2-40B4-BE49-F238E27FC236}">
                <a16:creationId xmlns:a16="http://schemas.microsoft.com/office/drawing/2014/main" id="{C60AF4DA-28CC-43C4-AE95-191DC5E0A03A}"/>
              </a:ext>
            </a:extLst>
          </p:cNvPr>
          <p:cNvSpPr/>
          <p:nvPr/>
        </p:nvSpPr>
        <p:spPr>
          <a:xfrm>
            <a:off x="-35930" y="424933"/>
            <a:ext cx="9160306" cy="369332"/>
          </a:xfrm>
          <a:prstGeom prst="rect">
            <a:avLst/>
          </a:prstGeom>
        </p:spPr>
        <p:txBody>
          <a:bodyPr wrap="square">
            <a:spAutoFit/>
          </a:bodyPr>
          <a:lstStyle/>
          <a:p>
            <a:pPr algn="ctr"/>
            <a:endParaRPr lang="tr-TR" b="1" dirty="0"/>
          </a:p>
        </p:txBody>
      </p:sp>
      <p:sp>
        <p:nvSpPr>
          <p:cNvPr id="9" name="Dikdörtgen 8">
            <a:extLst>
              <a:ext uri="{FF2B5EF4-FFF2-40B4-BE49-F238E27FC236}">
                <a16:creationId xmlns:a16="http://schemas.microsoft.com/office/drawing/2014/main" id="{6F011184-9F1B-448E-B740-236D9BC1F8B0}"/>
              </a:ext>
            </a:extLst>
          </p:cNvPr>
          <p:cNvSpPr/>
          <p:nvPr/>
        </p:nvSpPr>
        <p:spPr>
          <a:xfrm>
            <a:off x="1680228" y="794265"/>
            <a:ext cx="7481013" cy="3257302"/>
          </a:xfrm>
          <a:prstGeom prst="rect">
            <a:avLst/>
          </a:prstGeom>
        </p:spPr>
        <p:txBody>
          <a:bodyPr wrap="square">
            <a:spAutoFit/>
          </a:bodyPr>
          <a:lstStyle/>
          <a:p>
            <a:endParaRPr lang="tr-TR" dirty="0">
              <a:solidFill>
                <a:schemeClr val="bg1"/>
              </a:solidFill>
            </a:endParaRPr>
          </a:p>
          <a:p>
            <a:pPr marL="325120" indent="-312420">
              <a:lnSpc>
                <a:spcPct val="100000"/>
              </a:lnSpc>
              <a:spcBef>
                <a:spcPts val="830"/>
              </a:spcBef>
              <a:buFont typeface="Arial"/>
              <a:buChar char="•"/>
              <a:tabLst>
                <a:tab pos="324485" algn="l"/>
                <a:tab pos="325120" algn="l"/>
              </a:tabLst>
            </a:pPr>
            <a:r>
              <a:rPr lang="en-US" b="1" spc="-65" dirty="0">
                <a:solidFill>
                  <a:srgbClr val="FFFFFF"/>
                </a:solidFill>
                <a:latin typeface="Trebuchet MS"/>
                <a:cs typeface="Trebuchet MS"/>
              </a:rPr>
              <a:t>HLW </a:t>
            </a:r>
            <a:r>
              <a:rPr lang="en-US" spc="-5" dirty="0">
                <a:solidFill>
                  <a:srgbClr val="FFFFFF"/>
                </a:solidFill>
                <a:latin typeface="Trebuchet MS"/>
                <a:cs typeface="Trebuchet MS"/>
              </a:rPr>
              <a:t>is </a:t>
            </a:r>
            <a:r>
              <a:rPr lang="en-US" spc="-10" dirty="0">
                <a:solidFill>
                  <a:srgbClr val="FFFFFF"/>
                </a:solidFill>
                <a:latin typeface="Trebuchet MS"/>
                <a:cs typeface="Trebuchet MS"/>
              </a:rPr>
              <a:t>produced </a:t>
            </a:r>
            <a:r>
              <a:rPr lang="en-US" spc="-5" dirty="0">
                <a:solidFill>
                  <a:srgbClr val="FFFFFF"/>
                </a:solidFill>
                <a:latin typeface="Trebuchet MS"/>
                <a:cs typeface="Trebuchet MS"/>
              </a:rPr>
              <a:t>by nuclear</a:t>
            </a:r>
            <a:r>
              <a:rPr lang="en-US" spc="75" dirty="0">
                <a:solidFill>
                  <a:srgbClr val="FFFFFF"/>
                </a:solidFill>
                <a:latin typeface="Trebuchet MS"/>
                <a:cs typeface="Trebuchet MS"/>
              </a:rPr>
              <a:t> </a:t>
            </a:r>
            <a:r>
              <a:rPr lang="en-US" spc="-5" dirty="0">
                <a:solidFill>
                  <a:srgbClr val="FFFFFF"/>
                </a:solidFill>
                <a:latin typeface="Trebuchet MS"/>
                <a:cs typeface="Trebuchet MS"/>
              </a:rPr>
              <a:t>reactors.</a:t>
            </a:r>
            <a:endParaRPr lang="en-US" dirty="0">
              <a:latin typeface="Trebuchet MS"/>
              <a:cs typeface="Trebuchet MS"/>
            </a:endParaRPr>
          </a:p>
          <a:p>
            <a:pPr marL="241300" marR="5080" indent="-228600">
              <a:lnSpc>
                <a:spcPts val="2380"/>
              </a:lnSpc>
              <a:spcBef>
                <a:spcPts val="1030"/>
              </a:spcBef>
              <a:buClr>
                <a:srgbClr val="FFFFFF"/>
              </a:buClr>
              <a:buFont typeface="Arial"/>
              <a:buChar char="•"/>
              <a:tabLst>
                <a:tab pos="324485" algn="l"/>
                <a:tab pos="325120" algn="l"/>
              </a:tabLst>
            </a:pPr>
            <a:r>
              <a:rPr lang="en-US" dirty="0"/>
              <a:t>	</a:t>
            </a:r>
            <a:r>
              <a:rPr lang="en-US" spc="-95" dirty="0">
                <a:solidFill>
                  <a:srgbClr val="FFFFFF"/>
                </a:solidFill>
                <a:latin typeface="Trebuchet MS"/>
                <a:cs typeface="Trebuchet MS"/>
              </a:rPr>
              <a:t>HLW </a:t>
            </a:r>
            <a:r>
              <a:rPr lang="en-US" spc="-5" dirty="0">
                <a:solidFill>
                  <a:srgbClr val="FFFFFF"/>
                </a:solidFill>
                <a:latin typeface="Trebuchet MS"/>
                <a:cs typeface="Trebuchet MS"/>
              </a:rPr>
              <a:t>worldwide is currently </a:t>
            </a:r>
            <a:r>
              <a:rPr lang="en-US" spc="-10" dirty="0">
                <a:solidFill>
                  <a:srgbClr val="FFFFFF"/>
                </a:solidFill>
                <a:latin typeface="Trebuchet MS"/>
                <a:cs typeface="Trebuchet MS"/>
              </a:rPr>
              <a:t>increasing </a:t>
            </a:r>
            <a:r>
              <a:rPr lang="en-US" spc="-5" dirty="0">
                <a:solidFill>
                  <a:srgbClr val="FFFFFF"/>
                </a:solidFill>
                <a:latin typeface="Trebuchet MS"/>
                <a:cs typeface="Trebuchet MS"/>
              </a:rPr>
              <a:t>by </a:t>
            </a:r>
            <a:r>
              <a:rPr lang="en-US" spc="-10" dirty="0">
                <a:solidFill>
                  <a:srgbClr val="FFFFFF"/>
                </a:solidFill>
                <a:latin typeface="Trebuchet MS"/>
                <a:cs typeface="Trebuchet MS"/>
              </a:rPr>
              <a:t>about 12,000 </a:t>
            </a:r>
            <a:r>
              <a:rPr lang="en-US" spc="-5" dirty="0">
                <a:solidFill>
                  <a:srgbClr val="FFFFFF"/>
                </a:solidFill>
                <a:latin typeface="Trebuchet MS"/>
                <a:cs typeface="Trebuchet MS"/>
              </a:rPr>
              <a:t>metric  </a:t>
            </a:r>
            <a:r>
              <a:rPr lang="en-US" spc="-10" dirty="0">
                <a:solidFill>
                  <a:srgbClr val="FFFFFF"/>
                </a:solidFill>
                <a:latin typeface="Trebuchet MS"/>
                <a:cs typeface="Trebuchet MS"/>
              </a:rPr>
              <a:t>tons </a:t>
            </a:r>
            <a:r>
              <a:rPr lang="en-US" spc="-5" dirty="0">
                <a:solidFill>
                  <a:srgbClr val="FFFFFF"/>
                </a:solidFill>
                <a:latin typeface="Trebuchet MS"/>
                <a:cs typeface="Trebuchet MS"/>
              </a:rPr>
              <a:t>every</a:t>
            </a:r>
            <a:r>
              <a:rPr lang="en-US" dirty="0">
                <a:solidFill>
                  <a:srgbClr val="FFFFFF"/>
                </a:solidFill>
                <a:latin typeface="Trebuchet MS"/>
                <a:cs typeface="Trebuchet MS"/>
              </a:rPr>
              <a:t> </a:t>
            </a:r>
            <a:r>
              <a:rPr lang="en-US" spc="-10" dirty="0">
                <a:solidFill>
                  <a:srgbClr val="FFFFFF"/>
                </a:solidFill>
                <a:latin typeface="Trebuchet MS"/>
                <a:cs typeface="Trebuchet MS"/>
              </a:rPr>
              <a:t>year</a:t>
            </a:r>
            <a:endParaRPr lang="en-US" dirty="0">
              <a:latin typeface="Trebuchet MS"/>
              <a:cs typeface="Trebuchet MS"/>
            </a:endParaRPr>
          </a:p>
          <a:p>
            <a:pPr marL="241300" marR="147320" indent="-228600">
              <a:lnSpc>
                <a:spcPts val="2380"/>
              </a:lnSpc>
              <a:spcBef>
                <a:spcPts val="1000"/>
              </a:spcBef>
              <a:buClr>
                <a:srgbClr val="FFFFFF"/>
              </a:buClr>
              <a:buFont typeface="Arial"/>
              <a:buChar char="•"/>
              <a:tabLst>
                <a:tab pos="324485" algn="l"/>
                <a:tab pos="325120" algn="l"/>
              </a:tabLst>
            </a:pPr>
            <a:r>
              <a:rPr lang="en-US" dirty="0"/>
              <a:t>	</a:t>
            </a:r>
            <a:r>
              <a:rPr lang="en-US" spc="-5" dirty="0">
                <a:solidFill>
                  <a:srgbClr val="FFFFFF"/>
                </a:solidFill>
                <a:latin typeface="Trebuchet MS"/>
                <a:cs typeface="Trebuchet MS"/>
              </a:rPr>
              <a:t>In 2010, there </a:t>
            </a:r>
            <a:r>
              <a:rPr lang="en-US" spc="-10" dirty="0">
                <a:solidFill>
                  <a:srgbClr val="FFFFFF"/>
                </a:solidFill>
                <a:latin typeface="Trebuchet MS"/>
                <a:cs typeface="Trebuchet MS"/>
              </a:rPr>
              <a:t>was </a:t>
            </a:r>
            <a:r>
              <a:rPr lang="en-US" spc="-5" dirty="0">
                <a:solidFill>
                  <a:srgbClr val="FFFFFF"/>
                </a:solidFill>
                <a:latin typeface="Trebuchet MS"/>
                <a:cs typeface="Trebuchet MS"/>
              </a:rPr>
              <a:t>very roughly estimated </a:t>
            </a:r>
            <a:r>
              <a:rPr lang="en-US" dirty="0">
                <a:solidFill>
                  <a:srgbClr val="FFFFFF"/>
                </a:solidFill>
                <a:latin typeface="Trebuchet MS"/>
                <a:cs typeface="Trebuchet MS"/>
              </a:rPr>
              <a:t>to </a:t>
            </a:r>
            <a:r>
              <a:rPr lang="en-US" spc="-5" dirty="0">
                <a:solidFill>
                  <a:srgbClr val="FFFFFF"/>
                </a:solidFill>
                <a:latin typeface="Trebuchet MS"/>
                <a:cs typeface="Trebuchet MS"/>
              </a:rPr>
              <a:t>be stored some  </a:t>
            </a:r>
            <a:r>
              <a:rPr lang="en-US" spc="-10" dirty="0">
                <a:solidFill>
                  <a:srgbClr val="FFFFFF"/>
                </a:solidFill>
                <a:latin typeface="Trebuchet MS"/>
                <a:cs typeface="Trebuchet MS"/>
              </a:rPr>
              <a:t>250,000 </a:t>
            </a:r>
            <a:r>
              <a:rPr lang="en-US" spc="-5" dirty="0">
                <a:solidFill>
                  <a:srgbClr val="FFFFFF"/>
                </a:solidFill>
                <a:latin typeface="Trebuchet MS"/>
                <a:cs typeface="Trebuchet MS"/>
              </a:rPr>
              <a:t>tons </a:t>
            </a:r>
            <a:r>
              <a:rPr lang="en-US" spc="-10" dirty="0">
                <a:solidFill>
                  <a:srgbClr val="FFFFFF"/>
                </a:solidFill>
                <a:latin typeface="Trebuchet MS"/>
                <a:cs typeface="Trebuchet MS"/>
              </a:rPr>
              <a:t>of </a:t>
            </a:r>
            <a:r>
              <a:rPr lang="en-US" spc="-5" dirty="0">
                <a:solidFill>
                  <a:srgbClr val="FFFFFF"/>
                </a:solidFill>
                <a:latin typeface="Trebuchet MS"/>
                <a:cs typeface="Trebuchet MS"/>
              </a:rPr>
              <a:t>nuclear</a:t>
            </a:r>
            <a:r>
              <a:rPr lang="en-US" spc="-10" dirty="0">
                <a:solidFill>
                  <a:srgbClr val="FFFFFF"/>
                </a:solidFill>
                <a:latin typeface="Trebuchet MS"/>
                <a:cs typeface="Trebuchet MS"/>
              </a:rPr>
              <a:t> </a:t>
            </a:r>
            <a:r>
              <a:rPr lang="en-US" spc="-95" dirty="0">
                <a:solidFill>
                  <a:srgbClr val="FFFFFF"/>
                </a:solidFill>
                <a:latin typeface="Trebuchet MS"/>
                <a:cs typeface="Trebuchet MS"/>
              </a:rPr>
              <a:t>HLW</a:t>
            </a:r>
            <a:endParaRPr lang="en-US" dirty="0">
              <a:latin typeface="Trebuchet MS"/>
              <a:cs typeface="Trebuchet MS"/>
            </a:endParaRPr>
          </a:p>
          <a:p>
            <a:pPr marL="241300" marR="116205" indent="-228600">
              <a:lnSpc>
                <a:spcPts val="2380"/>
              </a:lnSpc>
              <a:spcBef>
                <a:spcPts val="990"/>
              </a:spcBef>
              <a:buClr>
                <a:srgbClr val="FFFFFF"/>
              </a:buClr>
              <a:buFont typeface="Arial"/>
              <a:buChar char="•"/>
              <a:tabLst>
                <a:tab pos="324485" algn="l"/>
                <a:tab pos="325120" algn="l"/>
              </a:tabLst>
            </a:pPr>
            <a:r>
              <a:rPr lang="en-US" dirty="0"/>
              <a:t>	</a:t>
            </a:r>
            <a:r>
              <a:rPr lang="en-US" spc="-5" dirty="0">
                <a:solidFill>
                  <a:srgbClr val="FFFFFF"/>
                </a:solidFill>
                <a:latin typeface="Trebuchet MS"/>
                <a:cs typeface="Trebuchet MS"/>
              </a:rPr>
              <a:t>that the </a:t>
            </a:r>
            <a:r>
              <a:rPr lang="en-US" spc="-10" dirty="0">
                <a:solidFill>
                  <a:srgbClr val="FFFFFF"/>
                </a:solidFill>
                <a:latin typeface="Trebuchet MS"/>
                <a:cs typeface="Trebuchet MS"/>
              </a:rPr>
              <a:t>main proposed </a:t>
            </a:r>
            <a:r>
              <a:rPr lang="en-US" spc="-5" dirty="0">
                <a:solidFill>
                  <a:srgbClr val="FFFFFF"/>
                </a:solidFill>
                <a:latin typeface="Trebuchet MS"/>
                <a:cs typeface="Trebuchet MS"/>
              </a:rPr>
              <a:t>long-term solution is </a:t>
            </a:r>
            <a:r>
              <a:rPr lang="en-US" spc="-10" dirty="0">
                <a:solidFill>
                  <a:srgbClr val="FFFFFF"/>
                </a:solidFill>
                <a:latin typeface="Trebuchet MS"/>
                <a:cs typeface="Trebuchet MS"/>
              </a:rPr>
              <a:t>deep </a:t>
            </a:r>
            <a:r>
              <a:rPr lang="en-US" spc="-5" dirty="0">
                <a:solidFill>
                  <a:srgbClr val="FFFFFF"/>
                </a:solidFill>
                <a:latin typeface="Trebuchet MS"/>
                <a:cs typeface="Trebuchet MS"/>
              </a:rPr>
              <a:t>geological  </a:t>
            </a:r>
            <a:r>
              <a:rPr lang="en-US" spc="-10" dirty="0">
                <a:solidFill>
                  <a:srgbClr val="FFFFFF"/>
                </a:solidFill>
                <a:latin typeface="Trebuchet MS"/>
                <a:cs typeface="Trebuchet MS"/>
              </a:rPr>
              <a:t>burial, </a:t>
            </a:r>
            <a:r>
              <a:rPr lang="en-US" spc="-5" dirty="0">
                <a:solidFill>
                  <a:srgbClr val="FFFFFF"/>
                </a:solidFill>
                <a:latin typeface="Trebuchet MS"/>
                <a:cs typeface="Trebuchet MS"/>
              </a:rPr>
              <a:t>either in a </a:t>
            </a:r>
            <a:r>
              <a:rPr lang="en-US" spc="-10" dirty="0">
                <a:solidFill>
                  <a:srgbClr val="FFFFFF"/>
                </a:solidFill>
                <a:latin typeface="Trebuchet MS"/>
                <a:cs typeface="Trebuchet MS"/>
              </a:rPr>
              <a:t>mine </a:t>
            </a:r>
            <a:r>
              <a:rPr lang="en-US" spc="-5" dirty="0">
                <a:solidFill>
                  <a:srgbClr val="FFFFFF"/>
                </a:solidFill>
                <a:latin typeface="Trebuchet MS"/>
                <a:cs typeface="Trebuchet MS"/>
              </a:rPr>
              <a:t>or a </a:t>
            </a:r>
            <a:r>
              <a:rPr lang="en-US" spc="-10" dirty="0">
                <a:solidFill>
                  <a:srgbClr val="FFFFFF"/>
                </a:solidFill>
                <a:latin typeface="Trebuchet MS"/>
                <a:cs typeface="Trebuchet MS"/>
              </a:rPr>
              <a:t>deep</a:t>
            </a:r>
            <a:r>
              <a:rPr lang="en-US" spc="10" dirty="0">
                <a:solidFill>
                  <a:srgbClr val="FFFFFF"/>
                </a:solidFill>
                <a:latin typeface="Trebuchet MS"/>
                <a:cs typeface="Trebuchet MS"/>
              </a:rPr>
              <a:t> </a:t>
            </a:r>
            <a:r>
              <a:rPr lang="en-US" spc="-10" dirty="0">
                <a:solidFill>
                  <a:srgbClr val="FFFFFF"/>
                </a:solidFill>
                <a:latin typeface="Trebuchet MS"/>
                <a:cs typeface="Trebuchet MS"/>
              </a:rPr>
              <a:t>borehole.</a:t>
            </a:r>
            <a:endParaRPr lang="en-US" dirty="0">
              <a:latin typeface="Trebuchet MS"/>
              <a:cs typeface="Trebuchet MS"/>
            </a:endParaRPr>
          </a:p>
          <a:p>
            <a:endParaRPr lang="tr-TR" dirty="0">
              <a:solidFill>
                <a:schemeClr val="bg1"/>
              </a:solidFill>
            </a:endParaRPr>
          </a:p>
        </p:txBody>
      </p:sp>
      <p:sp>
        <p:nvSpPr>
          <p:cNvPr id="10" name="Dikdörtgen 9">
            <a:extLst>
              <a:ext uri="{FF2B5EF4-FFF2-40B4-BE49-F238E27FC236}">
                <a16:creationId xmlns:a16="http://schemas.microsoft.com/office/drawing/2014/main" id="{12405562-0FFC-4450-B44A-D791EE0A991E}"/>
              </a:ext>
            </a:extLst>
          </p:cNvPr>
          <p:cNvSpPr/>
          <p:nvPr/>
        </p:nvSpPr>
        <p:spPr>
          <a:xfrm>
            <a:off x="2267744" y="424933"/>
            <a:ext cx="3816424" cy="461665"/>
          </a:xfrm>
          <a:prstGeom prst="rect">
            <a:avLst/>
          </a:prstGeom>
        </p:spPr>
        <p:txBody>
          <a:bodyPr wrap="square">
            <a:spAutoFit/>
          </a:bodyPr>
          <a:lstStyle/>
          <a:p>
            <a:r>
              <a:rPr lang="en-US" sz="2400" b="1" dirty="0">
                <a:highlight>
                  <a:srgbClr val="FFFF00"/>
                </a:highlight>
              </a:rPr>
              <a:t>High-level Waste</a:t>
            </a:r>
            <a:endParaRPr lang="tr-TR" sz="2400" b="1" dirty="0">
              <a:highlight>
                <a:srgbClr val="FFFF00"/>
              </a:highlight>
            </a:endParaRPr>
          </a:p>
        </p:txBody>
      </p:sp>
      <p:sp>
        <p:nvSpPr>
          <p:cNvPr id="11" name="object 7">
            <a:extLst>
              <a:ext uri="{FF2B5EF4-FFF2-40B4-BE49-F238E27FC236}">
                <a16:creationId xmlns:a16="http://schemas.microsoft.com/office/drawing/2014/main" id="{E8CD6A37-05CB-478B-B356-9BC09A6E00F2}"/>
              </a:ext>
            </a:extLst>
          </p:cNvPr>
          <p:cNvSpPr/>
          <p:nvPr/>
        </p:nvSpPr>
        <p:spPr>
          <a:xfrm>
            <a:off x="56179" y="3802419"/>
            <a:ext cx="5337576" cy="3008353"/>
          </a:xfrm>
          <a:prstGeom prst="rect">
            <a:avLst/>
          </a:prstGeom>
          <a:blipFill>
            <a:blip r:embed="rId4" cstate="print"/>
            <a:stretch>
              <a:fillRect/>
            </a:stretch>
          </a:blipFill>
        </p:spPr>
        <p:txBody>
          <a:bodyPr wrap="square" lIns="0" tIns="0" rIns="0" bIns="0" rtlCol="0"/>
          <a:lstStyle/>
          <a:p>
            <a:endParaRPr/>
          </a:p>
        </p:txBody>
      </p:sp>
      <p:sp>
        <p:nvSpPr>
          <p:cNvPr id="12" name="object 6">
            <a:extLst>
              <a:ext uri="{FF2B5EF4-FFF2-40B4-BE49-F238E27FC236}">
                <a16:creationId xmlns:a16="http://schemas.microsoft.com/office/drawing/2014/main" id="{515DA5DA-9643-4F1D-A274-D0ABEA3A7D87}"/>
              </a:ext>
            </a:extLst>
          </p:cNvPr>
          <p:cNvSpPr/>
          <p:nvPr/>
        </p:nvSpPr>
        <p:spPr>
          <a:xfrm>
            <a:off x="5418084" y="4151393"/>
            <a:ext cx="3645408" cy="2659380"/>
          </a:xfrm>
          <a:prstGeom prst="rect">
            <a:avLst/>
          </a:prstGeom>
          <a:blipFill>
            <a:blip r:embed="rId5"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812832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5" name="Resim 4" descr="bina, beyaz, çayır, siyah içeren bir resim&#10;&#10;Açıklama otomatik olarak oluşturuldu">
            <a:extLst>
              <a:ext uri="{FF2B5EF4-FFF2-40B4-BE49-F238E27FC236}">
                <a16:creationId xmlns:a16="http://schemas.microsoft.com/office/drawing/2014/main" id="{0B5D8E8C-6ABD-4061-80A5-2FB9D131A116}"/>
              </a:ext>
            </a:extLst>
          </p:cNvPr>
          <p:cNvPicPr>
            <a:picLocks noChangeAspect="1"/>
          </p:cNvPicPr>
          <p:nvPr/>
        </p:nvPicPr>
        <p:blipFill rotWithShape="1">
          <a:blip r:embed="rId2">
            <a:extLst>
              <a:ext uri="{28A0092B-C50C-407E-A947-70E740481C1C}">
                <a14:useLocalDpi xmlns:a14="http://schemas.microsoft.com/office/drawing/2010/main" val="0"/>
              </a:ext>
            </a:extLst>
          </a:blip>
          <a:srcRect l="10767" r="567"/>
          <a:stretch/>
        </p:blipFill>
        <p:spPr>
          <a:xfrm>
            <a:off x="20" y="10"/>
            <a:ext cx="9143980" cy="6857990"/>
          </a:xfrm>
          <a:prstGeom prst="rect">
            <a:avLst/>
          </a:prstGeom>
        </p:spPr>
      </p:pic>
      <p:sp>
        <p:nvSpPr>
          <p:cNvPr id="2" name="Veri Yer Tutucusu 1">
            <a:extLst>
              <a:ext uri="{FF2B5EF4-FFF2-40B4-BE49-F238E27FC236}">
                <a16:creationId xmlns:a16="http://schemas.microsoft.com/office/drawing/2014/main" id="{36710A4A-A4B9-4274-9232-5823363163AF}"/>
              </a:ext>
            </a:extLst>
          </p:cNvPr>
          <p:cNvSpPr>
            <a:spLocks noGrp="1"/>
          </p:cNvSpPr>
          <p:nvPr>
            <p:ph type="dt" sz="half" idx="6"/>
          </p:nvPr>
        </p:nvSpPr>
        <p:spPr>
          <a:xfrm>
            <a:off x="7771209" y="6130437"/>
            <a:ext cx="859712" cy="370396"/>
          </a:xfrm>
        </p:spPr>
        <p:txBody>
          <a:bodyPr>
            <a:normAutofit/>
          </a:bodyPr>
          <a:lstStyle/>
          <a:p>
            <a:pPr>
              <a:lnSpc>
                <a:spcPct val="90000"/>
              </a:lnSpc>
              <a:spcAft>
                <a:spcPts val="600"/>
              </a:spcAft>
            </a:pPr>
            <a:fld id="{A1887B89-444F-4987-8267-EF7C4CAA67BD}" type="datetime2">
              <a:rPr lang="en-US" sz="700">
                <a:solidFill>
                  <a:srgbClr val="FFFFFF"/>
                </a:solidFill>
              </a:rPr>
              <a:pPr>
                <a:lnSpc>
                  <a:spcPct val="90000"/>
                </a:lnSpc>
                <a:spcAft>
                  <a:spcPts val="600"/>
                </a:spcAft>
              </a:pPr>
              <a:t>Thursday, June 4, 2020</a:t>
            </a:fld>
            <a:endParaRPr lang="en-US" sz="700">
              <a:solidFill>
                <a:srgbClr val="FFFFFF"/>
              </a:solidFill>
            </a:endParaRPr>
          </a:p>
        </p:txBody>
      </p:sp>
      <p:sp>
        <p:nvSpPr>
          <p:cNvPr id="3" name="Slayt Numarası Yer Tutucusu 2">
            <a:extLst>
              <a:ext uri="{FF2B5EF4-FFF2-40B4-BE49-F238E27FC236}">
                <a16:creationId xmlns:a16="http://schemas.microsoft.com/office/drawing/2014/main" id="{CD1A61DD-2EA8-4A92-9A29-79C322EC863E}"/>
              </a:ext>
            </a:extLst>
          </p:cNvPr>
          <p:cNvSpPr>
            <a:spLocks noGrp="1"/>
          </p:cNvSpPr>
          <p:nvPr>
            <p:ph type="sldNum" sz="quarter" idx="7"/>
          </p:nvPr>
        </p:nvSpPr>
        <p:spPr>
          <a:xfrm>
            <a:off x="398859" y="6130437"/>
            <a:ext cx="584825" cy="370396"/>
          </a:xfrm>
        </p:spPr>
        <p:txBody>
          <a:bodyPr>
            <a:normAutofit/>
          </a:bodyPr>
          <a:lstStyle/>
          <a:p>
            <a:pPr>
              <a:lnSpc>
                <a:spcPct val="90000"/>
              </a:lnSpc>
              <a:spcAft>
                <a:spcPts val="600"/>
              </a:spcAft>
            </a:pPr>
            <a:fld id="{7E7BA886-454A-433D-B5B3-3CD00C4D3740}" type="slidenum">
              <a:rPr lang="en-US">
                <a:solidFill>
                  <a:srgbClr val="FFFFFF"/>
                </a:solidFill>
              </a:rPr>
              <a:pPr>
                <a:lnSpc>
                  <a:spcPct val="90000"/>
                </a:lnSpc>
                <a:spcAft>
                  <a:spcPts val="600"/>
                </a:spcAft>
              </a:pPr>
              <a:t>9</a:t>
            </a:fld>
            <a:endParaRPr lang="en-US">
              <a:solidFill>
                <a:srgbClr val="FFFFFF"/>
              </a:solidFill>
            </a:endParaRPr>
          </a:p>
        </p:txBody>
      </p:sp>
    </p:spTree>
    <p:extLst>
      <p:ext uri="{BB962C8B-B14F-4D97-AF65-F5344CB8AC3E}">
        <p14:creationId xmlns:p14="http://schemas.microsoft.com/office/powerpoint/2010/main" val="2365851407"/>
      </p:ext>
    </p:extLst>
  </p:cSld>
  <p:clrMapOvr>
    <a:masterClrMapping/>
  </p:clrMapOvr>
</p:sld>
</file>

<file path=ppt/theme/theme1.xml><?xml version="1.0" encoding="utf-8"?>
<a:theme xmlns:a="http://schemas.openxmlformats.org/drawingml/2006/main" name="Tema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a1" id="{D73A47AA-860F-47FB-8D85-17930CCC3238}" vid="{AB41201B-6FCE-48FA-85F1-6F6822F7B8CF}"/>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ema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a1" id="{D73A47AA-860F-47FB-8D85-17930CCC3238}" vid="{AB41201B-6FCE-48FA-85F1-6F6822F7B8C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 /></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 /></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 /></Relationships>
</file>

<file path=customXml/item1.xml><?xml version="1.0" encoding="utf-8"?>
<ct:contentTypeSchema xmlns:ct="http://schemas.microsoft.com/office/2006/metadata/contentType" xmlns:ma="http://schemas.microsoft.com/office/2006/metadata/properties/metaAttributes" ct:_="" ma:_="" ma:contentTypeName="Belge" ma:contentTypeID="0x01010073EEEF458F5C1542B5258453D27E9A32" ma:contentTypeVersion="2" ma:contentTypeDescription="Yeni belge oluşturun." ma:contentTypeScope="" ma:versionID="55ea1717e4f767e77343887b96f8a5ef">
  <xsd:schema xmlns:xsd="http://www.w3.org/2001/XMLSchema" xmlns:xs="http://www.w3.org/2001/XMLSchema" xmlns:p="http://schemas.microsoft.com/office/2006/metadata/properties" xmlns:ns3="ce9937f8-3e4b-4aa7-9d31-70b816b9bc7d" targetNamespace="http://schemas.microsoft.com/office/2006/metadata/properties" ma:root="true" ma:fieldsID="03e61fe7355aa4dd96e8170254ffc51e" ns3:_="">
    <xsd:import namespace="ce9937f8-3e4b-4aa7-9d31-70b816b9bc7d"/>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9937f8-3e4b-4aa7-9d31-70b816b9bc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çerik Türü"/>
        <xsd:element ref="dc:title" minOccurs="0" maxOccurs="1" ma:index="4" ma:displayName="Başlı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15E1AEF-A79F-41C0-B6C4-326D9651A995}">
  <ds:schemaRefs>
    <ds:schemaRef ds:uri="http://schemas.microsoft.com/office/2006/metadata/contentType"/>
    <ds:schemaRef ds:uri="http://schemas.microsoft.com/office/2006/metadata/properties/metaAttributes"/>
    <ds:schemaRef ds:uri="http://www.w3.org/2000/xmlns/"/>
    <ds:schemaRef ds:uri="http://www.w3.org/2001/XMLSchema"/>
    <ds:schemaRef ds:uri="ce9937f8-3e4b-4aa7-9d31-70b816b9bc7d"/>
  </ds:schemaRefs>
</ds:datastoreItem>
</file>

<file path=customXml/itemProps2.xml><?xml version="1.0" encoding="utf-8"?>
<ds:datastoreItem xmlns:ds="http://schemas.openxmlformats.org/officeDocument/2006/customXml" ds:itemID="{7A239F39-7A69-4972-8FBE-032C39335666}">
  <ds:schemaRefs>
    <ds:schemaRef ds:uri="http://schemas.microsoft.com/sharepoint/v3/contenttype/forms"/>
  </ds:schemaRefs>
</ds:datastoreItem>
</file>

<file path=customXml/itemProps3.xml><?xml version="1.0" encoding="utf-8"?>
<ds:datastoreItem xmlns:ds="http://schemas.openxmlformats.org/officeDocument/2006/customXml" ds:itemID="{2F87886F-04F1-4706-A6A0-D16F7DE17413}">
  <ds:schemaRefs>
    <ds:schemaRef ds:uri="http://schemas.microsoft.com/office/2006/metadata/properties"/>
    <ds:schemaRef ds:uri="http://www.w3.org/2000/xmlns/"/>
  </ds:schemaRefs>
</ds:datastoreItem>
</file>

<file path=docProps/app.xml><?xml version="1.0" encoding="utf-8"?>
<Properties xmlns="http://schemas.openxmlformats.org/officeDocument/2006/extended-properties" xmlns:vt="http://schemas.openxmlformats.org/officeDocument/2006/docPropsVTypes">
  <Template>Tema1</Template>
  <TotalTime>0</TotalTime>
  <Words>2041</Words>
  <Application>Microsoft Office PowerPoint</Application>
  <PresentationFormat>Ekran Gösterisi (4:3)</PresentationFormat>
  <Paragraphs>276</Paragraphs>
  <Slides>58</Slides>
  <Notes>10</Notes>
  <HiddenSlides>0</HiddenSlides>
  <MMClips>0</MMClips>
  <ScaleCrop>false</ScaleCrop>
  <HeadingPairs>
    <vt:vector size="4" baseType="variant">
      <vt:variant>
        <vt:lpstr>Tema</vt:lpstr>
      </vt:variant>
      <vt:variant>
        <vt:i4>3</vt:i4>
      </vt:variant>
      <vt:variant>
        <vt:lpstr>Slayt Başlıkları</vt:lpstr>
      </vt:variant>
      <vt:variant>
        <vt:i4>58</vt:i4>
      </vt:variant>
    </vt:vector>
  </HeadingPairs>
  <TitlesOfParts>
    <vt:vector size="61" baseType="lpstr">
      <vt:lpstr>Tema1</vt:lpstr>
      <vt:lpstr>Office Teması</vt:lpstr>
      <vt:lpstr>1_Tema1</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SOURCES OF  RADIOACTIVE  WASTE</vt:lpstr>
      <vt:lpstr>SOURCES</vt:lpstr>
      <vt:lpstr>NUCLEAR FUEL CYCLE</vt:lpstr>
      <vt:lpstr>Nuclear Plants  in India</vt:lpstr>
      <vt:lpstr>NUCLEAR WEAPONS DECOMMISSIONING</vt:lpstr>
      <vt:lpstr>LEGACY</vt:lpstr>
      <vt:lpstr>MEDICAL</vt:lpstr>
      <vt:lpstr>Man-Made Sources</vt:lpstr>
      <vt:lpstr>PowerPoint Sunusu</vt:lpstr>
      <vt:lpstr>INDUSTRIAL</vt:lpstr>
      <vt:lpstr>COAL,OIL AND GAS</vt:lpstr>
      <vt:lpstr>PowerPoint Sunusu</vt:lpstr>
      <vt:lpstr>Effects &amp; Dangers of Radioactive Waste</vt:lpstr>
      <vt:lpstr>Effects</vt:lpstr>
      <vt:lpstr>Accidents</vt:lpstr>
      <vt:lpstr>Scavenging</vt:lpstr>
      <vt:lpstr>Health Effects</vt:lpstr>
      <vt:lpstr>Transportation</vt:lpstr>
      <vt:lpstr>Expense</vt:lpstr>
      <vt:lpstr>Genetic or Heritable  Effects</vt:lpstr>
      <vt:lpstr>Naturally Occurring Ionizing</vt:lpstr>
      <vt:lpstr>Dangers</vt:lpstr>
      <vt:lpstr>Long Half Life</vt:lpstr>
      <vt:lpstr>Storage</vt:lpstr>
      <vt:lpstr>Affects on Nature</vt:lpstr>
      <vt:lpstr>Storage of Radioactive Waste</vt:lpstr>
      <vt:lpstr>Storage of Spent Fuel</vt:lpstr>
      <vt:lpstr>Storage</vt:lpstr>
      <vt:lpstr>Vitrification</vt:lpstr>
      <vt:lpstr>Underground Storage</vt:lpstr>
      <vt:lpstr>PowerPoint Sunusu</vt:lpstr>
      <vt:lpstr>Storage of Spent Fuel</vt:lpstr>
      <vt:lpstr>Waste Containers</vt:lpstr>
      <vt:lpstr>PowerPoint Sunusu</vt:lpstr>
      <vt:lpstr>Disposal &amp; Management</vt:lpstr>
      <vt:lpstr>Methods</vt:lpstr>
      <vt:lpstr>Geological  Disposal</vt:lpstr>
      <vt:lpstr>GEOLOGICAL DUMPING</vt:lpstr>
      <vt:lpstr>GEOLOGICAL DUMPING</vt:lpstr>
      <vt:lpstr>OCEAN DUMPING</vt:lpstr>
      <vt:lpstr>OCEAN DUMPING</vt:lpstr>
      <vt:lpstr>SUB SEABED DISPOSAL</vt:lpstr>
      <vt:lpstr>Subductive waste  disposal method</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
  <cp:lastModifiedBy>hatice elbir</cp:lastModifiedBy>
  <cp:revision>2</cp:revision>
  <dcterms:created xsi:type="dcterms:W3CDTF">2020-03-09T17:40:16Z</dcterms:created>
  <dcterms:modified xsi:type="dcterms:W3CDTF">2020-06-04T11:08:31Z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0x01010073EEEF458F5C1542B5258453D27E9A32</vt:lpwstr>
  </property>
</Properties>
</file>