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75" r:id="rId6"/>
    <p:sldId id="264" r:id="rId7"/>
    <p:sldId id="273" r:id="rId8"/>
    <p:sldId id="258" r:id="rId9"/>
    <p:sldId id="276" r:id="rId10"/>
    <p:sldId id="277" r:id="rId11"/>
    <p:sldId id="266" r:id="rId12"/>
    <p:sldId id="260" r:id="rId13"/>
    <p:sldId id="278" r:id="rId14"/>
    <p:sldId id="267" r:id="rId15"/>
    <p:sldId id="261" r:id="rId16"/>
    <p:sldId id="268" r:id="rId17"/>
    <p:sldId id="262" r:id="rId18"/>
    <p:sldId id="269" r:id="rId19"/>
    <p:sldId id="279" r:id="rId20"/>
    <p:sldId id="263" r:id="rId21"/>
    <p:sldId id="270" r:id="rId22"/>
    <p:sldId id="280" r:id="rId23"/>
    <p:sldId id="282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77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53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5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778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531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315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34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720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19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56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5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3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31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86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29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74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44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97C3-5ACD-4763-BD2A-E78E63B8460F}" type="datetimeFigureOut">
              <a:rPr lang="tr-TR" smtClean="0"/>
              <a:t>17.3.2021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DA7B7-865E-4D64-82DB-3D4402DBE1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881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FCDCEB-C77D-4D06-9948-069B0E82B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800" b="1" dirty="0"/>
              <a:t>ÇOK DUVARLI KARBON NANOTÜPLER KULLANARAK SULARDAN DİAZİNON PESTİSİT TÜRÜNÜN YÜKSEK PERFORMANSLA GİDERİMİ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8E89DC3-FE82-4AD9-A265-6C81AFC48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309" y="4420815"/>
            <a:ext cx="10030691" cy="2387600"/>
          </a:xfrm>
        </p:spPr>
        <p:txBody>
          <a:bodyPr>
            <a:normAutofit/>
          </a:bodyPr>
          <a:lstStyle/>
          <a:p>
            <a:endParaRPr lang="tr-TR" dirty="0"/>
          </a:p>
          <a:p>
            <a:pPr algn="r"/>
            <a:r>
              <a:rPr lang="tr-TR" dirty="0"/>
              <a:t>Ders Danışmanı: Doç. Dr. Ömür GÖKKUŞ</a:t>
            </a:r>
          </a:p>
          <a:p>
            <a:pPr algn="r"/>
            <a:r>
              <a:rPr lang="tr-TR" dirty="0"/>
              <a:t> </a:t>
            </a:r>
          </a:p>
          <a:p>
            <a:pPr algn="r"/>
            <a:r>
              <a:rPr lang="tr-TR" dirty="0"/>
              <a:t>Sunumu Hazırlayan: Mehmet SOYLU</a:t>
            </a:r>
          </a:p>
          <a:p>
            <a:pPr algn="r"/>
            <a:r>
              <a:rPr lang="tr-TR" sz="1800" dirty="0"/>
              <a:t>İletişim: mehmetsoylucm@gmail.com</a:t>
            </a:r>
          </a:p>
        </p:txBody>
      </p:sp>
      <p:pic>
        <p:nvPicPr>
          <p:cNvPr id="7" name="Resim 6" descr="metin, işaret içeren bir resim&#10;&#10;Açıklama otomatik olarak oluşturuldu">
            <a:extLst>
              <a:ext uri="{FF2B5EF4-FFF2-40B4-BE49-F238E27FC236}">
                <a16:creationId xmlns:a16="http://schemas.microsoft.com/office/drawing/2014/main" id="{42062642-13E9-4413-9595-58E04AE70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7" y="328035"/>
            <a:ext cx="1685924" cy="1685924"/>
          </a:xfrm>
          <a:prstGeom prst="rect">
            <a:avLst/>
          </a:prstGeom>
        </p:spPr>
      </p:pic>
      <p:pic>
        <p:nvPicPr>
          <p:cNvPr id="9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32FC60D9-0DE2-486C-996A-56DF1600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052" y="769812"/>
            <a:ext cx="2927751" cy="80236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5FA5F23-6E54-4C45-B686-581E2D2F43D2}"/>
              </a:ext>
            </a:extLst>
          </p:cNvPr>
          <p:cNvSpPr txBox="1"/>
          <p:nvPr/>
        </p:nvSpPr>
        <p:spPr>
          <a:xfrm>
            <a:off x="2377066" y="1701554"/>
            <a:ext cx="6447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ZİRAİ ATIKSULARIN YÖNETİMİ VE KONTROLÜ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0685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4725A8-0D36-42DE-B63E-C583321A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ORGANOFOSFATLI PESTİSİTLERİN GİDERİM YÖNTEMLERİ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19780B-5D89-4B29-B9C5-5C0FB1A78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Fotokataliz</a:t>
            </a:r>
            <a:r>
              <a:rPr lang="tr-TR" dirty="0"/>
              <a:t>, </a:t>
            </a:r>
          </a:p>
          <a:p>
            <a:r>
              <a:rPr lang="tr-TR" dirty="0"/>
              <a:t>Biyokimyasal ayrışma, </a:t>
            </a:r>
          </a:p>
          <a:p>
            <a:r>
              <a:rPr lang="tr-TR" dirty="0"/>
              <a:t>Elektrokimyasal ayrışma, </a:t>
            </a:r>
          </a:p>
          <a:p>
            <a:r>
              <a:rPr lang="tr-TR" dirty="0"/>
              <a:t>Çeşitli </a:t>
            </a:r>
            <a:r>
              <a:rPr lang="tr-TR" dirty="0" err="1"/>
              <a:t>membranlarla</a:t>
            </a:r>
            <a:r>
              <a:rPr lang="tr-TR" dirty="0"/>
              <a:t> ayırma, </a:t>
            </a:r>
          </a:p>
          <a:p>
            <a:r>
              <a:rPr lang="tr-TR" dirty="0" err="1"/>
              <a:t>Oksidasyon</a:t>
            </a:r>
            <a:r>
              <a:rPr lang="tr-TR" dirty="0"/>
              <a:t> ve </a:t>
            </a:r>
            <a:r>
              <a:rPr lang="tr-TR" dirty="0" err="1"/>
              <a:t>adsorpsiyon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597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73BFDC-95F6-4098-976F-6DDA5A82F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YÖNTEM TANITIMI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DB74D0-BA4C-434B-923B-AA653E2D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" y="2502263"/>
            <a:ext cx="2776528" cy="3767898"/>
          </a:xfrm>
        </p:spPr>
        <p:txBody>
          <a:bodyPr>
            <a:normAutofit/>
          </a:bodyPr>
          <a:lstStyle/>
          <a:p>
            <a:r>
              <a:rPr lang="tr-TR" sz="2000" dirty="0"/>
              <a:t>Yüksek özgül yüzey alanına, </a:t>
            </a:r>
          </a:p>
          <a:p>
            <a:endParaRPr lang="tr-TR" sz="2000" dirty="0"/>
          </a:p>
          <a:p>
            <a:r>
              <a:rPr lang="tr-TR" sz="2000" dirty="0"/>
              <a:t>Yüksek geçirgenliğe  </a:t>
            </a:r>
          </a:p>
          <a:p>
            <a:endParaRPr lang="tr-TR" sz="2000" dirty="0"/>
          </a:p>
          <a:p>
            <a:r>
              <a:rPr lang="tr-TR" sz="2000" dirty="0"/>
              <a:t>İyi termal ve mekanik </a:t>
            </a:r>
            <a:r>
              <a:rPr lang="tr-TR" sz="2000" dirty="0" err="1"/>
              <a:t>stabilite</a:t>
            </a:r>
            <a:endParaRPr lang="tr-TR" sz="2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B8B52D9-1EFF-4D58-9308-33DF35344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428" y="3912642"/>
            <a:ext cx="4182218" cy="283778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9F0C7E2-12FF-4C40-8268-1871DB56B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17" y="2079871"/>
            <a:ext cx="2776529" cy="1730974"/>
          </a:xfrm>
          <a:prstGeom prst="rect">
            <a:avLst/>
          </a:prstGeom>
        </p:spPr>
      </p:pic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9FA581A5-2352-4CDE-8602-A1FCE33D2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4" y="2415563"/>
            <a:ext cx="4182218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5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992E69-C698-4CEB-8432-0B134C1E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DENEY DÜZENEĞİ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DF6BD8F8-51B6-4454-89AE-A97A9B9634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3"/>
                <a:ext cx="3780843" cy="35993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/>
                  <a:t>Adsorbent Özellikleri</a:t>
                </a:r>
              </a:p>
              <a:p>
                <a:r>
                  <a:rPr lang="en-US" sz="1800" b="0" i="0" dirty="0">
                    <a:effectLst/>
                    <a:latin typeface="CharisSIL"/>
                  </a:rPr>
                  <a:t>95%</a:t>
                </a:r>
                <a:r>
                  <a:rPr lang="tr-TR" sz="1800" b="0" i="0" dirty="0">
                    <a:effectLst/>
                    <a:latin typeface="CharisSIL"/>
                  </a:rPr>
                  <a:t> saflıkta</a:t>
                </a:r>
                <a:r>
                  <a:rPr lang="en-US" sz="1800" b="0" i="0" dirty="0">
                    <a:effectLst/>
                    <a:latin typeface="CharisSIL"/>
                  </a:rPr>
                  <a:t>, </a:t>
                </a:r>
                <a:endParaRPr lang="tr-TR" sz="1800" b="0" i="0" dirty="0">
                  <a:effectLst/>
                  <a:latin typeface="CharisSIL"/>
                </a:endParaRPr>
              </a:p>
              <a:p>
                <a:r>
                  <a:rPr lang="tr-TR" sz="1800" dirty="0">
                    <a:latin typeface="CharisSIL"/>
                  </a:rPr>
                  <a:t>S</a:t>
                </a:r>
                <a:r>
                  <a:rPr lang="en-US" sz="1800" b="0" i="0" dirty="0">
                    <a:effectLst/>
                    <a:latin typeface="CharisSIL"/>
                  </a:rPr>
                  <a:t>pe</a:t>
                </a:r>
                <a:r>
                  <a:rPr lang="tr-TR" sz="1800" b="0" i="0" dirty="0" err="1">
                    <a:effectLst/>
                    <a:latin typeface="CharisSIL"/>
                  </a:rPr>
                  <a:t>sifik</a:t>
                </a:r>
                <a:r>
                  <a:rPr lang="tr-TR" sz="1800" b="0" i="0" dirty="0">
                    <a:effectLst/>
                    <a:latin typeface="CharisSIL"/>
                  </a:rPr>
                  <a:t> yüzey alanı: 370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8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sz="1800" b="0" i="1" dirty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1800" b="0" i="0" dirty="0">
                    <a:effectLst/>
                    <a:latin typeface="CharisSIL"/>
                  </a:rPr>
                  <a:t>/g</a:t>
                </a:r>
                <a:r>
                  <a:rPr lang="en-US" sz="1800" b="0" i="0" dirty="0">
                    <a:effectLst/>
                    <a:latin typeface="CharisSIL"/>
                  </a:rPr>
                  <a:t> </a:t>
                </a:r>
                <a:endParaRPr lang="tr-TR" sz="1800" b="0" i="0" dirty="0">
                  <a:effectLst/>
                  <a:latin typeface="CharisSIL"/>
                </a:endParaRPr>
              </a:p>
              <a:p>
                <a:r>
                  <a:rPr lang="tr-TR" sz="1800" b="0" i="0" dirty="0">
                    <a:effectLst/>
                    <a:latin typeface="CharisSIL"/>
                  </a:rPr>
                  <a:t>Dış çapı 8-15 </a:t>
                </a:r>
                <a:r>
                  <a:rPr lang="tr-TR" sz="1800" b="0" i="0" dirty="0" err="1">
                    <a:effectLst/>
                    <a:latin typeface="CharisSIL"/>
                  </a:rPr>
                  <a:t>nm</a:t>
                </a:r>
                <a:r>
                  <a:rPr lang="tr-TR" sz="1800" b="0" i="0" dirty="0">
                    <a:effectLst/>
                    <a:latin typeface="CharisSIL"/>
                  </a:rPr>
                  <a:t> </a:t>
                </a:r>
              </a:p>
              <a:p>
                <a:r>
                  <a:rPr lang="tr-TR" sz="1800" dirty="0">
                    <a:latin typeface="CharisSIL"/>
                  </a:rPr>
                  <a:t>İç çapı: 3-5 </a:t>
                </a:r>
                <a:r>
                  <a:rPr lang="tr-TR" sz="1800" dirty="0" err="1">
                    <a:latin typeface="CharisSIL"/>
                  </a:rPr>
                  <a:t>nm</a:t>
                </a:r>
                <a:r>
                  <a:rPr lang="tr-TR" sz="1800" dirty="0">
                    <a:latin typeface="CharisSIL"/>
                  </a:rPr>
                  <a:t> </a:t>
                </a:r>
              </a:p>
              <a:p>
                <a:r>
                  <a:rPr lang="tr-TR" sz="1800" b="0" i="0" dirty="0">
                    <a:effectLst/>
                    <a:latin typeface="CharisSIL"/>
                  </a:rPr>
                  <a:t>Uzunluk: 50 </a:t>
                </a:r>
                <a:r>
                  <a:rPr lang="tr-TR" sz="1800" b="0" i="0" dirty="0" err="1">
                    <a:effectLst/>
                    <a:latin typeface="CharisSIL"/>
                  </a:rPr>
                  <a:t>nm</a:t>
                </a:r>
                <a:endParaRPr lang="tr-TR" sz="1800" b="0" i="0" dirty="0">
                  <a:effectLst/>
                  <a:latin typeface="CharisSIL"/>
                </a:endParaRPr>
              </a:p>
              <a:p>
                <a:endParaRPr lang="tr-TR" sz="1800" dirty="0">
                  <a:latin typeface="CharisSIL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tr-TR" sz="1800" dirty="0">
                    <a:latin typeface="CharisSIL"/>
                  </a:rPr>
                  <a:t>SEM, TEM ve FTIR analizleri ön bilgi amaçlı yapılmış.</a:t>
                </a:r>
                <a:endParaRPr lang="tr-TR" dirty="0"/>
              </a:p>
            </p:txBody>
          </p:sp>
        </mc:Choice>
        <mc:Fallback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DF6BD8F8-51B6-4454-89AE-A97A9B963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3"/>
                <a:ext cx="3780843" cy="3599316"/>
              </a:xfrm>
              <a:blipFill>
                <a:blip r:embed="rId2"/>
                <a:stretch>
                  <a:fillRect l="-2581" t="-2369" r="-1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etin kutusu 3">
            <a:extLst>
              <a:ext uri="{FF2B5EF4-FFF2-40B4-BE49-F238E27FC236}">
                <a16:creationId xmlns:a16="http://schemas.microsoft.com/office/drawing/2014/main" id="{2C89A55C-CC91-4193-A10E-52D92707A0BA}"/>
              </a:ext>
            </a:extLst>
          </p:cNvPr>
          <p:cNvSpPr txBox="1"/>
          <p:nvPr/>
        </p:nvSpPr>
        <p:spPr>
          <a:xfrm>
            <a:off x="5098474" y="2336873"/>
            <a:ext cx="68164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Adsorbsiyon</a:t>
            </a:r>
            <a:r>
              <a:rPr lang="tr-TR" sz="2400" b="1" dirty="0"/>
              <a:t> Düzeneği</a:t>
            </a:r>
            <a:endParaRPr lang="tr-TR" sz="2400" b="1" dirty="0">
              <a:latin typeface="CharisSI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latin typeface="CharisSIL"/>
              </a:rPr>
              <a:t>1000 mg/L stok çözelti (</a:t>
            </a:r>
            <a:r>
              <a:rPr lang="tr-TR" dirty="0" err="1">
                <a:latin typeface="CharisSIL"/>
              </a:rPr>
              <a:t>Diazinon</a:t>
            </a:r>
            <a:r>
              <a:rPr lang="tr-TR" dirty="0">
                <a:latin typeface="CharisSIL"/>
              </a:rPr>
              <a:t>)</a:t>
            </a:r>
          </a:p>
          <a:p>
            <a:endParaRPr lang="tr-TR" dirty="0">
              <a:latin typeface="CharisSI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latin typeface="CharisSIL"/>
              </a:rPr>
              <a:t>50 mg/L </a:t>
            </a:r>
            <a:r>
              <a:rPr lang="tr-TR" dirty="0" err="1">
                <a:latin typeface="CharisSIL"/>
              </a:rPr>
              <a:t>Diazinon</a:t>
            </a:r>
            <a:r>
              <a:rPr lang="tr-TR" dirty="0">
                <a:latin typeface="CharisSIL"/>
              </a:rPr>
              <a:t> ile belirli miktarda </a:t>
            </a:r>
            <a:r>
              <a:rPr lang="tr-TR" dirty="0" err="1">
                <a:latin typeface="CharisSIL"/>
              </a:rPr>
              <a:t>adsorban</a:t>
            </a:r>
            <a:r>
              <a:rPr lang="tr-TR" dirty="0">
                <a:latin typeface="CharisSIL"/>
              </a:rPr>
              <a:t>  100 ml beherde ara stok oluşturuluyor (</a:t>
            </a:r>
            <a:r>
              <a:rPr lang="tr-TR" dirty="0" err="1">
                <a:latin typeface="CharisSIL"/>
              </a:rPr>
              <a:t>pH,Temas</a:t>
            </a:r>
            <a:r>
              <a:rPr lang="tr-TR" dirty="0">
                <a:latin typeface="CharisSIL"/>
              </a:rPr>
              <a:t> Süresi) </a:t>
            </a:r>
          </a:p>
          <a:p>
            <a:endParaRPr lang="tr-TR" dirty="0">
              <a:latin typeface="CharisSI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latin typeface="CharisSIL"/>
              </a:rPr>
              <a:t>Oda sıcaklığında (24±2 °C)</a:t>
            </a:r>
          </a:p>
          <a:p>
            <a:endParaRPr lang="tr-TR" dirty="0">
              <a:latin typeface="CharisSI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>
                <a:latin typeface="CharisSIL"/>
              </a:rPr>
              <a:t>pH</a:t>
            </a:r>
            <a:r>
              <a:rPr lang="tr-TR" dirty="0">
                <a:latin typeface="CharisSIL"/>
              </a:rPr>
              <a:t> değerleri 4-7 ve temas süreleri 1,5,8,10,12,15 dakika</a:t>
            </a:r>
          </a:p>
          <a:p>
            <a:endParaRPr lang="tr-TR" dirty="0">
              <a:latin typeface="CharisSI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>
                <a:latin typeface="CharisSIL"/>
              </a:rPr>
              <a:t>Diazinon</a:t>
            </a:r>
            <a:r>
              <a:rPr lang="tr-TR" dirty="0">
                <a:latin typeface="CharisSIL"/>
              </a:rPr>
              <a:t> başlangıç konsantrasyonları 0.3 mg/L, 0.5  mg/L ve 1 mg/L</a:t>
            </a:r>
          </a:p>
          <a:p>
            <a:endParaRPr lang="tr-TR" dirty="0">
              <a:latin typeface="CharisSI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>
                <a:latin typeface="CharisSIL"/>
              </a:rPr>
              <a:t>Adsorbent</a:t>
            </a:r>
            <a:r>
              <a:rPr lang="tr-TR" dirty="0">
                <a:latin typeface="CharisSIL"/>
              </a:rPr>
              <a:t> miktarları ise 0.1 ve 0.3 g/L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latin typeface="CharisSI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506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446E031-BAC5-4D75-8E9E-B3BA8F5B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tr-TR" dirty="0"/>
              <a:t>DENEY DÜZENEĞİ</a:t>
            </a:r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A66078D-88B6-4470-B313-7DBF5D85A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887" y="275591"/>
            <a:ext cx="5502697" cy="630681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43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60C8B5-7261-4400-B73C-474BB03A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DENEY DÜZENEĞİ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00B0D3-1C93-45BA-A17E-9DAD57AE9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Adsorbat</a:t>
            </a:r>
            <a:r>
              <a:rPr lang="tr-TR" dirty="0"/>
              <a:t> ve </a:t>
            </a:r>
            <a:r>
              <a:rPr lang="tr-TR" dirty="0" err="1"/>
              <a:t>adsorbanı</a:t>
            </a:r>
            <a:r>
              <a:rPr lang="tr-TR" dirty="0"/>
              <a:t> düzgün şekilde karıştırmak için numuneler, belirli bir süre boyunca 231 </a:t>
            </a:r>
            <a:r>
              <a:rPr lang="tr-TR" dirty="0" err="1"/>
              <a:t>rpm</a:t>
            </a:r>
            <a:r>
              <a:rPr lang="tr-TR" dirty="0"/>
              <a:t> hızında çalkalayıcıya yerleştiriliyor. </a:t>
            </a:r>
          </a:p>
          <a:p>
            <a:r>
              <a:rPr lang="tr-TR" dirty="0"/>
              <a:t>Belirli bir temas süresinden sonra, numuneler bir filtre kağıdı ile süzülüp ve çözelti içinde kalan </a:t>
            </a:r>
            <a:r>
              <a:rPr lang="tr-TR" dirty="0" err="1"/>
              <a:t>diazinon</a:t>
            </a:r>
            <a:r>
              <a:rPr lang="tr-TR" dirty="0"/>
              <a:t> konsantrasyonları, bir TLC (</a:t>
            </a:r>
            <a:r>
              <a:rPr lang="tr-TR" dirty="0" err="1"/>
              <a:t>Thin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</a:t>
            </a:r>
            <a:r>
              <a:rPr lang="tr-TR" dirty="0" err="1"/>
              <a:t>Chromatography</a:t>
            </a:r>
            <a:r>
              <a:rPr lang="tr-TR" dirty="0"/>
              <a:t>) tarayıcı 3 cihazı kullanılarak tayin ediliyor.  </a:t>
            </a:r>
          </a:p>
        </p:txBody>
      </p:sp>
    </p:spTree>
    <p:extLst>
      <p:ext uri="{BB962C8B-B14F-4D97-AF65-F5344CB8AC3E}">
        <p14:creationId xmlns:p14="http://schemas.microsoft.com/office/powerpoint/2010/main" val="2155293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89D6DA6-6335-4EA5-9174-15F788E7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6623A4-1675-469F-8E42-DB24E44E0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3" y="5101298"/>
            <a:ext cx="3739277" cy="1116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pH ve Temas Sürelerinin giderime etkileri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01F7841-641E-4701-A77E-83341430C8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902"/>
          <a:stretch/>
        </p:blipFill>
        <p:spPr>
          <a:xfrm>
            <a:off x="5284606" y="1657456"/>
            <a:ext cx="6790956" cy="384301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99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2B23F0-DCB2-4868-B21D-A7BB6B00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3BC62F-1520-4950-BA69-2F71AD973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096043" cy="423537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Asidik </a:t>
            </a:r>
            <a:r>
              <a:rPr lang="tr-TR" dirty="0" err="1"/>
              <a:t>pH'ta</a:t>
            </a:r>
            <a:r>
              <a:rPr lang="tr-TR" dirty="0"/>
              <a:t> </a:t>
            </a:r>
            <a:r>
              <a:rPr lang="tr-TR" dirty="0" err="1"/>
              <a:t>diazinonun</a:t>
            </a:r>
            <a:r>
              <a:rPr lang="tr-TR" dirty="0"/>
              <a:t> uzaklaştırılmasının etkinliğinin artması, hidroksil grubunun </a:t>
            </a:r>
            <a:r>
              <a:rPr lang="tr-TR" dirty="0" err="1"/>
              <a:t>adsorban</a:t>
            </a:r>
            <a:r>
              <a:rPr lang="tr-TR" dirty="0"/>
              <a:t> üzerindeki </a:t>
            </a:r>
            <a:r>
              <a:rPr lang="tr-TR" dirty="0" err="1"/>
              <a:t>protonasyonuna</a:t>
            </a:r>
            <a:r>
              <a:rPr lang="tr-TR" dirty="0"/>
              <a:t> ve </a:t>
            </a:r>
            <a:r>
              <a:rPr lang="tr-TR" dirty="0" err="1"/>
              <a:t>diazinon</a:t>
            </a:r>
            <a:r>
              <a:rPr lang="tr-TR" dirty="0"/>
              <a:t> </a:t>
            </a:r>
            <a:r>
              <a:rPr lang="tr-TR" dirty="0" err="1"/>
              <a:t>primidin</a:t>
            </a:r>
            <a:r>
              <a:rPr lang="tr-TR" dirty="0"/>
              <a:t> grupları üzerindeki nitrojen atomlarının </a:t>
            </a:r>
            <a:r>
              <a:rPr lang="tr-TR" dirty="0" err="1"/>
              <a:t>protonasyonuna</a:t>
            </a:r>
            <a:r>
              <a:rPr lang="tr-TR" dirty="0"/>
              <a:t> bağlı olabilir.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Sulu çözeltilerden </a:t>
            </a:r>
            <a:r>
              <a:rPr lang="tr-TR" dirty="0" err="1"/>
              <a:t>diazinonun</a:t>
            </a:r>
            <a:r>
              <a:rPr lang="tr-TR" dirty="0"/>
              <a:t> </a:t>
            </a:r>
            <a:r>
              <a:rPr lang="tr-TR" dirty="0" err="1"/>
              <a:t>adsorpsiyonunu</a:t>
            </a:r>
            <a:r>
              <a:rPr lang="tr-TR" dirty="0"/>
              <a:t> analiz eden sonuçları, </a:t>
            </a:r>
            <a:r>
              <a:rPr lang="tr-TR" dirty="0" err="1"/>
              <a:t>diazinonun</a:t>
            </a:r>
            <a:r>
              <a:rPr lang="tr-TR" dirty="0"/>
              <a:t> uzaklaştırılmasının sırasıyla nötr &lt;alkali &lt;asidik </a:t>
            </a:r>
            <a:r>
              <a:rPr lang="tr-TR" dirty="0" err="1"/>
              <a:t>pH'larda</a:t>
            </a:r>
            <a:r>
              <a:rPr lang="tr-TR" dirty="0"/>
              <a:t> olduğu literatürde ifade edilenler arasındadır. </a:t>
            </a:r>
          </a:p>
          <a:p>
            <a:r>
              <a:rPr lang="tr-TR" dirty="0"/>
              <a:t>Ayrıca literatürde bulunan başka çalışmalarca </a:t>
            </a:r>
            <a:r>
              <a:rPr lang="tr-TR" dirty="0" err="1"/>
              <a:t>pH</a:t>
            </a:r>
            <a:r>
              <a:rPr lang="tr-TR" dirty="0"/>
              <a:t> 4 değerinde </a:t>
            </a:r>
            <a:r>
              <a:rPr lang="tr-TR" dirty="0" err="1"/>
              <a:t>Diazinon</a:t>
            </a:r>
            <a:r>
              <a:rPr lang="tr-TR" dirty="0"/>
              <a:t> en iyi giderimi vermektedir.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E231AFB-80F6-437C-ABE5-ED261F951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518" y="3310932"/>
            <a:ext cx="2160383" cy="12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8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B03627-F725-4B8F-BD65-7035D833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302478-A604-4331-AC77-11422EFD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201168" cy="359931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Başlangıç konsantrasyonunun etkisi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FF8131F-9151-4A1D-A40A-48F96CDB8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26" y="521127"/>
            <a:ext cx="4834597" cy="63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04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DE5C63-A844-4C7E-8CFE-E371C014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BC3457-B85C-41C7-8F97-370A41150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179170" cy="4022363"/>
          </a:xfrm>
        </p:spPr>
        <p:txBody>
          <a:bodyPr>
            <a:normAutofit/>
          </a:bodyPr>
          <a:lstStyle/>
          <a:p>
            <a:r>
              <a:rPr lang="tr-TR" dirty="0" err="1"/>
              <a:t>pH</a:t>
            </a:r>
            <a:r>
              <a:rPr lang="tr-TR" dirty="0"/>
              <a:t> 4 için; 1 dakikalık temas süresinde 0.3 mg/L başlangıç </a:t>
            </a:r>
            <a:r>
              <a:rPr lang="tr-TR" dirty="0" err="1"/>
              <a:t>diazinon</a:t>
            </a:r>
            <a:r>
              <a:rPr lang="tr-TR" dirty="0"/>
              <a:t> konsantrasyonunda % 40 ve 15 dakikalık temas süresinde % 100 giderim </a:t>
            </a:r>
          </a:p>
          <a:p>
            <a:pPr marL="0" indent="0">
              <a:buNone/>
            </a:pPr>
            <a:r>
              <a:rPr lang="tr-TR" dirty="0"/>
              <a:t>  1 dakikalık temas süresinde 1 mg / </a:t>
            </a:r>
            <a:r>
              <a:rPr lang="tr-TR" dirty="0" err="1"/>
              <a:t>L'lik</a:t>
            </a:r>
            <a:r>
              <a:rPr lang="tr-TR" dirty="0"/>
              <a:t> başlangıç konsantrasyonunda iken,               % 16 ve 15 dakikalık bir temas süresinde % 90 giderim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pH</a:t>
            </a:r>
            <a:r>
              <a:rPr lang="tr-TR" dirty="0"/>
              <a:t> 7 için; 1 dakikalık temas süresinde 0.3 mg/L başlangıç </a:t>
            </a:r>
            <a:r>
              <a:rPr lang="tr-TR" dirty="0" err="1"/>
              <a:t>diazinon</a:t>
            </a:r>
            <a:r>
              <a:rPr lang="tr-TR" dirty="0"/>
              <a:t> konsantrasyonunda % 13.3 ve 15 dakikalık temas süresinde % 100 giderim </a:t>
            </a:r>
          </a:p>
          <a:p>
            <a:pPr marL="0" indent="0">
              <a:buNone/>
            </a:pPr>
            <a:r>
              <a:rPr lang="tr-TR" dirty="0"/>
              <a:t>  1 dakikalık temas süresinde 1 mg / </a:t>
            </a:r>
            <a:r>
              <a:rPr lang="tr-TR" dirty="0" err="1"/>
              <a:t>L'lik</a:t>
            </a:r>
            <a:r>
              <a:rPr lang="tr-TR" dirty="0"/>
              <a:t> başlangıç konsantrasyonunda iken,              % 10 ve 15 dakikalık bir temas süresinde% 81 giderim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254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BC4B85-C00B-4CD6-9F6E-D85C3FF6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58AC82-C8FD-4A7F-AD41-BB5243336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096043" cy="3599316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Kirletici konsantrasyonunu artırarak uzaklaştırma yüzdesinin azaltılması, kirletici moleküllerin sayısındaki artışa karşı </a:t>
            </a:r>
            <a:r>
              <a:rPr lang="tr-TR" dirty="0" err="1"/>
              <a:t>adsorban</a:t>
            </a:r>
            <a:r>
              <a:rPr lang="tr-TR" dirty="0"/>
              <a:t> üzerindeki aktif alanların sayısının sabit olmasına bağlanmış.</a:t>
            </a:r>
          </a:p>
        </p:txBody>
      </p:sp>
    </p:spTree>
    <p:extLst>
      <p:ext uri="{BB962C8B-B14F-4D97-AF65-F5344CB8AC3E}">
        <p14:creationId xmlns:p14="http://schemas.microsoft.com/office/powerpoint/2010/main" val="340438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C1FFF0-68AB-4427-8A1C-A34BDBC1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C4A277-D6E4-4B01-94F6-098F966F8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  <a:p>
            <a:r>
              <a:rPr lang="tr-TR" dirty="0"/>
              <a:t>PESTİSİTLER HAKKINDA GENEL BİLGİLER</a:t>
            </a:r>
          </a:p>
          <a:p>
            <a:r>
              <a:rPr lang="tr-TR" dirty="0"/>
              <a:t>DİAZİNON PESTİSİTİN ÇEVRESEL ETKİLERİ VE ÇEVREDEKİ DURUMU</a:t>
            </a:r>
          </a:p>
          <a:p>
            <a:r>
              <a:rPr lang="tr-TR" dirty="0"/>
              <a:t>ÇALIŞMADA KULLANILAN YÖNTEM</a:t>
            </a:r>
          </a:p>
          <a:p>
            <a:r>
              <a:rPr lang="tr-TR" dirty="0"/>
              <a:t>DENEY DÜZENEĞİ</a:t>
            </a:r>
          </a:p>
          <a:p>
            <a:r>
              <a:rPr lang="tr-TR" dirty="0"/>
              <a:t>GİDERİM SONUÇLARI VE SONUÇLARIN KIYASLANMASI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562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066BD6-6069-4CCB-A036-C96E78CA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8A6331-5E74-4ED2-B966-6C6F8FB7F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312516" cy="3599316"/>
          </a:xfrm>
        </p:spPr>
        <p:txBody>
          <a:bodyPr/>
          <a:lstStyle/>
          <a:p>
            <a:r>
              <a:rPr lang="tr-TR" dirty="0" err="1"/>
              <a:t>Adsorbent</a:t>
            </a:r>
            <a:r>
              <a:rPr lang="tr-TR" dirty="0"/>
              <a:t> dozunun etkisi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A409C4-341B-4AEE-8B20-4573F52B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751" y="612164"/>
            <a:ext cx="4554050" cy="62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29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609221-A9D9-4F40-9E50-7F5AF052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D59272-7935-4166-94A8-A17135B41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133" y="3020037"/>
            <a:ext cx="4197871" cy="1756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Daha az </a:t>
            </a:r>
            <a:r>
              <a:rPr lang="tr-TR" dirty="0" err="1"/>
              <a:t>adsorbent</a:t>
            </a:r>
            <a:r>
              <a:rPr lang="tr-TR" dirty="0"/>
              <a:t> dozu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Düşük temas süresi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Yüksek giderim oranı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74DCA40-3728-42D7-B805-5A1035276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2" y="2550716"/>
            <a:ext cx="6298131" cy="26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0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AC4BFA-04A9-4C24-8ACD-EDF3FBA3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SONUÇLAR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B4B4DA-A06E-4185-B6B3-B3041DA14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36873"/>
            <a:ext cx="10541861" cy="359931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Tarımda kullanılan gerçek su örnekleri de kullanılmış </a:t>
            </a:r>
          </a:p>
          <a:p>
            <a:pPr marL="0" indent="0">
              <a:buNone/>
            </a:pPr>
            <a:r>
              <a:rPr lang="tr-TR" dirty="0" err="1"/>
              <a:t>Atıksu</a:t>
            </a:r>
            <a:r>
              <a:rPr lang="tr-TR" dirty="0"/>
              <a:t> özellikleri; 720 </a:t>
            </a:r>
            <a:r>
              <a:rPr lang="el-GR" dirty="0"/>
              <a:t>μ</a:t>
            </a:r>
            <a:r>
              <a:rPr lang="tr-TR" dirty="0"/>
              <a:t>s/cm elektrik iletkenliği, </a:t>
            </a:r>
          </a:p>
          <a:p>
            <a:pPr marL="0" indent="0">
              <a:buNone/>
            </a:pPr>
            <a:r>
              <a:rPr lang="tr-TR" dirty="0"/>
              <a:t>                           250,2 mg/L CaCO3 toplam sertliği ve </a:t>
            </a:r>
          </a:p>
          <a:p>
            <a:pPr marL="0" indent="0">
              <a:buNone/>
            </a:pPr>
            <a:r>
              <a:rPr lang="tr-TR" dirty="0"/>
              <a:t>                          12 NTU bulanıklık</a:t>
            </a:r>
          </a:p>
          <a:p>
            <a:pPr marL="0" indent="0">
              <a:buNone/>
            </a:pPr>
            <a:r>
              <a:rPr lang="tr-TR" dirty="0"/>
              <a:t>                          0.3 mg/L </a:t>
            </a:r>
            <a:r>
              <a:rPr lang="tr-TR" dirty="0" err="1"/>
              <a:t>diazinonun</a:t>
            </a:r>
            <a:r>
              <a:rPr lang="tr-TR" dirty="0"/>
              <a:t> başlangıç ​​konsantrasyonu , </a:t>
            </a:r>
          </a:p>
          <a:p>
            <a:pPr marL="0" indent="0">
              <a:buNone/>
            </a:pPr>
            <a:r>
              <a:rPr lang="tr-TR" dirty="0"/>
              <a:t>0.1 g/L </a:t>
            </a:r>
            <a:r>
              <a:rPr lang="tr-TR" dirty="0" err="1"/>
              <a:t>adsorbent</a:t>
            </a:r>
            <a:r>
              <a:rPr lang="tr-TR" dirty="0"/>
              <a:t> dozu </a:t>
            </a:r>
          </a:p>
          <a:p>
            <a:pPr marL="0" indent="0">
              <a:buNone/>
            </a:pPr>
            <a:r>
              <a:rPr lang="tr-TR" dirty="0" err="1"/>
              <a:t>Diazinonun</a:t>
            </a:r>
            <a:r>
              <a:rPr lang="tr-TR" dirty="0"/>
              <a:t> uzaklaştırılma oranı </a:t>
            </a:r>
            <a:r>
              <a:rPr lang="tr-TR" dirty="0" err="1"/>
              <a:t>pH</a:t>
            </a:r>
            <a:r>
              <a:rPr lang="tr-TR" dirty="0"/>
              <a:t> 4 ve 7'de sırasıyla % 99.1 ve % 98.5'tir.</a:t>
            </a:r>
          </a:p>
        </p:txBody>
      </p:sp>
    </p:spTree>
    <p:extLst>
      <p:ext uri="{BB962C8B-B14F-4D97-AF65-F5344CB8AC3E}">
        <p14:creationId xmlns:p14="http://schemas.microsoft.com/office/powerpoint/2010/main" val="200640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29BD9A-876F-4FC8-AEAB-5DE4301B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DİNLEDİĞİNİZ İÇİN TEŞEKKÜR EDERİM</a:t>
            </a:r>
          </a:p>
        </p:txBody>
      </p:sp>
    </p:spTree>
    <p:extLst>
      <p:ext uri="{BB962C8B-B14F-4D97-AF65-F5344CB8AC3E}">
        <p14:creationId xmlns:p14="http://schemas.microsoft.com/office/powerpoint/2010/main" val="310231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6C48E2-C705-4925-B5D8-B886E4E5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93DC1D-0EC3-4EF6-88F9-ABFAD306F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583424" cy="3599316"/>
          </a:xfrm>
        </p:spPr>
        <p:txBody>
          <a:bodyPr/>
          <a:lstStyle/>
          <a:p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Dehghani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H.,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Kamalian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Shayeghi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Yousefi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Heidarinejad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Z.,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Agarwal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&amp;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Gupta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V. K. (2019). High-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performance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removal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diazinon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pesticide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water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using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multi-walled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carbon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nanotubes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tr-TR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Microchemical</a:t>
            </a:r>
            <a:r>
              <a:rPr lang="tr-T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tr-T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145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486-491.</a:t>
            </a:r>
          </a:p>
          <a:p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chemeClr val="bg1"/>
                </a:solidFill>
              </a:rPr>
              <a:t>http://www.fao.org/faostat/en/#data/EP</a:t>
            </a:r>
          </a:p>
        </p:txBody>
      </p:sp>
    </p:spTree>
    <p:extLst>
      <p:ext uri="{BB962C8B-B14F-4D97-AF65-F5344CB8AC3E}">
        <p14:creationId xmlns:p14="http://schemas.microsoft.com/office/powerpoint/2010/main" val="207238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E2FED7-FC6F-4928-AB90-0529E41F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CF17FA-525E-4593-94EB-0A50B27AC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Çalışmada tarım alanlarında kullanılan bir pestisit türünün sulardan giderilmesi amacıyla gelişmiş bir </a:t>
            </a:r>
            <a:r>
              <a:rPr lang="tr-TR" dirty="0" err="1"/>
              <a:t>adsorbsiyon</a:t>
            </a:r>
            <a:r>
              <a:rPr lang="tr-TR" dirty="0"/>
              <a:t> prosesinin kullanımı sunulmuş. </a:t>
            </a:r>
          </a:p>
          <a:p>
            <a:endParaRPr lang="tr-TR" dirty="0"/>
          </a:p>
          <a:p>
            <a:r>
              <a:rPr lang="tr-TR" dirty="0" err="1"/>
              <a:t>Adsorpsiyon</a:t>
            </a:r>
            <a:r>
              <a:rPr lang="tr-TR" dirty="0"/>
              <a:t> metodu olarak çoklu karbon </a:t>
            </a:r>
            <a:r>
              <a:rPr lang="tr-TR" dirty="0" err="1"/>
              <a:t>nanotüpler</a:t>
            </a:r>
            <a:r>
              <a:rPr lang="tr-TR" dirty="0"/>
              <a:t> kullanılmış ve tüplerin özellikleri çeşitli analizler (FTIR,SEM,TEM) yardımıyla incelenmiş. </a:t>
            </a:r>
          </a:p>
          <a:p>
            <a:endParaRPr lang="tr-TR" dirty="0"/>
          </a:p>
          <a:p>
            <a:r>
              <a:rPr lang="tr-TR" dirty="0"/>
              <a:t>Çalışmada giderimi yapılan pestisit türü ise </a:t>
            </a:r>
            <a:r>
              <a:rPr lang="tr-TR" dirty="0" err="1"/>
              <a:t>diazinon</a:t>
            </a:r>
            <a:r>
              <a:rPr lang="tr-TR" dirty="0"/>
              <a:t> (</a:t>
            </a:r>
            <a:r>
              <a:rPr lang="tr-TR" dirty="0" err="1"/>
              <a:t>insektisit</a:t>
            </a:r>
            <a:r>
              <a:rPr lang="tr-TR" dirty="0"/>
              <a:t>) pestisiti olarak belirlenmiştir.</a:t>
            </a:r>
          </a:p>
        </p:txBody>
      </p:sp>
    </p:spTree>
    <p:extLst>
      <p:ext uri="{BB962C8B-B14F-4D97-AF65-F5344CB8AC3E}">
        <p14:creationId xmlns:p14="http://schemas.microsoft.com/office/powerpoint/2010/main" val="418805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892A3D-69C1-4EEB-902B-4A512AA8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PESTİSİTLERİN GENEL DURUMU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0BE765-96D8-4622-9560-F79C4B2F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Pestisitler tarım sektöründe yoğun olarak kullanılan ve ürünü koruma amaçlı uygulanan zirai ilaçlardır. </a:t>
            </a:r>
          </a:p>
          <a:p>
            <a:endParaRPr lang="tr-TR" dirty="0"/>
          </a:p>
          <a:p>
            <a:r>
              <a:rPr lang="tr-TR" dirty="0"/>
              <a:t>Pestisitler </a:t>
            </a:r>
            <a:r>
              <a:rPr lang="tr-TR" dirty="0" err="1"/>
              <a:t>komplex</a:t>
            </a:r>
            <a:r>
              <a:rPr lang="tr-TR" dirty="0"/>
              <a:t> kimyasallar olduğundan çevredeki davranışları değişkenlik gösterebilmektedir.</a:t>
            </a:r>
          </a:p>
          <a:p>
            <a:endParaRPr lang="tr-TR" dirty="0"/>
          </a:p>
          <a:p>
            <a:r>
              <a:rPr lang="tr-TR" dirty="0"/>
              <a:t>İnsan sağlığı üzerinde ise </a:t>
            </a:r>
            <a:r>
              <a:rPr lang="tr-TR" dirty="0" err="1"/>
              <a:t>toksik</a:t>
            </a:r>
            <a:r>
              <a:rPr lang="tr-TR" dirty="0"/>
              <a:t> ve hormon bozucu etkileri ön plana çıkmaktadır. </a:t>
            </a:r>
          </a:p>
        </p:txBody>
      </p:sp>
    </p:spTree>
    <p:extLst>
      <p:ext uri="{BB962C8B-B14F-4D97-AF65-F5344CB8AC3E}">
        <p14:creationId xmlns:p14="http://schemas.microsoft.com/office/powerpoint/2010/main" val="396910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53222C-C7C6-4A0A-9C61-6719BEC0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 err="1"/>
              <a:t>Pestisit</a:t>
            </a:r>
            <a:r>
              <a:rPr lang="en-US" sz="5400" dirty="0"/>
              <a:t> </a:t>
            </a:r>
            <a:r>
              <a:rPr lang="tr-TR" sz="5400" dirty="0"/>
              <a:t>Kullanımı</a:t>
            </a:r>
            <a:endParaRPr lang="en-US" sz="54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57ABA89-74C6-424F-ACAE-078CC3E2539E}"/>
              </a:ext>
            </a:extLst>
          </p:cNvPr>
          <p:cNvSpPr txBox="1"/>
          <p:nvPr/>
        </p:nvSpPr>
        <p:spPr>
          <a:xfrm>
            <a:off x="1111348" y="6091311"/>
            <a:ext cx="35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Toplam Kullanım: 6 Milyon Ton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AE4B91D3-D598-439D-8928-E0043F05A63D}"/>
              </a:ext>
            </a:extLst>
          </p:cNvPr>
          <p:cNvSpPr txBox="1"/>
          <p:nvPr/>
        </p:nvSpPr>
        <p:spPr>
          <a:xfrm>
            <a:off x="8701850" y="6533567"/>
            <a:ext cx="35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400" dirty="0" err="1">
                <a:solidFill>
                  <a:schemeClr val="bg1"/>
                </a:solidFill>
              </a:rPr>
              <a:t>FaoSTAT</a:t>
            </a:r>
            <a:r>
              <a:rPr lang="tr-TR" sz="1400" dirty="0">
                <a:solidFill>
                  <a:schemeClr val="bg1"/>
                </a:solidFill>
              </a:rPr>
              <a:t>, 2018, Pestisit Kullanım Verileri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037DF55F-847A-4716-B691-F6503EFAC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549" y="123584"/>
            <a:ext cx="5150750" cy="636449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0034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53222C-C7C6-4A0A-9C61-6719BEC0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tr-TR" sz="4000" dirty="0"/>
              <a:t>Pestisit İthalatı</a:t>
            </a:r>
            <a:endParaRPr lang="en-US" sz="40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9A3A18C-16D8-46A9-AE9F-566839381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887" y="180577"/>
            <a:ext cx="5524798" cy="64968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57ABA89-74C6-424F-ACAE-078CC3E2539E}"/>
              </a:ext>
            </a:extLst>
          </p:cNvPr>
          <p:cNvSpPr txBox="1"/>
          <p:nvPr/>
        </p:nvSpPr>
        <p:spPr>
          <a:xfrm>
            <a:off x="1111348" y="6091311"/>
            <a:ext cx="35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Toplam İthalat: 36 Milyon $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AE4B91D3-D598-439D-8928-E0043F05A63D}"/>
              </a:ext>
            </a:extLst>
          </p:cNvPr>
          <p:cNvSpPr txBox="1"/>
          <p:nvPr/>
        </p:nvSpPr>
        <p:spPr>
          <a:xfrm>
            <a:off x="8953099" y="6619866"/>
            <a:ext cx="35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>
                <a:solidFill>
                  <a:schemeClr val="bg1"/>
                </a:solidFill>
              </a:rPr>
              <a:t>FaoSTAT</a:t>
            </a:r>
            <a:r>
              <a:rPr lang="tr-TR" sz="1400" dirty="0">
                <a:solidFill>
                  <a:schemeClr val="bg1"/>
                </a:solidFill>
              </a:rPr>
              <a:t>, 2018, Pestisit İthalat Verileri</a:t>
            </a:r>
          </a:p>
        </p:txBody>
      </p:sp>
    </p:spTree>
    <p:extLst>
      <p:ext uri="{BB962C8B-B14F-4D97-AF65-F5344CB8AC3E}">
        <p14:creationId xmlns:p14="http://schemas.microsoft.com/office/powerpoint/2010/main" val="407453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53222C-C7C6-4A0A-9C61-6719BEC0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tr-TR" sz="4000" dirty="0"/>
              <a:t>Pestisit İhracatı</a:t>
            </a:r>
            <a:endParaRPr lang="en-US" sz="4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5C790AB-EA41-4A5E-ADB2-3F6968AC0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196" y="91780"/>
            <a:ext cx="5663701" cy="677442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1" name="Metin kutusu 30">
            <a:extLst>
              <a:ext uri="{FF2B5EF4-FFF2-40B4-BE49-F238E27FC236}">
                <a16:creationId xmlns:a16="http://schemas.microsoft.com/office/drawing/2014/main" id="{43CE8823-95EB-417D-A093-0E7319047D40}"/>
              </a:ext>
            </a:extLst>
          </p:cNvPr>
          <p:cNvSpPr txBox="1"/>
          <p:nvPr/>
        </p:nvSpPr>
        <p:spPr>
          <a:xfrm>
            <a:off x="1925422" y="6594819"/>
            <a:ext cx="35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>
                <a:solidFill>
                  <a:schemeClr val="bg1"/>
                </a:solidFill>
              </a:rPr>
              <a:t>FaoSTAT</a:t>
            </a:r>
            <a:r>
              <a:rPr lang="tr-TR" sz="1400" dirty="0">
                <a:solidFill>
                  <a:schemeClr val="bg1"/>
                </a:solidFill>
              </a:rPr>
              <a:t>, 2018, Pestisit İhracat Verileri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ED4B6BFE-4FF4-447B-AC92-39694B22BFE5}"/>
              </a:ext>
            </a:extLst>
          </p:cNvPr>
          <p:cNvSpPr txBox="1"/>
          <p:nvPr/>
        </p:nvSpPr>
        <p:spPr>
          <a:xfrm>
            <a:off x="1130127" y="5770551"/>
            <a:ext cx="35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Toplam İhracat: 42 Milyon $</a:t>
            </a:r>
          </a:p>
        </p:txBody>
      </p:sp>
    </p:spTree>
    <p:extLst>
      <p:ext uri="{BB962C8B-B14F-4D97-AF65-F5344CB8AC3E}">
        <p14:creationId xmlns:p14="http://schemas.microsoft.com/office/powerpoint/2010/main" val="358857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2FDC03-DF4C-4370-AA24-23B4DD5D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KİRLETİCİNİN ÖZELLİKLERİ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995A53-6F61-4A1F-84AE-F285B853D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Diazinon</a:t>
            </a:r>
            <a:r>
              <a:rPr lang="tr-TR" dirty="0"/>
              <a:t>, tarım ve hayvancılık faaliyetlerinde </a:t>
            </a:r>
            <a:r>
              <a:rPr lang="tr-TR" dirty="0" err="1"/>
              <a:t>insektisit</a:t>
            </a:r>
            <a:r>
              <a:rPr lang="tr-TR" dirty="0"/>
              <a:t> olarak kullanılan </a:t>
            </a:r>
            <a:r>
              <a:rPr lang="tr-TR" dirty="0" err="1"/>
              <a:t>organofosforlu</a:t>
            </a:r>
            <a:r>
              <a:rPr lang="tr-TR" dirty="0"/>
              <a:t> bir </a:t>
            </a:r>
            <a:r>
              <a:rPr lang="tr-TR" dirty="0" err="1"/>
              <a:t>insektisittir</a:t>
            </a:r>
            <a:r>
              <a:rPr lang="tr-TR" dirty="0"/>
              <a:t>. </a:t>
            </a:r>
          </a:p>
          <a:p>
            <a:r>
              <a:rPr lang="tr-TR" dirty="0"/>
              <a:t>Dünya Sağlık Örgütü sınıflandırmasında </a:t>
            </a:r>
            <a:r>
              <a:rPr lang="tr-TR" dirty="0" err="1"/>
              <a:t>diazinon</a:t>
            </a:r>
            <a:r>
              <a:rPr lang="tr-TR" dirty="0"/>
              <a:t> orta riskli bir </a:t>
            </a:r>
            <a:r>
              <a:rPr lang="tr-TR" dirty="0" err="1"/>
              <a:t>insektisittir</a:t>
            </a:r>
            <a:r>
              <a:rPr lang="tr-TR" dirty="0"/>
              <a:t>. (sınıf II)</a:t>
            </a:r>
          </a:p>
          <a:p>
            <a:r>
              <a:rPr lang="tr-TR" dirty="0"/>
              <a:t>Bu </a:t>
            </a:r>
            <a:r>
              <a:rPr lang="tr-TR" dirty="0" err="1"/>
              <a:t>insektisitin</a:t>
            </a:r>
            <a:r>
              <a:rPr lang="tr-TR" dirty="0"/>
              <a:t> akut oral </a:t>
            </a:r>
            <a:r>
              <a:rPr lang="tr-TR" dirty="0" err="1"/>
              <a:t>toksisitesi</a:t>
            </a:r>
            <a:r>
              <a:rPr lang="tr-TR" dirty="0"/>
              <a:t> 300 mg/kg'dır. Suda izin verilen pestisit miktarı yaklaşık 0,5–0,1 </a:t>
            </a:r>
            <a:r>
              <a:rPr lang="el-GR" dirty="0"/>
              <a:t>μ</a:t>
            </a:r>
            <a:r>
              <a:rPr lang="tr-TR" dirty="0"/>
              <a:t>g/L'dir.</a:t>
            </a:r>
          </a:p>
        </p:txBody>
      </p:sp>
    </p:spTree>
    <p:extLst>
      <p:ext uri="{BB962C8B-B14F-4D97-AF65-F5344CB8AC3E}">
        <p14:creationId xmlns:p14="http://schemas.microsoft.com/office/powerpoint/2010/main" val="1312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727F1C-6A2E-436F-8192-EBDE5281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KİRLETİCİNİN ÖZELLİKLERİ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5851C3-5356-476E-9EC7-7D9B66E31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Diazinon</a:t>
            </a:r>
            <a:r>
              <a:rPr lang="tr-TR" dirty="0"/>
              <a:t> suda çözünebilen </a:t>
            </a:r>
            <a:r>
              <a:rPr lang="tr-TR" dirty="0" err="1"/>
              <a:t>organofosfat</a:t>
            </a:r>
            <a:r>
              <a:rPr lang="tr-TR" dirty="0"/>
              <a:t> sınıfında bir pestisittir.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Diazinon</a:t>
            </a:r>
            <a:r>
              <a:rPr lang="tr-TR" dirty="0"/>
              <a:t> insan sağlığı üzerinde merkezi sinir sistemi bozukluğuna sebep olmaktadır.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A76555-D99D-4A2C-8B39-D6CF06A7D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650" y="4015599"/>
            <a:ext cx="4138664" cy="242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8019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1854</TotalTime>
  <Words>822</Words>
  <Application>Microsoft Office PowerPoint</Application>
  <PresentationFormat>Geniş ekran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Cambria Math</vt:lpstr>
      <vt:lpstr>CharisSIL</vt:lpstr>
      <vt:lpstr>Trebuchet MS</vt:lpstr>
      <vt:lpstr>Wingdings</vt:lpstr>
      <vt:lpstr>Berlin</vt:lpstr>
      <vt:lpstr>ÇOK DUVARLI KARBON NANOTÜPLER KULLANARAK SULARDAN DİAZİNON PESTİSİT TÜRÜNÜN YÜKSEK PERFORMANSLA GİDERİMİ</vt:lpstr>
      <vt:lpstr>SUNUM PLANI</vt:lpstr>
      <vt:lpstr>ÖZET</vt:lpstr>
      <vt:lpstr>PESTİSİTLERİN GENEL DURUMU</vt:lpstr>
      <vt:lpstr>Pestisit Kullanımı</vt:lpstr>
      <vt:lpstr>Pestisit İthalatı</vt:lpstr>
      <vt:lpstr>Pestisit İhracatı</vt:lpstr>
      <vt:lpstr>KİRLETİCİNİN ÖZELLİKLERİ</vt:lpstr>
      <vt:lpstr>KİRLETİCİNİN ÖZELLİKLERİ</vt:lpstr>
      <vt:lpstr>ORGANOFOSFATLI PESTİSİTLERİN GİDERİM YÖNTEMLERİ</vt:lpstr>
      <vt:lpstr>YÖNTEM TANITIMI</vt:lpstr>
      <vt:lpstr>DENEY DÜZENEĞİ</vt:lpstr>
      <vt:lpstr>DENEY DÜZENEĞİ</vt:lpstr>
      <vt:lpstr>DENEY DÜZENEĞİ</vt:lpstr>
      <vt:lpstr>SONUÇLAR</vt:lpstr>
      <vt:lpstr>SONUÇLAR</vt:lpstr>
      <vt:lpstr>SONUÇLAR</vt:lpstr>
      <vt:lpstr>SONUÇLAR</vt:lpstr>
      <vt:lpstr>SONUÇLAR</vt:lpstr>
      <vt:lpstr>SONUÇLAR</vt:lpstr>
      <vt:lpstr>SONUÇLAR</vt:lpstr>
      <vt:lpstr>SONUÇLAR</vt:lpstr>
      <vt:lpstr>DİNLEDİĞİNİZ İÇİN TEŞEKKÜR EDERİM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Soylu</dc:creator>
  <cp:lastModifiedBy>Mehmet Soylu</cp:lastModifiedBy>
  <cp:revision>42</cp:revision>
  <dcterms:created xsi:type="dcterms:W3CDTF">2021-03-14T18:37:32Z</dcterms:created>
  <dcterms:modified xsi:type="dcterms:W3CDTF">2021-03-17T09:41:23Z</dcterms:modified>
</cp:coreProperties>
</file>