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9" r:id="rId4"/>
    <p:sldId id="259" r:id="rId5"/>
    <p:sldId id="273" r:id="rId6"/>
    <p:sldId id="286" r:id="rId7"/>
    <p:sldId id="287" r:id="rId8"/>
    <p:sldId id="285" r:id="rId9"/>
    <p:sldId id="281" r:id="rId10"/>
    <p:sldId id="282" r:id="rId11"/>
    <p:sldId id="284" r:id="rId12"/>
    <p:sldId id="288" r:id="rId13"/>
    <p:sldId id="289" r:id="rId14"/>
    <p:sldId id="29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1" autoAdjust="0"/>
    <p:restoredTop sz="94660"/>
  </p:normalViewPr>
  <p:slideViewPr>
    <p:cSldViewPr snapToGrid="0">
      <p:cViewPr varScale="1">
        <p:scale>
          <a:sx n="76" d="100"/>
          <a:sy n="76" d="100"/>
        </p:scale>
        <p:origin x="4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46A8B1-DAFF-4B66-9B5E-DE419C746327}" type="datetimeFigureOut">
              <a:rPr lang="en-US" smtClean="0"/>
              <a:t>12/9/2019</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DD9BD-F8DF-433E-BC5A-2EF5E3BABCF6}" type="slidenum">
              <a:rPr lang="en-US" smtClean="0"/>
              <a:t>‹#›</a:t>
            </a:fld>
            <a:endParaRPr lang="en-US"/>
          </a:p>
        </p:txBody>
      </p:sp>
    </p:spTree>
    <p:extLst>
      <p:ext uri="{BB962C8B-B14F-4D97-AF65-F5344CB8AC3E}">
        <p14:creationId xmlns:p14="http://schemas.microsoft.com/office/powerpoint/2010/main" val="168626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C6C43F6-9C54-46BE-8CAD-000CDF5B3D9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xmlns="" id="{41EC38EE-8A0B-4D41-AF0A-564C4B21DB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xmlns="" id="{AB6CAA59-DC0A-4EC7-9E37-14EB3B32634F}"/>
              </a:ext>
            </a:extLst>
          </p:cNvPr>
          <p:cNvSpPr>
            <a:spLocks noGrp="1"/>
          </p:cNvSpPr>
          <p:nvPr>
            <p:ph type="dt" sz="half" idx="10"/>
          </p:nvPr>
        </p:nvSpPr>
        <p:spPr/>
        <p:txBody>
          <a:bodyPr/>
          <a:lstStyle/>
          <a:p>
            <a:fld id="{364D3674-E6A7-44BB-8BBE-7451177A7772}" type="datetime1">
              <a:rPr lang="en-US" smtClean="0"/>
              <a:t>12/9/2019</a:t>
            </a:fld>
            <a:endParaRPr lang="en-US"/>
          </a:p>
        </p:txBody>
      </p:sp>
      <p:sp>
        <p:nvSpPr>
          <p:cNvPr id="5" name="Alt Bilgi Yer Tutucusu 4">
            <a:extLst>
              <a:ext uri="{FF2B5EF4-FFF2-40B4-BE49-F238E27FC236}">
                <a16:creationId xmlns:a16="http://schemas.microsoft.com/office/drawing/2014/main" xmlns="" id="{C61A9A46-E6A1-4E05-8512-98FB86A09F9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2ABB59D0-3A4E-48A8-8157-C9C884BA9BA2}"/>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1184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D61CF7A-5B5B-4F49-BE1E-8ABE1DCDCFEC}"/>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xmlns="" id="{C3E64BC0-F1ED-4AB0-B40A-DDAC2D1BD47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D80A51D9-A4D5-4DE3-8206-02387E866CE4}"/>
              </a:ext>
            </a:extLst>
          </p:cNvPr>
          <p:cNvSpPr>
            <a:spLocks noGrp="1"/>
          </p:cNvSpPr>
          <p:nvPr>
            <p:ph type="dt" sz="half" idx="10"/>
          </p:nvPr>
        </p:nvSpPr>
        <p:spPr/>
        <p:txBody>
          <a:bodyPr/>
          <a:lstStyle/>
          <a:p>
            <a:fld id="{F17128A7-1A8F-4419-9635-2803B717485C}" type="datetime1">
              <a:rPr lang="en-US" smtClean="0"/>
              <a:t>12/9/2019</a:t>
            </a:fld>
            <a:endParaRPr lang="en-US"/>
          </a:p>
        </p:txBody>
      </p:sp>
      <p:sp>
        <p:nvSpPr>
          <p:cNvPr id="5" name="Alt Bilgi Yer Tutucusu 4">
            <a:extLst>
              <a:ext uri="{FF2B5EF4-FFF2-40B4-BE49-F238E27FC236}">
                <a16:creationId xmlns:a16="http://schemas.microsoft.com/office/drawing/2014/main" xmlns="" id="{CCFB2A9C-BB6B-4698-9439-699BDC8CA6D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CAD873B9-7E22-43D7-9E9B-36F6F4F83C6B}"/>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48344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0D75CBEC-92FF-4F28-8E35-E89316A5A91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xmlns="" id="{6B5B646D-E60E-4F31-9A85-BEBF3FAF712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BEFE12A6-26ED-4A26-AC62-30D631BDB1CA}"/>
              </a:ext>
            </a:extLst>
          </p:cNvPr>
          <p:cNvSpPr>
            <a:spLocks noGrp="1"/>
          </p:cNvSpPr>
          <p:nvPr>
            <p:ph type="dt" sz="half" idx="10"/>
          </p:nvPr>
        </p:nvSpPr>
        <p:spPr/>
        <p:txBody>
          <a:bodyPr/>
          <a:lstStyle/>
          <a:p>
            <a:fld id="{414BD069-DF64-48F9-87D4-BD3477E8E829}" type="datetime1">
              <a:rPr lang="en-US" smtClean="0"/>
              <a:t>12/9/2019</a:t>
            </a:fld>
            <a:endParaRPr lang="en-US"/>
          </a:p>
        </p:txBody>
      </p:sp>
      <p:sp>
        <p:nvSpPr>
          <p:cNvPr id="5" name="Alt Bilgi Yer Tutucusu 4">
            <a:extLst>
              <a:ext uri="{FF2B5EF4-FFF2-40B4-BE49-F238E27FC236}">
                <a16:creationId xmlns:a16="http://schemas.microsoft.com/office/drawing/2014/main" xmlns="" id="{76DCF247-E868-48FA-A854-015BE7E0796A}"/>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ABAF92C3-ACF4-4B96-9CA0-7C153957785B}"/>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9892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8259612-4263-44ED-A6C7-1C024C6915B3}"/>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3048CD0F-7AF2-49CF-802C-11239AD4C8E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2136FCE7-9B76-41AC-9D15-3C13F2BCED65}"/>
              </a:ext>
            </a:extLst>
          </p:cNvPr>
          <p:cNvSpPr>
            <a:spLocks noGrp="1"/>
          </p:cNvSpPr>
          <p:nvPr>
            <p:ph type="dt" sz="half" idx="10"/>
          </p:nvPr>
        </p:nvSpPr>
        <p:spPr/>
        <p:txBody>
          <a:bodyPr/>
          <a:lstStyle/>
          <a:p>
            <a:fld id="{753AA575-C972-4D62-AAF6-490B02363F53}" type="datetime1">
              <a:rPr lang="en-US" smtClean="0"/>
              <a:t>12/9/2019</a:t>
            </a:fld>
            <a:endParaRPr lang="en-US"/>
          </a:p>
        </p:txBody>
      </p:sp>
      <p:sp>
        <p:nvSpPr>
          <p:cNvPr id="5" name="Alt Bilgi Yer Tutucusu 4">
            <a:extLst>
              <a:ext uri="{FF2B5EF4-FFF2-40B4-BE49-F238E27FC236}">
                <a16:creationId xmlns:a16="http://schemas.microsoft.com/office/drawing/2014/main" xmlns="" id="{3C70268D-179F-4180-A2BE-B16F529174A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C04FC9DE-DA23-4AD9-B305-750F93D1B810}"/>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259892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FEE3FFE-71C3-437E-8A83-F4CD8B98A5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60D32133-60A4-483B-A205-0C5AFBD42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6D98EA95-9300-40C1-9EAE-B93C17EFC2FF}"/>
              </a:ext>
            </a:extLst>
          </p:cNvPr>
          <p:cNvSpPr>
            <a:spLocks noGrp="1"/>
          </p:cNvSpPr>
          <p:nvPr>
            <p:ph type="dt" sz="half" idx="10"/>
          </p:nvPr>
        </p:nvSpPr>
        <p:spPr/>
        <p:txBody>
          <a:bodyPr/>
          <a:lstStyle/>
          <a:p>
            <a:fld id="{F0ADDA77-35CF-4B3E-B5D3-9A42DF14004A}" type="datetime1">
              <a:rPr lang="en-US" smtClean="0"/>
              <a:t>12/9/2019</a:t>
            </a:fld>
            <a:endParaRPr lang="en-US"/>
          </a:p>
        </p:txBody>
      </p:sp>
      <p:sp>
        <p:nvSpPr>
          <p:cNvPr id="5" name="Alt Bilgi Yer Tutucusu 4">
            <a:extLst>
              <a:ext uri="{FF2B5EF4-FFF2-40B4-BE49-F238E27FC236}">
                <a16:creationId xmlns:a16="http://schemas.microsoft.com/office/drawing/2014/main" xmlns="" id="{D6B4D373-C480-4B4C-A022-D2224D852B6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xmlns="" id="{D96C3F54-3DB5-40DC-AB2B-9A2ACC6B912C}"/>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3122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03964AA-AD91-4151-859C-9F49C590E88A}"/>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C3E32F24-F0B1-446B-9405-3EA3FD60B6A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xmlns="" id="{38A85F08-9743-4191-B37E-C6AD664EB3C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xmlns="" id="{A70862D4-FB10-452C-AAC6-D25159BEA7E1}"/>
              </a:ext>
            </a:extLst>
          </p:cNvPr>
          <p:cNvSpPr>
            <a:spLocks noGrp="1"/>
          </p:cNvSpPr>
          <p:nvPr>
            <p:ph type="dt" sz="half" idx="10"/>
          </p:nvPr>
        </p:nvSpPr>
        <p:spPr/>
        <p:txBody>
          <a:bodyPr/>
          <a:lstStyle/>
          <a:p>
            <a:fld id="{B7763DEF-F798-4DFD-AFF6-68DD9EA9EDDE}" type="datetime1">
              <a:rPr lang="en-US" smtClean="0"/>
              <a:t>12/9/2019</a:t>
            </a:fld>
            <a:endParaRPr lang="en-US"/>
          </a:p>
        </p:txBody>
      </p:sp>
      <p:sp>
        <p:nvSpPr>
          <p:cNvPr id="6" name="Alt Bilgi Yer Tutucusu 5">
            <a:extLst>
              <a:ext uri="{FF2B5EF4-FFF2-40B4-BE49-F238E27FC236}">
                <a16:creationId xmlns:a16="http://schemas.microsoft.com/office/drawing/2014/main" xmlns="" id="{4E287E91-C9E1-4801-A5AE-C2E104135BD1}"/>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CCCFE4CB-E271-406A-AFBB-F29606E54E62}"/>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71875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0CD11DE-B196-4BB4-BC3B-1063FB85FF4C}"/>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F9DD1B5F-2A65-4AC6-A582-C43EA87AC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C7E2007B-44AF-4005-9F88-C09A9FADC36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xmlns="" id="{855B3511-AFBF-410C-BBB1-428B313C7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FF9057BC-FAD2-4A29-8D9F-819DEDC1AE9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xmlns="" id="{1C03A7B9-390A-40E7-BA45-0BC1DFD40206}"/>
              </a:ext>
            </a:extLst>
          </p:cNvPr>
          <p:cNvSpPr>
            <a:spLocks noGrp="1"/>
          </p:cNvSpPr>
          <p:nvPr>
            <p:ph type="dt" sz="half" idx="10"/>
          </p:nvPr>
        </p:nvSpPr>
        <p:spPr/>
        <p:txBody>
          <a:bodyPr/>
          <a:lstStyle/>
          <a:p>
            <a:fld id="{767550C3-E10E-49FF-901E-1B1754F310E1}" type="datetime1">
              <a:rPr lang="en-US" smtClean="0"/>
              <a:t>12/9/2019</a:t>
            </a:fld>
            <a:endParaRPr lang="en-US"/>
          </a:p>
        </p:txBody>
      </p:sp>
      <p:sp>
        <p:nvSpPr>
          <p:cNvPr id="8" name="Alt Bilgi Yer Tutucusu 7">
            <a:extLst>
              <a:ext uri="{FF2B5EF4-FFF2-40B4-BE49-F238E27FC236}">
                <a16:creationId xmlns:a16="http://schemas.microsoft.com/office/drawing/2014/main" xmlns="" id="{BF329502-A074-419C-A6B4-DB889AF058E1}"/>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xmlns="" id="{18531718-CE67-49CB-BE0A-063F4CA67E29}"/>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367654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B53729B-3650-4B4F-BB9A-4C2BCA380BC1}"/>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xmlns="" id="{3D46E768-ABA3-456B-A20C-6F15D71A795D}"/>
              </a:ext>
            </a:extLst>
          </p:cNvPr>
          <p:cNvSpPr>
            <a:spLocks noGrp="1"/>
          </p:cNvSpPr>
          <p:nvPr>
            <p:ph type="dt" sz="half" idx="10"/>
          </p:nvPr>
        </p:nvSpPr>
        <p:spPr/>
        <p:txBody>
          <a:bodyPr/>
          <a:lstStyle/>
          <a:p>
            <a:fld id="{16F63CDE-C927-4E2D-B4D6-C1508BA560B8}" type="datetime1">
              <a:rPr lang="en-US" smtClean="0"/>
              <a:t>12/9/2019</a:t>
            </a:fld>
            <a:endParaRPr lang="en-US"/>
          </a:p>
        </p:txBody>
      </p:sp>
      <p:sp>
        <p:nvSpPr>
          <p:cNvPr id="4" name="Alt Bilgi Yer Tutucusu 3">
            <a:extLst>
              <a:ext uri="{FF2B5EF4-FFF2-40B4-BE49-F238E27FC236}">
                <a16:creationId xmlns:a16="http://schemas.microsoft.com/office/drawing/2014/main" xmlns="" id="{B149A249-C50B-4051-AA01-0AEE4795AE49}"/>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xmlns="" id="{50A40F7B-0E66-474E-8013-ACBA1D6CE1F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02555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8FA04596-5CCA-43EA-87B1-CC9F3D0C8A23}"/>
              </a:ext>
            </a:extLst>
          </p:cNvPr>
          <p:cNvSpPr>
            <a:spLocks noGrp="1"/>
          </p:cNvSpPr>
          <p:nvPr>
            <p:ph type="dt" sz="half" idx="10"/>
          </p:nvPr>
        </p:nvSpPr>
        <p:spPr/>
        <p:txBody>
          <a:bodyPr/>
          <a:lstStyle/>
          <a:p>
            <a:fld id="{AB3BA3C9-FC68-47C0-9EDD-8BE13A503F39}" type="datetime1">
              <a:rPr lang="en-US" smtClean="0"/>
              <a:t>12/9/2019</a:t>
            </a:fld>
            <a:endParaRPr lang="en-US"/>
          </a:p>
        </p:txBody>
      </p:sp>
      <p:sp>
        <p:nvSpPr>
          <p:cNvPr id="3" name="Alt Bilgi Yer Tutucusu 2">
            <a:extLst>
              <a:ext uri="{FF2B5EF4-FFF2-40B4-BE49-F238E27FC236}">
                <a16:creationId xmlns:a16="http://schemas.microsoft.com/office/drawing/2014/main" xmlns="" id="{776C64C3-0B3A-4E73-BE39-71D1915CD6C4}"/>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xmlns="" id="{B3400141-696B-4B8A-9D6E-4343AA16A52F}"/>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133642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4D25DFB-176A-4844-AD7E-97C836909FD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xmlns="" id="{1DB76FA2-8DE0-43FE-A439-491BE3EE58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xmlns="" id="{38B8F874-56BB-4818-B3A1-E5D8B2265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DE537B3-39FF-4DEA-8962-FBC002C1667E}"/>
              </a:ext>
            </a:extLst>
          </p:cNvPr>
          <p:cNvSpPr>
            <a:spLocks noGrp="1"/>
          </p:cNvSpPr>
          <p:nvPr>
            <p:ph type="dt" sz="half" idx="10"/>
          </p:nvPr>
        </p:nvSpPr>
        <p:spPr/>
        <p:txBody>
          <a:bodyPr/>
          <a:lstStyle/>
          <a:p>
            <a:fld id="{AA6FDD4A-C100-4B4C-BB07-59FA54EED39E}" type="datetime1">
              <a:rPr lang="en-US" smtClean="0"/>
              <a:t>12/9/2019</a:t>
            </a:fld>
            <a:endParaRPr lang="en-US"/>
          </a:p>
        </p:txBody>
      </p:sp>
      <p:sp>
        <p:nvSpPr>
          <p:cNvPr id="6" name="Alt Bilgi Yer Tutucusu 5">
            <a:extLst>
              <a:ext uri="{FF2B5EF4-FFF2-40B4-BE49-F238E27FC236}">
                <a16:creationId xmlns:a16="http://schemas.microsoft.com/office/drawing/2014/main" xmlns="" id="{61D60CEA-8795-42A9-9C53-EAD91824E14C}"/>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73A67C63-5A2B-4533-BAED-4AA62B9D8E4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426504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F84452-7AF4-4E9C-AF9E-9D784DEA9D9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xmlns="" id="{D8C80510-D904-486F-9CDA-8E5CB06D2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xmlns="" id="{91A9AA14-8BAD-40B9-A616-59D21E9EC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7F66CFB-E370-47BC-954D-87B640F8D241}"/>
              </a:ext>
            </a:extLst>
          </p:cNvPr>
          <p:cNvSpPr>
            <a:spLocks noGrp="1"/>
          </p:cNvSpPr>
          <p:nvPr>
            <p:ph type="dt" sz="half" idx="10"/>
          </p:nvPr>
        </p:nvSpPr>
        <p:spPr/>
        <p:txBody>
          <a:bodyPr/>
          <a:lstStyle/>
          <a:p>
            <a:fld id="{2953257F-71EA-4D2C-8479-6D833C35DE59}" type="datetime1">
              <a:rPr lang="en-US" smtClean="0"/>
              <a:t>12/9/2019</a:t>
            </a:fld>
            <a:endParaRPr lang="en-US"/>
          </a:p>
        </p:txBody>
      </p:sp>
      <p:sp>
        <p:nvSpPr>
          <p:cNvPr id="6" name="Alt Bilgi Yer Tutucusu 5">
            <a:extLst>
              <a:ext uri="{FF2B5EF4-FFF2-40B4-BE49-F238E27FC236}">
                <a16:creationId xmlns:a16="http://schemas.microsoft.com/office/drawing/2014/main" xmlns="" id="{F20E4DFC-64B5-46F2-9EEA-A8A351BB25DE}"/>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xmlns="" id="{92FEE712-0A22-4B4C-98FF-7F86D04A601D}"/>
              </a:ext>
            </a:extLst>
          </p:cNvPr>
          <p:cNvSpPr>
            <a:spLocks noGrp="1"/>
          </p:cNvSpPr>
          <p:nvPr>
            <p:ph type="sldNum" sz="quarter" idx="12"/>
          </p:nvPr>
        </p:nvSpPr>
        <p:spPr/>
        <p:txBody>
          <a:bodyPr/>
          <a:lstStyle/>
          <a:p>
            <a:fld id="{995E896F-4B65-4F69-8506-68D7B5D1CDE1}" type="slidenum">
              <a:rPr lang="en-US" smtClean="0"/>
              <a:t>‹#›</a:t>
            </a:fld>
            <a:endParaRPr lang="en-US"/>
          </a:p>
        </p:txBody>
      </p:sp>
    </p:spTree>
    <p:extLst>
      <p:ext uri="{BB962C8B-B14F-4D97-AF65-F5344CB8AC3E}">
        <p14:creationId xmlns:p14="http://schemas.microsoft.com/office/powerpoint/2010/main" val="2130555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DD95DF36-3E85-43A3-972B-F8DE27E860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xmlns="" id="{3B3B9A92-0C00-4074-A0FE-C71619217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xmlns="" id="{1303623D-F178-4EBC-9B25-09CF1E86F8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B49DE-1472-4445-9A23-282B7715049D}" type="datetime1">
              <a:rPr lang="en-US" smtClean="0"/>
              <a:t>12/9/2019</a:t>
            </a:fld>
            <a:endParaRPr lang="en-US"/>
          </a:p>
        </p:txBody>
      </p:sp>
      <p:sp>
        <p:nvSpPr>
          <p:cNvPr id="5" name="Alt Bilgi Yer Tutucusu 4">
            <a:extLst>
              <a:ext uri="{FF2B5EF4-FFF2-40B4-BE49-F238E27FC236}">
                <a16:creationId xmlns:a16="http://schemas.microsoft.com/office/drawing/2014/main" xmlns="" id="{513C0465-EF13-41FB-BC02-030708245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xmlns="" id="{250FAFB3-50DF-4DF3-83E9-A5FAE1A1F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E896F-4B65-4F69-8506-68D7B5D1CDE1}" type="slidenum">
              <a:rPr lang="en-US" smtClean="0"/>
              <a:t>‹#›</a:t>
            </a:fld>
            <a:endParaRPr lang="en-US"/>
          </a:p>
        </p:txBody>
      </p:sp>
    </p:spTree>
    <p:extLst>
      <p:ext uri="{BB962C8B-B14F-4D97-AF65-F5344CB8AC3E}">
        <p14:creationId xmlns:p14="http://schemas.microsoft.com/office/powerpoint/2010/main" val="327051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xmlns="" id="{EB2C7E59-B029-4820-BADF-6255664A5B6D}"/>
              </a:ext>
            </a:extLst>
          </p:cNvPr>
          <p:cNvSpPr>
            <a:spLocks noGrp="1"/>
          </p:cNvSpPr>
          <p:nvPr>
            <p:ph type="subTitle" idx="1"/>
          </p:nvPr>
        </p:nvSpPr>
        <p:spPr>
          <a:xfrm>
            <a:off x="2274567" y="4958238"/>
            <a:ext cx="7600951" cy="698500"/>
          </a:xfrm>
        </p:spPr>
        <p:txBody>
          <a:bodyPr>
            <a:normAutofit fontScale="92500" lnSpcReduction="20000"/>
          </a:bodyPr>
          <a:lstStyle/>
          <a:p>
            <a:r>
              <a:rPr lang="tr-TR" dirty="0" smtClean="0"/>
              <a:t>Nesrin KEKEÇOĞLU</a:t>
            </a:r>
          </a:p>
          <a:p>
            <a:r>
              <a:rPr lang="tr-TR" dirty="0" smtClean="0"/>
              <a:t>4011930027</a:t>
            </a:r>
            <a:endParaRPr lang="tr-TR" dirty="0"/>
          </a:p>
        </p:txBody>
      </p:sp>
      <p:pic>
        <p:nvPicPr>
          <p:cNvPr id="4" name="Resim 3">
            <a:extLst>
              <a:ext uri="{FF2B5EF4-FFF2-40B4-BE49-F238E27FC236}">
                <a16:creationId xmlns:a16="http://schemas.microsoft.com/office/drawing/2014/main" xmlns="" id="{7E418A8A-A9B0-4A3A-80E5-F5A8E8732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149"/>
            <a:ext cx="1487129" cy="1487129"/>
          </a:xfrm>
          <a:prstGeom prst="rect">
            <a:avLst/>
          </a:prstGeom>
        </p:spPr>
      </p:pic>
      <p:sp>
        <p:nvSpPr>
          <p:cNvPr id="9" name="Slayt Numarası Yer Tutucusu 8">
            <a:extLst>
              <a:ext uri="{FF2B5EF4-FFF2-40B4-BE49-F238E27FC236}">
                <a16:creationId xmlns:a16="http://schemas.microsoft.com/office/drawing/2014/main" xmlns="" id="{644BC33F-A532-4C7B-87E2-FB088BA7F0A8}"/>
              </a:ext>
            </a:extLst>
          </p:cNvPr>
          <p:cNvSpPr>
            <a:spLocks noGrp="1"/>
          </p:cNvSpPr>
          <p:nvPr>
            <p:ph type="sldNum" sz="quarter" idx="12"/>
          </p:nvPr>
        </p:nvSpPr>
        <p:spPr/>
        <p:txBody>
          <a:bodyPr/>
          <a:lstStyle/>
          <a:p>
            <a:fld id="{995E896F-4B65-4F69-8506-68D7B5D1CDE1}" type="slidenum">
              <a:rPr lang="en-US" smtClean="0"/>
              <a:t>1</a:t>
            </a:fld>
            <a:endParaRPr lang="en-US"/>
          </a:p>
        </p:txBody>
      </p:sp>
      <p:pic>
        <p:nvPicPr>
          <p:cNvPr id="5" name="Resim 4"/>
          <p:cNvPicPr>
            <a:picLocks noChangeAspect="1"/>
          </p:cNvPicPr>
          <p:nvPr/>
        </p:nvPicPr>
        <p:blipFill>
          <a:blip r:embed="rId3"/>
          <a:stretch>
            <a:fillRect/>
          </a:stretch>
        </p:blipFill>
        <p:spPr>
          <a:xfrm>
            <a:off x="2274566" y="468630"/>
            <a:ext cx="7212333" cy="4263389"/>
          </a:xfrm>
          <a:prstGeom prst="rect">
            <a:avLst/>
          </a:prstGeom>
        </p:spPr>
      </p:pic>
    </p:spTree>
    <p:extLst>
      <p:ext uri="{BB962C8B-B14F-4D97-AF65-F5344CB8AC3E}">
        <p14:creationId xmlns:p14="http://schemas.microsoft.com/office/powerpoint/2010/main" val="15079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b="1" dirty="0" err="1"/>
              <a:t>Mekansal</a:t>
            </a:r>
            <a:r>
              <a:rPr lang="tr-TR" b="1" dirty="0"/>
              <a:t> dağılım, iç korelasyon ve ağır metallerin PCA</a:t>
            </a:r>
          </a:p>
          <a:p>
            <a:r>
              <a:rPr lang="tr-TR" dirty="0"/>
              <a:t>Pb ve </a:t>
            </a:r>
            <a:r>
              <a:rPr lang="tr-TR" dirty="0" err="1"/>
              <a:t>Zn</a:t>
            </a:r>
            <a:r>
              <a:rPr lang="tr-TR" dirty="0"/>
              <a:t>, kuzeybatıdan güneye doğru genel bir azalma eğilimi ile benzer bir dağılıma </a:t>
            </a:r>
            <a:r>
              <a:rPr lang="tr-TR" dirty="0" smtClean="0"/>
              <a:t>sahiptir.</a:t>
            </a:r>
            <a:r>
              <a:rPr lang="tr-TR" dirty="0"/>
              <a:t> </a:t>
            </a:r>
            <a:r>
              <a:rPr lang="tr-TR" dirty="0" err="1"/>
              <a:t>Cd</a:t>
            </a:r>
            <a:r>
              <a:rPr lang="tr-TR" dirty="0"/>
              <a:t> ve Cu dağılımı da nispeten benzerdi ve daha yüksek Cu ve </a:t>
            </a:r>
            <a:r>
              <a:rPr lang="tr-TR" dirty="0" err="1"/>
              <a:t>Cd</a:t>
            </a:r>
            <a:r>
              <a:rPr lang="tr-TR" dirty="0"/>
              <a:t> konsantrasyonuna sahip sıcak noktalar esas olarak kuzeybatı bölgesinde göründü. Cr ve </a:t>
            </a:r>
            <a:r>
              <a:rPr lang="tr-TR" dirty="0" err="1"/>
              <a:t>Ni</a:t>
            </a:r>
            <a:r>
              <a:rPr lang="tr-TR" dirty="0"/>
              <a:t> konsantrasyonunun </a:t>
            </a:r>
            <a:r>
              <a:rPr lang="tr-TR" dirty="0" err="1"/>
              <a:t>mekansal</a:t>
            </a:r>
            <a:r>
              <a:rPr lang="tr-TR" dirty="0"/>
              <a:t> dağılımı, Pb, </a:t>
            </a:r>
            <a:r>
              <a:rPr lang="tr-TR" dirty="0" err="1"/>
              <a:t>Zn</a:t>
            </a:r>
            <a:r>
              <a:rPr lang="tr-TR" dirty="0"/>
              <a:t>, </a:t>
            </a:r>
            <a:r>
              <a:rPr lang="tr-TR" dirty="0" err="1"/>
              <a:t>Cd</a:t>
            </a:r>
            <a:r>
              <a:rPr lang="tr-TR" dirty="0"/>
              <a:t> ve Cu'nunkinin tersiydi. Daha yüksek Cr ve </a:t>
            </a:r>
            <a:r>
              <a:rPr lang="tr-TR" dirty="0" err="1"/>
              <a:t>Ni</a:t>
            </a:r>
            <a:r>
              <a:rPr lang="tr-TR" dirty="0"/>
              <a:t> konsantrasyonları çoğunlukla doğu kıyı bölgesinde sergilenmiştir. As konsantrasyonunun </a:t>
            </a:r>
            <a:r>
              <a:rPr lang="tr-TR" dirty="0" err="1"/>
              <a:t>mekansal</a:t>
            </a:r>
            <a:r>
              <a:rPr lang="tr-TR" dirty="0"/>
              <a:t> yapısı diğer metallerden belirgin olarak farklıydı, orta, güneybatı ve doğu </a:t>
            </a:r>
            <a:r>
              <a:rPr lang="tr-TR" dirty="0" err="1"/>
              <a:t>kostal</a:t>
            </a:r>
            <a:r>
              <a:rPr lang="tr-TR" dirty="0"/>
              <a:t> bölgesi konsantrasyon olarak daha yüksek göründü.</a:t>
            </a:r>
          </a:p>
          <a:p>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10</a:t>
            </a:fld>
            <a:endParaRPr lang="en-US"/>
          </a:p>
        </p:txBody>
      </p:sp>
    </p:spTree>
    <p:extLst>
      <p:ext uri="{BB962C8B-B14F-4D97-AF65-F5344CB8AC3E}">
        <p14:creationId xmlns:p14="http://schemas.microsoft.com/office/powerpoint/2010/main" val="3699111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PMF modeli</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PMF </a:t>
            </a:r>
            <a:r>
              <a:rPr lang="tr-TR" dirty="0"/>
              <a:t>modeli ile minimum </a:t>
            </a:r>
            <a:r>
              <a:rPr lang="tr-TR" i="1" dirty="0"/>
              <a:t>Q</a:t>
            </a:r>
            <a:r>
              <a:rPr lang="tr-TR" dirty="0"/>
              <a:t> değerine sahip optimal bir üç faktörlü çözüm belirlenmiştir. Yedi ağır metalin gözlemlenen ve tahmin edilen konsantrasyon verileri arasındaki katsayı, 0.58 ila 0.96 arasında </a:t>
            </a:r>
            <a:r>
              <a:rPr lang="tr-TR" dirty="0" err="1" smtClean="0"/>
              <a:t>değişmiştir.Baz</a:t>
            </a:r>
            <a:r>
              <a:rPr lang="tr-TR" dirty="0" smtClean="0"/>
              <a:t> </a:t>
            </a:r>
            <a:r>
              <a:rPr lang="tr-TR" dirty="0"/>
              <a:t>çalışmasından kaynak profilleri, BS-DISP, DISP ve BS </a:t>
            </a:r>
            <a:r>
              <a:rPr lang="tr-TR" dirty="0" smtClean="0"/>
              <a:t>çalışmasının</a:t>
            </a:r>
            <a:r>
              <a:rPr lang="tr-TR" dirty="0"/>
              <a:t> çeyrekler arası </a:t>
            </a:r>
            <a:r>
              <a:rPr lang="tr-TR" dirty="0" smtClean="0"/>
              <a:t>aralığındaydı;</a:t>
            </a:r>
            <a:endParaRPr lang="tr-TR" dirty="0"/>
          </a:p>
          <a:p>
            <a:r>
              <a:rPr lang="tr-TR" dirty="0"/>
              <a:t>Faktör 1 (F1), Cr, </a:t>
            </a:r>
            <a:r>
              <a:rPr lang="tr-TR" dirty="0" err="1"/>
              <a:t>Ni</a:t>
            </a:r>
            <a:r>
              <a:rPr lang="tr-TR" dirty="0"/>
              <a:t> ve As ile metal konsantrasyonlarının% 46,6'sını oluştururken, Faktör 2 (F2) metal konsantrasyonlarının% 22,2'sini oluşturdu ve ağırlıklı olarak </a:t>
            </a:r>
            <a:r>
              <a:rPr lang="tr-TR" dirty="0" err="1"/>
              <a:t>Cd</a:t>
            </a:r>
            <a:r>
              <a:rPr lang="tr-TR" dirty="0"/>
              <a:t> ve Cu tarafından </a:t>
            </a:r>
            <a:r>
              <a:rPr lang="tr-TR" dirty="0" smtClean="0"/>
              <a:t>yüklendi.</a:t>
            </a:r>
            <a:r>
              <a:rPr lang="tr-TR" dirty="0"/>
              <a:t> Faktör 3 (F3), metal konsantrasyonlarının% 31.2'sini oluşturuyordu ve ağırlıklı olarak Pb ve </a:t>
            </a:r>
            <a:r>
              <a:rPr lang="tr-TR" dirty="0" err="1"/>
              <a:t>Zn</a:t>
            </a:r>
            <a:r>
              <a:rPr lang="tr-TR" dirty="0"/>
              <a:t> tarafından yüklendi. Her bir faktörün normalleştirilmiş katkısının </a:t>
            </a:r>
            <a:r>
              <a:rPr lang="tr-TR" dirty="0" err="1"/>
              <a:t>mekansal</a:t>
            </a:r>
            <a:r>
              <a:rPr lang="tr-TR" dirty="0"/>
              <a:t> </a:t>
            </a:r>
            <a:r>
              <a:rPr lang="tr-TR" dirty="0" smtClean="0"/>
              <a:t>dağılımı.</a:t>
            </a:r>
            <a:r>
              <a:rPr lang="tr-TR" dirty="0"/>
              <a:t> F1'in katkı puanı genellikle batıdan doğuya yükselirken, F3'ün katkı puanı genel olarak güneydoğudan kuzeybatıya doğru yükselme eğilimindedir. F2 için katkı puanının dağılımı diğer faktörlerden farklıydı. F2 katkısı yüksek olan sıcak noktaların ağırlıklı olarak kuzeybatı, güneybatı ve kuzeydoğu bölgesinde gözlenmiştir.</a:t>
            </a:r>
          </a:p>
          <a:p>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11</a:t>
            </a:fld>
            <a:endParaRPr lang="en-US"/>
          </a:p>
        </p:txBody>
      </p:sp>
    </p:spTree>
    <p:extLst>
      <p:ext uri="{BB962C8B-B14F-4D97-AF65-F5344CB8AC3E}">
        <p14:creationId xmlns:p14="http://schemas.microsoft.com/office/powerpoint/2010/main" val="3034964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Kaynaklara yönelik risk değerlendirmesi</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smtClean="0"/>
              <a:t>Çocuklar </a:t>
            </a:r>
            <a:r>
              <a:rPr lang="tr-TR" dirty="0"/>
              <a:t>ve yetişkinler için toplam faktörlerden elde edilen </a:t>
            </a:r>
            <a:r>
              <a:rPr lang="tr-TR" i="1" dirty="0"/>
              <a:t>HI</a:t>
            </a:r>
            <a:r>
              <a:rPr lang="tr-TR" dirty="0"/>
              <a:t> değerleri 11,8 ve 6,7 idi, bu da 1 ile 12 ve 7 kez olan kılavuz değerin üzerine </a:t>
            </a:r>
            <a:r>
              <a:rPr lang="tr-TR" dirty="0" smtClean="0"/>
              <a:t>çıkmıştı.</a:t>
            </a:r>
            <a:r>
              <a:rPr lang="tr-TR" dirty="0"/>
              <a:t> Toplam faktörlerden olan çocuklar için ortalama </a:t>
            </a:r>
            <a:r>
              <a:rPr lang="tr-TR" i="1" dirty="0"/>
              <a:t>HQ</a:t>
            </a:r>
            <a:r>
              <a:rPr lang="tr-TR" dirty="0"/>
              <a:t> değeri genellikle As&gt; Cu&gt; </a:t>
            </a:r>
            <a:r>
              <a:rPr lang="tr-TR" dirty="0" err="1"/>
              <a:t>Zn</a:t>
            </a:r>
            <a:r>
              <a:rPr lang="tr-TR" dirty="0"/>
              <a:t>&gt; Cr&gt; </a:t>
            </a:r>
            <a:r>
              <a:rPr lang="tr-TR" dirty="0" err="1"/>
              <a:t>Cd</a:t>
            </a:r>
            <a:r>
              <a:rPr lang="tr-TR" dirty="0"/>
              <a:t>&gt; </a:t>
            </a:r>
            <a:r>
              <a:rPr lang="tr-TR" dirty="0" err="1"/>
              <a:t>Ni</a:t>
            </a:r>
            <a:r>
              <a:rPr lang="tr-TR" dirty="0"/>
              <a:t>&gt; Pb sırasıyla azalırken, yetişkinler için ortalama </a:t>
            </a:r>
            <a:r>
              <a:rPr lang="tr-TR" i="1" dirty="0"/>
              <a:t>HQ</a:t>
            </a:r>
            <a:r>
              <a:rPr lang="tr-TR" dirty="0"/>
              <a:t> değeri </a:t>
            </a:r>
            <a:r>
              <a:rPr lang="tr-TR" dirty="0" err="1"/>
              <a:t>Zn</a:t>
            </a:r>
            <a:r>
              <a:rPr lang="tr-TR" dirty="0"/>
              <a:t>&gt; Cu&gt; As&gt; </a:t>
            </a:r>
            <a:r>
              <a:rPr lang="tr-TR" dirty="0" err="1"/>
              <a:t>Ni</a:t>
            </a:r>
            <a:r>
              <a:rPr lang="tr-TR" dirty="0"/>
              <a:t>&gt; sırasını takiben düşmüştür. Cr&gt; </a:t>
            </a:r>
            <a:r>
              <a:rPr lang="tr-TR" dirty="0" err="1"/>
              <a:t>Cd</a:t>
            </a:r>
            <a:r>
              <a:rPr lang="tr-TR" dirty="0"/>
              <a:t>&gt; Pb. Her iki grup için, her faktörden As, Cu ve </a:t>
            </a:r>
            <a:r>
              <a:rPr lang="tr-TR" dirty="0" err="1"/>
              <a:t>Zn'nin</a:t>
            </a:r>
            <a:r>
              <a:rPr lang="tr-TR" dirty="0"/>
              <a:t> </a:t>
            </a:r>
            <a:r>
              <a:rPr lang="tr-TR" i="1" dirty="0"/>
              <a:t>HQ</a:t>
            </a:r>
            <a:r>
              <a:rPr lang="tr-TR" dirty="0"/>
              <a:t> değeri 1'den büyüktü. Yetişkinler ve çocuklar için toplam faktörlerin </a:t>
            </a:r>
            <a:r>
              <a:rPr lang="tr-TR" i="1" dirty="0"/>
              <a:t>TCR</a:t>
            </a:r>
            <a:r>
              <a:rPr lang="tr-TR" dirty="0"/>
              <a:t> değerleri sırasıyla 8 ve 28 olan 3.14E-03 ve 1.12 E-02 idi. 1E-04'ün kabul edilebilir maksimum değerinden daha yüksek. Ek olarak, ortalama Her iki grup için toplam faktörlerden As, Cr ve </a:t>
            </a:r>
            <a:r>
              <a:rPr lang="tr-TR" dirty="0" err="1"/>
              <a:t>Cd</a:t>
            </a:r>
            <a:r>
              <a:rPr lang="tr-TR" dirty="0"/>
              <a:t> değerleri de 1E-4'ü aştı ve bu sırada sipariş sonrasında </a:t>
            </a:r>
            <a:r>
              <a:rPr lang="tr-TR" dirty="0" err="1"/>
              <a:t>Cd</a:t>
            </a:r>
            <a:r>
              <a:rPr lang="tr-TR" dirty="0"/>
              <a:t>&gt; Cr&gt; As&gt; Pb&gt; </a:t>
            </a:r>
            <a:r>
              <a:rPr lang="tr-TR" dirty="0" err="1"/>
              <a:t>Ni</a:t>
            </a:r>
            <a:r>
              <a:rPr lang="tr-TR" dirty="0"/>
              <a:t> olarak azaldı.</a:t>
            </a:r>
          </a:p>
          <a:p>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12</a:t>
            </a:fld>
            <a:endParaRPr lang="en-US"/>
          </a:p>
        </p:txBody>
      </p:sp>
    </p:spTree>
    <p:extLst>
      <p:ext uri="{BB962C8B-B14F-4D97-AF65-F5344CB8AC3E}">
        <p14:creationId xmlns:p14="http://schemas.microsoft.com/office/powerpoint/2010/main" val="1754345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6535"/>
            <a:ext cx="10515600" cy="1325563"/>
          </a:xfrm>
        </p:spPr>
        <p:txBody>
          <a:bodyPr/>
          <a:lstStyle/>
          <a:p>
            <a:pPr algn="ctr"/>
            <a:r>
              <a:rPr lang="tr-TR" dirty="0"/>
              <a:t>İnsan sağlığı riskine kaynak katkısı</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Hem </a:t>
            </a:r>
            <a:r>
              <a:rPr lang="tr-TR" dirty="0"/>
              <a:t>çocuklar hem de yetişkinler için F1, As, Cr ve </a:t>
            </a:r>
            <a:r>
              <a:rPr lang="tr-TR" dirty="0" err="1"/>
              <a:t>Ni'nin</a:t>
            </a:r>
            <a:r>
              <a:rPr lang="tr-TR" dirty="0"/>
              <a:t> sağlık riskine büyük oranda katkıda bulunurken, F2, </a:t>
            </a:r>
            <a:r>
              <a:rPr lang="tr-TR" dirty="0" err="1"/>
              <a:t>Cd</a:t>
            </a:r>
            <a:r>
              <a:rPr lang="tr-TR" dirty="0"/>
              <a:t> ve Cu'nun sağlık riskine en fazla katkıda </a:t>
            </a:r>
            <a:r>
              <a:rPr lang="tr-TR" dirty="0" smtClean="0"/>
              <a:t>bulunmuştur.</a:t>
            </a:r>
            <a:r>
              <a:rPr lang="tr-TR" dirty="0"/>
              <a:t> Ek olarak, F3 baskın olarak Pb ve </a:t>
            </a:r>
            <a:r>
              <a:rPr lang="tr-TR" dirty="0" err="1"/>
              <a:t>Zn'nin</a:t>
            </a:r>
            <a:r>
              <a:rPr lang="tr-TR" dirty="0"/>
              <a:t> sağlık riskine katkıda bulunmuştur.</a:t>
            </a:r>
          </a:p>
          <a:p>
            <a:r>
              <a:rPr lang="tr-TR" dirty="0"/>
              <a:t>T</a:t>
            </a:r>
            <a:r>
              <a:rPr lang="tr-TR" dirty="0" smtClean="0"/>
              <a:t>oplam </a:t>
            </a:r>
            <a:r>
              <a:rPr lang="tr-TR" dirty="0"/>
              <a:t>konsantrasyonlara, toplam kanser riskine ve ağır metallerin tehlike endeksine (toplam kanser dışı risk) kaynak katkılarını daha da özetlemiştir. F1, metal konsantrasyonlarının en yüksek yüzdesini (% 46,6) oluşturdu ve en fazla (% 52,9) tehlike endeksine katkıda bulundu. Aynı zamanda, F2'nin toplam metal konsantrasyonlarının açıklanmasında sadece% üçüncü olduğu (% 22.2), bununla birlikte toplam kanser riskine en fazla (% 45.3) katkıda bulunduğu dikkat çekmektedir. F3, metal konsantrasyonlarına en fazla katkıda bulunan ikinci madde iken, F3'ün hem toplam kanser dışı (% 28.1) hem de (% 15.5) kanser riskine katkısı F1 ve F2'den çok daha düşüktü</a:t>
            </a:r>
            <a:r>
              <a:rPr lang="tr-TR" dirty="0" smtClean="0"/>
              <a:t>.</a:t>
            </a:r>
            <a:r>
              <a:rPr lang="tr-TR" dirty="0"/>
              <a:t/>
            </a:r>
            <a:br>
              <a:rPr lang="tr-TR" dirty="0"/>
            </a:b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13</a:t>
            </a:fld>
            <a:endParaRPr lang="en-US"/>
          </a:p>
        </p:txBody>
      </p:sp>
    </p:spTree>
    <p:extLst>
      <p:ext uri="{BB962C8B-B14F-4D97-AF65-F5344CB8AC3E}">
        <p14:creationId xmlns:p14="http://schemas.microsoft.com/office/powerpoint/2010/main" val="135099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buNone/>
            </a:pPr>
            <a:r>
              <a:rPr lang="tr-TR" dirty="0" smtClean="0"/>
              <a:t>Kaynak </a:t>
            </a:r>
            <a:r>
              <a:rPr lang="tr-TR" dirty="0"/>
              <a:t>dağılımı ve maruz kalma sağlık riski değerlendirmesi entegrasyonu tek kirletici kaynaklardan veya risk analizinden daha güçlüydü ve ağır metallerin kirlettiği toprakların çevresel risk değerlendirmesi için uygulanan standart bir metodoloji olma potansiyeline sahip. Avantajları arasında, sağlık riski üzerindeki kaynak etkisinin netliği ve kirletici kaynakların neden olduğu sağlık riskinde hedeflenen azalma yer almaktadır. Bu çalışmanın sonuçları, sınai faaliyetlerin en yüksek toplam kanser riskini oluşturduğunu, teknoloji boşaltımının hızlandırılması ve emisyon standartlarının güçlendirilmesi yoluyla sınai boşaltımın daha da azaltılmasının yerel sakinlerin sağlığını korumak için çok önemli olduğunu belirtti. Kanser dışı riski azaltmak için devam eden azalma ve sıkı bir şekilde kimyasal tarım tüketiminin izlenmesi de gereklidir.</a:t>
            </a:r>
          </a:p>
        </p:txBody>
      </p:sp>
      <p:sp>
        <p:nvSpPr>
          <p:cNvPr id="4" name="Slayt Numarası Yer Tutucusu 3"/>
          <p:cNvSpPr>
            <a:spLocks noGrp="1"/>
          </p:cNvSpPr>
          <p:nvPr>
            <p:ph type="sldNum" sz="quarter" idx="12"/>
          </p:nvPr>
        </p:nvSpPr>
        <p:spPr/>
        <p:txBody>
          <a:bodyPr/>
          <a:lstStyle/>
          <a:p>
            <a:fld id="{995E896F-4B65-4F69-8506-68D7B5D1CDE1}" type="slidenum">
              <a:rPr lang="en-US" smtClean="0"/>
              <a:t>14</a:t>
            </a:fld>
            <a:endParaRPr lang="en-US"/>
          </a:p>
        </p:txBody>
      </p:sp>
    </p:spTree>
    <p:extLst>
      <p:ext uri="{BB962C8B-B14F-4D97-AF65-F5344CB8AC3E}">
        <p14:creationId xmlns:p14="http://schemas.microsoft.com/office/powerpoint/2010/main" val="381780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56C8DF3-90A5-4E81-8B61-8BA38D73D6B6}"/>
              </a:ext>
            </a:extLst>
          </p:cNvPr>
          <p:cNvSpPr>
            <a:spLocks noGrp="1"/>
          </p:cNvSpPr>
          <p:nvPr>
            <p:ph type="title"/>
          </p:nvPr>
        </p:nvSpPr>
        <p:spPr>
          <a:xfrm>
            <a:off x="838200" y="365126"/>
            <a:ext cx="10515600" cy="748058"/>
          </a:xfrm>
        </p:spPr>
        <p:txBody>
          <a:bodyPr/>
          <a:lstStyle/>
          <a:p>
            <a:pPr algn="ctr"/>
            <a:r>
              <a:rPr lang="tr-TR" b="1" dirty="0"/>
              <a:t>GİRİŞ</a:t>
            </a:r>
            <a:endParaRPr lang="en-US" b="1" dirty="0"/>
          </a:p>
        </p:txBody>
      </p:sp>
      <p:sp>
        <p:nvSpPr>
          <p:cNvPr id="3" name="İçerik Yer Tutucusu 2">
            <a:extLst>
              <a:ext uri="{FF2B5EF4-FFF2-40B4-BE49-F238E27FC236}">
                <a16:creationId xmlns:a16="http://schemas.microsoft.com/office/drawing/2014/main" xmlns="" id="{5D323274-EF21-4A36-8A2D-E31426E4DA70}"/>
              </a:ext>
            </a:extLst>
          </p:cNvPr>
          <p:cNvSpPr>
            <a:spLocks noGrp="1"/>
          </p:cNvSpPr>
          <p:nvPr>
            <p:ph idx="1"/>
          </p:nvPr>
        </p:nvSpPr>
        <p:spPr>
          <a:xfrm>
            <a:off x="838200" y="976659"/>
            <a:ext cx="11353800" cy="5379691"/>
          </a:xfrm>
        </p:spPr>
        <p:txBody>
          <a:bodyPr>
            <a:noAutofit/>
          </a:bodyPr>
          <a:lstStyle/>
          <a:p>
            <a:pPr marL="457200" lvl="1" indent="0">
              <a:lnSpc>
                <a:spcPct val="100000"/>
              </a:lnSpc>
              <a:buNone/>
            </a:pPr>
            <a:endParaRPr lang="tr-TR" dirty="0" smtClean="0">
              <a:latin typeface="Times New Roman" panose="02020603050405020304" pitchFamily="18" charset="0"/>
              <a:cs typeface="Times New Roman" panose="02020603050405020304" pitchFamily="18" charset="0"/>
            </a:endParaRPr>
          </a:p>
          <a:p>
            <a:pPr marL="457200" lvl="1" indent="0">
              <a:lnSpc>
                <a:spcPct val="100000"/>
              </a:lnSpc>
              <a:buNone/>
            </a:pPr>
            <a:r>
              <a:rPr lang="tr-TR" dirty="0" smtClean="0">
                <a:latin typeface="Times New Roman" panose="02020603050405020304" pitchFamily="18" charset="0"/>
                <a:cs typeface="Times New Roman" panose="02020603050405020304" pitchFamily="18" charset="0"/>
              </a:rPr>
              <a:t>Çin'deki </a:t>
            </a:r>
            <a:r>
              <a:rPr lang="tr-TR" dirty="0">
                <a:latin typeface="Times New Roman" panose="02020603050405020304" pitchFamily="18" charset="0"/>
                <a:cs typeface="Times New Roman" panose="02020603050405020304" pitchFamily="18" charset="0"/>
              </a:rPr>
              <a:t>eski elektronik atık (e-atık) sökme merkezinin alınması bu çalışmadaki toprak ağır metallerinin bu alandaki kaynak katkısını </a:t>
            </a:r>
            <a:r>
              <a:rPr lang="tr-TR" b="1" dirty="0">
                <a:latin typeface="Times New Roman" panose="02020603050405020304" pitchFamily="18" charset="0"/>
                <a:cs typeface="Times New Roman" panose="02020603050405020304" pitchFamily="18" charset="0"/>
              </a:rPr>
              <a:t>istatistiksel analiz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pozitif </a:t>
            </a:r>
            <a:r>
              <a:rPr lang="tr-TR" b="1" dirty="0" err="1">
                <a:latin typeface="Times New Roman" panose="02020603050405020304" pitchFamily="18" charset="0"/>
                <a:cs typeface="Times New Roman" panose="02020603050405020304" pitchFamily="18" charset="0"/>
              </a:rPr>
              <a:t>matriks</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faktörlendirme</a:t>
            </a:r>
            <a:r>
              <a:rPr lang="tr-TR" b="1" dirty="0">
                <a:latin typeface="Times New Roman" panose="02020603050405020304" pitchFamily="18" charset="0"/>
                <a:cs typeface="Times New Roman" panose="02020603050405020304" pitchFamily="18" charset="0"/>
              </a:rPr>
              <a:t> (PMF) </a:t>
            </a:r>
            <a:r>
              <a:rPr lang="tr-TR" dirty="0">
                <a:latin typeface="Times New Roman" panose="02020603050405020304" pitchFamily="18" charset="0"/>
                <a:cs typeface="Times New Roman" panose="02020603050405020304" pitchFamily="18" charset="0"/>
              </a:rPr>
              <a:t>modeliyle nicel olarak </a:t>
            </a:r>
            <a:r>
              <a:rPr lang="tr-TR" dirty="0" smtClean="0">
                <a:latin typeface="Times New Roman" panose="02020603050405020304" pitchFamily="18" charset="0"/>
                <a:cs typeface="Times New Roman" panose="02020603050405020304" pitchFamily="18" charset="0"/>
              </a:rPr>
              <a:t>paylaştı. Tespit edilen </a:t>
            </a:r>
            <a:r>
              <a:rPr lang="tr-TR" dirty="0">
                <a:latin typeface="Times New Roman" panose="02020603050405020304" pitchFamily="18" charset="0"/>
                <a:cs typeface="Times New Roman" panose="02020603050405020304" pitchFamily="18" charset="0"/>
              </a:rPr>
              <a:t>kaynakların insan sağlığı riski, kaynak profilleri ve maruz kalma riski </a:t>
            </a:r>
            <a:r>
              <a:rPr lang="tr-TR" dirty="0" smtClean="0">
                <a:latin typeface="Times New Roman" panose="02020603050405020304" pitchFamily="18" charset="0"/>
                <a:cs typeface="Times New Roman" panose="02020603050405020304" pitchFamily="18" charset="0"/>
              </a:rPr>
              <a:t>değerlendirildi.</a:t>
            </a:r>
            <a:r>
              <a:rPr lang="tr-TR" dirty="0">
                <a:latin typeface="Times New Roman" panose="02020603050405020304" pitchFamily="18" charset="0"/>
                <a:cs typeface="Times New Roman" panose="02020603050405020304" pitchFamily="18" charset="0"/>
              </a:rPr>
              <a:t> İncelenen yedi ağır metal </a:t>
            </a:r>
            <a:r>
              <a:rPr lang="tr-TR" b="1" dirty="0">
                <a:latin typeface="Times New Roman" panose="02020603050405020304" pitchFamily="18" charset="0"/>
                <a:cs typeface="Times New Roman" panose="02020603050405020304" pitchFamily="18" charset="0"/>
              </a:rPr>
              <a:t>arsenik (As), kadmiyum (</a:t>
            </a:r>
            <a:r>
              <a:rPr lang="tr-TR" b="1" dirty="0" err="1">
                <a:latin typeface="Times New Roman" panose="02020603050405020304" pitchFamily="18" charset="0"/>
                <a:cs typeface="Times New Roman" panose="02020603050405020304" pitchFamily="18" charset="0"/>
              </a:rPr>
              <a:t>Cd</a:t>
            </a:r>
            <a:r>
              <a:rPr lang="tr-TR" b="1" dirty="0">
                <a:latin typeface="Times New Roman" panose="02020603050405020304" pitchFamily="18" charset="0"/>
                <a:cs typeface="Times New Roman" panose="02020603050405020304" pitchFamily="18" charset="0"/>
              </a:rPr>
              <a:t>), bakır (Cu), krom (Cr), nikel (</a:t>
            </a:r>
            <a:r>
              <a:rPr lang="tr-TR" b="1" dirty="0" err="1">
                <a:latin typeface="Times New Roman" panose="02020603050405020304" pitchFamily="18" charset="0"/>
                <a:cs typeface="Times New Roman" panose="02020603050405020304" pitchFamily="18" charset="0"/>
              </a:rPr>
              <a:t>Ni</a:t>
            </a:r>
            <a:r>
              <a:rPr lang="tr-TR" b="1" dirty="0">
                <a:latin typeface="Times New Roman" panose="02020603050405020304" pitchFamily="18" charset="0"/>
                <a:cs typeface="Times New Roman" panose="02020603050405020304" pitchFamily="18" charset="0"/>
              </a:rPr>
              <a:t>), kurşun (Pb) ve Çinko (</a:t>
            </a:r>
            <a:r>
              <a:rPr lang="tr-TR" b="1" dirty="0" err="1">
                <a:latin typeface="Times New Roman" panose="02020603050405020304" pitchFamily="18" charset="0"/>
                <a:cs typeface="Times New Roman" panose="02020603050405020304" pitchFamily="18" charset="0"/>
              </a:rPr>
              <a:t>Zn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idi. Sonuçlar, tarımsal toprakların çoğunlukla </a:t>
            </a:r>
            <a:r>
              <a:rPr lang="tr-TR" dirty="0" err="1">
                <a:latin typeface="Times New Roman" panose="02020603050405020304" pitchFamily="18" charset="0"/>
                <a:cs typeface="Times New Roman" panose="02020603050405020304" pitchFamily="18" charset="0"/>
              </a:rPr>
              <a:t>Cd</a:t>
            </a:r>
            <a:r>
              <a:rPr lang="tr-TR" dirty="0">
                <a:latin typeface="Times New Roman" panose="02020603050405020304" pitchFamily="18" charset="0"/>
                <a:cs typeface="Times New Roman" panose="02020603050405020304" pitchFamily="18" charset="0"/>
              </a:rPr>
              <a:t> ve Cu ile kirlendiğini </a:t>
            </a:r>
            <a:r>
              <a:rPr lang="tr-TR" dirty="0" smtClean="0">
                <a:latin typeface="Times New Roman" panose="02020603050405020304" pitchFamily="18" charset="0"/>
                <a:cs typeface="Times New Roman" panose="02020603050405020304" pitchFamily="18" charset="0"/>
              </a:rPr>
              <a:t>gösterildi.</a:t>
            </a:r>
            <a:r>
              <a:rPr lang="tr-TR" dirty="0">
                <a:latin typeface="Times New Roman" panose="02020603050405020304" pitchFamily="18" charset="0"/>
                <a:cs typeface="Times New Roman" panose="02020603050405020304" pitchFamily="18" charset="0"/>
              </a:rPr>
              <a:t> Ana madde ve böcek ilacı, gübre uygulaması, endüstriyel deşarj, ve taşıt emisyonu, toprakta metal </a:t>
            </a:r>
            <a:r>
              <a:rPr lang="tr-TR" dirty="0" smtClean="0">
                <a:latin typeface="Times New Roman" panose="02020603050405020304" pitchFamily="18" charset="0"/>
                <a:cs typeface="Times New Roman" panose="02020603050405020304" pitchFamily="18" charset="0"/>
              </a:rPr>
              <a:t>birikimi incelendi.</a:t>
            </a:r>
            <a:r>
              <a:rPr lang="tr-TR" dirty="0">
                <a:latin typeface="Times New Roman" panose="02020603050405020304" pitchFamily="18" charset="0"/>
                <a:cs typeface="Times New Roman" panose="02020603050405020304" pitchFamily="18" charset="0"/>
              </a:rPr>
              <a:t> Endüstriyel emisyonların azaltılması, ağır metal girdisini tarım topraklarına en aza indirmek ve potansiyel sağlık tehlikesini önlemek için çok önemliydi. Bu bulgular, kirlenmiş tarım alanlarının yönetimini ve risk önlenmesini iyileştirmek için çevre koruma otoritesine destek sağlayabilir</a:t>
            </a:r>
            <a:r>
              <a:rPr lang="tr-TR" sz="1600" dirty="0" smtClean="0"/>
              <a:t>.</a:t>
            </a:r>
            <a:endParaRPr lang="tr-TR" sz="1600" b="1" dirty="0"/>
          </a:p>
        </p:txBody>
      </p:sp>
      <p:sp>
        <p:nvSpPr>
          <p:cNvPr id="4" name="Slayt Numarası Yer Tutucusu 3">
            <a:extLst>
              <a:ext uri="{FF2B5EF4-FFF2-40B4-BE49-F238E27FC236}">
                <a16:creationId xmlns:a16="http://schemas.microsoft.com/office/drawing/2014/main" xmlns="" id="{9FCE8639-1C90-4198-A54B-BDFC829A1996}"/>
              </a:ext>
            </a:extLst>
          </p:cNvPr>
          <p:cNvSpPr>
            <a:spLocks noGrp="1"/>
          </p:cNvSpPr>
          <p:nvPr>
            <p:ph type="sldNum" sz="quarter" idx="12"/>
          </p:nvPr>
        </p:nvSpPr>
        <p:spPr/>
        <p:txBody>
          <a:bodyPr/>
          <a:lstStyle/>
          <a:p>
            <a:fld id="{995E896F-4B65-4F69-8506-68D7B5D1CDE1}" type="slidenum">
              <a:rPr lang="en-US" smtClean="0"/>
              <a:t>2</a:t>
            </a:fld>
            <a:endParaRPr lang="en-US"/>
          </a:p>
        </p:txBody>
      </p:sp>
    </p:spTree>
    <p:extLst>
      <p:ext uri="{BB962C8B-B14F-4D97-AF65-F5344CB8AC3E}">
        <p14:creationId xmlns:p14="http://schemas.microsoft.com/office/powerpoint/2010/main" val="231829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08354"/>
            <a:ext cx="10515600" cy="5672455"/>
          </a:xfrm>
        </p:spPr>
        <p:txBody>
          <a:bodyPr>
            <a:normAutofit/>
          </a:bodyPr>
          <a:lstStyle/>
          <a:p>
            <a:r>
              <a:rPr lang="tr-TR" sz="2400" dirty="0">
                <a:latin typeface="Times New Roman" panose="02020603050405020304" pitchFamily="18" charset="0"/>
                <a:cs typeface="Times New Roman" panose="02020603050405020304" pitchFamily="18" charset="0"/>
              </a:rPr>
              <a:t>Tarımsal toprakların ağır metal kirlenmesi, </a:t>
            </a:r>
            <a:r>
              <a:rPr lang="tr-TR" sz="2400" b="1" dirty="0">
                <a:latin typeface="Times New Roman" panose="02020603050405020304" pitchFamily="18" charset="0"/>
                <a:cs typeface="Times New Roman" panose="02020603050405020304" pitchFamily="18" charset="0"/>
              </a:rPr>
              <a:t>toprak ekosistemi işlevini</a:t>
            </a:r>
            <a:r>
              <a:rPr lang="tr-TR" sz="2400" dirty="0">
                <a:latin typeface="Times New Roman" panose="02020603050405020304" pitchFamily="18" charset="0"/>
                <a:cs typeface="Times New Roman" panose="02020603050405020304" pitchFamily="18" charset="0"/>
              </a:rPr>
              <a:t> ve </a:t>
            </a:r>
            <a:r>
              <a:rPr lang="tr-TR" sz="2400" b="1" dirty="0">
                <a:latin typeface="Times New Roman" panose="02020603050405020304" pitchFamily="18" charset="0"/>
                <a:cs typeface="Times New Roman" panose="02020603050405020304" pitchFamily="18" charset="0"/>
              </a:rPr>
              <a:t>gıda güvenliğini </a:t>
            </a:r>
            <a:r>
              <a:rPr lang="tr-TR" sz="2400" dirty="0">
                <a:latin typeface="Times New Roman" panose="02020603050405020304" pitchFamily="18" charset="0"/>
                <a:cs typeface="Times New Roman" panose="02020603050405020304" pitchFamily="18" charset="0"/>
              </a:rPr>
              <a:t>ciddi şekilde </a:t>
            </a:r>
            <a:r>
              <a:rPr lang="tr-TR" sz="2400" dirty="0" smtClean="0">
                <a:latin typeface="Times New Roman" panose="02020603050405020304" pitchFamily="18" charset="0"/>
                <a:cs typeface="Times New Roman" panose="02020603050405020304" pitchFamily="18" charset="0"/>
              </a:rPr>
              <a:t>etkileyebilir.</a:t>
            </a:r>
          </a:p>
          <a:p>
            <a:r>
              <a:rPr lang="tr-TR" sz="2400" dirty="0">
                <a:latin typeface="Times New Roman" panose="02020603050405020304" pitchFamily="18" charset="0"/>
                <a:cs typeface="Times New Roman" panose="02020603050405020304" pitchFamily="18" charset="0"/>
              </a:rPr>
              <a:t>Hızlı şehirleşme ve sanayileşme ile birlikte, yoğun insan faaliyetleri yoluyla ağır metallerin tarımsal topraklara girişi </a:t>
            </a:r>
            <a:r>
              <a:rPr lang="tr-TR" sz="2400" b="1" dirty="0">
                <a:latin typeface="Times New Roman" panose="02020603050405020304" pitchFamily="18" charset="0"/>
                <a:cs typeface="Times New Roman" panose="02020603050405020304" pitchFamily="18" charset="0"/>
              </a:rPr>
              <a:t>son birkaç on yılda </a:t>
            </a:r>
            <a:r>
              <a:rPr lang="tr-TR" sz="2400" dirty="0" smtClean="0">
                <a:latin typeface="Times New Roman" panose="02020603050405020304" pitchFamily="18" charset="0"/>
                <a:cs typeface="Times New Roman" panose="02020603050405020304" pitchFamily="18" charset="0"/>
              </a:rPr>
              <a:t>artmıştı.</a:t>
            </a:r>
          </a:p>
          <a:p>
            <a:r>
              <a:rPr lang="tr-TR" sz="2400" dirty="0">
                <a:latin typeface="Times New Roman" panose="02020603050405020304" pitchFamily="18" charset="0"/>
                <a:cs typeface="Times New Roman" panose="02020603050405020304" pitchFamily="18" charset="0"/>
              </a:rPr>
              <a:t>Gıda zincirinde </a:t>
            </a:r>
            <a:r>
              <a:rPr lang="tr-TR" sz="2400" b="1" dirty="0">
                <a:latin typeface="Times New Roman" panose="02020603050405020304" pitchFamily="18" charset="0"/>
                <a:cs typeface="Times New Roman" panose="02020603050405020304" pitchFamily="18" charset="0"/>
              </a:rPr>
              <a:t>ağır metallerin birikimi, dönüşümü ve alımı </a:t>
            </a:r>
            <a:r>
              <a:rPr lang="tr-TR" sz="2400" dirty="0">
                <a:latin typeface="Times New Roman" panose="02020603050405020304" pitchFamily="18" charset="0"/>
                <a:cs typeface="Times New Roman" panose="02020603050405020304" pitchFamily="18" charset="0"/>
              </a:rPr>
              <a:t>insan sağlığını olumsuz yönde </a:t>
            </a:r>
            <a:r>
              <a:rPr lang="tr-TR" sz="2400" dirty="0" smtClean="0">
                <a:latin typeface="Times New Roman" panose="02020603050405020304" pitchFamily="18" charset="0"/>
                <a:cs typeface="Times New Roman" panose="02020603050405020304" pitchFamily="18" charset="0"/>
              </a:rPr>
              <a:t>etkiler.</a:t>
            </a:r>
          </a:p>
          <a:p>
            <a:r>
              <a:rPr lang="tr-TR" sz="2400" dirty="0">
                <a:latin typeface="Times New Roman" panose="02020603050405020304" pitchFamily="18" charset="0"/>
                <a:cs typeface="Times New Roman" panose="02020603050405020304" pitchFamily="18" charset="0"/>
              </a:rPr>
              <a:t> Arsenik (As), kadmiyum (</a:t>
            </a:r>
            <a:r>
              <a:rPr lang="tr-TR" sz="2400" dirty="0" err="1">
                <a:latin typeface="Times New Roman" panose="02020603050405020304" pitchFamily="18" charset="0"/>
                <a:cs typeface="Times New Roman" panose="02020603050405020304" pitchFamily="18" charset="0"/>
              </a:rPr>
              <a:t>Cd</a:t>
            </a:r>
            <a:r>
              <a:rPr lang="tr-TR" sz="2400" dirty="0">
                <a:latin typeface="Times New Roman" panose="02020603050405020304" pitchFamily="18" charset="0"/>
                <a:cs typeface="Times New Roman" panose="02020603050405020304" pitchFamily="18" charset="0"/>
              </a:rPr>
              <a:t>) ve kurşun (Pb) gibi ağır metallere kronik düşük doz ve akut yüksek doz maruz </a:t>
            </a:r>
            <a:r>
              <a:rPr lang="tr-TR" sz="2400" dirty="0" smtClean="0">
                <a:latin typeface="Times New Roman" panose="02020603050405020304" pitchFamily="18" charset="0"/>
                <a:cs typeface="Times New Roman" panose="02020603050405020304" pitchFamily="18" charset="0"/>
              </a:rPr>
              <a:t>kalmaları ağırlığını azaltabilir, nörobilişsel </a:t>
            </a:r>
            <a:r>
              <a:rPr lang="tr-TR" sz="2400" dirty="0">
                <a:latin typeface="Times New Roman" panose="02020603050405020304" pitchFamily="18" charset="0"/>
                <a:cs typeface="Times New Roman" panose="02020603050405020304" pitchFamily="18" charset="0"/>
              </a:rPr>
              <a:t>hasara zarar </a:t>
            </a:r>
            <a:r>
              <a:rPr lang="tr-TR" sz="2400" dirty="0" smtClean="0">
                <a:latin typeface="Times New Roman" panose="02020603050405020304" pitchFamily="18" charset="0"/>
                <a:cs typeface="Times New Roman" panose="02020603050405020304" pitchFamily="18" charset="0"/>
              </a:rPr>
              <a:t>verebilir, </a:t>
            </a:r>
            <a:r>
              <a:rPr lang="tr-TR" sz="2400" dirty="0">
                <a:latin typeface="Times New Roman" panose="02020603050405020304" pitchFamily="18" charset="0"/>
                <a:cs typeface="Times New Roman" panose="02020603050405020304" pitchFamily="18" charset="0"/>
              </a:rPr>
              <a:t>hatta </a:t>
            </a:r>
            <a:r>
              <a:rPr lang="tr-TR" sz="2400" b="1" dirty="0">
                <a:latin typeface="Times New Roman" panose="02020603050405020304" pitchFamily="18" charset="0"/>
                <a:cs typeface="Times New Roman" panose="02020603050405020304" pitchFamily="18" charset="0"/>
              </a:rPr>
              <a:t>kansere</a:t>
            </a:r>
            <a:r>
              <a:rPr lang="tr-TR" sz="2400" dirty="0">
                <a:latin typeface="Times New Roman" panose="02020603050405020304" pitchFamily="18" charset="0"/>
                <a:cs typeface="Times New Roman" panose="02020603050405020304" pitchFamily="18" charset="0"/>
              </a:rPr>
              <a:t> neden olur </a:t>
            </a:r>
            <a:endParaRPr lang="tr-TR" sz="2400" dirty="0" smtClean="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Bu nedenle, insan sağlığını korumak için tarımsal topraklardaki </a:t>
            </a:r>
            <a:r>
              <a:rPr lang="tr-TR" sz="2400" b="1" dirty="0">
                <a:latin typeface="Times New Roman" panose="02020603050405020304" pitchFamily="18" charset="0"/>
                <a:cs typeface="Times New Roman" panose="02020603050405020304" pitchFamily="18" charset="0"/>
              </a:rPr>
              <a:t>metal kirliliğine maruz kalma kaynaklarını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insan maruz kalma riskini anlamak </a:t>
            </a:r>
            <a:r>
              <a:rPr lang="tr-TR" sz="2400" dirty="0">
                <a:latin typeface="Times New Roman" panose="02020603050405020304" pitchFamily="18" charset="0"/>
                <a:cs typeface="Times New Roman" panose="02020603050405020304" pitchFamily="18" charset="0"/>
              </a:rPr>
              <a:t>gerekir.</a:t>
            </a:r>
            <a:endParaRPr lang="tr-TR" sz="2400" dirty="0" smtClean="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995E896F-4B65-4F69-8506-68D7B5D1CDE1}" type="slidenum">
              <a:rPr lang="en-US" smtClean="0"/>
              <a:t>3</a:t>
            </a:fld>
            <a:endParaRPr lang="en-US"/>
          </a:p>
        </p:txBody>
      </p:sp>
    </p:spTree>
    <p:extLst>
      <p:ext uri="{BB962C8B-B14F-4D97-AF65-F5344CB8AC3E}">
        <p14:creationId xmlns:p14="http://schemas.microsoft.com/office/powerpoint/2010/main" val="709481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275B67-B42C-422A-AB61-0D01E7B721A7}"/>
              </a:ext>
            </a:extLst>
          </p:cNvPr>
          <p:cNvSpPr>
            <a:spLocks noGrp="1"/>
          </p:cNvSpPr>
          <p:nvPr>
            <p:ph type="title"/>
          </p:nvPr>
        </p:nvSpPr>
        <p:spPr>
          <a:xfrm>
            <a:off x="838200" y="365126"/>
            <a:ext cx="10515600" cy="642040"/>
          </a:xfrm>
        </p:spPr>
        <p:txBody>
          <a:bodyPr>
            <a:noAutofit/>
          </a:bodyPr>
          <a:lstStyle/>
          <a:p>
            <a:r>
              <a:rPr lang="tr-TR" b="1" dirty="0"/>
              <a:t>GİRİŞ</a:t>
            </a:r>
            <a:endParaRPr lang="en-US" dirty="0"/>
          </a:p>
        </p:txBody>
      </p:sp>
      <p:sp>
        <p:nvSpPr>
          <p:cNvPr id="3" name="İçerik Yer Tutucusu 2">
            <a:extLst>
              <a:ext uri="{FF2B5EF4-FFF2-40B4-BE49-F238E27FC236}">
                <a16:creationId xmlns:a16="http://schemas.microsoft.com/office/drawing/2014/main" xmlns="" id="{84990EC4-5558-455F-84E9-D23623FCFB60}"/>
              </a:ext>
            </a:extLst>
          </p:cNvPr>
          <p:cNvSpPr>
            <a:spLocks noGrp="1"/>
          </p:cNvSpPr>
          <p:nvPr>
            <p:ph idx="1"/>
          </p:nvPr>
        </p:nvSpPr>
        <p:spPr>
          <a:xfrm>
            <a:off x="838200" y="1126435"/>
            <a:ext cx="10515600" cy="5050528"/>
          </a:xfrm>
        </p:spPr>
        <p:txBody>
          <a:bodyPr>
            <a:normAutofit/>
          </a:bodyPr>
          <a:lstStyle/>
          <a:p>
            <a:pPr>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Metal </a:t>
            </a:r>
            <a:r>
              <a:rPr lang="tr-TR" sz="2000" dirty="0">
                <a:latin typeface="Times New Roman" panose="02020603050405020304" pitchFamily="18" charset="0"/>
                <a:cs typeface="Times New Roman" panose="02020603050405020304" pitchFamily="18" charset="0"/>
              </a:rPr>
              <a:t>birikiminin </a:t>
            </a:r>
            <a:r>
              <a:rPr lang="tr-TR" sz="2000" b="1" dirty="0">
                <a:latin typeface="Times New Roman" panose="02020603050405020304" pitchFamily="18" charset="0"/>
                <a:cs typeface="Times New Roman" panose="02020603050405020304" pitchFamily="18" charset="0"/>
              </a:rPr>
              <a:t>kaynak dağılımının anlaşılması</a:t>
            </a:r>
            <a:r>
              <a:rPr lang="tr-TR" sz="2000" dirty="0">
                <a:latin typeface="Times New Roman" panose="02020603050405020304" pitchFamily="18" charset="0"/>
                <a:cs typeface="Times New Roman" panose="02020603050405020304" pitchFamily="18" charset="0"/>
              </a:rPr>
              <a:t>, tarımsal topraklara ağır metal girdisinin </a:t>
            </a:r>
            <a:r>
              <a:rPr lang="tr-TR" sz="2000" b="1" dirty="0">
                <a:latin typeface="Times New Roman" panose="02020603050405020304" pitchFamily="18" charset="0"/>
                <a:cs typeface="Times New Roman" panose="02020603050405020304" pitchFamily="18" charset="0"/>
              </a:rPr>
              <a:t>en aza </a:t>
            </a:r>
            <a:r>
              <a:rPr lang="tr-TR" sz="2000" dirty="0">
                <a:latin typeface="Times New Roman" panose="02020603050405020304" pitchFamily="18" charset="0"/>
                <a:cs typeface="Times New Roman" panose="02020603050405020304" pitchFamily="18" charset="0"/>
              </a:rPr>
              <a:t>indirilmesi için önemlidir. Potansiyel ağır metal türleri, coğrafi ve çok değişkenli istatistikler kullanılarak nitel modeller tarafından </a:t>
            </a:r>
            <a:r>
              <a:rPr lang="tr-TR" sz="2000" dirty="0" smtClean="0">
                <a:latin typeface="Times New Roman" panose="02020603050405020304" pitchFamily="18" charset="0"/>
                <a:cs typeface="Times New Roman" panose="02020603050405020304" pitchFamily="18" charset="0"/>
              </a:rPr>
              <a:t>tanımlanabilir.</a:t>
            </a:r>
          </a:p>
          <a:p>
            <a:pPr>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Çok değişkenli istatistiksel analizin iki farklı yaklaşımı, </a:t>
            </a:r>
            <a:r>
              <a:rPr lang="tr-TR" sz="2000" b="1" dirty="0">
                <a:latin typeface="Times New Roman" panose="02020603050405020304" pitchFamily="18" charset="0"/>
                <a:cs typeface="Times New Roman" panose="02020603050405020304" pitchFamily="18" charset="0"/>
              </a:rPr>
              <a:t>iç korelasyon (IC) </a:t>
            </a:r>
            <a:r>
              <a:rPr lang="tr-TR" sz="2000" dirty="0">
                <a:latin typeface="Times New Roman" panose="02020603050405020304" pitchFamily="18" charset="0"/>
                <a:cs typeface="Times New Roman" panose="02020603050405020304" pitchFamily="18" charset="0"/>
              </a:rPr>
              <a:t>ve </a:t>
            </a:r>
            <a:r>
              <a:rPr lang="tr-TR" sz="2000" b="1" dirty="0">
                <a:latin typeface="Times New Roman" panose="02020603050405020304" pitchFamily="18" charset="0"/>
                <a:cs typeface="Times New Roman" panose="02020603050405020304" pitchFamily="18" charset="0"/>
              </a:rPr>
              <a:t>temel bileşen analizi (PCA), </a:t>
            </a:r>
            <a:r>
              <a:rPr lang="tr-TR" sz="2000" dirty="0">
                <a:latin typeface="Times New Roman" panose="02020603050405020304" pitchFamily="18" charset="0"/>
                <a:cs typeface="Times New Roman" panose="02020603050405020304" pitchFamily="18" charset="0"/>
              </a:rPr>
              <a:t>insandaki </a:t>
            </a:r>
            <a:r>
              <a:rPr lang="tr-TR" sz="2000" dirty="0" err="1">
                <a:latin typeface="Times New Roman" panose="02020603050405020304" pitchFamily="18" charset="0"/>
                <a:cs typeface="Times New Roman" panose="02020603050405020304" pitchFamily="18" charset="0"/>
              </a:rPr>
              <a:t>antropojenik</a:t>
            </a:r>
            <a:r>
              <a:rPr lang="tr-TR" sz="2000" dirty="0">
                <a:latin typeface="Times New Roman" panose="02020603050405020304" pitchFamily="18" charset="0"/>
                <a:cs typeface="Times New Roman" panose="02020603050405020304" pitchFamily="18" charset="0"/>
              </a:rPr>
              <a:t> ve doğal girdilerin ayırt edilmesine yardımcı olabilecek ağır metaller arasındaki ilişkilerin belirlenmesinde yaygın olarak uygulanmıştır</a:t>
            </a:r>
            <a:endParaRPr lang="tr-TR"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D</a:t>
            </a:r>
            <a:r>
              <a:rPr lang="tr-TR" sz="2000" dirty="0" smtClean="0">
                <a:latin typeface="Times New Roman" panose="02020603050405020304" pitchFamily="18" charset="0"/>
                <a:cs typeface="Times New Roman" panose="02020603050405020304" pitchFamily="18" charset="0"/>
              </a:rPr>
              <a:t>aha </a:t>
            </a:r>
            <a:r>
              <a:rPr lang="tr-TR" sz="2000" dirty="0">
                <a:latin typeface="Times New Roman" panose="02020603050405020304" pitchFamily="18" charset="0"/>
                <a:cs typeface="Times New Roman" panose="02020603050405020304" pitchFamily="18" charset="0"/>
              </a:rPr>
              <a:t>önce yapılan araştırmaların çoğu </a:t>
            </a:r>
            <a:r>
              <a:rPr lang="tr-TR" sz="2000" b="1" dirty="0">
                <a:latin typeface="Times New Roman" panose="02020603050405020304" pitchFamily="18" charset="0"/>
                <a:cs typeface="Times New Roman" panose="02020603050405020304" pitchFamily="18" charset="0"/>
              </a:rPr>
              <a:t>yalnızca kaynaklara </a:t>
            </a:r>
            <a:r>
              <a:rPr lang="tr-TR" sz="2000" dirty="0">
                <a:latin typeface="Times New Roman" panose="02020603050405020304" pitchFamily="18" charset="0"/>
                <a:cs typeface="Times New Roman" panose="02020603050405020304" pitchFamily="18" charset="0"/>
              </a:rPr>
              <a:t>ya da </a:t>
            </a:r>
            <a:r>
              <a:rPr lang="tr-TR" sz="2000" b="1" dirty="0">
                <a:latin typeface="Times New Roman" panose="02020603050405020304" pitchFamily="18" charset="0"/>
                <a:cs typeface="Times New Roman" panose="02020603050405020304" pitchFamily="18" charset="0"/>
              </a:rPr>
              <a:t>insan maruz kalma riskine yöneliktir </a:t>
            </a:r>
            <a:r>
              <a:rPr lang="tr-TR" sz="2000" dirty="0">
                <a:latin typeface="Times New Roman" panose="02020603050405020304" pitchFamily="18" charset="0"/>
                <a:cs typeface="Times New Roman" panose="02020603050405020304" pitchFamily="18" charset="0"/>
              </a:rPr>
              <a:t>ve az sayıda çalışma, kaynak dağılımının ve ağır metallerin sağlık risk tahminlerinin tarımsal topraklara entegrasyonu için genişletilmiştir. Bu nedenle, kaynağa özgü sağlık riskini yakalamak için kirletici kaynak </a:t>
            </a:r>
            <a:r>
              <a:rPr lang="tr-TR" sz="2000" dirty="0" smtClean="0">
                <a:latin typeface="Times New Roman" panose="02020603050405020304" pitchFamily="18" charset="0"/>
                <a:cs typeface="Times New Roman" panose="02020603050405020304" pitchFamily="18" charset="0"/>
              </a:rPr>
              <a:t>paylaştırmayı </a:t>
            </a:r>
            <a:r>
              <a:rPr lang="tr-TR" sz="2000" dirty="0">
                <a:latin typeface="Times New Roman" panose="02020603050405020304" pitchFamily="18" charset="0"/>
                <a:cs typeface="Times New Roman" panose="02020603050405020304" pitchFamily="18" charset="0"/>
              </a:rPr>
              <a:t>ve insan maruz kalma riski tahminini birleştiren kapsamlı bir analize ihtiyaç vardır</a:t>
            </a:r>
            <a:r>
              <a:rPr lang="tr-TR" sz="2000" dirty="0" smtClean="0">
                <a:latin typeface="Times New Roman" panose="02020603050405020304" pitchFamily="18" charset="0"/>
                <a:cs typeface="Times New Roman" panose="02020603050405020304" pitchFamily="18" charset="0"/>
              </a:rPr>
              <a:t>.</a:t>
            </a:r>
          </a:p>
          <a:p>
            <a:pPr marL="0" indent="0">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xmlns="" id="{A2062F33-4159-4A83-923A-97DC00116E3F}"/>
              </a:ext>
            </a:extLst>
          </p:cNvPr>
          <p:cNvSpPr>
            <a:spLocks noGrp="1"/>
          </p:cNvSpPr>
          <p:nvPr>
            <p:ph type="sldNum" sz="quarter" idx="12"/>
          </p:nvPr>
        </p:nvSpPr>
        <p:spPr/>
        <p:txBody>
          <a:bodyPr/>
          <a:lstStyle/>
          <a:p>
            <a:fld id="{995E896F-4B65-4F69-8506-68D7B5D1CDE1}" type="slidenum">
              <a:rPr lang="en-US" smtClean="0"/>
              <a:t>4</a:t>
            </a:fld>
            <a:endParaRPr lang="en-US"/>
          </a:p>
        </p:txBody>
      </p:sp>
    </p:spTree>
    <p:extLst>
      <p:ext uri="{BB962C8B-B14F-4D97-AF65-F5344CB8AC3E}">
        <p14:creationId xmlns:p14="http://schemas.microsoft.com/office/powerpoint/2010/main" val="257996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040" y="1002665"/>
            <a:ext cx="10515600" cy="4351338"/>
          </a:xfrm>
        </p:spPr>
        <p:txBody>
          <a:bodyPr>
            <a:normAutofit fontScale="92500" lnSpcReduction="10000"/>
          </a:bodyPr>
          <a:lstStyle/>
          <a:p>
            <a:r>
              <a:rPr lang="tr-TR" dirty="0"/>
              <a:t>Örnek bir çalışma alanı olarak Çin'deki eski bir elektronik atık (e-atık) söküm merkezini alarak, </a:t>
            </a:r>
            <a:r>
              <a:rPr lang="tr-TR" b="1" dirty="0"/>
              <a:t>kaynak paylaştırmayı ve sağlık riski tahminini entegre etmek için kaynak-maruz kalma riski yaklaşımı geliştirildi.</a:t>
            </a:r>
            <a:r>
              <a:rPr lang="tr-TR" dirty="0"/>
              <a:t> Tarımsal topraklarda metal konsantrasyonlarının belirlenmesinin ardından, birbirlerini doğrulayabilmeleri ve daha güvenilir kaynak kategorileri ve metal birikimine karşılık gelen katkılar sağlayabilmeleri için </a:t>
            </a:r>
            <a:r>
              <a:rPr lang="tr-TR" b="1" dirty="0" err="1"/>
              <a:t>jeo</a:t>
            </a:r>
            <a:r>
              <a:rPr lang="tr-TR" b="1" dirty="0"/>
              <a:t>-istatistiksel analiz, çok değişkenli istatistiksel analiz (IC &amp; PCA) ve PMF modeli uygulanmıştır</a:t>
            </a:r>
            <a:r>
              <a:rPr lang="tr-TR" dirty="0"/>
              <a:t>. . Her bir kaynak kategorisine yüklenen ağır metaller için sağlık riski değeri, her kirletici kaynağının insan sağlığı riskine katkısını ölçmek için hesaplandı. Bu çalışmanın, tarımsal toprak kirliliği için kaynak paylaştırmasının ve risk tahmininin sistematik entegrasyonunu teşvik etmesi </a:t>
            </a:r>
            <a:r>
              <a:rPr lang="tr-TR" dirty="0" smtClean="0"/>
              <a:t>beklendi.</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5</a:t>
            </a:fld>
            <a:endParaRPr lang="en-US"/>
          </a:p>
        </p:txBody>
      </p:sp>
    </p:spTree>
    <p:extLst>
      <p:ext uri="{BB962C8B-B14F-4D97-AF65-F5344CB8AC3E}">
        <p14:creationId xmlns:p14="http://schemas.microsoft.com/office/powerpoint/2010/main" val="401977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dirty="0" smtClean="0">
                <a:solidFill>
                  <a:srgbClr val="2E2E2E"/>
                </a:solidFill>
                <a:latin typeface="NexusSerif"/>
              </a:rPr>
              <a:t>Çin'in </a:t>
            </a:r>
            <a:r>
              <a:rPr lang="tr-TR" dirty="0" err="1">
                <a:solidFill>
                  <a:srgbClr val="2E2E2E"/>
                </a:solidFill>
                <a:latin typeface="NexusSerif"/>
              </a:rPr>
              <a:t>Zhejiang</a:t>
            </a:r>
            <a:r>
              <a:rPr lang="tr-TR" dirty="0">
                <a:solidFill>
                  <a:srgbClr val="2E2E2E"/>
                </a:solidFill>
                <a:latin typeface="NexusSerif"/>
              </a:rPr>
              <a:t> Eyaleti'nin doğu kıyı bölgesinde yer alan ve ekonomik açıdan en gelişmiş şehirlerden biri olan </a:t>
            </a:r>
            <a:r>
              <a:rPr lang="tr-TR" dirty="0" err="1">
                <a:solidFill>
                  <a:srgbClr val="2E2E2E"/>
                </a:solidFill>
                <a:latin typeface="NexusSerif"/>
              </a:rPr>
              <a:t>Wen'ling'de</a:t>
            </a:r>
            <a:r>
              <a:rPr lang="tr-TR" dirty="0">
                <a:solidFill>
                  <a:srgbClr val="2E2E2E"/>
                </a:solidFill>
                <a:latin typeface="NexusSerif"/>
              </a:rPr>
              <a:t> gerçekleştirildi. </a:t>
            </a:r>
            <a:r>
              <a:rPr lang="tr-TR" dirty="0" err="1">
                <a:solidFill>
                  <a:srgbClr val="2E2E2E"/>
                </a:solidFill>
                <a:latin typeface="NexusSerif"/>
              </a:rPr>
              <a:t>Wen'ling'de</a:t>
            </a:r>
            <a:r>
              <a:rPr lang="tr-TR" dirty="0">
                <a:solidFill>
                  <a:srgbClr val="2E2E2E"/>
                </a:solidFill>
                <a:latin typeface="NexusSerif"/>
              </a:rPr>
              <a:t>, </a:t>
            </a:r>
            <a:r>
              <a:rPr lang="tr-TR" b="1" dirty="0">
                <a:solidFill>
                  <a:srgbClr val="2E2E2E"/>
                </a:solidFill>
                <a:latin typeface="NexusSerif"/>
              </a:rPr>
              <a:t>çelik tel üretimi, elektronik makineler, tekstil / giyim, deri ve demir dışı döküm gibi </a:t>
            </a:r>
            <a:r>
              <a:rPr lang="tr-TR" dirty="0">
                <a:solidFill>
                  <a:srgbClr val="2E2E2E"/>
                </a:solidFill>
                <a:latin typeface="NexusSerif"/>
              </a:rPr>
              <a:t>çeşitli sektörler dağıtılmaktadır. Özellikle, çalışma bölgesi, son yirmi yılda bu şehirde kümelenmiş </a:t>
            </a:r>
            <a:r>
              <a:rPr lang="tr-TR" b="1" dirty="0">
                <a:solidFill>
                  <a:srgbClr val="2E2E2E"/>
                </a:solidFill>
                <a:latin typeface="NexusSerif"/>
              </a:rPr>
              <a:t>olan yüzlerce küçük e-atık söküm atölyesine bağlı olarak ağır </a:t>
            </a:r>
            <a:r>
              <a:rPr lang="tr-TR" dirty="0">
                <a:solidFill>
                  <a:srgbClr val="2E2E2E"/>
                </a:solidFill>
                <a:latin typeface="NexusSerif"/>
              </a:rPr>
              <a:t>metal kirlenmesinin artmasına neden </a:t>
            </a:r>
            <a:r>
              <a:rPr lang="tr-TR" dirty="0" smtClean="0">
                <a:solidFill>
                  <a:srgbClr val="2E2E2E"/>
                </a:solidFill>
                <a:latin typeface="NexusSerif"/>
              </a:rPr>
              <a:t>olmuştur.</a:t>
            </a:r>
            <a:r>
              <a:rPr lang="tr-TR" dirty="0">
                <a:solidFill>
                  <a:srgbClr val="2E2E2E"/>
                </a:solidFill>
                <a:latin typeface="NexusSerif"/>
              </a:rPr>
              <a:t> Geçtiğimiz yirmi yıl boyunca, pirinç üretimini iyileştirmek için </a:t>
            </a:r>
            <a:r>
              <a:rPr lang="tr-TR" dirty="0" err="1">
                <a:solidFill>
                  <a:srgbClr val="2E2E2E"/>
                </a:solidFill>
                <a:latin typeface="NexusSerif"/>
              </a:rPr>
              <a:t>Wen'ling'de</a:t>
            </a:r>
            <a:r>
              <a:rPr lang="tr-TR" dirty="0">
                <a:solidFill>
                  <a:srgbClr val="2E2E2E"/>
                </a:solidFill>
                <a:latin typeface="NexusSerif"/>
              </a:rPr>
              <a:t> </a:t>
            </a:r>
            <a:r>
              <a:rPr lang="tr-TR" b="1" dirty="0" err="1">
                <a:solidFill>
                  <a:srgbClr val="2E2E2E"/>
                </a:solidFill>
                <a:latin typeface="NexusSerif"/>
              </a:rPr>
              <a:t>Cd</a:t>
            </a:r>
            <a:r>
              <a:rPr lang="tr-TR" b="1" dirty="0">
                <a:solidFill>
                  <a:srgbClr val="2E2E2E"/>
                </a:solidFill>
                <a:latin typeface="NexusSerif"/>
              </a:rPr>
              <a:t>, Cu ve As içeren </a:t>
            </a:r>
            <a:r>
              <a:rPr lang="tr-TR" b="1" dirty="0" err="1">
                <a:solidFill>
                  <a:srgbClr val="2E2E2E"/>
                </a:solidFill>
                <a:latin typeface="NexusSerif"/>
              </a:rPr>
              <a:t>agrichemicals</a:t>
            </a:r>
            <a:r>
              <a:rPr lang="tr-TR" b="1" dirty="0">
                <a:solidFill>
                  <a:srgbClr val="2E2E2E"/>
                </a:solidFill>
                <a:latin typeface="NexusSerif"/>
              </a:rPr>
              <a:t> (gübre ve böcek ilacı) da yaygın olarak uygulandı.</a:t>
            </a:r>
            <a:r>
              <a:rPr lang="tr-TR" dirty="0">
                <a:solidFill>
                  <a:srgbClr val="2E2E2E"/>
                </a:solidFill>
                <a:latin typeface="NexusSerif"/>
              </a:rPr>
              <a:t>  2012'den bu yana, Çin hükümeti tarafından bir dizi e-atık söküm atölyesi yasaklandı, tarım topraklarının bir kısmındaki yüksek seviyeli ağır metaller hala tespit </a:t>
            </a:r>
            <a:r>
              <a:rPr lang="tr-TR" dirty="0" smtClean="0">
                <a:solidFill>
                  <a:srgbClr val="2E2E2E"/>
                </a:solidFill>
                <a:latin typeface="NexusSerif"/>
              </a:rPr>
              <a:t>edildi.</a:t>
            </a:r>
            <a:r>
              <a:rPr lang="tr-TR" dirty="0">
                <a:solidFill>
                  <a:srgbClr val="2E2E2E"/>
                </a:solidFill>
                <a:latin typeface="NexusSerif"/>
              </a:rPr>
              <a:t> Önceki çalışmalarımız kirletici geçmişi, çalışma alanındaki toprak-pirinç ekosistemindeki </a:t>
            </a:r>
            <a:r>
              <a:rPr lang="tr-TR" dirty="0" smtClean="0">
                <a:solidFill>
                  <a:srgbClr val="2E2E2E"/>
                </a:solidFill>
                <a:latin typeface="NexusSerif"/>
              </a:rPr>
              <a:t>zamansal </a:t>
            </a:r>
            <a:r>
              <a:rPr lang="tr-TR" dirty="0">
                <a:solidFill>
                  <a:srgbClr val="2E2E2E"/>
                </a:solidFill>
                <a:latin typeface="NexusSerif"/>
              </a:rPr>
              <a:t>değişkenliği ve ağır metallerin sağlık tehlikesini netleştirmiş olmasına </a:t>
            </a:r>
            <a:r>
              <a:rPr lang="tr-TR" dirty="0" smtClean="0">
                <a:solidFill>
                  <a:srgbClr val="2E2E2E"/>
                </a:solidFill>
                <a:latin typeface="NexusSerif"/>
              </a:rPr>
              <a:t>rağmen belirli </a:t>
            </a:r>
            <a:r>
              <a:rPr lang="tr-TR" dirty="0">
                <a:solidFill>
                  <a:srgbClr val="2E2E2E"/>
                </a:solidFill>
                <a:latin typeface="NexusSerif"/>
              </a:rPr>
              <a:t>kaynak kategorileri ve bunların insan sağlığı riskine katkıları belirsizliğini </a:t>
            </a:r>
            <a:r>
              <a:rPr lang="tr-TR" dirty="0" smtClean="0">
                <a:solidFill>
                  <a:srgbClr val="2E2E2E"/>
                </a:solidFill>
                <a:latin typeface="NexusSerif"/>
              </a:rPr>
              <a:t>koruyor olması.</a:t>
            </a:r>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6</a:t>
            </a:fld>
            <a:endParaRPr lang="en-US"/>
          </a:p>
        </p:txBody>
      </p:sp>
    </p:spTree>
    <p:extLst>
      <p:ext uri="{BB962C8B-B14F-4D97-AF65-F5344CB8AC3E}">
        <p14:creationId xmlns:p14="http://schemas.microsoft.com/office/powerpoint/2010/main" val="68952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Toprak örneklemesi, hazırlığı ve kimyasal analiz</a:t>
            </a:r>
            <a:br>
              <a:rPr lang="tr-TR" dirty="0"/>
            </a:br>
            <a:endParaRPr lang="tr-TR" dirty="0"/>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2016 </a:t>
            </a:r>
            <a:r>
              <a:rPr lang="tr-TR" sz="2400" dirty="0">
                <a:latin typeface="Times New Roman" panose="02020603050405020304" pitchFamily="18" charset="0"/>
                <a:cs typeface="Times New Roman" panose="02020603050405020304" pitchFamily="18" charset="0"/>
              </a:rPr>
              <a:t>yılında her örnekleme alanında </a:t>
            </a:r>
            <a:r>
              <a:rPr lang="tr-TR" sz="2400" dirty="0" err="1">
                <a:latin typeface="Times New Roman" panose="02020603050405020304" pitchFamily="18" charset="0"/>
                <a:cs typeface="Times New Roman" panose="02020603050405020304" pitchFamily="18" charset="0"/>
              </a:rPr>
              <a:t>Wen'ling'ten</a:t>
            </a:r>
            <a:r>
              <a:rPr lang="tr-TR" sz="2400" dirty="0">
                <a:latin typeface="Times New Roman" panose="02020603050405020304" pitchFamily="18" charset="0"/>
                <a:cs typeface="Times New Roman" panose="02020603050405020304" pitchFamily="18" charset="0"/>
              </a:rPr>
              <a:t> toplam 169 üst toprak örneği (0-20 cm) toplanmıştır. Örnekleme alanlarının </a:t>
            </a:r>
            <a:r>
              <a:rPr lang="tr-TR" sz="2400" dirty="0" err="1">
                <a:latin typeface="Times New Roman" panose="02020603050405020304" pitchFamily="18" charset="0"/>
                <a:cs typeface="Times New Roman" panose="02020603050405020304" pitchFamily="18" charset="0"/>
              </a:rPr>
              <a:t>mekansal</a:t>
            </a:r>
            <a:r>
              <a:rPr lang="tr-TR" sz="2400" dirty="0">
                <a:latin typeface="Times New Roman" panose="02020603050405020304" pitchFamily="18" charset="0"/>
                <a:cs typeface="Times New Roman" panose="02020603050405020304" pitchFamily="18" charset="0"/>
              </a:rPr>
              <a:t> dağılımı önceki çalışmamızdaki gibi </a:t>
            </a:r>
            <a:r>
              <a:rPr lang="tr-TR" sz="2400" dirty="0" smtClean="0">
                <a:latin typeface="Times New Roman" panose="02020603050405020304" pitchFamily="18" charset="0"/>
                <a:cs typeface="Times New Roman" panose="02020603050405020304" pitchFamily="18" charset="0"/>
              </a:rPr>
              <a:t>olmuştur.</a:t>
            </a:r>
            <a:r>
              <a:rPr lang="tr-TR" sz="2400" dirty="0">
                <a:latin typeface="Times New Roman" panose="02020603050405020304" pitchFamily="18" charset="0"/>
                <a:cs typeface="Times New Roman" panose="02020603050405020304" pitchFamily="18" charset="0"/>
              </a:rPr>
              <a:t> Her bir örnek, toplam ağırlığı 1 kg olan beş alt örneklemin karışımıydı. Örnekler plastik kaşık kullanılarak toplandı ve derhal laboratuvara geri taşındı. Toprak numuneleri daha sonra havayla kurutuldu, toz haline getirildi ve 2 mm ağdan elendi</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995E896F-4B65-4F69-8506-68D7B5D1CDE1}" type="slidenum">
              <a:rPr lang="en-US" smtClean="0"/>
              <a:t>7</a:t>
            </a:fld>
            <a:endParaRPr lang="en-US"/>
          </a:p>
        </p:txBody>
      </p:sp>
    </p:spTree>
    <p:extLst>
      <p:ext uri="{BB962C8B-B14F-4D97-AF65-F5344CB8AC3E}">
        <p14:creationId xmlns:p14="http://schemas.microsoft.com/office/powerpoint/2010/main" val="143363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Maruz kalma değerlendirmesi</a:t>
            </a:r>
            <a:br>
              <a:rPr lang="tr-TR" dirty="0"/>
            </a:br>
            <a:endParaRPr lang="tr-TR" dirty="0"/>
          </a:p>
        </p:txBody>
      </p:sp>
      <p:sp>
        <p:nvSpPr>
          <p:cNvPr id="3" name="İçerik Yer Tutucusu 2"/>
          <p:cNvSpPr>
            <a:spLocks noGrp="1"/>
          </p:cNvSpPr>
          <p:nvPr>
            <p:ph idx="1"/>
          </p:nvPr>
        </p:nvSpPr>
        <p:spPr/>
        <p:txBody>
          <a:bodyPr/>
          <a:lstStyle/>
          <a:p>
            <a:r>
              <a:rPr lang="tr-TR" dirty="0"/>
              <a:t> </a:t>
            </a:r>
            <a:r>
              <a:rPr lang="tr-TR" dirty="0" smtClean="0"/>
              <a:t>Kaynak </a:t>
            </a:r>
            <a:r>
              <a:rPr lang="tr-TR" dirty="0"/>
              <a:t>paylaştırmanın sonuçları daha sonra maruz kalma değerlendirmesi bileşenine dahil edilmiştir. USEPA tarafından önerilen metodoloji, her bir kaynaktan ortalama günlük metal alım dozunu tahmin etmenin temelini oluşturur. Odaklanan gruplar fizyolojik farklılıkları nedeniyle çocuklar (1-17 yaş arası) ve yetişkinlerdi (18 yaş üstü</a:t>
            </a:r>
            <a:r>
              <a:rPr lang="tr-TR" dirty="0" smtClean="0"/>
              <a:t>).</a:t>
            </a:r>
            <a:r>
              <a:rPr lang="tr-TR" dirty="0"/>
              <a:t> İnsanların ağır metallere topraklarda maruz kalması temel olarak dört potansiyel yola sahiptir: (1</a:t>
            </a:r>
            <a:r>
              <a:rPr lang="tr-TR" b="1" dirty="0"/>
              <a:t>) tesadüfi toprak alımı</a:t>
            </a:r>
            <a:r>
              <a:rPr lang="tr-TR" dirty="0"/>
              <a:t>; (2) </a:t>
            </a:r>
            <a:r>
              <a:rPr lang="tr-TR" b="1" dirty="0"/>
              <a:t>doğrudan deri teması</a:t>
            </a:r>
            <a:r>
              <a:rPr lang="tr-TR" dirty="0"/>
              <a:t>; (3) </a:t>
            </a:r>
            <a:r>
              <a:rPr lang="tr-TR" b="1" dirty="0"/>
              <a:t>dolaylı diyet alımı</a:t>
            </a:r>
            <a:r>
              <a:rPr lang="tr-TR" dirty="0"/>
              <a:t> ve (4) </a:t>
            </a:r>
            <a:r>
              <a:rPr lang="tr-TR" b="1" dirty="0"/>
              <a:t>toprak buharı soluma</a:t>
            </a:r>
          </a:p>
          <a:p>
            <a:endParaRPr lang="tr-TR" dirty="0"/>
          </a:p>
          <a:p>
            <a:endParaRPr lang="tr-TR" dirty="0"/>
          </a:p>
        </p:txBody>
      </p:sp>
      <p:sp>
        <p:nvSpPr>
          <p:cNvPr id="4" name="Slayt Numarası Yer Tutucusu 3"/>
          <p:cNvSpPr>
            <a:spLocks noGrp="1"/>
          </p:cNvSpPr>
          <p:nvPr>
            <p:ph type="sldNum" sz="quarter" idx="12"/>
          </p:nvPr>
        </p:nvSpPr>
        <p:spPr/>
        <p:txBody>
          <a:bodyPr/>
          <a:lstStyle/>
          <a:p>
            <a:fld id="{995E896F-4B65-4F69-8506-68D7B5D1CDE1}" type="slidenum">
              <a:rPr lang="en-US" smtClean="0"/>
              <a:t>8</a:t>
            </a:fld>
            <a:endParaRPr lang="en-US"/>
          </a:p>
        </p:txBody>
      </p:sp>
    </p:spTree>
    <p:extLst>
      <p:ext uri="{BB962C8B-B14F-4D97-AF65-F5344CB8AC3E}">
        <p14:creationId xmlns:p14="http://schemas.microsoft.com/office/powerpoint/2010/main" val="263508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Sonuçlar</a:t>
            </a:r>
            <a:br>
              <a:rPr lang="tr-TR" dirty="0"/>
            </a:br>
            <a:endParaRPr lang="tr-TR" dirty="0"/>
          </a:p>
        </p:txBody>
      </p:sp>
      <p:sp>
        <p:nvSpPr>
          <p:cNvPr id="3" name="İçerik Yer Tutucusu 2"/>
          <p:cNvSpPr>
            <a:spLocks noGrp="1"/>
          </p:cNvSpPr>
          <p:nvPr>
            <p:ph idx="1"/>
          </p:nvPr>
        </p:nvSpPr>
        <p:spPr/>
        <p:txBody>
          <a:bodyPr>
            <a:normAutofit fontScale="92500"/>
          </a:bodyPr>
          <a:lstStyle/>
          <a:p>
            <a:r>
              <a:rPr lang="tr-TR" dirty="0" smtClean="0"/>
              <a:t>Kaynak </a:t>
            </a:r>
            <a:r>
              <a:rPr lang="tr-TR" dirty="0"/>
              <a:t>dağılımı ve maruz kalma sağlık riski değerlendirmesi entegrasyonu tek kirletici kaynaklardan veya risk analizinden daha güçlüydü ve ağır metallerin kirlettiği toprakların çevresel risk değerlendirmesi için uygulanan standart bir metodoloji olma potansiyeline sahip. </a:t>
            </a:r>
            <a:endParaRPr lang="tr-TR" dirty="0" smtClean="0"/>
          </a:p>
          <a:p>
            <a:r>
              <a:rPr lang="tr-TR" dirty="0" smtClean="0"/>
              <a:t>Avantajları </a:t>
            </a:r>
            <a:r>
              <a:rPr lang="tr-TR" dirty="0"/>
              <a:t>arasında, sağlık riski üzerindeki kaynak etkisinin netliği ve kirletici kaynakların neden olduğu sağlık riskinde hedeflenen azalma yer </a:t>
            </a:r>
            <a:r>
              <a:rPr lang="tr-TR" dirty="0" smtClean="0"/>
              <a:t>almaktadır.</a:t>
            </a:r>
            <a:endParaRPr lang="tr-TR" dirty="0"/>
          </a:p>
          <a:p>
            <a:r>
              <a:rPr lang="tr-TR" dirty="0" smtClean="0"/>
              <a:t>Faaliyetlerin </a:t>
            </a:r>
            <a:r>
              <a:rPr lang="tr-TR" dirty="0"/>
              <a:t>en yüksek toplam kanser riskini oluşturduğunu, teknoloji boşaltımının hızlandırılması ve emisyon standartlarının güçlendirilmesi yoluyla sınai boşaltımın daha da azaltılmasının yerel sakinlerin sağlığını korumak için çok önemli olduğunu belirtti. </a:t>
            </a:r>
          </a:p>
        </p:txBody>
      </p:sp>
      <p:sp>
        <p:nvSpPr>
          <p:cNvPr id="4" name="Slayt Numarası Yer Tutucusu 3"/>
          <p:cNvSpPr>
            <a:spLocks noGrp="1"/>
          </p:cNvSpPr>
          <p:nvPr>
            <p:ph type="sldNum" sz="quarter" idx="12"/>
          </p:nvPr>
        </p:nvSpPr>
        <p:spPr/>
        <p:txBody>
          <a:bodyPr/>
          <a:lstStyle/>
          <a:p>
            <a:fld id="{995E896F-4B65-4F69-8506-68D7B5D1CDE1}" type="slidenum">
              <a:rPr lang="en-US" smtClean="0"/>
              <a:t>9</a:t>
            </a:fld>
            <a:endParaRPr lang="en-US"/>
          </a:p>
        </p:txBody>
      </p:sp>
    </p:spTree>
    <p:extLst>
      <p:ext uri="{BB962C8B-B14F-4D97-AF65-F5344CB8AC3E}">
        <p14:creationId xmlns:p14="http://schemas.microsoft.com/office/powerpoint/2010/main" val="2863033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3383</TotalTime>
  <Words>369</Words>
  <Application>Microsoft Office PowerPoint</Application>
  <PresentationFormat>Geniş ekran</PresentationFormat>
  <Paragraphs>52</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Calibri Light</vt:lpstr>
      <vt:lpstr>NexusSerif</vt:lpstr>
      <vt:lpstr>Times New Roman</vt:lpstr>
      <vt:lpstr>Wingdings</vt:lpstr>
      <vt:lpstr>Office Teması</vt:lpstr>
      <vt:lpstr>PowerPoint Sunusu</vt:lpstr>
      <vt:lpstr>GİRİŞ</vt:lpstr>
      <vt:lpstr>PowerPoint Sunusu</vt:lpstr>
      <vt:lpstr>GİRİŞ</vt:lpstr>
      <vt:lpstr>PowerPoint Sunusu</vt:lpstr>
      <vt:lpstr>PowerPoint Sunusu</vt:lpstr>
      <vt:lpstr>Toprak örneklemesi, hazırlığı ve kimyasal analiz </vt:lpstr>
      <vt:lpstr>Maruz kalma değerlendirmesi </vt:lpstr>
      <vt:lpstr>Sonuçlar </vt:lpstr>
      <vt:lpstr>PowerPoint Sunusu</vt:lpstr>
      <vt:lpstr> PMF modeli </vt:lpstr>
      <vt:lpstr>Kaynaklara yönelik risk değerlendirmesi </vt:lpstr>
      <vt:lpstr>İnsan sağlığı riskine kaynak katkısı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daksutr a</dc:creator>
  <cp:lastModifiedBy>solmaz kekecoglu</cp:lastModifiedBy>
  <cp:revision>118</cp:revision>
  <dcterms:created xsi:type="dcterms:W3CDTF">2019-10-14T19:03:12Z</dcterms:created>
  <dcterms:modified xsi:type="dcterms:W3CDTF">2019-12-09T15:01:35Z</dcterms:modified>
</cp:coreProperties>
</file>