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4" r:id="rId7"/>
    <p:sldId id="267" r:id="rId8"/>
    <p:sldId id="260" r:id="rId9"/>
    <p:sldId id="261" r:id="rId10"/>
    <p:sldId id="262" r:id="rId11"/>
    <p:sldId id="263" r:id="rId12"/>
    <p:sldId id="287" r:id="rId13"/>
    <p:sldId id="265"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5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31.10.2019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ZİRAİ ATIKSULARIN ARITILMASI</a:t>
            </a:r>
            <a:endParaRPr lang="tr-TR" dirty="0"/>
          </a:p>
        </p:txBody>
      </p:sp>
      <p:sp>
        <p:nvSpPr>
          <p:cNvPr id="3" name="Alt Başlık 2"/>
          <p:cNvSpPr>
            <a:spLocks noGrp="1"/>
          </p:cNvSpPr>
          <p:nvPr>
            <p:ph type="subTitle" idx="1"/>
          </p:nvPr>
        </p:nvSpPr>
        <p:spPr/>
        <p:txBody>
          <a:bodyPr/>
          <a:lstStyle/>
          <a:p>
            <a:r>
              <a:rPr lang="tr-TR" dirty="0">
                <a:solidFill>
                  <a:schemeClr val="tx1"/>
                </a:solidFill>
              </a:rPr>
              <a:t>Tarımda Su Kalitesi ve Su Kirliliğinin Önemi: Bursa </a:t>
            </a:r>
            <a:r>
              <a:rPr lang="tr-TR" dirty="0" smtClean="0">
                <a:solidFill>
                  <a:schemeClr val="tx1"/>
                </a:solidFill>
              </a:rPr>
              <a:t>Nilüfer </a:t>
            </a:r>
            <a:r>
              <a:rPr lang="tr-TR" dirty="0">
                <a:solidFill>
                  <a:schemeClr val="tx1"/>
                </a:solidFill>
              </a:rPr>
              <a:t>Çayı </a:t>
            </a:r>
            <a:r>
              <a:rPr lang="tr-TR" dirty="0" smtClean="0">
                <a:solidFill>
                  <a:schemeClr val="tx1"/>
                </a:solidFill>
              </a:rPr>
              <a:t>Örneği</a:t>
            </a:r>
          </a:p>
          <a:p>
            <a:r>
              <a:rPr lang="tr-TR" sz="2400" dirty="0" smtClean="0">
                <a:solidFill>
                  <a:schemeClr val="tx1"/>
                </a:solidFill>
              </a:rPr>
              <a:t>İBRAHİM YASİN KÖKTAŞ</a:t>
            </a:r>
            <a:endParaRPr lang="tr-TR" sz="2400" dirty="0">
              <a:solidFill>
                <a:schemeClr val="tx1"/>
              </a:solidFill>
            </a:endParaRPr>
          </a:p>
        </p:txBody>
      </p:sp>
    </p:spTree>
    <p:extLst>
      <p:ext uri="{BB962C8B-B14F-4D97-AF65-F5344CB8AC3E}">
        <p14:creationId xmlns:p14="http://schemas.microsoft.com/office/powerpoint/2010/main" val="1581108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TARIMDA SULAMANIN ÖNEMİ</a:t>
            </a:r>
          </a:p>
        </p:txBody>
      </p:sp>
      <p:sp>
        <p:nvSpPr>
          <p:cNvPr id="3" name="İçerik Yer Tutucusu 2"/>
          <p:cNvSpPr>
            <a:spLocks noGrp="1"/>
          </p:cNvSpPr>
          <p:nvPr>
            <p:ph idx="1"/>
          </p:nvPr>
        </p:nvSpPr>
        <p:spPr/>
        <p:txBody>
          <a:bodyPr>
            <a:normAutofit fontScale="85000" lnSpcReduction="10000"/>
          </a:bodyPr>
          <a:lstStyle/>
          <a:p>
            <a:pPr algn="just"/>
            <a:r>
              <a:rPr lang="tr-TR" dirty="0"/>
              <a:t>Dünyada su kullanımı gelişmişliğin bir göstergesi olmaktadır. </a:t>
            </a:r>
            <a:r>
              <a:rPr lang="tr-TR" b="1" dirty="0"/>
              <a:t>Az gelişmiş</a:t>
            </a:r>
            <a:r>
              <a:rPr lang="tr-TR" dirty="0"/>
              <a:t> ülkelerde </a:t>
            </a:r>
            <a:r>
              <a:rPr lang="tr-TR" b="1" dirty="0"/>
              <a:t>tarım amaçlı su kullanımı %70’ler</a:t>
            </a:r>
            <a:r>
              <a:rPr lang="tr-TR" dirty="0"/>
              <a:t> düzeyinde iken </a:t>
            </a:r>
            <a:r>
              <a:rPr lang="tr-TR" b="1" dirty="0"/>
              <a:t>gelişmiş</a:t>
            </a:r>
            <a:r>
              <a:rPr lang="tr-TR" dirty="0"/>
              <a:t> ülkelerde </a:t>
            </a:r>
            <a:r>
              <a:rPr lang="tr-TR" b="1" dirty="0"/>
              <a:t>tarım dışı ağırlıklı su kullanım oranı %65’i</a:t>
            </a:r>
            <a:r>
              <a:rPr lang="tr-TR" dirty="0"/>
              <a:t> bulmaktadır (Aksungur ve </a:t>
            </a:r>
            <a:r>
              <a:rPr lang="tr-TR" dirty="0" err="1"/>
              <a:t>Firidin</a:t>
            </a:r>
            <a:r>
              <a:rPr lang="tr-TR" dirty="0"/>
              <a:t>, 2008; </a:t>
            </a:r>
            <a:r>
              <a:rPr lang="tr-TR" dirty="0" err="1"/>
              <a:t>Ochqun</a:t>
            </a:r>
            <a:r>
              <a:rPr lang="tr-TR" dirty="0"/>
              <a:t>, 2015</a:t>
            </a:r>
            <a:r>
              <a:rPr lang="tr-TR" dirty="0" smtClean="0"/>
              <a:t>).</a:t>
            </a:r>
          </a:p>
          <a:p>
            <a:pPr algn="just"/>
            <a:r>
              <a:rPr lang="tr-TR" dirty="0" smtClean="0"/>
              <a:t>Türkiye’de </a:t>
            </a:r>
            <a:r>
              <a:rPr lang="tr-TR" dirty="0"/>
              <a:t>2023 yılına kadar sulamaya açılması planlanan tarım alanları Şekil </a:t>
            </a:r>
            <a:r>
              <a:rPr lang="tr-TR" dirty="0" smtClean="0"/>
              <a:t>2’de </a:t>
            </a:r>
            <a:r>
              <a:rPr lang="tr-TR" dirty="0"/>
              <a:t>verilmiştir. Sulanabilir 8,5 milyon hektar (ha) alanın sulamaya açılması ile birlikte son yıllarda önemli bir sorun olan köyden kente göçün önüne geçilmesi de planlanmaktadır (Anonim, 2018).</a:t>
            </a:r>
            <a:endParaRPr lang="tr-TR" dirty="0" smtClean="0"/>
          </a:p>
          <a:p>
            <a:endParaRPr lang="tr-TR" dirty="0"/>
          </a:p>
        </p:txBody>
      </p:sp>
    </p:spTree>
    <p:extLst>
      <p:ext uri="{BB962C8B-B14F-4D97-AF65-F5344CB8AC3E}">
        <p14:creationId xmlns:p14="http://schemas.microsoft.com/office/powerpoint/2010/main" val="3119556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TARIMDA SULAMANIN ÖNEMİ</a:t>
            </a:r>
          </a:p>
        </p:txBody>
      </p:sp>
      <p:sp>
        <p:nvSpPr>
          <p:cNvPr id="3" name="İçerik Yer Tutucusu 2"/>
          <p:cNvSpPr>
            <a:spLocks noGrp="1"/>
          </p:cNvSpPr>
          <p:nvPr>
            <p:ph idx="1"/>
          </p:nvPr>
        </p:nvSpPr>
        <p:spPr/>
        <p:txBody>
          <a:bodyPr/>
          <a:lstStyle/>
          <a:p>
            <a:pPr algn="just"/>
            <a:r>
              <a:rPr lang="tr-TR" sz="2400" b="1" dirty="0"/>
              <a:t>Şekil </a:t>
            </a:r>
            <a:r>
              <a:rPr lang="tr-TR" sz="2400" b="1" dirty="0" smtClean="0"/>
              <a:t>2.</a:t>
            </a:r>
            <a:r>
              <a:rPr lang="tr-TR" sz="2400" dirty="0" smtClean="0"/>
              <a:t> </a:t>
            </a:r>
            <a:r>
              <a:rPr lang="tr-TR" sz="2400" dirty="0"/>
              <a:t>Türkiye 2023 Yılı Sulama Alanları Dağılımı (Toplam 8,5 milyon ha</a:t>
            </a:r>
            <a:r>
              <a:rPr lang="tr-TR" sz="2400" dirty="0" smtClean="0"/>
              <a:t>)</a:t>
            </a:r>
          </a:p>
          <a:p>
            <a:pPr algn="just"/>
            <a:endParaRPr lang="tr-TR" sz="2800" dirty="0" smtClean="0"/>
          </a:p>
          <a:p>
            <a:endParaRPr lang="tr-TR" dirty="0"/>
          </a:p>
        </p:txBody>
      </p:sp>
      <p:pic>
        <p:nvPicPr>
          <p:cNvPr id="1026" name="Picture 2" descr="C:\Users\Muhendislik\Desktop\Ekran Alıntıs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564904"/>
            <a:ext cx="5632475" cy="341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057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TARIMDA SULAMANIN ÖNEMİ</a:t>
            </a:r>
          </a:p>
        </p:txBody>
      </p:sp>
      <p:sp>
        <p:nvSpPr>
          <p:cNvPr id="3" name="İçerik Yer Tutucusu 2"/>
          <p:cNvSpPr>
            <a:spLocks noGrp="1"/>
          </p:cNvSpPr>
          <p:nvPr>
            <p:ph idx="1"/>
          </p:nvPr>
        </p:nvSpPr>
        <p:spPr/>
        <p:txBody>
          <a:bodyPr/>
          <a:lstStyle/>
          <a:p>
            <a:r>
              <a:rPr lang="tr-TR" sz="2400" b="1" dirty="0" smtClean="0"/>
              <a:t>Şekil 3.</a:t>
            </a:r>
            <a:r>
              <a:rPr lang="tr-TR" sz="2400" dirty="0" smtClean="0"/>
              <a:t> Türkiye’de </a:t>
            </a:r>
            <a:r>
              <a:rPr lang="tr-TR" sz="2400" dirty="0"/>
              <a:t>en çok su tüketilen alan tarımsal </a:t>
            </a:r>
            <a:r>
              <a:rPr lang="tr-TR" sz="2400" dirty="0" smtClean="0"/>
              <a:t>sulamadır.</a:t>
            </a:r>
          </a:p>
          <a:p>
            <a:endParaRPr lang="tr-TR" dirty="0"/>
          </a:p>
        </p:txBody>
      </p:sp>
      <p:pic>
        <p:nvPicPr>
          <p:cNvPr id="1026" name="Picture 2" descr="C:\Users\Muhendislik\Desktop\Ekran Alıntısı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276872"/>
            <a:ext cx="8976901" cy="4464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304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TARIMDA </a:t>
            </a:r>
            <a:r>
              <a:rPr lang="tr-TR" dirty="0" smtClean="0"/>
              <a:t>SU KALİTE PARAMETRELERİ</a:t>
            </a:r>
            <a:endParaRPr lang="tr-TR"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dirty="0"/>
              <a:t>Sulama suyu kalite parametreleri denildiğinde tarımsal amaçlı kullanılacak olan suyun kullanıma uygunluğu hakkında bilgiler sunulmalıdır. Genel olarak sulama sularında bazı </a:t>
            </a:r>
            <a:r>
              <a:rPr lang="tr-TR" dirty="0" smtClean="0"/>
              <a:t>kriterler </a:t>
            </a:r>
            <a:r>
              <a:rPr lang="tr-TR" dirty="0"/>
              <a:t>değerlendirilmektedir. Bunlar</a:t>
            </a:r>
            <a:r>
              <a:rPr lang="tr-TR" dirty="0" smtClean="0"/>
              <a:t>;</a:t>
            </a:r>
          </a:p>
          <a:p>
            <a:r>
              <a:rPr lang="tr-TR" dirty="0"/>
              <a:t>Eriyebilir tuzların toplam konsantrasyonu (EC</a:t>
            </a:r>
            <a:r>
              <a:rPr lang="tr-TR" dirty="0" smtClean="0"/>
              <a:t>)</a:t>
            </a:r>
          </a:p>
          <a:p>
            <a:r>
              <a:rPr lang="tr-TR" dirty="0" smtClean="0"/>
              <a:t>Sodyum </a:t>
            </a:r>
            <a:r>
              <a:rPr lang="tr-TR" dirty="0"/>
              <a:t>(</a:t>
            </a:r>
            <a:r>
              <a:rPr lang="tr-TR" dirty="0" err="1"/>
              <a:t>Na</a:t>
            </a:r>
            <a:r>
              <a:rPr lang="tr-TR" dirty="0"/>
              <a:t>) iyonunun diğer katyonlara </a:t>
            </a:r>
            <a:r>
              <a:rPr lang="tr-TR" dirty="0" err="1"/>
              <a:t>nisbi</a:t>
            </a:r>
            <a:r>
              <a:rPr lang="tr-TR" dirty="0"/>
              <a:t> </a:t>
            </a:r>
            <a:r>
              <a:rPr lang="tr-TR" dirty="0" smtClean="0"/>
              <a:t>oranı</a:t>
            </a:r>
          </a:p>
          <a:p>
            <a:r>
              <a:rPr lang="tr-TR" dirty="0" smtClean="0"/>
              <a:t>Bor </a:t>
            </a:r>
            <a:r>
              <a:rPr lang="tr-TR" dirty="0"/>
              <a:t>(B) gibi bazı </a:t>
            </a:r>
            <a:r>
              <a:rPr lang="tr-TR" dirty="0" err="1"/>
              <a:t>toksik</a:t>
            </a:r>
            <a:r>
              <a:rPr lang="tr-TR" dirty="0"/>
              <a:t> olabilecek özel elementlerin </a:t>
            </a:r>
            <a:r>
              <a:rPr lang="tr-TR" dirty="0" smtClean="0"/>
              <a:t>konsantrasyonları</a:t>
            </a:r>
          </a:p>
          <a:p>
            <a:r>
              <a:rPr lang="tr-TR" dirty="0" smtClean="0"/>
              <a:t>Bazı </a:t>
            </a:r>
            <a:r>
              <a:rPr lang="tr-TR" dirty="0"/>
              <a:t>koşullarda kalsiyum (</a:t>
            </a:r>
            <a:r>
              <a:rPr lang="tr-TR" dirty="0" err="1"/>
              <a:t>Ca</a:t>
            </a:r>
            <a:r>
              <a:rPr lang="tr-TR" dirty="0" smtClean="0"/>
              <a:t>) + </a:t>
            </a:r>
            <a:r>
              <a:rPr lang="tr-TR" dirty="0"/>
              <a:t>magnezyum (Mg) konsantrasyonu ile ilgili olarak bikarbonat (HCO</a:t>
            </a:r>
            <a:r>
              <a:rPr lang="tr-TR" baseline="-25000" dirty="0"/>
              <a:t>3</a:t>
            </a:r>
            <a:r>
              <a:rPr lang="tr-TR" dirty="0" smtClean="0"/>
              <a:t>)</a:t>
            </a:r>
            <a:r>
              <a:rPr lang="tr-TR" baseline="30000" dirty="0" smtClean="0"/>
              <a:t>-</a:t>
            </a:r>
            <a:r>
              <a:rPr lang="tr-TR" dirty="0" smtClean="0"/>
              <a:t> </a:t>
            </a:r>
            <a:r>
              <a:rPr lang="tr-TR" dirty="0"/>
              <a:t>konsantrasyonudur.</a:t>
            </a:r>
            <a:endParaRPr lang="tr-TR" dirty="0" smtClean="0"/>
          </a:p>
          <a:p>
            <a:endParaRPr lang="tr-TR" dirty="0"/>
          </a:p>
        </p:txBody>
      </p:sp>
    </p:spTree>
    <p:extLst>
      <p:ext uri="{BB962C8B-B14F-4D97-AF65-F5344CB8AC3E}">
        <p14:creationId xmlns:p14="http://schemas.microsoft.com/office/powerpoint/2010/main" val="1416438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TARIMDA SU KALİTE PARAMETRELERİ</a:t>
            </a:r>
          </a:p>
        </p:txBody>
      </p:sp>
      <p:sp>
        <p:nvSpPr>
          <p:cNvPr id="3" name="İçerik Yer Tutucusu 2"/>
          <p:cNvSpPr>
            <a:spLocks noGrp="1"/>
          </p:cNvSpPr>
          <p:nvPr>
            <p:ph idx="1"/>
          </p:nvPr>
        </p:nvSpPr>
        <p:spPr/>
        <p:txBody>
          <a:bodyPr>
            <a:normAutofit fontScale="70000" lnSpcReduction="20000"/>
          </a:bodyPr>
          <a:lstStyle/>
          <a:p>
            <a:pPr algn="just"/>
            <a:r>
              <a:rPr lang="tr-TR" dirty="0" err="1"/>
              <a:t>Na</a:t>
            </a:r>
            <a:r>
              <a:rPr lang="tr-TR" dirty="0"/>
              <a:t> iyonunun oransal miktarı yüksek olduğunda toprağın fiziksel özellikleri olumsuz yönde değişir. Bu nedenle suların </a:t>
            </a:r>
            <a:r>
              <a:rPr lang="tr-TR" dirty="0" err="1"/>
              <a:t>Na</a:t>
            </a:r>
            <a:r>
              <a:rPr lang="tr-TR" baseline="30000" dirty="0"/>
              <a:t>+</a:t>
            </a:r>
            <a:r>
              <a:rPr lang="tr-TR" dirty="0"/>
              <a:t> içerikleri % </a:t>
            </a:r>
            <a:r>
              <a:rPr lang="tr-TR" dirty="0" err="1"/>
              <a:t>Na</a:t>
            </a:r>
            <a:r>
              <a:rPr lang="tr-TR" dirty="0"/>
              <a:t> veya sodyum </a:t>
            </a:r>
            <a:r>
              <a:rPr lang="tr-TR" dirty="0" err="1"/>
              <a:t>adsorbsiyon</a:t>
            </a:r>
            <a:r>
              <a:rPr lang="tr-TR" dirty="0"/>
              <a:t> oranı </a:t>
            </a:r>
            <a:r>
              <a:rPr lang="tr-TR" b="1" dirty="0"/>
              <a:t>(SAR)</a:t>
            </a:r>
            <a:r>
              <a:rPr lang="tr-TR" dirty="0"/>
              <a:t> değerleri kullanılarak hesaplanmalıdır (Erdoğan ve Dağdelen, 2012</a:t>
            </a:r>
            <a:r>
              <a:rPr lang="tr-TR" dirty="0" smtClean="0"/>
              <a:t>).</a:t>
            </a:r>
          </a:p>
          <a:p>
            <a:pPr algn="just"/>
            <a:r>
              <a:rPr lang="tr-TR" dirty="0"/>
              <a:t>Bitki gelişimi için gereklidir ancak </a:t>
            </a:r>
            <a:r>
              <a:rPr lang="tr-TR" dirty="0" smtClean="0"/>
              <a:t>Bor (B) </a:t>
            </a:r>
            <a:r>
              <a:rPr lang="tr-TR" dirty="0"/>
              <a:t>gibi birkaç ppm değerini geçince zehir etkisi yapan bazı özel iyonlarda vardır. Bitki </a:t>
            </a:r>
            <a:r>
              <a:rPr lang="tr-TR" dirty="0" err="1"/>
              <a:t>zararlanmaları</a:t>
            </a:r>
            <a:r>
              <a:rPr lang="tr-TR" dirty="0"/>
              <a:t> toplam tuzluluk zararı olarak değerlendirilmediğinde bunlar incelenmelidir. Bu iyonlar; </a:t>
            </a:r>
            <a:r>
              <a:rPr lang="tr-TR" b="1" dirty="0" err="1"/>
              <a:t>Na</a:t>
            </a:r>
            <a:r>
              <a:rPr lang="tr-TR" b="1" dirty="0"/>
              <a:t>, </a:t>
            </a:r>
            <a:r>
              <a:rPr lang="tr-TR" b="1" dirty="0" err="1"/>
              <a:t>Ca</a:t>
            </a:r>
            <a:r>
              <a:rPr lang="tr-TR" b="1" dirty="0"/>
              <a:t>, Mg, K, Cl, </a:t>
            </a:r>
            <a:r>
              <a:rPr lang="tr-TR" b="1" dirty="0" smtClean="0"/>
              <a:t>SO</a:t>
            </a:r>
            <a:r>
              <a:rPr lang="tr-TR" b="1" baseline="-25000" dirty="0" smtClean="0"/>
              <a:t>4</a:t>
            </a:r>
            <a:r>
              <a:rPr lang="tr-TR" b="1" dirty="0" smtClean="0"/>
              <a:t>, </a:t>
            </a:r>
            <a:r>
              <a:rPr lang="tr-TR" b="1" dirty="0"/>
              <a:t>HCO</a:t>
            </a:r>
            <a:r>
              <a:rPr lang="tr-TR" b="1" baseline="-25000" dirty="0"/>
              <a:t>3</a:t>
            </a:r>
            <a:r>
              <a:rPr lang="tr-TR" dirty="0"/>
              <a:t> ve </a:t>
            </a:r>
            <a:r>
              <a:rPr lang="tr-TR" b="1" dirty="0"/>
              <a:t>B</a:t>
            </a:r>
            <a:r>
              <a:rPr lang="tr-TR" dirty="0"/>
              <a:t> olarak sınıflandırılabilir (Yurtseven, 2016</a:t>
            </a:r>
            <a:r>
              <a:rPr lang="tr-TR" dirty="0" smtClean="0"/>
              <a:t>).</a:t>
            </a:r>
          </a:p>
          <a:p>
            <a:pPr algn="just"/>
            <a:r>
              <a:rPr lang="tr-TR" dirty="0"/>
              <a:t>Ortamda bulunan </a:t>
            </a:r>
            <a:r>
              <a:rPr lang="tr-TR" dirty="0" err="1"/>
              <a:t>Ca</a:t>
            </a:r>
            <a:r>
              <a:rPr lang="tr-TR" dirty="0"/>
              <a:t> ve Mg iyonları CO</a:t>
            </a:r>
            <a:r>
              <a:rPr lang="tr-TR" baseline="-25000" dirty="0"/>
              <a:t>3</a:t>
            </a:r>
            <a:r>
              <a:rPr lang="tr-TR" dirty="0"/>
              <a:t> ve HCO</a:t>
            </a:r>
            <a:r>
              <a:rPr lang="tr-TR" baseline="-25000" dirty="0"/>
              <a:t>3</a:t>
            </a:r>
            <a:r>
              <a:rPr lang="tr-TR" dirty="0"/>
              <a:t> ile kimyasal reaksiyona girme eğilimindedirler. Ancak bu reaksiyondan sonra ortamda hala </a:t>
            </a:r>
            <a:r>
              <a:rPr lang="tr-TR" dirty="0" smtClean="0"/>
              <a:t>HCO</a:t>
            </a:r>
            <a:r>
              <a:rPr lang="tr-TR" baseline="-25000" dirty="0" smtClean="0"/>
              <a:t>3</a:t>
            </a:r>
            <a:r>
              <a:rPr lang="tr-TR" dirty="0" smtClean="0"/>
              <a:t> </a:t>
            </a:r>
            <a:r>
              <a:rPr lang="tr-TR" dirty="0"/>
              <a:t>kalırsa, bu iyon </a:t>
            </a:r>
            <a:r>
              <a:rPr lang="tr-TR" dirty="0" err="1"/>
              <a:t>Na</a:t>
            </a:r>
            <a:r>
              <a:rPr lang="tr-TR" dirty="0"/>
              <a:t> iyonu ile birleşerek NaHCO</a:t>
            </a:r>
            <a:r>
              <a:rPr lang="tr-TR" baseline="-25000" dirty="0"/>
              <a:t>3</a:t>
            </a:r>
            <a:r>
              <a:rPr lang="tr-TR" dirty="0"/>
              <a:t> oluşturarak yüksek derecede </a:t>
            </a:r>
            <a:r>
              <a:rPr lang="tr-TR" dirty="0" err="1"/>
              <a:t>Na</a:t>
            </a:r>
            <a:r>
              <a:rPr lang="tr-TR" dirty="0"/>
              <a:t> zararını artırır (Erdoğan ve Dağdelen, 2012).</a:t>
            </a:r>
          </a:p>
        </p:txBody>
      </p:sp>
    </p:spTree>
    <p:extLst>
      <p:ext uri="{BB962C8B-B14F-4D97-AF65-F5344CB8AC3E}">
        <p14:creationId xmlns:p14="http://schemas.microsoft.com/office/powerpoint/2010/main" val="156574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TARIMDA SU KALİTE PARAMETRELERİ</a:t>
            </a:r>
          </a:p>
        </p:txBody>
      </p:sp>
      <p:sp>
        <p:nvSpPr>
          <p:cNvPr id="3" name="İçerik Yer Tutucusu 2"/>
          <p:cNvSpPr>
            <a:spLocks noGrp="1"/>
          </p:cNvSpPr>
          <p:nvPr>
            <p:ph idx="1"/>
          </p:nvPr>
        </p:nvSpPr>
        <p:spPr>
          <a:xfrm>
            <a:off x="457200" y="1600200"/>
            <a:ext cx="8229600" cy="4853136"/>
          </a:xfrm>
        </p:spPr>
        <p:txBody>
          <a:bodyPr>
            <a:noAutofit/>
          </a:bodyPr>
          <a:lstStyle/>
          <a:p>
            <a:pPr algn="just"/>
            <a:r>
              <a:rPr lang="tr-TR" sz="2000" dirty="0"/>
              <a:t>Tarımsal sulamada toprak-bitki-su ilişkileri ve bunların insan ve çevreye olan etkileri üzerinde çok fazla durulmamaktadır. Bu nedenle üretici yeterince eğitilemediği için aşırı su kullanma eğilimi ortaya </a:t>
            </a:r>
            <a:r>
              <a:rPr lang="tr-TR" sz="2000" dirty="0" smtClean="0"/>
              <a:t>çıkmaktadır.</a:t>
            </a:r>
          </a:p>
          <a:p>
            <a:pPr algn="just"/>
            <a:r>
              <a:rPr lang="tr-TR" sz="2000" dirty="0" smtClean="0"/>
              <a:t>Sonuç </a:t>
            </a:r>
            <a:r>
              <a:rPr lang="tr-TR" sz="2000" dirty="0"/>
              <a:t>olarak, </a:t>
            </a:r>
            <a:r>
              <a:rPr lang="tr-TR" sz="2000" b="1" dirty="0"/>
              <a:t>drenaj yetersizliği</a:t>
            </a:r>
            <a:r>
              <a:rPr lang="tr-TR" sz="2000" dirty="0"/>
              <a:t>, </a:t>
            </a:r>
            <a:r>
              <a:rPr lang="tr-TR" sz="2000" b="1" dirty="0"/>
              <a:t>yüksek taban suyu seviyesi</a:t>
            </a:r>
            <a:r>
              <a:rPr lang="tr-TR" sz="2000" dirty="0"/>
              <a:t>, </a:t>
            </a:r>
            <a:r>
              <a:rPr lang="tr-TR" sz="2000" b="1" dirty="0"/>
              <a:t>tuzluluk</a:t>
            </a:r>
            <a:r>
              <a:rPr lang="tr-TR" sz="2000" dirty="0"/>
              <a:t> ve </a:t>
            </a:r>
            <a:r>
              <a:rPr lang="tr-TR" sz="2000" b="1" dirty="0" err="1"/>
              <a:t>sodyumluluk</a:t>
            </a:r>
            <a:r>
              <a:rPr lang="tr-TR" sz="2000" dirty="0"/>
              <a:t> gibi bazı toprak sorunları ortaya çıkabilmektedir</a:t>
            </a:r>
            <a:r>
              <a:rPr lang="tr-TR" sz="2000" dirty="0" smtClean="0"/>
              <a:t>.</a:t>
            </a:r>
          </a:p>
          <a:p>
            <a:pPr algn="just"/>
            <a:r>
              <a:rPr lang="tr-TR" sz="2000" dirty="0"/>
              <a:t>Ülkemizde bir yandan yeni alanlar sulamaya kazandırılırken diğer yandan çok büyük yatırımlarla sulama şebekeleri tesis edilmiş araziler, yanlış tarım ve sulama uygulamaları nedeniyle hızla bozulmakta, kirlenmekte ve hatta kullanılamaz duruma </a:t>
            </a:r>
            <a:r>
              <a:rPr lang="tr-TR" sz="2000" dirty="0" smtClean="0"/>
              <a:t>getirilmektedir.</a:t>
            </a:r>
          </a:p>
          <a:p>
            <a:pPr algn="just"/>
            <a:r>
              <a:rPr lang="tr-TR" sz="2000" dirty="0" smtClean="0"/>
              <a:t>Sulamaya </a:t>
            </a:r>
            <a:r>
              <a:rPr lang="tr-TR" sz="2000" dirty="0"/>
              <a:t>açılan alanların büyük bir bölümü tuzluluk ve </a:t>
            </a:r>
            <a:r>
              <a:rPr lang="tr-TR" sz="2000" dirty="0" err="1"/>
              <a:t>sodyumluluk</a:t>
            </a:r>
            <a:r>
              <a:rPr lang="tr-TR" sz="2000" dirty="0"/>
              <a:t> problemi ile karşı karşıyadır. Aşırı ve yanlış gübreleme toprak-bitki-su dengesini </a:t>
            </a:r>
            <a:r>
              <a:rPr lang="tr-TR" sz="2000" b="1" dirty="0" err="1"/>
              <a:t>nitrit</a:t>
            </a:r>
            <a:r>
              <a:rPr lang="tr-TR" sz="2000" b="1" dirty="0"/>
              <a:t> (NO</a:t>
            </a:r>
            <a:r>
              <a:rPr lang="tr-TR" sz="2000" b="1" baseline="-25000" dirty="0"/>
              <a:t>2</a:t>
            </a:r>
            <a:r>
              <a:rPr lang="tr-TR" sz="2000" b="1" dirty="0"/>
              <a:t>)</a:t>
            </a:r>
            <a:r>
              <a:rPr lang="tr-TR" sz="2000" dirty="0"/>
              <a:t>-</a:t>
            </a:r>
            <a:r>
              <a:rPr lang="tr-TR" sz="2000" b="1" dirty="0"/>
              <a:t>nitrat (NO</a:t>
            </a:r>
            <a:r>
              <a:rPr lang="tr-TR" sz="2000" b="1" baseline="-25000" dirty="0"/>
              <a:t>3</a:t>
            </a:r>
            <a:r>
              <a:rPr lang="tr-TR" sz="2000" b="1" dirty="0"/>
              <a:t>)</a:t>
            </a:r>
            <a:r>
              <a:rPr lang="tr-TR" sz="2000" dirty="0"/>
              <a:t> kalıntılarıyla toprak yapısını bozmakta ve yer altı sularını kirletmektedir. Bilinçsiz sulama ile toprak </a:t>
            </a:r>
            <a:r>
              <a:rPr lang="tr-TR" sz="2000" dirty="0" err="1"/>
              <a:t>tuzlulaştırılmakta</a:t>
            </a:r>
            <a:r>
              <a:rPr lang="tr-TR" sz="2000" dirty="0"/>
              <a:t>, taban suyu seviyesini ve kalitesini olumsuz etkilenmektedir.</a:t>
            </a:r>
          </a:p>
        </p:txBody>
      </p:sp>
    </p:spTree>
    <p:extLst>
      <p:ext uri="{BB962C8B-B14F-4D97-AF65-F5344CB8AC3E}">
        <p14:creationId xmlns:p14="http://schemas.microsoft.com/office/powerpoint/2010/main" val="1571302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TARIMDA SU KALİTE PARAMETRELERİ</a:t>
            </a:r>
          </a:p>
        </p:txBody>
      </p:sp>
      <p:sp>
        <p:nvSpPr>
          <p:cNvPr id="3" name="İçerik Yer Tutucusu 2"/>
          <p:cNvSpPr>
            <a:spLocks noGrp="1"/>
          </p:cNvSpPr>
          <p:nvPr>
            <p:ph idx="1"/>
          </p:nvPr>
        </p:nvSpPr>
        <p:spPr/>
        <p:txBody>
          <a:bodyPr>
            <a:normAutofit fontScale="77500" lnSpcReduction="20000"/>
          </a:bodyPr>
          <a:lstStyle/>
          <a:p>
            <a:pPr algn="just"/>
            <a:r>
              <a:rPr lang="tr-TR" dirty="0"/>
              <a:t>Sulama sularında tuz bileşiklerinden başka </a:t>
            </a:r>
            <a:r>
              <a:rPr lang="tr-TR" dirty="0" err="1"/>
              <a:t>sediment</a:t>
            </a:r>
            <a:r>
              <a:rPr lang="tr-TR" dirty="0"/>
              <a:t>, tarımsal mücadele ilaçları veya </a:t>
            </a:r>
            <a:r>
              <a:rPr lang="tr-TR" dirty="0" err="1"/>
              <a:t>patojenik</a:t>
            </a:r>
            <a:r>
              <a:rPr lang="tr-TR" dirty="0"/>
              <a:t> organizmalar bulunabilir. Bunların bulunması özel olarak bitki gelişmesine etki etmese de bazı ürünlerin pazar değerine etki </a:t>
            </a:r>
            <a:r>
              <a:rPr lang="tr-TR" dirty="0" smtClean="0"/>
              <a:t>eder.</a:t>
            </a:r>
          </a:p>
          <a:p>
            <a:pPr algn="just"/>
            <a:r>
              <a:rPr lang="tr-TR" dirty="0" smtClean="0"/>
              <a:t>Bunun </a:t>
            </a:r>
            <a:r>
              <a:rPr lang="tr-TR" dirty="0"/>
              <a:t>yanında göz önünde bulundurulması gereken diğer bir husus da bitkilere zararlı olmayan fakat bitkilerde birikmesi halinde insan veya hayvanlara </a:t>
            </a:r>
            <a:r>
              <a:rPr lang="tr-TR" dirty="0" err="1"/>
              <a:t>toksik</a:t>
            </a:r>
            <a:r>
              <a:rPr lang="tr-TR" dirty="0"/>
              <a:t> (zehirli) olabilecek elementlerin sulama sularında bulunup bulunmadığıdır</a:t>
            </a:r>
            <a:r>
              <a:rPr lang="tr-TR" dirty="0" smtClean="0"/>
              <a:t>.</a:t>
            </a:r>
          </a:p>
          <a:p>
            <a:pPr algn="just"/>
            <a:r>
              <a:rPr lang="tr-TR" dirty="0"/>
              <a:t>Biyolojik oksijen ihtiyacı (BOD) değerleri yüksek olan suların kullanılması halinde ise toprak havalanması olumsuz etkilenir ve oksijen elverişsizliği nedeniyle bitki gelişmesinde olumsuz etkiler görülebilir.</a:t>
            </a:r>
          </a:p>
          <a:p>
            <a:pPr algn="just"/>
            <a:endParaRPr lang="tr-TR" dirty="0" smtClean="0"/>
          </a:p>
          <a:p>
            <a:endParaRPr lang="tr-TR" dirty="0"/>
          </a:p>
        </p:txBody>
      </p:sp>
    </p:spTree>
    <p:extLst>
      <p:ext uri="{BB962C8B-B14F-4D97-AF65-F5344CB8AC3E}">
        <p14:creationId xmlns:p14="http://schemas.microsoft.com/office/powerpoint/2010/main" val="806714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TARIMDA SU KALİTE PARAMETRELERİ</a:t>
            </a:r>
          </a:p>
        </p:txBody>
      </p:sp>
      <p:sp>
        <p:nvSpPr>
          <p:cNvPr id="3" name="İçerik Yer Tutucusu 2"/>
          <p:cNvSpPr>
            <a:spLocks noGrp="1"/>
          </p:cNvSpPr>
          <p:nvPr>
            <p:ph idx="1"/>
          </p:nvPr>
        </p:nvSpPr>
        <p:spPr/>
        <p:txBody>
          <a:bodyPr>
            <a:normAutofit fontScale="85000" lnSpcReduction="10000"/>
          </a:bodyPr>
          <a:lstStyle/>
          <a:p>
            <a:pPr algn="just"/>
            <a:r>
              <a:rPr lang="tr-TR" dirty="0"/>
              <a:t>İnorganik ve organik kompleks bileşiklerden oluşan toprak, sulama suyunda bulunan bileşiklerle hem fiziksel hem de kimyasal olarak reaksiyona girer. Suyun kalitesini ortaya çıkaran bu bileşiklerle toprak kompleksleri arasında meydana gelen reaksiyonlar sonucu bazı toprak özellikleri </a:t>
            </a:r>
            <a:r>
              <a:rPr lang="tr-TR" dirty="0" smtClean="0"/>
              <a:t>etkilenmektedir.</a:t>
            </a:r>
          </a:p>
          <a:p>
            <a:pPr algn="just"/>
            <a:r>
              <a:rPr lang="tr-TR" dirty="0" smtClean="0"/>
              <a:t>Örneğin </a:t>
            </a:r>
            <a:r>
              <a:rPr lang="tr-TR" dirty="0"/>
              <a:t>sulama suyunda </a:t>
            </a:r>
            <a:r>
              <a:rPr lang="tr-TR" b="1" dirty="0" err="1"/>
              <a:t>Ca</a:t>
            </a:r>
            <a:r>
              <a:rPr lang="tr-TR" dirty="0"/>
              <a:t> iyonlarının bulunması toprağın fiziksel özelliklerinden hava ve su geçirgenliğinin düzelmesine neden olduğu halde </a:t>
            </a:r>
            <a:r>
              <a:rPr lang="tr-TR" b="1" dirty="0" err="1"/>
              <a:t>Na</a:t>
            </a:r>
            <a:r>
              <a:rPr lang="tr-TR" dirty="0"/>
              <a:t> iyonlarının bulunması tamamen aksi durumun ortaya çıkmasına neden olmaktadır.</a:t>
            </a:r>
          </a:p>
        </p:txBody>
      </p:sp>
    </p:spTree>
    <p:extLst>
      <p:ext uri="{BB962C8B-B14F-4D97-AF65-F5344CB8AC3E}">
        <p14:creationId xmlns:p14="http://schemas.microsoft.com/office/powerpoint/2010/main" val="1911327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TARIMDA SU KALİTE PARAMETRELERİ</a:t>
            </a:r>
          </a:p>
        </p:txBody>
      </p:sp>
      <p:sp>
        <p:nvSpPr>
          <p:cNvPr id="3" name="İçerik Yer Tutucusu 2"/>
          <p:cNvSpPr>
            <a:spLocks noGrp="1"/>
          </p:cNvSpPr>
          <p:nvPr>
            <p:ph idx="1"/>
          </p:nvPr>
        </p:nvSpPr>
        <p:spPr>
          <a:xfrm>
            <a:off x="457200" y="1600200"/>
            <a:ext cx="8229600" cy="4781128"/>
          </a:xfrm>
        </p:spPr>
        <p:txBody>
          <a:bodyPr>
            <a:normAutofit fontScale="62500" lnSpcReduction="20000"/>
          </a:bodyPr>
          <a:lstStyle/>
          <a:p>
            <a:pPr algn="just"/>
            <a:r>
              <a:rPr lang="tr-TR" sz="4200" b="1" dirty="0"/>
              <a:t>Toprak </a:t>
            </a:r>
            <a:r>
              <a:rPr lang="tr-TR" sz="4200" b="1" dirty="0" err="1"/>
              <a:t>infiltrasyon</a:t>
            </a:r>
            <a:r>
              <a:rPr lang="tr-TR" sz="4200" b="1" dirty="0"/>
              <a:t> hızı</a:t>
            </a:r>
            <a:r>
              <a:rPr lang="tr-TR" sz="4200" dirty="0"/>
              <a:t>, hava ve su geçirgenliği, toprak strüktürü, gözenek miktarı ve gevşekliği gibi toprağın bazı fiziksel özelliklerinin toprağın kimyasal bileşimi ile değiştiği yapılan bazı araştırmalar sonucunda ortaya </a:t>
            </a:r>
            <a:r>
              <a:rPr lang="tr-TR" sz="4200" dirty="0" smtClean="0"/>
              <a:t>çıkmıştır.</a:t>
            </a:r>
          </a:p>
          <a:p>
            <a:pPr algn="just"/>
            <a:r>
              <a:rPr lang="tr-TR" sz="4200" dirty="0" smtClean="0"/>
              <a:t>Sulama </a:t>
            </a:r>
            <a:r>
              <a:rPr lang="tr-TR" sz="4200" dirty="0"/>
              <a:t>suyu kimyasal bileşimi de doğrudan toprak kimyası üzerinde etkili olduğundan su kalitesi ile toprak arasında yakın ilişki bulunmaktadır</a:t>
            </a:r>
            <a:r>
              <a:rPr lang="tr-TR" sz="4200" dirty="0" smtClean="0"/>
              <a:t>.</a:t>
            </a:r>
          </a:p>
          <a:p>
            <a:pPr algn="just"/>
            <a:r>
              <a:rPr lang="tr-TR" sz="4200" dirty="0"/>
              <a:t>Bilindiği gibi toprağın organik ve kil fraksiyonları iyon değiştirme özelliklerine sahiptir. Bu toprak kompleksleri negatif (-) yük taşıdıklarından pozitif (+) iyonları yani katyonları </a:t>
            </a:r>
            <a:r>
              <a:rPr lang="tr-TR" sz="4200" dirty="0" err="1"/>
              <a:t>adsorbe</a:t>
            </a:r>
            <a:r>
              <a:rPr lang="tr-TR" sz="4200" dirty="0"/>
              <a:t> ederler. </a:t>
            </a:r>
            <a:r>
              <a:rPr lang="tr-TR" sz="4200" dirty="0" err="1"/>
              <a:t>Adsorbe</a:t>
            </a:r>
            <a:r>
              <a:rPr lang="tr-TR" sz="4200" dirty="0"/>
              <a:t> edilen katyonların </a:t>
            </a:r>
            <a:r>
              <a:rPr lang="tr-TR" sz="4200" dirty="0" err="1"/>
              <a:t>başlıcaları</a:t>
            </a:r>
            <a:r>
              <a:rPr lang="tr-TR" sz="4200" dirty="0"/>
              <a:t> da </a:t>
            </a:r>
            <a:r>
              <a:rPr lang="tr-TR" sz="4200" dirty="0" err="1"/>
              <a:t>Ca</a:t>
            </a:r>
            <a:r>
              <a:rPr lang="tr-TR" sz="4200" dirty="0"/>
              <a:t> Mg, potasyum (K), hidrojen (H) ve alüminyum (Al)</a:t>
            </a:r>
            <a:r>
              <a:rPr lang="tr-TR" sz="4200" dirty="0" smtClean="0"/>
              <a:t>’dur.</a:t>
            </a:r>
          </a:p>
          <a:p>
            <a:endParaRPr lang="tr-TR" dirty="0"/>
          </a:p>
        </p:txBody>
      </p:sp>
    </p:spTree>
    <p:extLst>
      <p:ext uri="{BB962C8B-B14F-4D97-AF65-F5344CB8AC3E}">
        <p14:creationId xmlns:p14="http://schemas.microsoft.com/office/powerpoint/2010/main" val="1935446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TARIMDA SU KALİTE PARAMETRELERİ</a:t>
            </a:r>
          </a:p>
        </p:txBody>
      </p:sp>
      <p:sp>
        <p:nvSpPr>
          <p:cNvPr id="3" name="İçerik Yer Tutucusu 2"/>
          <p:cNvSpPr>
            <a:spLocks noGrp="1"/>
          </p:cNvSpPr>
          <p:nvPr>
            <p:ph idx="1"/>
          </p:nvPr>
        </p:nvSpPr>
        <p:spPr/>
        <p:txBody>
          <a:bodyPr>
            <a:normAutofit fontScale="77500" lnSpcReduction="20000"/>
          </a:bodyPr>
          <a:lstStyle/>
          <a:p>
            <a:pPr algn="just"/>
            <a:r>
              <a:rPr lang="tr-TR" dirty="0"/>
              <a:t>Toprak içerisinde </a:t>
            </a:r>
            <a:r>
              <a:rPr lang="tr-TR" dirty="0" err="1"/>
              <a:t>adsorbe</a:t>
            </a:r>
            <a:r>
              <a:rPr lang="tr-TR" dirty="0"/>
              <a:t> edilen katyonların dağılımı toprak çözeltisi ile denge halindedir. Sulama veya gübreleme ile toprak çözeltisi bileşiminin değişmesi ile bu denge bozulur ve toprakta </a:t>
            </a:r>
            <a:r>
              <a:rPr lang="tr-TR" dirty="0" err="1"/>
              <a:t>adsorbe</a:t>
            </a:r>
            <a:r>
              <a:rPr lang="tr-TR" dirty="0"/>
              <a:t> edilmiş iyonların dağılımını değiştirir.</a:t>
            </a:r>
          </a:p>
          <a:p>
            <a:pPr algn="just"/>
            <a:r>
              <a:rPr lang="tr-TR" dirty="0"/>
              <a:t>Toprak komplekslerinde </a:t>
            </a:r>
            <a:r>
              <a:rPr lang="tr-TR" b="1" dirty="0"/>
              <a:t>kalsiyum</a:t>
            </a:r>
            <a:r>
              <a:rPr lang="tr-TR" dirty="0"/>
              <a:t> iyonlarının hâkim katyon olarak </a:t>
            </a:r>
            <a:r>
              <a:rPr lang="tr-TR" dirty="0" err="1"/>
              <a:t>adsorbe</a:t>
            </a:r>
            <a:r>
              <a:rPr lang="tr-TR" dirty="0"/>
              <a:t> edilmesi halinde bu toprak </a:t>
            </a:r>
            <a:r>
              <a:rPr lang="tr-TR" b="1" dirty="0" err="1"/>
              <a:t>granüler</a:t>
            </a:r>
            <a:r>
              <a:rPr lang="tr-TR" b="1" dirty="0"/>
              <a:t> bir strüktüre</a:t>
            </a:r>
            <a:r>
              <a:rPr lang="tr-TR" dirty="0"/>
              <a:t> sahip olur ki </a:t>
            </a:r>
            <a:r>
              <a:rPr lang="tr-TR" b="1" dirty="0"/>
              <a:t>kolayca işlenebilir</a:t>
            </a:r>
            <a:r>
              <a:rPr lang="tr-TR" dirty="0"/>
              <a:t> ve </a:t>
            </a:r>
            <a:r>
              <a:rPr lang="tr-TR" b="1" dirty="0"/>
              <a:t>geçirgen bir özellik</a:t>
            </a:r>
            <a:r>
              <a:rPr lang="tr-TR" dirty="0"/>
              <a:t> gösterir.</a:t>
            </a:r>
          </a:p>
          <a:p>
            <a:pPr algn="just"/>
            <a:r>
              <a:rPr lang="tr-TR" dirty="0"/>
              <a:t>Düşük kaliteli sulama sularının toprağa uygulanması, toprakta bitki besin maddeleri arasındaki mevcut olan dengenin bozulmasına, </a:t>
            </a:r>
            <a:r>
              <a:rPr lang="tr-TR" dirty="0" err="1"/>
              <a:t>toksik</a:t>
            </a:r>
            <a:r>
              <a:rPr lang="tr-TR" dirty="0"/>
              <a:t> iyonların birikimine, tuz miktarlarında artışlara ve toprak </a:t>
            </a:r>
            <a:r>
              <a:rPr lang="tr-TR" dirty="0" err="1"/>
              <a:t>pH'sında</a:t>
            </a:r>
            <a:r>
              <a:rPr lang="tr-TR" dirty="0"/>
              <a:t> düşüşlere veya artışlara neden olmaktadır (Çakır ve ark. 1997)</a:t>
            </a:r>
          </a:p>
          <a:p>
            <a:endParaRPr lang="tr-TR" dirty="0"/>
          </a:p>
        </p:txBody>
      </p:sp>
    </p:spTree>
    <p:extLst>
      <p:ext uri="{BB962C8B-B14F-4D97-AF65-F5344CB8AC3E}">
        <p14:creationId xmlns:p14="http://schemas.microsoft.com/office/powerpoint/2010/main" val="311874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SUNUM PLANI</a:t>
            </a:r>
            <a:endParaRPr lang="tr-TR" dirty="0"/>
          </a:p>
        </p:txBody>
      </p:sp>
      <p:sp>
        <p:nvSpPr>
          <p:cNvPr id="3" name="İçerik Yer Tutucusu 2"/>
          <p:cNvSpPr>
            <a:spLocks noGrp="1"/>
          </p:cNvSpPr>
          <p:nvPr>
            <p:ph idx="1"/>
          </p:nvPr>
        </p:nvSpPr>
        <p:spPr/>
        <p:txBody>
          <a:bodyPr/>
          <a:lstStyle/>
          <a:p>
            <a:r>
              <a:rPr lang="tr-TR" dirty="0" smtClean="0"/>
              <a:t>ÖZET</a:t>
            </a:r>
          </a:p>
          <a:p>
            <a:r>
              <a:rPr lang="tr-TR" dirty="0" smtClean="0"/>
              <a:t>GİRİŞ</a:t>
            </a:r>
          </a:p>
          <a:p>
            <a:r>
              <a:rPr lang="tr-TR" dirty="0" smtClean="0"/>
              <a:t>TARIMDA SULAMANIN ÖNEMİ</a:t>
            </a:r>
          </a:p>
          <a:p>
            <a:r>
              <a:rPr lang="tr-TR" dirty="0" smtClean="0"/>
              <a:t>TARIMDA SU KALİTE PARAMETRELERİ</a:t>
            </a:r>
          </a:p>
          <a:p>
            <a:r>
              <a:rPr lang="tr-TR" dirty="0" smtClean="0"/>
              <a:t>SU KİRLİLİĞİ VE NİLÜFER ÇAYI ÖRNEĞİ</a:t>
            </a:r>
          </a:p>
          <a:p>
            <a:r>
              <a:rPr lang="tr-TR" dirty="0" smtClean="0"/>
              <a:t>SONUÇ</a:t>
            </a:r>
            <a:endParaRPr lang="tr-TR" dirty="0"/>
          </a:p>
        </p:txBody>
      </p:sp>
    </p:spTree>
    <p:extLst>
      <p:ext uri="{BB962C8B-B14F-4D97-AF65-F5344CB8AC3E}">
        <p14:creationId xmlns:p14="http://schemas.microsoft.com/office/powerpoint/2010/main" val="2849570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a:t>
            </a:r>
            <a:r>
              <a:rPr lang="tr-TR" dirty="0" smtClean="0"/>
              <a:t>ÖRNEĞİ</a:t>
            </a:r>
            <a:endParaRPr lang="tr-TR" dirty="0"/>
          </a:p>
        </p:txBody>
      </p:sp>
      <p:sp>
        <p:nvSpPr>
          <p:cNvPr id="3" name="İçerik Yer Tutucusu 2"/>
          <p:cNvSpPr>
            <a:spLocks noGrp="1"/>
          </p:cNvSpPr>
          <p:nvPr>
            <p:ph idx="1"/>
          </p:nvPr>
        </p:nvSpPr>
        <p:spPr/>
        <p:txBody>
          <a:bodyPr>
            <a:normAutofit fontScale="62500" lnSpcReduction="20000"/>
          </a:bodyPr>
          <a:lstStyle/>
          <a:p>
            <a:pPr algn="just"/>
            <a:r>
              <a:rPr lang="tr-TR" dirty="0"/>
              <a:t>Günümüzde insan ve canlı hayatı için en önemli faktörlerden biri olan ve kısıtlı durumda bulunan su kaynaklarının kirlenmesi çok önemli bir çevresel sorun haline </a:t>
            </a:r>
            <a:r>
              <a:rPr lang="tr-TR" dirty="0" smtClean="0"/>
              <a:t>gelmiştir.</a:t>
            </a:r>
          </a:p>
          <a:p>
            <a:pPr algn="just"/>
            <a:r>
              <a:rPr lang="tr-TR" b="1" dirty="0" smtClean="0"/>
              <a:t>Su </a:t>
            </a:r>
            <a:r>
              <a:rPr lang="tr-TR" b="1" dirty="0"/>
              <a:t>kirliliği</a:t>
            </a:r>
            <a:r>
              <a:rPr lang="tr-TR" dirty="0"/>
              <a:t>; su kaynağının kimyasal, fiziksel, bakteriyolojik, radyoaktif ve ekolojik özelliklerinin olumsuz yönde değişmesi şeklinde gözlenen ve doğrudan veya dolaylı yoldan biyolojik kaynaklarda, insan sağlığında, balıkçılıkta, su kalitesinde ve suyun diğer amaçlarla kullanılmasında engelleyici bozulmalar yaratacak madde veya enerji atıklarının boşaltılması olarak tanımlanmaktadır (Anonim, 2004</a:t>
            </a:r>
            <a:r>
              <a:rPr lang="tr-TR" dirty="0" smtClean="0"/>
              <a:t>).</a:t>
            </a:r>
          </a:p>
          <a:p>
            <a:pPr algn="just"/>
            <a:r>
              <a:rPr lang="tr-TR" dirty="0"/>
              <a:t>Tarım alanlarında kullanılan </a:t>
            </a:r>
            <a:r>
              <a:rPr lang="tr-TR" dirty="0" err="1"/>
              <a:t>pestisid</a:t>
            </a:r>
            <a:r>
              <a:rPr lang="tr-TR" dirty="0"/>
              <a:t> (tarım ilaçları) ve herbisitler (zararlı otlarla mücadele ilaçları), suda doğal olarak güç parçalanan bileşiklerdir. Bu tür bileşiklerin bir kısmı, canlı bünyelerde yukarıda ağır metaller için anlatılanlara benzer şekilde birikme ve </a:t>
            </a:r>
            <a:r>
              <a:rPr lang="tr-TR" dirty="0" err="1"/>
              <a:t>toksit</a:t>
            </a:r>
            <a:r>
              <a:rPr lang="tr-TR" dirty="0"/>
              <a:t> etkilere neden olurlar. Diğer bir kısım ise, canlı bünyede </a:t>
            </a:r>
            <a:r>
              <a:rPr lang="tr-TR" dirty="0" err="1"/>
              <a:t>mutajen</a:t>
            </a:r>
            <a:r>
              <a:rPr lang="tr-TR" dirty="0"/>
              <a:t> ve kanserojen etkiler yaparlar. Yoğun tarım yapılan arazilerde kullanılan tarım araçları genellikle çok dayanıklı olduklarından ayrışmaları yıllarca sürebilir. Bunlar, hem toprak kirlenmesine, hem de su kaynaklarının kirlenmesine neden olmaktadır.</a:t>
            </a:r>
          </a:p>
          <a:p>
            <a:pPr algn="just"/>
            <a:endParaRPr lang="tr-TR" dirty="0"/>
          </a:p>
        </p:txBody>
      </p:sp>
    </p:spTree>
    <p:extLst>
      <p:ext uri="{BB962C8B-B14F-4D97-AF65-F5344CB8AC3E}">
        <p14:creationId xmlns:p14="http://schemas.microsoft.com/office/powerpoint/2010/main" val="1086565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a:t>
            </a:r>
            <a:r>
              <a:rPr lang="tr-TR" dirty="0" smtClean="0"/>
              <a:t>ÖRNEĞİ</a:t>
            </a:r>
            <a:endParaRPr lang="tr-TR" dirty="0"/>
          </a:p>
        </p:txBody>
      </p:sp>
      <p:sp>
        <p:nvSpPr>
          <p:cNvPr id="3" name="İçerik Yer Tutucusu 2"/>
          <p:cNvSpPr>
            <a:spLocks noGrp="1"/>
          </p:cNvSpPr>
          <p:nvPr>
            <p:ph idx="1"/>
          </p:nvPr>
        </p:nvSpPr>
        <p:spPr>
          <a:xfrm>
            <a:off x="457200" y="1600200"/>
            <a:ext cx="8229600" cy="4709120"/>
          </a:xfrm>
        </p:spPr>
        <p:txBody>
          <a:bodyPr>
            <a:normAutofit fontScale="62500" lnSpcReduction="20000"/>
          </a:bodyPr>
          <a:lstStyle/>
          <a:p>
            <a:pPr algn="just"/>
            <a:r>
              <a:rPr lang="tr-TR" dirty="0"/>
              <a:t>En yaygın olarak su kirliliğinin meydana gelme sebebi atıksuların su kaynaklarına deşarj edilmesi sonucu oluşmaktadır. Genel olarak endüstriyel atıksuların sebep olduğu kirlenmelerde ekolojik denge bozulmasına daha çok rastlanmakta ve bu bozulma çoğunlukla geri dönüşü olmayan bir nitelik taşımaktadır (Tan, 2006</a:t>
            </a:r>
            <a:r>
              <a:rPr lang="tr-TR" dirty="0" smtClean="0"/>
              <a:t>).</a:t>
            </a:r>
          </a:p>
          <a:p>
            <a:pPr algn="just"/>
            <a:r>
              <a:rPr lang="tr-TR" dirty="0" err="1"/>
              <a:t>Atıksular</a:t>
            </a:r>
            <a:r>
              <a:rPr lang="tr-TR" dirty="0"/>
              <a:t>, meydana geldiği endüstriyel kuruluşun çeşidine göre; zararlı patojen mikroorganizmalar, organik ve inorganik bileşikler, alkaliler, metal tuzları, fenoller, oksitleyiciler, boyalar, sülfatlar, hidrokarbonlar, yağlar, demir (Fe), bakır (Cu), Al, </a:t>
            </a:r>
            <a:r>
              <a:rPr lang="tr-TR" dirty="0" err="1"/>
              <a:t>civa</a:t>
            </a:r>
            <a:r>
              <a:rPr lang="tr-TR" dirty="0"/>
              <a:t> (Hg), kadmiyum (</a:t>
            </a:r>
            <a:r>
              <a:rPr lang="tr-TR" dirty="0" err="1"/>
              <a:t>Cd</a:t>
            </a:r>
            <a:r>
              <a:rPr lang="tr-TR" dirty="0"/>
              <a:t>), arsenik (As), kobalt (</a:t>
            </a:r>
            <a:r>
              <a:rPr lang="tr-TR" dirty="0" err="1"/>
              <a:t>Co</a:t>
            </a:r>
            <a:r>
              <a:rPr lang="tr-TR" dirty="0"/>
              <a:t>), kurşun (Pb), krom (Cr) gibi ağır metaller ile organik fosfor (P) ve azot (N) gibi elementler </a:t>
            </a:r>
            <a:r>
              <a:rPr lang="tr-TR" dirty="0" smtClean="0"/>
              <a:t>içerebilmektedir.</a:t>
            </a:r>
          </a:p>
          <a:p>
            <a:pPr algn="just"/>
            <a:r>
              <a:rPr lang="tr-TR" dirty="0" smtClean="0"/>
              <a:t>Bu </a:t>
            </a:r>
            <a:r>
              <a:rPr lang="tr-TR" dirty="0"/>
              <a:t>atıksuların dere, nehir ve göl gibi su kaynaklarına verilmesi, su kaynaklarının kalitesini etkilemekte ve “kirlenmiş” olarak nitelendirilmesine neden olmaktadır. Bu olayın devamı olarak kirlenmiş suyun sulama amacıyla toprağa verilmesi ile sudaki kirletici bileşenlerin toprağa ulaşmasına neden olunmaktadır.</a:t>
            </a:r>
            <a:endParaRPr lang="tr-TR" dirty="0" smtClean="0"/>
          </a:p>
        </p:txBody>
      </p:sp>
    </p:spTree>
    <p:extLst>
      <p:ext uri="{BB962C8B-B14F-4D97-AF65-F5344CB8AC3E}">
        <p14:creationId xmlns:p14="http://schemas.microsoft.com/office/powerpoint/2010/main" val="3265924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85000" lnSpcReduction="20000"/>
          </a:bodyPr>
          <a:lstStyle/>
          <a:p>
            <a:pPr algn="just"/>
            <a:r>
              <a:rPr lang="tr-TR" dirty="0"/>
              <a:t>Su kaynaklarının ağır metallerce kirlenmesi durumunda, özellikle Hg, </a:t>
            </a:r>
            <a:r>
              <a:rPr lang="tr-TR" dirty="0" err="1"/>
              <a:t>Cd</a:t>
            </a:r>
            <a:r>
              <a:rPr lang="tr-TR" dirty="0"/>
              <a:t> ve Pb gibi çok düşük konsantrasyonlarda bile zehir etkisi gösteren ağır metaller söz konusu olduğunda bu durum daha da önem kazanmaktadır (</a:t>
            </a:r>
            <a:r>
              <a:rPr lang="tr-TR" dirty="0" err="1"/>
              <a:t>GalasGorcher</a:t>
            </a:r>
            <a:r>
              <a:rPr lang="tr-TR" dirty="0"/>
              <a:t>, 1991</a:t>
            </a:r>
            <a:r>
              <a:rPr lang="tr-TR" dirty="0" smtClean="0"/>
              <a:t>).</a:t>
            </a:r>
          </a:p>
          <a:p>
            <a:pPr algn="just"/>
            <a:r>
              <a:rPr lang="tr-TR" dirty="0" smtClean="0"/>
              <a:t>Çünkü </a:t>
            </a:r>
            <a:r>
              <a:rPr lang="tr-TR" dirty="0"/>
              <a:t>ağır metaller biyolojik sisteme bulaştığında bozulma ve yok olması söz konusu olmadığından çevresel açıdan büyük sorunlara neden </a:t>
            </a:r>
            <a:r>
              <a:rPr lang="tr-TR" dirty="0" smtClean="0"/>
              <a:t>olmaktadır.</a:t>
            </a:r>
          </a:p>
          <a:p>
            <a:pPr algn="just"/>
            <a:r>
              <a:rPr lang="tr-TR" dirty="0" smtClean="0"/>
              <a:t>Fe</a:t>
            </a:r>
            <a:r>
              <a:rPr lang="tr-TR" dirty="0"/>
              <a:t>, Cu ve </a:t>
            </a:r>
            <a:r>
              <a:rPr lang="tr-TR" dirty="0" err="1" smtClean="0"/>
              <a:t>Zn</a:t>
            </a:r>
            <a:r>
              <a:rPr lang="tr-TR" dirty="0"/>
              <a:t> </a:t>
            </a:r>
            <a:r>
              <a:rPr lang="tr-TR" dirty="0" smtClean="0"/>
              <a:t>gibi </a:t>
            </a:r>
            <a:r>
              <a:rPr lang="tr-TR" dirty="0"/>
              <a:t>ağır metaller aynı zamanda bitki ve diğer canlılar için besin elementi olsalar bile bu metallerin yüksek miktarları da ekolojik sistem için denge bozan bir unsur olarak karşımıza çıkmaktadır.</a:t>
            </a:r>
          </a:p>
        </p:txBody>
      </p:sp>
    </p:spTree>
    <p:extLst>
      <p:ext uri="{BB962C8B-B14F-4D97-AF65-F5344CB8AC3E}">
        <p14:creationId xmlns:p14="http://schemas.microsoft.com/office/powerpoint/2010/main" val="3224698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77500" lnSpcReduction="20000"/>
          </a:bodyPr>
          <a:lstStyle/>
          <a:p>
            <a:pPr algn="just"/>
            <a:r>
              <a:rPr lang="tr-TR" dirty="0"/>
              <a:t>Bursa ilindeki su kaynaklarının kirliliği; sanayi tesislerinden kaynaklanan evsel ve endüstriyel nitelikli </a:t>
            </a:r>
            <a:r>
              <a:rPr lang="tr-TR" dirty="0" err="1"/>
              <a:t>atıksular</a:t>
            </a:r>
            <a:r>
              <a:rPr lang="tr-TR" dirty="0"/>
              <a:t>, yerleşim alanlarından kaynaklanan evsel nitelikli </a:t>
            </a:r>
            <a:r>
              <a:rPr lang="tr-TR" dirty="0" err="1"/>
              <a:t>atıksular</a:t>
            </a:r>
            <a:r>
              <a:rPr lang="tr-TR" dirty="0"/>
              <a:t>, düzensiz katı atık depolama sahalarında oluşup su kaynaklarına ulaşan süzüntü suları, katı atıkların su havzalarına dökülmesi, tarımsal amaçlı yapılan sulamadan sonra oluşan drenaj suları ile erozyon kaynaklıdır (CED, 2017</a:t>
            </a:r>
            <a:r>
              <a:rPr lang="tr-TR" dirty="0" smtClean="0"/>
              <a:t>).</a:t>
            </a:r>
          </a:p>
          <a:p>
            <a:pPr algn="just"/>
            <a:r>
              <a:rPr lang="tr-TR" dirty="0"/>
              <a:t>Günümüzde kentleşmeye ve sanayileşmeye bağlı olarak, hem evsel hem de endüstriyel atıkların artması ile birlikte toprak ve su kirliliği önemli boyutlara ulaşmıştır. Bu durumun sonucu olarak ülkemizdeki birçok akarsu ve göl kirlilik yükü ile karşı karşıya gelmektedir.</a:t>
            </a:r>
          </a:p>
        </p:txBody>
      </p:sp>
    </p:spTree>
    <p:extLst>
      <p:ext uri="{BB962C8B-B14F-4D97-AF65-F5344CB8AC3E}">
        <p14:creationId xmlns:p14="http://schemas.microsoft.com/office/powerpoint/2010/main" val="326795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62500" lnSpcReduction="20000"/>
          </a:bodyPr>
          <a:lstStyle/>
          <a:p>
            <a:pPr algn="just"/>
            <a:r>
              <a:rPr lang="tr-TR" dirty="0"/>
              <a:t>Bursa ilinde önemli bir yerüstü su kaynağı olan </a:t>
            </a:r>
            <a:r>
              <a:rPr lang="tr-TR" b="1" dirty="0"/>
              <a:t>Nilüfer Çayı</a:t>
            </a:r>
            <a:r>
              <a:rPr lang="tr-TR" dirty="0"/>
              <a:t> da benzer şekilde kirlenmiş ve su kalitesi kötüleşmiştir. Özellikle Bursa ilinde arıtma tesisi olan işletmelerin </a:t>
            </a:r>
            <a:r>
              <a:rPr lang="tr-TR" b="1" dirty="0"/>
              <a:t>arıtma tesislerini düzenli çalıştırmamaları</a:t>
            </a:r>
            <a:r>
              <a:rPr lang="tr-TR" dirty="0"/>
              <a:t>, buna ek olarak Bursa Ovasında verimli tarım arazileri üzerinde bulunan </a:t>
            </a:r>
            <a:r>
              <a:rPr lang="tr-TR" b="1" dirty="0"/>
              <a:t>kaçak sanayi kuruluşlarının </a:t>
            </a:r>
            <a:r>
              <a:rPr lang="tr-TR" b="1" dirty="0" err="1"/>
              <a:t>atıksularını</a:t>
            </a:r>
            <a:r>
              <a:rPr lang="tr-TR" b="1" dirty="0"/>
              <a:t> Nilüfer Çayına doğrudan deşarj etmeleri</a:t>
            </a:r>
            <a:r>
              <a:rPr lang="tr-TR" dirty="0"/>
              <a:t> ile çayın su kalitesi bozulmuş ve kirlilik düzeyi artmıştır (Anonim, 2011</a:t>
            </a:r>
            <a:r>
              <a:rPr lang="tr-TR" dirty="0" smtClean="0"/>
              <a:t>).</a:t>
            </a:r>
          </a:p>
          <a:p>
            <a:pPr algn="just"/>
            <a:r>
              <a:rPr lang="tr-TR" dirty="0"/>
              <a:t>Özellikle </a:t>
            </a:r>
            <a:r>
              <a:rPr lang="tr-TR" b="1" dirty="0"/>
              <a:t>Bursa’yı baştan sona geçen Nilüfer Çayı ve kolları</a:t>
            </a:r>
            <a:r>
              <a:rPr lang="tr-TR" dirty="0"/>
              <a:t> Bursa şehrine girişten batı yönü çıkışına varıncaya kadar </a:t>
            </a:r>
            <a:r>
              <a:rPr lang="tr-TR" b="1" dirty="0"/>
              <a:t>“aşırı kirli su”</a:t>
            </a:r>
            <a:r>
              <a:rPr lang="tr-TR" dirty="0"/>
              <a:t> sınıfına kadar kirlenmektedir. Bu durum </a:t>
            </a:r>
            <a:r>
              <a:rPr lang="tr-TR" b="1" dirty="0"/>
              <a:t>“Su Havzalarında Kirlenme Durumlarının İncelenmesi ve Bu Havzalarda Kalite Sınıflarının Tespiti Projesi”</a:t>
            </a:r>
            <a:r>
              <a:rPr lang="tr-TR" dirty="0"/>
              <a:t> kapsamında incelenen Susurluk Havzası’nda yer alan çaylar ve kirlilik durumları ile ilgili olarak </a:t>
            </a:r>
            <a:r>
              <a:rPr lang="tr-TR" b="1" dirty="0"/>
              <a:t>Nilüfer Çayı’nın hem organik hem de ağır metal açısından aşırı derecede kirlenmiş olduğu</a:t>
            </a:r>
            <a:r>
              <a:rPr lang="tr-TR" dirty="0"/>
              <a:t> ve Nilüfer Çayı’nın diğer bir kolu olan </a:t>
            </a:r>
            <a:r>
              <a:rPr lang="tr-TR" dirty="0" err="1"/>
              <a:t>Soğanlıdere</a:t>
            </a:r>
            <a:r>
              <a:rPr lang="tr-TR" dirty="0"/>
              <a:t> ve Ayvalı Deresi’nin su kalitesi </a:t>
            </a:r>
            <a:r>
              <a:rPr lang="tr-TR" b="1" dirty="0"/>
              <a:t>Su Kirliliği Kontrolü Yönetmeliği’ne (SKKY)</a:t>
            </a:r>
            <a:r>
              <a:rPr lang="tr-TR" dirty="0"/>
              <a:t> göre </a:t>
            </a:r>
            <a:r>
              <a:rPr lang="tr-TR" b="1" dirty="0"/>
              <a:t>IV. sınıfta</a:t>
            </a:r>
            <a:r>
              <a:rPr lang="tr-TR" dirty="0"/>
              <a:t> yer aldığı şeklinde belirtilerek ortaya konulmuştur (Burak ve ark. 1997</a:t>
            </a:r>
            <a:r>
              <a:rPr lang="tr-TR" dirty="0" smtClean="0"/>
              <a:t>).</a:t>
            </a:r>
            <a:endParaRPr lang="tr-TR" dirty="0"/>
          </a:p>
        </p:txBody>
      </p:sp>
    </p:spTree>
    <p:extLst>
      <p:ext uri="{BB962C8B-B14F-4D97-AF65-F5344CB8AC3E}">
        <p14:creationId xmlns:p14="http://schemas.microsoft.com/office/powerpoint/2010/main" val="639259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a:bodyPr>
          <a:lstStyle/>
          <a:p>
            <a:pPr marL="0" indent="0">
              <a:buNone/>
            </a:pPr>
            <a:r>
              <a:rPr lang="tr-TR" sz="2400" b="1" dirty="0"/>
              <a:t>Çizelge 1.</a:t>
            </a:r>
            <a:r>
              <a:rPr lang="tr-TR" sz="2400" dirty="0"/>
              <a:t> Bursa ili sınırları içerisinde kirliliğe maruz kalan su kaynakları ve kirlenme nedenleri</a:t>
            </a:r>
          </a:p>
        </p:txBody>
      </p:sp>
      <p:pic>
        <p:nvPicPr>
          <p:cNvPr id="3074" name="Picture 2" descr="C:\Users\Muhendislik\Desktop\Ekran Alıntısı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2780928"/>
            <a:ext cx="8280921" cy="3869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268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55000" lnSpcReduction="20000"/>
          </a:bodyPr>
          <a:lstStyle/>
          <a:p>
            <a:pPr algn="just"/>
            <a:r>
              <a:rPr lang="tr-TR" dirty="0"/>
              <a:t>Kaynak (2002), tarafından Mart 1999 ile Haziran 2002 tarihleri arasında yapılan çalışmalarda, Bursa ili doğu ve batı atıksu artıma tesislerinin giriş ve çıkışından alınan </a:t>
            </a:r>
            <a:r>
              <a:rPr lang="tr-TR" b="1" dirty="0"/>
              <a:t>gümüş, alüminyum, arsenik, bor, kadmiyum, toplam krom, bakır, toplam demir, mangan, nikel, kurşun, antimon, kalay </a:t>
            </a:r>
            <a:r>
              <a:rPr lang="tr-TR" dirty="0"/>
              <a:t>ve</a:t>
            </a:r>
            <a:r>
              <a:rPr lang="tr-TR" b="1" dirty="0"/>
              <a:t> çinko </a:t>
            </a:r>
            <a:r>
              <a:rPr lang="tr-TR" dirty="0"/>
              <a:t>miktarlarını belirlemişlerdir</a:t>
            </a:r>
            <a:r>
              <a:rPr lang="tr-TR" dirty="0" smtClean="0"/>
              <a:t>.</a:t>
            </a:r>
          </a:p>
          <a:p>
            <a:pPr algn="just"/>
            <a:r>
              <a:rPr lang="tr-TR" dirty="0"/>
              <a:t>Analiz sonuçlan değerlendirilerek, tesislerin ağır metal giderim verimleri hesaplanmış ve verimi etkileyen faktörler irdelenmiştir. Bu </a:t>
            </a:r>
            <a:r>
              <a:rPr lang="tr-TR" b="1" dirty="0"/>
              <a:t>14 metal</a:t>
            </a:r>
            <a:r>
              <a:rPr lang="tr-TR" dirty="0"/>
              <a:t> için ortalama giderim verimleri </a:t>
            </a:r>
            <a:r>
              <a:rPr lang="tr-TR" b="1" dirty="0"/>
              <a:t>% 8</a:t>
            </a:r>
            <a:r>
              <a:rPr lang="tr-TR" dirty="0"/>
              <a:t> ile </a:t>
            </a:r>
            <a:r>
              <a:rPr lang="tr-TR" b="1" dirty="0"/>
              <a:t>% 65</a:t>
            </a:r>
            <a:r>
              <a:rPr lang="tr-TR" dirty="0"/>
              <a:t> arasında değiştiğini hesaplamışlardır. </a:t>
            </a:r>
            <a:endParaRPr lang="tr-TR" dirty="0" smtClean="0"/>
          </a:p>
          <a:p>
            <a:pPr algn="just"/>
            <a:r>
              <a:rPr lang="tr-TR" dirty="0"/>
              <a:t>Bursa kenti için, en önemli yüzeysel su kaynağı olan Nilüfer Çayı'nın mevcut kirlilik düzeyinin ortaya konması amacıyla Ekim 1999-Haziran 2002 tarihleri arasında </a:t>
            </a:r>
            <a:r>
              <a:rPr lang="tr-TR" b="1" dirty="0"/>
              <a:t>10 noktadan örnekler</a:t>
            </a:r>
            <a:r>
              <a:rPr lang="tr-TR" dirty="0"/>
              <a:t> alınmıştır. </a:t>
            </a:r>
            <a:endParaRPr lang="tr-TR" dirty="0" smtClean="0"/>
          </a:p>
          <a:p>
            <a:pPr algn="just"/>
            <a:r>
              <a:rPr lang="tr-TR" dirty="0"/>
              <a:t>Alınan anlık numunelerde </a:t>
            </a:r>
            <a:r>
              <a:rPr lang="tr-TR" b="1" dirty="0"/>
              <a:t>pH, çözünmüş oksijen, biyokimyasal oksijen ihtiyacı, kimyasal oksijen ihtiyacı, toplam demir, bakır, kadmiyum, çinko, siyanür, </a:t>
            </a:r>
            <a:r>
              <a:rPr lang="tr-TR" b="1" dirty="0" err="1"/>
              <a:t>florür</a:t>
            </a:r>
            <a:r>
              <a:rPr lang="tr-TR" b="1" dirty="0"/>
              <a:t>, kurşun </a:t>
            </a:r>
            <a:r>
              <a:rPr lang="tr-TR" dirty="0"/>
              <a:t>ve</a:t>
            </a:r>
            <a:r>
              <a:rPr lang="tr-TR" b="1" dirty="0"/>
              <a:t> toplam krom</a:t>
            </a:r>
            <a:r>
              <a:rPr lang="tr-TR" dirty="0"/>
              <a:t> parametrelerinin analizleri </a:t>
            </a:r>
            <a:r>
              <a:rPr lang="tr-TR" dirty="0" smtClean="0"/>
              <a:t>yapılmıştır.</a:t>
            </a:r>
          </a:p>
          <a:p>
            <a:pPr algn="just"/>
            <a:r>
              <a:rPr lang="tr-TR" dirty="0" smtClean="0"/>
              <a:t>Analiz sonuçları </a:t>
            </a:r>
            <a:r>
              <a:rPr lang="tr-TR" dirty="0"/>
              <a:t>Su Kirliliği Kontrol Yönetmeliği 'ne göre değerlendirildiğinde Nilüfer Çayı su kalitesinin Bursa kent merkezi çıkışında </a:t>
            </a:r>
            <a:r>
              <a:rPr lang="tr-TR" b="1" dirty="0"/>
              <a:t>açık bir kanalizasyon niteliğinde</a:t>
            </a:r>
            <a:r>
              <a:rPr lang="tr-TR" dirty="0"/>
              <a:t> olduğu belirlenmiştir. Kent merkezindeki evsel ve endüstriyel deşarjlar </a:t>
            </a:r>
            <a:r>
              <a:rPr lang="tr-TR" dirty="0" smtClean="0"/>
              <a:t>ve tarımsal kaynaklı </a:t>
            </a:r>
            <a:r>
              <a:rPr lang="tr-TR" dirty="0" err="1" smtClean="0"/>
              <a:t>komtaminasyonlar</a:t>
            </a:r>
            <a:r>
              <a:rPr lang="tr-TR" dirty="0" smtClean="0"/>
              <a:t> nedeni </a:t>
            </a:r>
            <a:r>
              <a:rPr lang="tr-TR" dirty="0"/>
              <a:t>ile yoğun olarak kirletilen Nilüfer Çayı bu kirliliğini </a:t>
            </a:r>
            <a:r>
              <a:rPr lang="tr-TR" b="1" dirty="0"/>
              <a:t>Marmara Denizi'ne taşımakta olduğunu</a:t>
            </a:r>
            <a:r>
              <a:rPr lang="tr-TR" dirty="0"/>
              <a:t> belirtmişlerdir. </a:t>
            </a:r>
          </a:p>
        </p:txBody>
      </p:sp>
    </p:spTree>
    <p:extLst>
      <p:ext uri="{BB962C8B-B14F-4D97-AF65-F5344CB8AC3E}">
        <p14:creationId xmlns:p14="http://schemas.microsoft.com/office/powerpoint/2010/main" val="2380783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77500" lnSpcReduction="20000"/>
          </a:bodyPr>
          <a:lstStyle/>
          <a:p>
            <a:pPr algn="just"/>
            <a:r>
              <a:rPr lang="tr-TR" dirty="0"/>
              <a:t>Şubat 2002-Ocak 2003 tarihleri arasında on beş ölçüm istasyonundan numuneler alınmıştır. Alınan anlık numunelerde pH, sıcaklık, iletkenlik, Ç.O, BOİ</a:t>
            </a:r>
            <a:r>
              <a:rPr lang="tr-TR" baseline="-25000" dirty="0"/>
              <a:t>5</a:t>
            </a:r>
            <a:r>
              <a:rPr lang="tr-TR" dirty="0"/>
              <a:t>, KOİ, AKM, </a:t>
            </a:r>
            <a:r>
              <a:rPr lang="tr-TR" dirty="0" err="1"/>
              <a:t>Ag</a:t>
            </a:r>
            <a:r>
              <a:rPr lang="tr-TR" dirty="0"/>
              <a:t>, Al, As, B, </a:t>
            </a:r>
            <a:r>
              <a:rPr lang="tr-TR" dirty="0" err="1"/>
              <a:t>Cd</a:t>
            </a:r>
            <a:r>
              <a:rPr lang="tr-TR" dirty="0"/>
              <a:t>, Cr, Cu, Hg, Top Fe, Mn, </a:t>
            </a:r>
            <a:r>
              <a:rPr lang="tr-TR" dirty="0" err="1"/>
              <a:t>Ni</a:t>
            </a:r>
            <a:r>
              <a:rPr lang="tr-TR" dirty="0"/>
              <a:t>, Pb, Sb, </a:t>
            </a:r>
            <a:r>
              <a:rPr lang="tr-TR" dirty="0" err="1"/>
              <a:t>Sn</a:t>
            </a:r>
            <a:r>
              <a:rPr lang="tr-TR" dirty="0"/>
              <a:t>, </a:t>
            </a:r>
            <a:r>
              <a:rPr lang="tr-TR" dirty="0" err="1"/>
              <a:t>Zn</a:t>
            </a:r>
            <a:r>
              <a:rPr lang="tr-TR" dirty="0"/>
              <a:t>, NH</a:t>
            </a:r>
            <a:r>
              <a:rPr lang="tr-TR" baseline="-25000" dirty="0"/>
              <a:t>4</a:t>
            </a:r>
            <a:r>
              <a:rPr lang="tr-TR" dirty="0"/>
              <a:t>-N, NO</a:t>
            </a:r>
            <a:r>
              <a:rPr lang="tr-TR" baseline="-25000" dirty="0"/>
              <a:t>3</a:t>
            </a:r>
            <a:r>
              <a:rPr lang="tr-TR" dirty="0"/>
              <a:t>-N, TKN, Top N, PO</a:t>
            </a:r>
            <a:r>
              <a:rPr lang="tr-TR" baseline="-25000" dirty="0"/>
              <a:t>4</a:t>
            </a:r>
            <a:r>
              <a:rPr lang="tr-TR" dirty="0"/>
              <a:t>-P, Top P, Klorofil-a ve toplam koliform parametresi analiz edilmiştir. Analiz sonuçlan, Su Kirliliği ve Kontrolü Yönetmeliği'ne göre değerlendirildiğinde; Gümüştepe ve </a:t>
            </a:r>
            <a:r>
              <a:rPr lang="tr-TR" dirty="0" err="1"/>
              <a:t>Kaplıkaya</a:t>
            </a:r>
            <a:r>
              <a:rPr lang="tr-TR" dirty="0"/>
              <a:t> Deresi ölçüm istasyonları hariç olmak üzere diğer tüm ölçüm istasyonlarının 4. ve 3. su kalitesinde olduğu belirlenmiştir. Bu çalışma sonucunda, endüstrinin yoğun olduğu ve aynı zamanda Doğu ve Batı Atıksu </a:t>
            </a:r>
            <a:r>
              <a:rPr lang="tr-TR" dirty="0" err="1"/>
              <a:t>Antma</a:t>
            </a:r>
            <a:r>
              <a:rPr lang="tr-TR" dirty="0"/>
              <a:t> Tesislerinin bulunduğu 1. ve 3. alt </a:t>
            </a:r>
            <a:r>
              <a:rPr lang="tr-TR" dirty="0" err="1"/>
              <a:t>havzalann</a:t>
            </a:r>
            <a:r>
              <a:rPr lang="tr-TR" dirty="0"/>
              <a:t> en çok kirlilik yükünü getirdikleri belirlenmiştir</a:t>
            </a:r>
            <a:r>
              <a:rPr lang="tr-TR" dirty="0" smtClean="0"/>
              <a:t>.</a:t>
            </a:r>
            <a:endParaRPr lang="tr-TR" dirty="0"/>
          </a:p>
        </p:txBody>
      </p:sp>
    </p:spTree>
    <p:extLst>
      <p:ext uri="{BB962C8B-B14F-4D97-AF65-F5344CB8AC3E}">
        <p14:creationId xmlns:p14="http://schemas.microsoft.com/office/powerpoint/2010/main" val="1859611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85000" lnSpcReduction="20000"/>
          </a:bodyPr>
          <a:lstStyle/>
          <a:p>
            <a:pPr algn="just"/>
            <a:r>
              <a:rPr lang="tr-TR" dirty="0" err="1"/>
              <a:t>Dorak</a:t>
            </a:r>
            <a:r>
              <a:rPr lang="tr-TR" dirty="0"/>
              <a:t> ve Çelik (2017) özellikle evsel ve endüstriyel atıkların Nilüfer çayı üzerine etkisini belirledikleri çalışmada, Nilüfer Çayı'na deşarj eden 5 arıtma tesisinin çıkış noktasından ve bu tesislerin deşarj ettikleri derelerden Ağustos </a:t>
            </a:r>
            <a:r>
              <a:rPr lang="tr-TR" dirty="0" smtClean="0"/>
              <a:t>2013–Mayıs </a:t>
            </a:r>
            <a:r>
              <a:rPr lang="tr-TR" dirty="0"/>
              <a:t>2014 arasında 4 farklı dönemde atıksu örnekleri almışlardır. </a:t>
            </a:r>
            <a:endParaRPr lang="tr-TR" dirty="0" smtClean="0"/>
          </a:p>
          <a:p>
            <a:pPr algn="just"/>
            <a:r>
              <a:rPr lang="tr-TR" dirty="0" smtClean="0"/>
              <a:t>Alının </a:t>
            </a:r>
            <a:r>
              <a:rPr lang="tr-TR" dirty="0"/>
              <a:t>su örneklerinde pH, EC, sıcaklık, klor, sülfat, </a:t>
            </a:r>
            <a:r>
              <a:rPr lang="tr-TR" dirty="0" smtClean="0"/>
              <a:t>nitrat-N</a:t>
            </a:r>
            <a:r>
              <a:rPr lang="tr-TR" dirty="0"/>
              <a:t>, </a:t>
            </a:r>
            <a:r>
              <a:rPr lang="tr-TR" dirty="0" smtClean="0"/>
              <a:t>amonyum-N</a:t>
            </a:r>
            <a:r>
              <a:rPr lang="tr-TR" dirty="0"/>
              <a:t>, fosfor, bor, karbonat, bikarbonat, toplam katyon ve ağır metal miktarları analiz edilmiş, SAR ve RSC parametreleri hesaplanarak elde edilen sonuçlar Resmi gazetenin 13/2/2008-26786 sayılı su kirliliği kontrol yönetmeliğinde belirtilen kriterlere göre değerlendirilmiştir.</a:t>
            </a:r>
          </a:p>
        </p:txBody>
      </p:sp>
    </p:spTree>
    <p:extLst>
      <p:ext uri="{BB962C8B-B14F-4D97-AF65-F5344CB8AC3E}">
        <p14:creationId xmlns:p14="http://schemas.microsoft.com/office/powerpoint/2010/main" val="1683092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70000" lnSpcReduction="20000"/>
          </a:bodyPr>
          <a:lstStyle/>
          <a:p>
            <a:pPr algn="just"/>
            <a:r>
              <a:rPr lang="tr-TR" dirty="0"/>
              <a:t>Alınan su örneklerinde pH </a:t>
            </a:r>
            <a:r>
              <a:rPr lang="tr-TR" dirty="0" smtClean="0"/>
              <a:t>7.04-9.36</a:t>
            </a:r>
            <a:r>
              <a:rPr lang="tr-TR" dirty="0"/>
              <a:t>, EC </a:t>
            </a:r>
            <a:r>
              <a:rPr lang="tr-TR" dirty="0" smtClean="0"/>
              <a:t>0.36-6.75 </a:t>
            </a:r>
            <a:r>
              <a:rPr lang="tr-TR" dirty="0" err="1" smtClean="0"/>
              <a:t>mS</a:t>
            </a:r>
            <a:r>
              <a:rPr lang="tr-TR" dirty="0" smtClean="0"/>
              <a:t>/cm </a:t>
            </a:r>
            <a:r>
              <a:rPr lang="tr-TR" dirty="0"/>
              <a:t>, sıcaklık </a:t>
            </a:r>
            <a:r>
              <a:rPr lang="tr-TR" dirty="0" smtClean="0"/>
              <a:t>10.7-32.9°C</a:t>
            </a:r>
            <a:r>
              <a:rPr lang="tr-TR" dirty="0"/>
              <a:t>, amonyum-N 0-86.73 </a:t>
            </a:r>
            <a:r>
              <a:rPr lang="tr-TR" dirty="0" smtClean="0"/>
              <a:t>mg/l, </a:t>
            </a:r>
            <a:r>
              <a:rPr lang="tr-TR" dirty="0"/>
              <a:t>nitrat N 0-19.33 </a:t>
            </a:r>
            <a:r>
              <a:rPr lang="tr-TR" dirty="0" smtClean="0"/>
              <a:t>mg/l, </a:t>
            </a:r>
            <a:r>
              <a:rPr lang="tr-TR" dirty="0"/>
              <a:t>fosfor 0-10.68 </a:t>
            </a:r>
            <a:r>
              <a:rPr lang="tr-TR" dirty="0" smtClean="0"/>
              <a:t>mg/l, </a:t>
            </a:r>
            <a:r>
              <a:rPr lang="tr-TR" dirty="0"/>
              <a:t>bor 0-3.85 </a:t>
            </a:r>
            <a:r>
              <a:rPr lang="tr-TR" dirty="0" smtClean="0"/>
              <a:t>mg/l, </a:t>
            </a:r>
            <a:r>
              <a:rPr lang="tr-TR" dirty="0"/>
              <a:t>sülfat 7.82-624.03 mg/l</a:t>
            </a:r>
            <a:r>
              <a:rPr lang="tr-TR" dirty="0" smtClean="0"/>
              <a:t>, </a:t>
            </a:r>
            <a:r>
              <a:rPr lang="tr-TR" dirty="0"/>
              <a:t>klor 7.09-857.89 mg/l</a:t>
            </a:r>
            <a:r>
              <a:rPr lang="tr-TR" dirty="0" smtClean="0"/>
              <a:t> </a:t>
            </a:r>
            <a:r>
              <a:rPr lang="tr-TR" dirty="0"/>
              <a:t>arasında değiştiği belirlenmiştir. RSC değeri 0-45.19 mg/l</a:t>
            </a:r>
            <a:r>
              <a:rPr lang="tr-TR" dirty="0" smtClean="0"/>
              <a:t> </a:t>
            </a:r>
            <a:r>
              <a:rPr lang="tr-TR" dirty="0"/>
              <a:t>ve SAR değerlerinin ise 0.21-36.71 arasında değiştiği </a:t>
            </a:r>
            <a:r>
              <a:rPr lang="tr-TR" dirty="0" smtClean="0"/>
              <a:t>bildirilmiştir.</a:t>
            </a:r>
          </a:p>
          <a:p>
            <a:pPr algn="just"/>
            <a:r>
              <a:rPr lang="tr-TR" dirty="0" smtClean="0"/>
              <a:t>Çalışma </a:t>
            </a:r>
            <a:r>
              <a:rPr lang="tr-TR" dirty="0"/>
              <a:t>sonucunda Nilüfer Çayı ve Nilüfer Çayı'na deşarj edilen kimi arıtma tesisleri atıksu kalite parametrelerinin dönemlere göre değişiklik gösterdiği, EC ve SAR dikkate alınarak yapılan sınıflandırmaya göre su numunelerinin C2S1-C4S4 sınıfları arasına girdiği ve deşarj öncesi ve deşarj sonrası Nilüfer Çayı'ndan alınan su parametreleri incelendiğinde ise arıtma tesislerinden deşarj edilen suların Nilüfer Çayı'nın özellikle pH, EC, amonyum, fosfor, sülfat, bor ve klor değerleri açısından olumsuz yönde etki ettiğini belirlemişlerdir.</a:t>
            </a:r>
          </a:p>
        </p:txBody>
      </p:sp>
    </p:spTree>
    <p:extLst>
      <p:ext uri="{BB962C8B-B14F-4D97-AF65-F5344CB8AC3E}">
        <p14:creationId xmlns:p14="http://schemas.microsoft.com/office/powerpoint/2010/main" val="2848593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ÖZET</a:t>
            </a:r>
            <a:endParaRPr lang="tr-TR" dirty="0"/>
          </a:p>
        </p:txBody>
      </p:sp>
      <p:sp>
        <p:nvSpPr>
          <p:cNvPr id="3" name="İçerik Yer Tutucusu 2"/>
          <p:cNvSpPr>
            <a:spLocks noGrp="1"/>
          </p:cNvSpPr>
          <p:nvPr>
            <p:ph idx="1"/>
          </p:nvPr>
        </p:nvSpPr>
        <p:spPr>
          <a:xfrm>
            <a:off x="457200" y="1600200"/>
            <a:ext cx="8229600" cy="4781128"/>
          </a:xfrm>
        </p:spPr>
        <p:txBody>
          <a:bodyPr>
            <a:normAutofit fontScale="62500" lnSpcReduction="20000"/>
          </a:bodyPr>
          <a:lstStyle/>
          <a:p>
            <a:pPr algn="just"/>
            <a:r>
              <a:rPr lang="tr-TR" dirty="0"/>
              <a:t>Dünyada su kullanımı açısından sanayi, nüfus ve tarım sektörü büyük bir rekabet halindedir. Özellikle suya ihtiyaç duyan endüstriyel yatırımlar, zengin yeraltı suyu potansiyeline sahip mutlak tarım arazilerini tehdit etmektedirler. Buna ek olarak oluşturdukları atıklarla da yerüstü sularını </a:t>
            </a:r>
            <a:r>
              <a:rPr lang="tr-TR" dirty="0" smtClean="0"/>
              <a:t>kirletmektedirler.</a:t>
            </a:r>
          </a:p>
          <a:p>
            <a:pPr algn="just"/>
            <a:r>
              <a:rPr lang="tr-TR" dirty="0" smtClean="0"/>
              <a:t>Ülkemizin </a:t>
            </a:r>
            <a:r>
              <a:rPr lang="tr-TR" dirty="0"/>
              <a:t>Dünya’da su kıtlığı çeken bir konumda yer aldığı düşünüldüğünde su kullanımı ve su kaynaklarının doğru yönetimi büyük önem arz etmektedir. Genel olarak, mevcut suyun </a:t>
            </a:r>
            <a:r>
              <a:rPr lang="tr-TR" b="1" dirty="0"/>
              <a:t>% 20’si sanayide</a:t>
            </a:r>
            <a:r>
              <a:rPr lang="tr-TR" dirty="0"/>
              <a:t>, </a:t>
            </a:r>
            <a:r>
              <a:rPr lang="tr-TR" b="1" dirty="0"/>
              <a:t>% 10’u içme-kullanma suyu olarak</a:t>
            </a:r>
            <a:r>
              <a:rPr lang="tr-TR" dirty="0"/>
              <a:t> ve </a:t>
            </a:r>
            <a:r>
              <a:rPr lang="tr-TR" b="1" dirty="0"/>
              <a:t>%70’i de tarımsal sulamada</a:t>
            </a:r>
            <a:r>
              <a:rPr lang="tr-TR" dirty="0"/>
              <a:t> </a:t>
            </a:r>
            <a:r>
              <a:rPr lang="tr-TR" dirty="0" smtClean="0"/>
              <a:t>kullanılmaktadır.</a:t>
            </a:r>
          </a:p>
          <a:p>
            <a:pPr algn="just"/>
            <a:r>
              <a:rPr lang="tr-TR" dirty="0" smtClean="0"/>
              <a:t>Bursa </a:t>
            </a:r>
            <a:r>
              <a:rPr lang="tr-TR" dirty="0"/>
              <a:t>ili tarımsal potansiyeli, yüzey ve yeraltı suyu kaynakları nedeniyle önemli bir bölgedir. Herhangi bir nedenle su kalitesinin bozulması ve suyun kirlenmesi sonucu tarımsal üretimde ciddi sorunlar ortaya çıkabilmektedir. Bu nedenle tarımda kullanılan suyun miktarı ve kalitesi tarımsal verimlilik açısından büyük önem </a:t>
            </a:r>
            <a:r>
              <a:rPr lang="tr-TR" dirty="0" smtClean="0"/>
              <a:t>taşımaktadır.</a:t>
            </a:r>
          </a:p>
          <a:p>
            <a:pPr algn="just"/>
            <a:r>
              <a:rPr lang="tr-TR" dirty="0" smtClean="0"/>
              <a:t>Son </a:t>
            </a:r>
            <a:r>
              <a:rPr lang="tr-TR" dirty="0"/>
              <a:t>yıllarda, Bursa ilinde tarımsal sulama ve su kirliliği konusunda ciddi sorunlar yaşanmakta ve bazı ciddi çevre sorunlarıyla karşılaşılmaktadır. Son yıllarda Nilüfer Çayı'nda yaşanan kirlilik sorunu bunun güzel bir örneğidir.</a:t>
            </a:r>
          </a:p>
        </p:txBody>
      </p:sp>
    </p:spTree>
    <p:extLst>
      <p:ext uri="{BB962C8B-B14F-4D97-AF65-F5344CB8AC3E}">
        <p14:creationId xmlns:p14="http://schemas.microsoft.com/office/powerpoint/2010/main" val="3973356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55000" lnSpcReduction="20000"/>
          </a:bodyPr>
          <a:lstStyle/>
          <a:p>
            <a:pPr algn="just"/>
            <a:r>
              <a:rPr lang="tr-TR" dirty="0"/>
              <a:t>Aşık ve Özsoy (2016) yapmış oldukları bir araştırmada, Nilüfer Çayı'nın ana kolları ve kirlilik kaynaklarını yorumlayarak, altı farklı araştırma alanı oluşturmuşlardır. Araştırma alanlarını kirletici faktörleri (bazı endüstriyel arıtma tesislerinin deşarj noktaları) ve sulamanın yoğun yapıldığı yöreler tespit ederek belirlemişlerdir. Belirlenen bölgelerden toprak, su, bitki ve </a:t>
            </a:r>
            <a:r>
              <a:rPr lang="tr-TR" dirty="0" err="1"/>
              <a:t>sediment</a:t>
            </a:r>
            <a:r>
              <a:rPr lang="tr-TR" dirty="0"/>
              <a:t> (dip çamuru) örnekleri toplayarak örneklerde bazı kimyasal ve fiziksel analizler yapmışlar ve tüm örneklerin ağır metal [</a:t>
            </a:r>
            <a:r>
              <a:rPr lang="tr-TR" dirty="0" err="1"/>
              <a:t>Cd</a:t>
            </a:r>
            <a:r>
              <a:rPr lang="tr-TR" dirty="0"/>
              <a:t>, Cr, </a:t>
            </a:r>
            <a:r>
              <a:rPr lang="tr-TR" dirty="0" err="1" smtClean="0"/>
              <a:t>Ni</a:t>
            </a:r>
            <a:r>
              <a:rPr lang="tr-TR" dirty="0" smtClean="0"/>
              <a:t>, </a:t>
            </a:r>
            <a:r>
              <a:rPr lang="tr-TR" dirty="0"/>
              <a:t>Pb, Cu, </a:t>
            </a:r>
            <a:r>
              <a:rPr lang="tr-TR" dirty="0" err="1"/>
              <a:t>Zn</a:t>
            </a:r>
            <a:r>
              <a:rPr lang="tr-TR" dirty="0"/>
              <a:t>, Fe ve </a:t>
            </a:r>
            <a:r>
              <a:rPr lang="tr-TR" dirty="0" smtClean="0"/>
              <a:t>Mn] </a:t>
            </a:r>
            <a:r>
              <a:rPr lang="tr-TR" dirty="0"/>
              <a:t>içeriklerini belirlemişlerdir</a:t>
            </a:r>
            <a:r>
              <a:rPr lang="tr-TR" dirty="0" smtClean="0"/>
              <a:t>.</a:t>
            </a:r>
          </a:p>
          <a:p>
            <a:pPr algn="just"/>
            <a:r>
              <a:rPr lang="tr-TR" dirty="0"/>
              <a:t>Bu çalışmadan elde edilen sonuçlara göre; Nilüfer Çayının </a:t>
            </a:r>
            <a:r>
              <a:rPr lang="tr-TR" dirty="0" err="1"/>
              <a:t>ötrofikasyon</a:t>
            </a:r>
            <a:r>
              <a:rPr lang="tr-TR" dirty="0"/>
              <a:t> nedeni olan </a:t>
            </a:r>
            <a:r>
              <a:rPr lang="tr-TR" b="1" dirty="0"/>
              <a:t>N</a:t>
            </a:r>
            <a:r>
              <a:rPr lang="tr-TR" dirty="0"/>
              <a:t> ve </a:t>
            </a:r>
            <a:r>
              <a:rPr lang="tr-TR" b="1" dirty="0"/>
              <a:t>P açısından</a:t>
            </a:r>
            <a:r>
              <a:rPr lang="tr-TR" dirty="0"/>
              <a:t> </a:t>
            </a:r>
            <a:r>
              <a:rPr lang="tr-TR" b="1" dirty="0"/>
              <a:t>IV. sınıf su kalitesinde olduğu</a:t>
            </a:r>
            <a:r>
              <a:rPr lang="tr-TR" dirty="0"/>
              <a:t>; </a:t>
            </a:r>
            <a:r>
              <a:rPr lang="tr-TR" b="1" dirty="0"/>
              <a:t>Pb</a:t>
            </a:r>
            <a:r>
              <a:rPr lang="tr-TR" dirty="0"/>
              <a:t>, </a:t>
            </a:r>
            <a:r>
              <a:rPr lang="tr-TR" b="1" dirty="0"/>
              <a:t>Cu</a:t>
            </a:r>
            <a:r>
              <a:rPr lang="tr-TR" dirty="0"/>
              <a:t> ve </a:t>
            </a:r>
            <a:r>
              <a:rPr lang="tr-TR" b="1" dirty="0" err="1"/>
              <a:t>Ni</a:t>
            </a:r>
            <a:r>
              <a:rPr lang="tr-TR" b="1" dirty="0"/>
              <a:t> içeriği yönünden</a:t>
            </a:r>
            <a:r>
              <a:rPr lang="tr-TR" dirty="0"/>
              <a:t> ise </a:t>
            </a:r>
            <a:r>
              <a:rPr lang="tr-TR" b="1" dirty="0"/>
              <a:t>III.</a:t>
            </a:r>
            <a:r>
              <a:rPr lang="tr-TR" dirty="0"/>
              <a:t> ve </a:t>
            </a:r>
            <a:r>
              <a:rPr lang="tr-TR" b="1" dirty="0"/>
              <a:t>IV. sınıf su kalitesine sahip olduğu</a:t>
            </a:r>
            <a:r>
              <a:rPr lang="tr-TR" dirty="0"/>
              <a:t> belirlenmiştir. </a:t>
            </a:r>
            <a:r>
              <a:rPr lang="tr-TR" dirty="0" err="1"/>
              <a:t>Sediment</a:t>
            </a:r>
            <a:r>
              <a:rPr lang="tr-TR" dirty="0"/>
              <a:t> (dip çamuru) kalite kriterlerine göre değerlendirildiğinde ise Nilüfer Çayı dip çamuru örneklerinin ağır metal içerikleri (</a:t>
            </a:r>
            <a:r>
              <a:rPr lang="tr-TR" dirty="0" err="1"/>
              <a:t>Zn</a:t>
            </a:r>
            <a:r>
              <a:rPr lang="tr-TR" dirty="0"/>
              <a:t>, Cu, Cr, </a:t>
            </a:r>
            <a:r>
              <a:rPr lang="tr-TR" dirty="0" err="1"/>
              <a:t>Ni</a:t>
            </a:r>
            <a:r>
              <a:rPr lang="tr-TR" dirty="0"/>
              <a:t> ve Pb) </a:t>
            </a:r>
            <a:r>
              <a:rPr lang="tr-TR" b="1" dirty="0"/>
              <a:t>“orta”</a:t>
            </a:r>
            <a:r>
              <a:rPr lang="tr-TR" dirty="0"/>
              <a:t> ve </a:t>
            </a:r>
            <a:r>
              <a:rPr lang="tr-TR" b="1" dirty="0"/>
              <a:t>“aşırı düzeyde kirlenmiş”</a:t>
            </a:r>
            <a:r>
              <a:rPr lang="tr-TR" dirty="0"/>
              <a:t> sınıflarında yer aldığı </a:t>
            </a:r>
            <a:r>
              <a:rPr lang="tr-TR" dirty="0" smtClean="0"/>
              <a:t>belirlenmiştir.</a:t>
            </a:r>
          </a:p>
          <a:p>
            <a:pPr algn="just"/>
            <a:r>
              <a:rPr lang="tr-TR" dirty="0" smtClean="0"/>
              <a:t>Araştırmacılar </a:t>
            </a:r>
            <a:r>
              <a:rPr lang="tr-TR" dirty="0"/>
              <a:t>proje kapsamında belirlenen araştırma alanlarında Nilüfer Çayının sulamada kullanılması sonucu topraklarda ağır metal birikiminin olduğu ve özellikle bitki yetiştiriciliğinde önemli olan alınabilir miktarlar [</a:t>
            </a:r>
            <a:r>
              <a:rPr lang="tr-TR" dirty="0" err="1"/>
              <a:t>dietilamin</a:t>
            </a:r>
            <a:r>
              <a:rPr lang="tr-TR" dirty="0"/>
              <a:t> </a:t>
            </a:r>
            <a:r>
              <a:rPr lang="tr-TR" dirty="0" err="1"/>
              <a:t>triamin</a:t>
            </a:r>
            <a:r>
              <a:rPr lang="tr-TR" dirty="0"/>
              <a:t> </a:t>
            </a:r>
            <a:r>
              <a:rPr lang="tr-TR" dirty="0" err="1"/>
              <a:t>penta</a:t>
            </a:r>
            <a:r>
              <a:rPr lang="tr-TR" dirty="0"/>
              <a:t> asetik asit (DTPA) ile </a:t>
            </a:r>
            <a:r>
              <a:rPr lang="tr-TR" dirty="0" err="1"/>
              <a:t>ekstrakte</a:t>
            </a:r>
            <a:r>
              <a:rPr lang="tr-TR" dirty="0"/>
              <a:t> edilebilir] açısından Nilüfer Çayı kenarında yer alan ve yoğun tarımsal üretim yapılan topraklarda artışın olduğunu belirlemişlerdir.</a:t>
            </a:r>
          </a:p>
          <a:p>
            <a:pPr algn="just"/>
            <a:endParaRPr lang="tr-TR" dirty="0"/>
          </a:p>
        </p:txBody>
      </p:sp>
    </p:spTree>
    <p:extLst>
      <p:ext uri="{BB962C8B-B14F-4D97-AF65-F5344CB8AC3E}">
        <p14:creationId xmlns:p14="http://schemas.microsoft.com/office/powerpoint/2010/main" val="3338928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SU KİRLİLİĞİ VE NİLÜFER ÇAYI ÖRNEĞİ</a:t>
            </a:r>
          </a:p>
        </p:txBody>
      </p:sp>
      <p:sp>
        <p:nvSpPr>
          <p:cNvPr id="3" name="İçerik Yer Tutucusu 2"/>
          <p:cNvSpPr>
            <a:spLocks noGrp="1"/>
          </p:cNvSpPr>
          <p:nvPr>
            <p:ph idx="1"/>
          </p:nvPr>
        </p:nvSpPr>
        <p:spPr/>
        <p:txBody>
          <a:bodyPr>
            <a:normAutofit fontScale="70000" lnSpcReduction="20000"/>
          </a:bodyPr>
          <a:lstStyle/>
          <a:p>
            <a:pPr algn="just"/>
            <a:r>
              <a:rPr lang="tr-TR" dirty="0"/>
              <a:t>Çalışma bölgelerinde </a:t>
            </a:r>
            <a:r>
              <a:rPr lang="tr-TR" b="1" dirty="0"/>
              <a:t>kirlilik faktörü (CF)</a:t>
            </a:r>
            <a:r>
              <a:rPr lang="tr-TR" dirty="0"/>
              <a:t> değerleri </a:t>
            </a:r>
            <a:r>
              <a:rPr lang="tr-TR" b="1" dirty="0"/>
              <a:t>0,31</a:t>
            </a:r>
            <a:r>
              <a:rPr lang="tr-TR" dirty="0"/>
              <a:t> ile </a:t>
            </a:r>
            <a:r>
              <a:rPr lang="tr-TR" b="1" dirty="0"/>
              <a:t>6,31</a:t>
            </a:r>
            <a:r>
              <a:rPr lang="tr-TR" dirty="0"/>
              <a:t> arasında; </a:t>
            </a:r>
            <a:r>
              <a:rPr lang="tr-TR" b="1" dirty="0"/>
              <a:t>zenginleşme katsayısı (EF)</a:t>
            </a:r>
            <a:r>
              <a:rPr lang="tr-TR" dirty="0"/>
              <a:t> değerleri </a:t>
            </a:r>
            <a:r>
              <a:rPr lang="tr-TR" b="1" dirty="0"/>
              <a:t>0,20</a:t>
            </a:r>
            <a:r>
              <a:rPr lang="tr-TR" dirty="0"/>
              <a:t> ile </a:t>
            </a:r>
            <a:r>
              <a:rPr lang="tr-TR" b="1" dirty="0"/>
              <a:t>5,54</a:t>
            </a:r>
            <a:r>
              <a:rPr lang="tr-TR" dirty="0"/>
              <a:t> arasında değişim </a:t>
            </a:r>
            <a:r>
              <a:rPr lang="tr-TR" dirty="0" smtClean="0"/>
              <a:t>göstermiştir.</a:t>
            </a:r>
          </a:p>
          <a:p>
            <a:pPr algn="just"/>
            <a:r>
              <a:rPr lang="tr-TR" dirty="0" err="1" smtClean="0"/>
              <a:t>Thomilson</a:t>
            </a:r>
            <a:r>
              <a:rPr lang="tr-TR" dirty="0" smtClean="0"/>
              <a:t> </a:t>
            </a:r>
            <a:r>
              <a:rPr lang="tr-TR" dirty="0"/>
              <a:t>vd. (1980 kirlenme faktörü (CF) değerlerinin 1 ile 6 değerleri arasında değişim gösterdiğini ve </a:t>
            </a:r>
            <a:r>
              <a:rPr lang="tr-TR" b="1" dirty="0"/>
              <a:t>1-3</a:t>
            </a:r>
            <a:r>
              <a:rPr lang="tr-TR" dirty="0"/>
              <a:t> değerleri arasında </a:t>
            </a:r>
            <a:r>
              <a:rPr lang="tr-TR" b="1" dirty="0"/>
              <a:t>orta düzeyde kirliliğin</a:t>
            </a:r>
            <a:r>
              <a:rPr lang="tr-TR" dirty="0"/>
              <a:t>, </a:t>
            </a:r>
            <a:r>
              <a:rPr lang="tr-TR" b="1" dirty="0"/>
              <a:t>3-6</a:t>
            </a:r>
            <a:r>
              <a:rPr lang="tr-TR" dirty="0"/>
              <a:t> değerleri arasında ise </a:t>
            </a:r>
            <a:r>
              <a:rPr lang="tr-TR" b="1" dirty="0"/>
              <a:t>ciddi bir kirliliğin olduğunu</a:t>
            </a:r>
            <a:r>
              <a:rPr lang="tr-TR" dirty="0"/>
              <a:t> ifade </a:t>
            </a:r>
            <a:r>
              <a:rPr lang="tr-TR" dirty="0" smtClean="0"/>
              <a:t>edilmiştir.</a:t>
            </a:r>
          </a:p>
          <a:p>
            <a:pPr algn="just"/>
            <a:r>
              <a:rPr lang="tr-TR" dirty="0" err="1"/>
              <a:t>Mmolawa</a:t>
            </a:r>
            <a:r>
              <a:rPr lang="tr-TR" dirty="0"/>
              <a:t> vd. (2011) tarafından bildirilen sınıflandırma </a:t>
            </a:r>
            <a:r>
              <a:rPr lang="tr-TR" dirty="0" smtClean="0"/>
              <a:t>EF&lt;2: minimum, 2&lt;EF&lt;5: orta, 5&lt;EF&lt;20: önemli, 20&lt;EF&lt;40</a:t>
            </a:r>
            <a:r>
              <a:rPr lang="tr-TR" dirty="0"/>
              <a:t>:</a:t>
            </a:r>
            <a:r>
              <a:rPr lang="tr-TR" dirty="0" smtClean="0"/>
              <a:t> çok yüksek, EF&gt;40</a:t>
            </a:r>
            <a:r>
              <a:rPr lang="tr-TR" dirty="0"/>
              <a:t>:</a:t>
            </a:r>
            <a:r>
              <a:rPr lang="tr-TR" dirty="0" smtClean="0"/>
              <a:t> </a:t>
            </a:r>
            <a:r>
              <a:rPr lang="tr-TR" dirty="0"/>
              <a:t>son derece yüksek birikim olduğu şeklinde bildirilmiştir</a:t>
            </a:r>
            <a:r>
              <a:rPr lang="tr-TR" dirty="0" smtClean="0"/>
              <a:t>.</a:t>
            </a:r>
          </a:p>
          <a:p>
            <a:pPr algn="just"/>
            <a:r>
              <a:rPr lang="tr-TR" dirty="0"/>
              <a:t>Bazı çalışma alanlarından alınan bitki örneklerinde Cu, B, Cr ve </a:t>
            </a:r>
            <a:r>
              <a:rPr lang="tr-TR" dirty="0" err="1"/>
              <a:t>Ni</a:t>
            </a:r>
            <a:r>
              <a:rPr lang="tr-TR" dirty="0"/>
              <a:t> miktarının </a:t>
            </a:r>
            <a:r>
              <a:rPr lang="tr-TR" b="1" dirty="0" err="1"/>
              <a:t>toksik</a:t>
            </a:r>
            <a:r>
              <a:rPr lang="tr-TR" b="1" dirty="0"/>
              <a:t> sınırlarda bulunduğu</a:t>
            </a:r>
            <a:r>
              <a:rPr lang="tr-TR" dirty="0"/>
              <a:t> da tespit edilmiştir. Ağır metallerin bitkiye taşınım katsayılarının ise </a:t>
            </a:r>
            <a:r>
              <a:rPr lang="tr-TR" dirty="0" err="1"/>
              <a:t>Cd</a:t>
            </a:r>
            <a:r>
              <a:rPr lang="tr-TR" dirty="0"/>
              <a:t> &gt; </a:t>
            </a:r>
            <a:r>
              <a:rPr lang="tr-TR" dirty="0" err="1"/>
              <a:t>Zn</a:t>
            </a:r>
            <a:r>
              <a:rPr lang="tr-TR" dirty="0"/>
              <a:t> &gt; Cu &gt; Pb &gt; Mn &gt; </a:t>
            </a:r>
            <a:r>
              <a:rPr lang="tr-TR" dirty="0" err="1"/>
              <a:t>Ni</a:t>
            </a:r>
            <a:r>
              <a:rPr lang="tr-TR" dirty="0"/>
              <a:t> &gt; Cr &gt; Fe şeklinde sıralandığını belirtmişlerdir (Aşık ve Özsoy, 2016).</a:t>
            </a:r>
          </a:p>
        </p:txBody>
      </p:sp>
    </p:spTree>
    <p:extLst>
      <p:ext uri="{BB962C8B-B14F-4D97-AF65-F5344CB8AC3E}">
        <p14:creationId xmlns:p14="http://schemas.microsoft.com/office/powerpoint/2010/main" val="3788596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p:txBody>
          <a:bodyPr>
            <a:normAutofit fontScale="55000" lnSpcReduction="20000"/>
          </a:bodyPr>
          <a:lstStyle/>
          <a:p>
            <a:pPr algn="just"/>
            <a:r>
              <a:rPr lang="tr-TR" dirty="0"/>
              <a:t>Nüfus artışı ve sanayileşme gün geçtikçe artmakta ve bu durum özellikle yoğun göç alan büyükşehirlerin içinde ve yakınında yer alan toprakların, bitki örtüsünün, yerüstü ve yeraltı sularının ve atmosferin, kısacası çevrenin, kirlenmesine neden </a:t>
            </a:r>
            <a:r>
              <a:rPr lang="tr-TR" dirty="0" smtClean="0"/>
              <a:t>olmaktadır.</a:t>
            </a:r>
          </a:p>
          <a:p>
            <a:pPr algn="just"/>
            <a:r>
              <a:rPr lang="tr-TR" dirty="0" smtClean="0"/>
              <a:t>Tarımsal </a:t>
            </a:r>
            <a:r>
              <a:rPr lang="tr-TR" dirty="0"/>
              <a:t>üretimde sulamanın önemi herkes tarafından bilinmektedir. Bu noktada sulamada kullanılacak suyun kalitesi büyük önem </a:t>
            </a:r>
            <a:r>
              <a:rPr lang="tr-TR" dirty="0" smtClean="0"/>
              <a:t>taşımaktadır.</a:t>
            </a:r>
          </a:p>
          <a:p>
            <a:pPr algn="just"/>
            <a:r>
              <a:rPr lang="tr-TR" dirty="0" smtClean="0"/>
              <a:t>Akarsular</a:t>
            </a:r>
            <a:r>
              <a:rPr lang="tr-TR" dirty="0"/>
              <a:t>, göller ve diğer su kaynaklarının kirlenmesi ile sulamada kullanılabilecek suyun kalitesi ve miktarında önemli sorunların ortaya çıkacağı açıktır. Aksi takdirde sulama suyu kalitesi düşük sularla yapılacak sulama ile toprak özellikleri ve bitki gelişiminde meydana gelebilecek olumsuzluklar insan ve çevre sağlığı açısından büyük sorunlar yaratacaktır</a:t>
            </a:r>
            <a:r>
              <a:rPr lang="tr-TR" dirty="0" smtClean="0"/>
              <a:t>.</a:t>
            </a:r>
          </a:p>
          <a:p>
            <a:pPr algn="just"/>
            <a:r>
              <a:rPr lang="tr-TR" dirty="0"/>
              <a:t>Bu nedenle, Bursa ilinde önemli bir sulama kaynağı olan Nilüfer Çayı ve onun kollarının sulama amaçlı kullanıldığı bölgelerde oluşabilecek çevresel ve sağlık risklerinin önüne geçilebilmesi, su kirliliğinin önlenebilmesi ve çayın ıslahı için yetkili kurumlar tarafından hazırlanacak kapsamlı bir eylem planının en kısa sürede hayata geçirilmesi gerekmektedir. Böylelikle yöre halkının Nilüfer Çayı’ndan yaralanma olanakları (balıkçılık, spor faaliyetleri, taşıma, vb.) da artacak ve yöreye ekonomik kazanç da sağlanacaktır.</a:t>
            </a:r>
          </a:p>
        </p:txBody>
      </p:sp>
    </p:spTree>
    <p:extLst>
      <p:ext uri="{BB962C8B-B14F-4D97-AF65-F5344CB8AC3E}">
        <p14:creationId xmlns:p14="http://schemas.microsoft.com/office/powerpoint/2010/main" val="585035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lgn="ctr">
              <a:buNone/>
            </a:pPr>
            <a:r>
              <a:rPr lang="tr-TR" sz="4000" dirty="0" smtClean="0"/>
              <a:t>TEŞEKKÜRLER</a:t>
            </a:r>
            <a:endParaRPr lang="tr-TR" sz="4000" dirty="0"/>
          </a:p>
          <a:p>
            <a:endParaRPr lang="tr-TR" dirty="0"/>
          </a:p>
        </p:txBody>
      </p:sp>
    </p:spTree>
    <p:extLst>
      <p:ext uri="{BB962C8B-B14F-4D97-AF65-F5344CB8AC3E}">
        <p14:creationId xmlns:p14="http://schemas.microsoft.com/office/powerpoint/2010/main" val="231183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p:txBody>
          <a:bodyPr>
            <a:normAutofit fontScale="55000" lnSpcReduction="20000"/>
          </a:bodyPr>
          <a:lstStyle/>
          <a:p>
            <a:pPr algn="just"/>
            <a:r>
              <a:rPr lang="tr-TR" dirty="0"/>
              <a:t>Tarımda sulama, bitkinin ihtiyaç duyduğu ve yağışlarla karşılanamayan suyun toprakta bitkinin kök bölgesine gereken miktar ve zamanda verilmesi olarak </a:t>
            </a:r>
            <a:r>
              <a:rPr lang="tr-TR" dirty="0" smtClean="0"/>
              <a:t>tanımlanmaktadır.</a:t>
            </a:r>
          </a:p>
          <a:p>
            <a:pPr algn="just"/>
            <a:r>
              <a:rPr lang="tr-TR" dirty="0" smtClean="0"/>
              <a:t>Ülkemizin </a:t>
            </a:r>
            <a:r>
              <a:rPr lang="tr-TR" dirty="0"/>
              <a:t>birçok bölgesi kurak ve yarı kurak iklim kuşağında yer almaktadır. Bitkisel üretim açısından birçok bölgemizde yağışın yetersiz olması nedeniyle yüksek düzeyde verim ve kaliteli ürün elde edebilmek için sulama yapılması </a:t>
            </a:r>
            <a:r>
              <a:rPr lang="tr-TR" dirty="0" smtClean="0"/>
              <a:t>gerekmektedir.</a:t>
            </a:r>
          </a:p>
          <a:p>
            <a:pPr algn="just"/>
            <a:r>
              <a:rPr lang="tr-TR" dirty="0" smtClean="0"/>
              <a:t>Ülke </a:t>
            </a:r>
            <a:r>
              <a:rPr lang="tr-TR" dirty="0"/>
              <a:t>nüfusunun 80 milyonu aşması sonucu kaliteli içme-kullanma suyuna olan ihtiyacın karşılanabilmesi, son yıllarda hızla gelişen sanayinin yoğun su ihtiyacı ve tarımsal sulama için gereken miktarın sağlanabilmesi için ülkemiz su kaynaklarının daha etkili ve verimli kullanılması büyük önem taşımaktadır. Tüm bu kullanımlar için doğan kaliteli su ihtiyacı ancak doğru toprak ve su yönetimi ile sağlanabilmektedir</a:t>
            </a:r>
            <a:r>
              <a:rPr lang="tr-TR" dirty="0" smtClean="0"/>
              <a:t>.</a:t>
            </a:r>
          </a:p>
          <a:p>
            <a:pPr algn="just"/>
            <a:r>
              <a:rPr lang="tr-TR" dirty="0"/>
              <a:t>Su kaynaklarının akılcı ve sürdürülebilir kullanımı mekânsal ve sektörler arası planlama ve karar verme süreçlerinin eşgüdüm ve entegrasyonu ile başarılabilir (Aksungur ve </a:t>
            </a:r>
            <a:r>
              <a:rPr lang="tr-TR" dirty="0" err="1"/>
              <a:t>Firidin</a:t>
            </a:r>
            <a:r>
              <a:rPr lang="tr-TR" dirty="0"/>
              <a:t>, 2008) Su kaynaklarının yönetiminde iki temel husus ortaya çıkmaktadır: Bunlardan biri su kaynaklarını korumak, diğeri ise sürdürülebilir bir şekilde su kaynaklarının kullanımını yönetmektir (Aksungur ve </a:t>
            </a:r>
            <a:r>
              <a:rPr lang="tr-TR" dirty="0" err="1"/>
              <a:t>Firidin</a:t>
            </a:r>
            <a:r>
              <a:rPr lang="tr-TR" dirty="0"/>
              <a:t>, 2008). Bu çalışma tarımsal üretimde suyun önemi hakkında temel bilgiler sunmaktadır.</a:t>
            </a:r>
          </a:p>
        </p:txBody>
      </p:sp>
    </p:spTree>
    <p:extLst>
      <p:ext uri="{BB962C8B-B14F-4D97-AF65-F5344CB8AC3E}">
        <p14:creationId xmlns:p14="http://schemas.microsoft.com/office/powerpoint/2010/main" val="25702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TARIMDA SULAMANIN ÖNEMİ</a:t>
            </a:r>
          </a:p>
        </p:txBody>
      </p:sp>
      <p:sp>
        <p:nvSpPr>
          <p:cNvPr id="3" name="İçerik Yer Tutucusu 2"/>
          <p:cNvSpPr>
            <a:spLocks noGrp="1"/>
          </p:cNvSpPr>
          <p:nvPr>
            <p:ph idx="1"/>
          </p:nvPr>
        </p:nvSpPr>
        <p:spPr>
          <a:xfrm>
            <a:off x="457200" y="1600200"/>
            <a:ext cx="8229600" cy="4421088"/>
          </a:xfrm>
        </p:spPr>
        <p:txBody>
          <a:bodyPr>
            <a:normAutofit fontScale="70000" lnSpcReduction="20000"/>
          </a:bodyPr>
          <a:lstStyle/>
          <a:p>
            <a:pPr algn="just"/>
            <a:r>
              <a:rPr lang="tr-TR" sz="3400" b="1" dirty="0"/>
              <a:t>Dünya’daki suyun % 97,5'i</a:t>
            </a:r>
            <a:r>
              <a:rPr lang="tr-TR" sz="3400" dirty="0"/>
              <a:t> okyanuslarda ve iç denizlerde </a:t>
            </a:r>
            <a:r>
              <a:rPr lang="tr-TR" sz="3400" b="1" dirty="0"/>
              <a:t>tuzlu su</a:t>
            </a:r>
            <a:r>
              <a:rPr lang="tr-TR" sz="3400" dirty="0"/>
              <a:t>, </a:t>
            </a:r>
            <a:r>
              <a:rPr lang="tr-TR" sz="3400" b="1" dirty="0"/>
              <a:t>%2,5’i ise tatlı su</a:t>
            </a:r>
            <a:r>
              <a:rPr lang="tr-TR" sz="3400" dirty="0"/>
              <a:t> olarak bulunmaktadır [Ergün, 2008]. </a:t>
            </a:r>
            <a:r>
              <a:rPr lang="tr-TR" sz="3400" b="1" dirty="0"/>
              <a:t>Tatlı suların büyük kısmı buzullarda ve atmosferde</a:t>
            </a:r>
            <a:r>
              <a:rPr lang="tr-TR" sz="3400" dirty="0"/>
              <a:t> bulunmaktadır</a:t>
            </a:r>
            <a:r>
              <a:rPr lang="tr-TR" sz="3400" dirty="0" smtClean="0"/>
              <a:t>.</a:t>
            </a:r>
          </a:p>
          <a:p>
            <a:pPr algn="just"/>
            <a:r>
              <a:rPr lang="tr-TR" sz="3400" dirty="0"/>
              <a:t>Ülkelerin gelişmişlikleri artıkça şehirlerde kullanılan su miktarları da artış göstermektedir. Gelişmiş ülkelerde toplam gayri safi hasıla içerisinde sanayi ve hizmetler sektörünün artması bu sektörlerdeki su kullanımını da artırmaktadır. </a:t>
            </a:r>
            <a:r>
              <a:rPr lang="tr-TR" sz="3400" b="1" dirty="0"/>
              <a:t>Yüksek gelirli ülkelere bakıldığında kullanılan suyun %59’u endüstride</a:t>
            </a:r>
            <a:r>
              <a:rPr lang="tr-TR" sz="3400" dirty="0"/>
              <a:t> kullanırken </a:t>
            </a:r>
            <a:r>
              <a:rPr lang="tr-TR" sz="3400" b="1" dirty="0"/>
              <a:t>%30’u tarımda</a:t>
            </a:r>
            <a:r>
              <a:rPr lang="tr-TR" sz="3400" dirty="0"/>
              <a:t> </a:t>
            </a:r>
            <a:r>
              <a:rPr lang="tr-TR" sz="3400" dirty="0" smtClean="0"/>
              <a:t>kullanılmaktadır.</a:t>
            </a:r>
          </a:p>
          <a:p>
            <a:pPr algn="just"/>
            <a:r>
              <a:rPr lang="tr-TR" sz="3400" dirty="0"/>
              <a:t>Ekonomisi tarıma dayalı olan düşük ve orta gelirli ülkelerde ise su kullanımında en büyük payı </a:t>
            </a:r>
            <a:r>
              <a:rPr lang="tr-TR" sz="3400" b="1" dirty="0"/>
              <a:t>%82 ile tarım sektörü </a:t>
            </a:r>
            <a:r>
              <a:rPr lang="tr-TR" sz="3400" dirty="0"/>
              <a:t>almaktadır. Ev ihtiyacı için kullanılan suyun oranı ülkenin gelişmişlik seviyesinden fazla etkilenmemektedir. Toplam su tüketimi içerisindeki payı </a:t>
            </a:r>
            <a:r>
              <a:rPr lang="tr-TR" sz="3400" b="1" dirty="0"/>
              <a:t>%10 ile %11</a:t>
            </a:r>
            <a:r>
              <a:rPr lang="tr-TR" sz="3400" dirty="0"/>
              <a:t>arasında değişmektedir. </a:t>
            </a:r>
          </a:p>
          <a:p>
            <a:endParaRPr lang="tr-TR" dirty="0"/>
          </a:p>
        </p:txBody>
      </p:sp>
    </p:spTree>
    <p:extLst>
      <p:ext uri="{BB962C8B-B14F-4D97-AF65-F5344CB8AC3E}">
        <p14:creationId xmlns:p14="http://schemas.microsoft.com/office/powerpoint/2010/main" val="379576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TARIMDA SULAMANIN ÖNEMİ</a:t>
            </a:r>
          </a:p>
        </p:txBody>
      </p:sp>
      <p:sp>
        <p:nvSpPr>
          <p:cNvPr id="3" name="İçerik Yer Tutucusu 2"/>
          <p:cNvSpPr>
            <a:spLocks noGrp="1"/>
          </p:cNvSpPr>
          <p:nvPr>
            <p:ph idx="1"/>
          </p:nvPr>
        </p:nvSpPr>
        <p:spPr/>
        <p:txBody>
          <a:bodyPr/>
          <a:lstStyle/>
          <a:p>
            <a:r>
              <a:rPr lang="tr-TR" sz="2400" b="1" dirty="0"/>
              <a:t>Şekil </a:t>
            </a:r>
            <a:r>
              <a:rPr lang="tr-TR" sz="2400" b="1" dirty="0" smtClean="0"/>
              <a:t>1</a:t>
            </a:r>
            <a:r>
              <a:rPr lang="tr-TR" sz="2400" b="1" dirty="0"/>
              <a:t>.</a:t>
            </a:r>
            <a:r>
              <a:rPr lang="tr-TR" sz="2400" dirty="0"/>
              <a:t> Dünya, Yüksek, Düşük Ve Orta Gelirli Ülkelerde Su </a:t>
            </a:r>
            <a:r>
              <a:rPr lang="tr-TR" sz="2400" dirty="0" smtClean="0"/>
              <a:t>Kullanımı </a:t>
            </a:r>
            <a:r>
              <a:rPr lang="tr-TR" sz="2400" dirty="0"/>
              <a:t>Kaynak: UNESCO </a:t>
            </a:r>
            <a:r>
              <a:rPr lang="tr-TR" sz="2400" dirty="0" smtClean="0"/>
              <a:t>2003</a:t>
            </a:r>
          </a:p>
          <a:p>
            <a:endParaRPr lang="tr-TR" dirty="0"/>
          </a:p>
        </p:txBody>
      </p:sp>
      <p:pic>
        <p:nvPicPr>
          <p:cNvPr id="2050" name="Picture 2" descr="C:\Users\Muhendislik\Desktop\Ekran Alıntısı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59118"/>
            <a:ext cx="9144000" cy="3403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05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TARIMDA SULAMANIN ÖNEMİ</a:t>
            </a:r>
          </a:p>
        </p:txBody>
      </p:sp>
      <p:sp>
        <p:nvSpPr>
          <p:cNvPr id="3" name="İçerik Yer Tutucusu 2"/>
          <p:cNvSpPr>
            <a:spLocks noGrp="1"/>
          </p:cNvSpPr>
          <p:nvPr>
            <p:ph idx="1"/>
          </p:nvPr>
        </p:nvSpPr>
        <p:spPr/>
        <p:txBody>
          <a:bodyPr>
            <a:normAutofit fontScale="70000" lnSpcReduction="20000"/>
          </a:bodyPr>
          <a:lstStyle/>
          <a:p>
            <a:pPr algn="just"/>
            <a:r>
              <a:rPr lang="tr-TR" dirty="0"/>
              <a:t>Dünya genelinde </a:t>
            </a:r>
            <a:r>
              <a:rPr lang="tr-TR" b="1" dirty="0"/>
              <a:t>en fazla su tüketen</a:t>
            </a:r>
            <a:r>
              <a:rPr lang="tr-TR" dirty="0"/>
              <a:t> kıta </a:t>
            </a:r>
            <a:r>
              <a:rPr lang="tr-TR" b="1" dirty="0" smtClean="0"/>
              <a:t>228 </a:t>
            </a:r>
            <a:r>
              <a:rPr lang="tr-TR" b="1" dirty="0"/>
              <a:t>km</a:t>
            </a:r>
            <a:r>
              <a:rPr lang="tr-TR" b="1" baseline="30000" dirty="0"/>
              <a:t>3</a:t>
            </a:r>
            <a:r>
              <a:rPr lang="tr-TR" b="1" dirty="0"/>
              <a:t>/yıl </a:t>
            </a:r>
            <a:r>
              <a:rPr lang="tr-TR" b="1" dirty="0" smtClean="0"/>
              <a:t>ile Asya </a:t>
            </a:r>
            <a:r>
              <a:rPr lang="tr-TR" b="1" dirty="0"/>
              <a:t>kıtası</a:t>
            </a:r>
            <a:r>
              <a:rPr lang="tr-TR" dirty="0"/>
              <a:t> iken bu kıtayı </a:t>
            </a:r>
            <a:r>
              <a:rPr lang="tr-TR" b="1" dirty="0"/>
              <a:t>135 km</a:t>
            </a:r>
            <a:r>
              <a:rPr lang="tr-TR" b="1" baseline="30000" dirty="0"/>
              <a:t>3</a:t>
            </a:r>
            <a:r>
              <a:rPr lang="tr-TR" b="1" dirty="0"/>
              <a:t>/yıl ile Amerika</a:t>
            </a:r>
            <a:r>
              <a:rPr lang="tr-TR" dirty="0"/>
              <a:t> </a:t>
            </a:r>
            <a:r>
              <a:rPr lang="tr-TR" dirty="0" smtClean="0"/>
              <a:t>izlemektedir.</a:t>
            </a:r>
          </a:p>
          <a:p>
            <a:pPr algn="just"/>
            <a:r>
              <a:rPr lang="tr-TR" dirty="0" smtClean="0"/>
              <a:t>Sektör </a:t>
            </a:r>
            <a:r>
              <a:rPr lang="tr-TR" dirty="0"/>
              <a:t>bazında su kullanımında Afrika ve Asya tüketilen suyun </a:t>
            </a:r>
            <a:r>
              <a:rPr lang="tr-TR" b="1" dirty="0"/>
              <a:t>%80’den fazlasını tarımda</a:t>
            </a:r>
            <a:r>
              <a:rPr lang="tr-TR" dirty="0"/>
              <a:t> kullanırken </a:t>
            </a:r>
            <a:r>
              <a:rPr lang="tr-TR" b="1" dirty="0"/>
              <a:t>en az </a:t>
            </a:r>
            <a:r>
              <a:rPr lang="tr-TR" dirty="0"/>
              <a:t>kullanan kıta ise </a:t>
            </a:r>
            <a:r>
              <a:rPr lang="tr-TR" b="1" dirty="0"/>
              <a:t>%21 ile Avrupa </a:t>
            </a:r>
            <a:r>
              <a:rPr lang="tr-TR" b="1" dirty="0" smtClean="0"/>
              <a:t>kıtasıdır.</a:t>
            </a:r>
          </a:p>
          <a:p>
            <a:pPr algn="just"/>
            <a:r>
              <a:rPr lang="tr-TR" dirty="0" smtClean="0"/>
              <a:t>Gelişmiş ülkelerde kullanılan </a:t>
            </a:r>
            <a:r>
              <a:rPr lang="tr-TR" dirty="0"/>
              <a:t>suyun büyük bölümü endüstrilerde kullanılmaktaydı. </a:t>
            </a:r>
            <a:r>
              <a:rPr lang="tr-TR" dirty="0" smtClean="0"/>
              <a:t>Gelişmiş </a:t>
            </a:r>
            <a:r>
              <a:rPr lang="tr-TR" dirty="0"/>
              <a:t>ülkelerin yoğun olduğu Avrupa ve Amerika kıtalarında </a:t>
            </a:r>
            <a:r>
              <a:rPr lang="tr-TR" b="1" dirty="0"/>
              <a:t>endüstride kullanılan su miktarı diğer kıtalardan oldukça </a:t>
            </a:r>
            <a:r>
              <a:rPr lang="tr-TR" b="1" dirty="0" smtClean="0"/>
              <a:t>yüksektir.</a:t>
            </a:r>
          </a:p>
          <a:p>
            <a:pPr algn="just"/>
            <a:r>
              <a:rPr lang="tr-TR" dirty="0" smtClean="0"/>
              <a:t>Belediyelerin </a:t>
            </a:r>
            <a:r>
              <a:rPr lang="tr-TR" dirty="0"/>
              <a:t>kullandıkları su oranlarında ise en fazla pay </a:t>
            </a:r>
            <a:r>
              <a:rPr lang="tr-TR" b="1" dirty="0"/>
              <a:t>%28 ile </a:t>
            </a:r>
            <a:r>
              <a:rPr lang="tr-TR" b="1" dirty="0" smtClean="0"/>
              <a:t>Okyanusya’ya</a:t>
            </a:r>
            <a:r>
              <a:rPr lang="tr-TR" dirty="0" smtClean="0"/>
              <a:t> </a:t>
            </a:r>
            <a:r>
              <a:rPr lang="tr-TR" dirty="0"/>
              <a:t>aittir. Dünya ortalamasında da Sektörler içerisinde en </a:t>
            </a:r>
            <a:r>
              <a:rPr lang="tr-TR" dirty="0" smtClean="0"/>
              <a:t>büyük pay </a:t>
            </a:r>
            <a:r>
              <a:rPr lang="tr-TR" dirty="0"/>
              <a:t>tarım sektöründe olduğu dikkati çekmektedir.</a:t>
            </a:r>
          </a:p>
        </p:txBody>
      </p:sp>
    </p:spTree>
    <p:extLst>
      <p:ext uri="{BB962C8B-B14F-4D97-AF65-F5344CB8AC3E}">
        <p14:creationId xmlns:p14="http://schemas.microsoft.com/office/powerpoint/2010/main" val="4202806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TARIMDA SULAMANIN ÖNEMİ</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b="1" dirty="0"/>
              <a:t>Türkiye’de toplam su varlığının % 75’i sulamada kullanılmaktadır (Anonim, 2007</a:t>
            </a:r>
            <a:r>
              <a:rPr lang="tr-TR" b="1" dirty="0" smtClean="0"/>
              <a:t>).</a:t>
            </a:r>
          </a:p>
          <a:p>
            <a:pPr algn="just"/>
            <a:r>
              <a:rPr lang="tr-TR" dirty="0" smtClean="0"/>
              <a:t>Avrupa </a:t>
            </a:r>
            <a:r>
              <a:rPr lang="tr-TR" dirty="0"/>
              <a:t>Birliği’ndeki (AB) toplam su varlığının ise </a:t>
            </a:r>
            <a:r>
              <a:rPr lang="tr-TR" b="1" dirty="0"/>
              <a:t>%33’ü tarımsal sulamada</a:t>
            </a:r>
            <a:r>
              <a:rPr lang="tr-TR" dirty="0"/>
              <a:t> kullanılmaktadır. Bu oran </a:t>
            </a:r>
            <a:r>
              <a:rPr lang="tr-TR" b="1" dirty="0"/>
              <a:t>Güney Avrupa’da %75’e</a:t>
            </a:r>
            <a:r>
              <a:rPr lang="tr-TR" dirty="0"/>
              <a:t> </a:t>
            </a:r>
            <a:r>
              <a:rPr lang="tr-TR" dirty="0" smtClean="0"/>
              <a:t>çıkmaktadır.</a:t>
            </a:r>
          </a:p>
          <a:p>
            <a:pPr algn="just"/>
            <a:r>
              <a:rPr lang="tr-TR" dirty="0" smtClean="0"/>
              <a:t>Orta </a:t>
            </a:r>
            <a:r>
              <a:rPr lang="tr-TR" dirty="0"/>
              <a:t>ve Batı Avrupa’da ise suyun büyük kısmı (%57) özellikle </a:t>
            </a:r>
            <a:r>
              <a:rPr lang="tr-TR" b="1" dirty="0"/>
              <a:t>soğutma amaçlı olarak enerji üretimi</a:t>
            </a:r>
            <a:r>
              <a:rPr lang="tr-TR" dirty="0"/>
              <a:t> ve </a:t>
            </a:r>
            <a:r>
              <a:rPr lang="tr-TR" b="1" dirty="0"/>
              <a:t>kentlerde içme-kullanma suyu olarak </a:t>
            </a:r>
            <a:r>
              <a:rPr lang="tr-TR" dirty="0"/>
              <a:t>kullanılmaktadır (Anonim, 2007</a:t>
            </a:r>
            <a:r>
              <a:rPr lang="tr-TR" dirty="0" smtClean="0"/>
              <a:t>).</a:t>
            </a:r>
          </a:p>
          <a:p>
            <a:pPr algn="just"/>
            <a:r>
              <a:rPr lang="tr-TR" dirty="0" smtClean="0"/>
              <a:t>Ülkemizde </a:t>
            </a:r>
            <a:r>
              <a:rPr lang="tr-TR" dirty="0"/>
              <a:t>olduğu gibi AB’de de, sulamada kullanılan suyun miktarı, iklim, toprak yapısı, ürün tipi, su kalitesi ve sulama tekniklerine göre değişmekle birlikte sulama teknolojilerinin kullanılmaması sebebiyle birçok çevresel ve ekonomik sorunlar ortaya çıkmaktadır (Anonim, 2005).</a:t>
            </a:r>
          </a:p>
        </p:txBody>
      </p:sp>
    </p:spTree>
    <p:extLst>
      <p:ext uri="{BB962C8B-B14F-4D97-AF65-F5344CB8AC3E}">
        <p14:creationId xmlns:p14="http://schemas.microsoft.com/office/powerpoint/2010/main" val="20391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TARIMDA SULAMANIN ÖNEMİ</a:t>
            </a:r>
          </a:p>
        </p:txBody>
      </p:sp>
      <p:sp>
        <p:nvSpPr>
          <p:cNvPr id="3" name="İçerik Yer Tutucusu 2"/>
          <p:cNvSpPr>
            <a:spLocks noGrp="1"/>
          </p:cNvSpPr>
          <p:nvPr>
            <p:ph idx="1"/>
          </p:nvPr>
        </p:nvSpPr>
        <p:spPr>
          <a:xfrm>
            <a:off x="467544" y="1628800"/>
            <a:ext cx="8229600" cy="4525963"/>
          </a:xfrm>
        </p:spPr>
        <p:txBody>
          <a:bodyPr>
            <a:normAutofit fontScale="92500" lnSpcReduction="10000"/>
          </a:bodyPr>
          <a:lstStyle/>
          <a:p>
            <a:pPr algn="just"/>
            <a:r>
              <a:rPr lang="tr-TR" dirty="0"/>
              <a:t>Birçok kaynakta su </a:t>
            </a:r>
            <a:r>
              <a:rPr lang="tr-TR" dirty="0" smtClean="0"/>
              <a:t>potansiyelinin paylaştırılmasındaki </a:t>
            </a:r>
            <a:r>
              <a:rPr lang="tr-TR" dirty="0"/>
              <a:t>kullanım önceliği şu </a:t>
            </a:r>
            <a:r>
              <a:rPr lang="tr-TR" dirty="0" smtClean="0"/>
              <a:t>şekilde sıralanmıştır </a:t>
            </a:r>
            <a:r>
              <a:rPr lang="tr-TR" dirty="0"/>
              <a:t>(Aksoy ve ark., 2014</a:t>
            </a:r>
            <a:r>
              <a:rPr lang="tr-TR" dirty="0" smtClean="0"/>
              <a:t>):</a:t>
            </a:r>
          </a:p>
          <a:p>
            <a:pPr marL="0" indent="0">
              <a:buNone/>
            </a:pPr>
            <a:r>
              <a:rPr lang="tr-TR" dirty="0" smtClean="0"/>
              <a:t>1</a:t>
            </a:r>
            <a:r>
              <a:rPr lang="tr-TR" dirty="0"/>
              <a:t>) İçme ve kullanma </a:t>
            </a:r>
            <a:r>
              <a:rPr lang="tr-TR" dirty="0" smtClean="0"/>
              <a:t>ihtiyacı</a:t>
            </a:r>
          </a:p>
          <a:p>
            <a:pPr marL="0" indent="0">
              <a:buNone/>
            </a:pPr>
            <a:r>
              <a:rPr lang="tr-TR" dirty="0" smtClean="0"/>
              <a:t>2</a:t>
            </a:r>
            <a:r>
              <a:rPr lang="tr-TR" dirty="0"/>
              <a:t>) Hayvanlar ve doğal hayatın devamı için gerekli su </a:t>
            </a:r>
            <a:r>
              <a:rPr lang="tr-TR" dirty="0" smtClean="0"/>
              <a:t>ihtiyacı.</a:t>
            </a:r>
          </a:p>
          <a:p>
            <a:pPr marL="0" indent="0">
              <a:buNone/>
            </a:pPr>
            <a:r>
              <a:rPr lang="tr-TR" dirty="0" smtClean="0"/>
              <a:t>3</a:t>
            </a:r>
            <a:r>
              <a:rPr lang="tr-TR" dirty="0"/>
              <a:t>) Tarımsal sulama suyu </a:t>
            </a:r>
            <a:r>
              <a:rPr lang="tr-TR" dirty="0" smtClean="0"/>
              <a:t>ihtiyacı</a:t>
            </a:r>
          </a:p>
          <a:p>
            <a:pPr marL="0" indent="0">
              <a:buNone/>
            </a:pPr>
            <a:r>
              <a:rPr lang="tr-TR" dirty="0" smtClean="0"/>
              <a:t>4</a:t>
            </a:r>
            <a:r>
              <a:rPr lang="tr-TR" dirty="0"/>
              <a:t>) Enerji ve sanayi suyu </a:t>
            </a:r>
            <a:r>
              <a:rPr lang="tr-TR" dirty="0" smtClean="0"/>
              <a:t>ihtiyacı</a:t>
            </a:r>
          </a:p>
          <a:p>
            <a:pPr marL="0" indent="0">
              <a:buNone/>
            </a:pPr>
            <a:r>
              <a:rPr lang="tr-TR" dirty="0" smtClean="0"/>
              <a:t>5</a:t>
            </a:r>
            <a:r>
              <a:rPr lang="tr-TR" dirty="0"/>
              <a:t>) Ticaret, turizm, balıkçılık vb. su ihtiyacı</a:t>
            </a:r>
          </a:p>
        </p:txBody>
      </p:sp>
    </p:spTree>
    <p:extLst>
      <p:ext uri="{BB962C8B-B14F-4D97-AF65-F5344CB8AC3E}">
        <p14:creationId xmlns:p14="http://schemas.microsoft.com/office/powerpoint/2010/main" val="33313701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3597</Words>
  <Application>Microsoft Office PowerPoint</Application>
  <PresentationFormat>Ekran Gösterisi (4:3)</PresentationFormat>
  <Paragraphs>131</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Ofis Teması</vt:lpstr>
      <vt:lpstr>ZİRAİ ATIKSULARIN ARITILMASI</vt:lpstr>
      <vt:lpstr>SUNUM PLANI</vt:lpstr>
      <vt:lpstr>ÖZET</vt:lpstr>
      <vt:lpstr>GİRİŞ</vt:lpstr>
      <vt:lpstr>TARIMDA SULAMANIN ÖNEMİ</vt:lpstr>
      <vt:lpstr>TARIMDA SULAMANIN ÖNEMİ</vt:lpstr>
      <vt:lpstr>TARIMDA SULAMANIN ÖNEMİ</vt:lpstr>
      <vt:lpstr>TARIMDA SULAMANIN ÖNEMİ</vt:lpstr>
      <vt:lpstr>TARIMDA SULAMANIN ÖNEMİ</vt:lpstr>
      <vt:lpstr>TARIMDA SULAMANIN ÖNEMİ</vt:lpstr>
      <vt:lpstr>TARIMDA SULAMANIN ÖNEMİ</vt:lpstr>
      <vt:lpstr>TARIMDA SULAMANIN ÖNEMİ</vt:lpstr>
      <vt:lpstr>TARIMDA SU KALİTE PARAMETRELERİ</vt:lpstr>
      <vt:lpstr>TARIMDA SU KALİTE PARAMETRELERİ</vt:lpstr>
      <vt:lpstr>TARIMDA SU KALİTE PARAMETRELERİ</vt:lpstr>
      <vt:lpstr>TARIMDA SU KALİTE PARAMETRELERİ</vt:lpstr>
      <vt:lpstr>TARIMDA SU KALİTE PARAMETRELERİ</vt:lpstr>
      <vt:lpstr>TARIMDA SU KALİTE PARAMETRELERİ</vt:lpstr>
      <vt:lpstr>TARIMDA SU KALİTE PARAMETRELERİ</vt:lpstr>
      <vt:lpstr>SU KİRLİLİĞİ VE NİLÜFER ÇAYI ÖRNEĞİ</vt:lpstr>
      <vt:lpstr>SU KİRLİLİĞİ VE NİLÜFER ÇAYI ÖRNEĞİ</vt:lpstr>
      <vt:lpstr>SU KİRLİLİĞİ VE NİLÜFER ÇAYI ÖRNEĞİ</vt:lpstr>
      <vt:lpstr>SU KİRLİLİĞİ VE NİLÜFER ÇAYI ÖRNEĞİ</vt:lpstr>
      <vt:lpstr>SU KİRLİLİĞİ VE NİLÜFER ÇAYI ÖRNEĞİ</vt:lpstr>
      <vt:lpstr>SU KİRLİLİĞİ VE NİLÜFER ÇAYI ÖRNEĞİ</vt:lpstr>
      <vt:lpstr>SU KİRLİLİĞİ VE NİLÜFER ÇAYI ÖRNEĞİ</vt:lpstr>
      <vt:lpstr>SU KİRLİLİĞİ VE NİLÜFER ÇAYI ÖRNEĞİ</vt:lpstr>
      <vt:lpstr>SU KİRLİLİĞİ VE NİLÜFER ÇAYI ÖRNEĞİ</vt:lpstr>
      <vt:lpstr>SU KİRLİLİĞİ VE NİLÜFER ÇAYI ÖRNEĞİ</vt:lpstr>
      <vt:lpstr>SU KİRLİLİĞİ VE NİLÜFER ÇAYI ÖRNEĞİ</vt:lpstr>
      <vt:lpstr>SU KİRLİLİĞİ VE NİLÜFER ÇAYI ÖRNEĞİ</vt:lpstr>
      <vt:lpstr>SONUÇ</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ZİRAİ ATIKSULARIN ARITILMASI</dc:title>
  <dc:creator>Muhendislik</dc:creator>
  <cp:lastModifiedBy>Muhendislik</cp:lastModifiedBy>
  <cp:revision>27</cp:revision>
  <dcterms:created xsi:type="dcterms:W3CDTF">2019-10-29T08:18:39Z</dcterms:created>
  <dcterms:modified xsi:type="dcterms:W3CDTF">2019-10-31T10:39:00Z</dcterms:modified>
</cp:coreProperties>
</file>