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7" r:id="rId4"/>
    <p:sldId id="259" r:id="rId5"/>
    <p:sldId id="260" r:id="rId6"/>
    <p:sldId id="289" r:id="rId7"/>
    <p:sldId id="261" r:id="rId8"/>
    <p:sldId id="290" r:id="rId9"/>
    <p:sldId id="262" r:id="rId10"/>
    <p:sldId id="263" r:id="rId11"/>
    <p:sldId id="264"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1"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11" autoAdjust="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3720DD-5B6D-40BF-8493-A6B52D484E6B}" type="datetimeFigureOut">
              <a:rPr lang="tr-TR" smtClean="0"/>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13.11.2019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13.11.2019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13.11.2019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13.11.2019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23720DD-5B6D-40BF-8493-A6B52D484E6B}" type="datetimeFigureOut">
              <a:rPr lang="tr-TR" smtClean="0"/>
              <a:t>13.11.2019</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innerShdw blurRad="114300">
              <a:prstClr val="black"/>
            </a:inn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w="38100">
                <a:solidFill>
                  <a:schemeClr val="tx1"/>
                </a:solidFill>
              </a:ln>
            </a:endParaRPr>
          </a:p>
        </p:txBody>
      </p:sp>
      <p:sp>
        <p:nvSpPr>
          <p:cNvPr id="7" name="Metin kutusu 6"/>
          <p:cNvSpPr txBox="1"/>
          <p:nvPr/>
        </p:nvSpPr>
        <p:spPr>
          <a:xfrm>
            <a:off x="3707904" y="5726195"/>
            <a:ext cx="2160240" cy="646331"/>
          </a:xfrm>
          <a:prstGeom prst="rect">
            <a:avLst/>
          </a:prstGeom>
          <a:noFill/>
        </p:spPr>
        <p:txBody>
          <a:bodyPr wrap="square" rtlCol="0">
            <a:spAutoFit/>
          </a:bodyPr>
          <a:lstStyle/>
          <a:p>
            <a:pPr algn="ctr"/>
            <a:r>
              <a:rPr lang="tr-TR" u="sng" dirty="0" smtClean="0"/>
              <a:t>Sunum Hazırlayan</a:t>
            </a:r>
          </a:p>
          <a:p>
            <a:pPr algn="ctr"/>
            <a:r>
              <a:rPr lang="tr-TR" dirty="0" smtClean="0"/>
              <a:t>Zeynep İPEK</a:t>
            </a: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908720"/>
            <a:ext cx="7771779" cy="4684134"/>
          </a:xfrm>
          <a:prstGeom prst="roundRect">
            <a:avLst>
              <a:gd name="adj" fmla="val 4167"/>
            </a:avLst>
          </a:prstGeom>
          <a:solidFill>
            <a:srgbClr val="FFFFFF"/>
          </a:solidFill>
          <a:ln w="76200" cap="sq">
            <a:noFill/>
            <a:miter lim="800000"/>
          </a:ln>
          <a:effectLst>
            <a:glow rad="228600">
              <a:schemeClr val="accent2">
                <a:lumMod val="50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5867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2554545"/>
          </a:xfrm>
          <a:prstGeom prst="rect">
            <a:avLst/>
          </a:prstGeom>
          <a:noFill/>
        </p:spPr>
        <p:txBody>
          <a:bodyPr wrap="square" rtlCol="0">
            <a:spAutoFit/>
          </a:bodyPr>
          <a:lstStyle/>
          <a:p>
            <a:pPr>
              <a:buClr>
                <a:srgbClr val="FF0000"/>
              </a:buClr>
            </a:pPr>
            <a:r>
              <a:rPr lang="tr-TR" sz="1600" b="1" dirty="0" smtClean="0">
                <a:solidFill>
                  <a:srgbClr val="FF0000"/>
                </a:solidFill>
                <a:latin typeface="Times New Roman" pitchFamily="18" charset="0"/>
                <a:cs typeface="Times New Roman" pitchFamily="18" charset="0"/>
              </a:rPr>
              <a:t>d) İlk sonuçlar</a:t>
            </a:r>
            <a:endParaRPr lang="tr-TR" sz="1600" b="1" dirty="0">
              <a:solidFill>
                <a:srgbClr val="FF0000"/>
              </a:solidFill>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Sulamada </a:t>
            </a:r>
            <a:r>
              <a:rPr lang="tr-TR" sz="1600" dirty="0">
                <a:latin typeface="Times New Roman" pitchFamily="18" charset="0"/>
                <a:cs typeface="Times New Roman" pitchFamily="18" charset="0"/>
              </a:rPr>
              <a:t>mevsimsel zaman dilimi domates, rezene ve marul </a:t>
            </a:r>
            <a:r>
              <a:rPr lang="tr-TR" sz="1600" dirty="0" smtClean="0">
                <a:latin typeface="Times New Roman" pitchFamily="18" charset="0"/>
                <a:cs typeface="Times New Roman" pitchFamily="18" charset="0"/>
              </a:rPr>
              <a:t>için </a:t>
            </a:r>
            <a:r>
              <a:rPr lang="tr-TR" sz="1600" dirty="0">
                <a:latin typeface="Times New Roman" pitchFamily="18" charset="0"/>
                <a:cs typeface="Times New Roman" pitchFamily="18" charset="0"/>
              </a:rPr>
              <a:t>sırasıyla 57, 106 ve 12 gündür. </a:t>
            </a:r>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Üç </a:t>
            </a:r>
            <a:r>
              <a:rPr lang="tr-TR" sz="1600" dirty="0">
                <a:latin typeface="Times New Roman" pitchFamily="18" charset="0"/>
                <a:cs typeface="Times New Roman" pitchFamily="18" charset="0"/>
              </a:rPr>
              <a:t>üründe sırasıyla 11, 4 ve 3 sulama ve mevsimsel sulama hacimleri 3300, 1000 ve 750 </a:t>
            </a:r>
            <a:r>
              <a:rPr lang="tr-TR" sz="1600" dirty="0" smtClean="0">
                <a:latin typeface="Times New Roman" pitchFamily="18" charset="0"/>
                <a:cs typeface="Times New Roman" pitchFamily="18" charset="0"/>
              </a:rPr>
              <a:t>m</a:t>
            </a:r>
            <a:r>
              <a:rPr lang="tr-TR" sz="1600" baseline="30000" dirty="0" smtClean="0">
                <a:latin typeface="Times New Roman" pitchFamily="18" charset="0"/>
                <a:cs typeface="Times New Roman" pitchFamily="18" charset="0"/>
              </a:rPr>
              <a:t>3</a:t>
            </a:r>
            <a:r>
              <a:rPr lang="tr-TR" sz="1600" dirty="0" smtClean="0">
                <a:latin typeface="Times New Roman" pitchFamily="18" charset="0"/>
                <a:cs typeface="Times New Roman" pitchFamily="18" charset="0"/>
              </a:rPr>
              <a:t>/ha idi.</a:t>
            </a:r>
          </a:p>
          <a:p>
            <a:pPr algn="just"/>
            <a:endParaRPr lang="tr-TR" sz="1600" dirty="0">
              <a:latin typeface="Times New Roman" pitchFamily="18" charset="0"/>
              <a:cs typeface="Times New Roman" pitchFamily="18" charset="0"/>
            </a:endParaRPr>
          </a:p>
          <a:p>
            <a:pPr algn="ctr"/>
            <a:r>
              <a:rPr lang="tr-TR" sz="1400" dirty="0" smtClean="0">
                <a:latin typeface="Times New Roman" pitchFamily="18" charset="0"/>
                <a:cs typeface="Times New Roman" pitchFamily="18" charset="0"/>
              </a:rPr>
              <a:t>Tablo 1. Araştırma </a:t>
            </a:r>
            <a:r>
              <a:rPr lang="tr-TR" sz="1400" dirty="0">
                <a:latin typeface="Times New Roman" pitchFamily="18" charset="0"/>
                <a:cs typeface="Times New Roman" pitchFamily="18" charset="0"/>
              </a:rPr>
              <a:t>süresince iki su türünde ölçülen temel fiziksel, kimyasal ve </a:t>
            </a:r>
            <a:r>
              <a:rPr lang="tr-TR" sz="1400" dirty="0" err="1">
                <a:latin typeface="Times New Roman" pitchFamily="18" charset="0"/>
                <a:cs typeface="Times New Roman" pitchFamily="18" charset="0"/>
              </a:rPr>
              <a:t>mikrobiyal</a:t>
            </a:r>
            <a:r>
              <a:rPr lang="tr-TR" sz="1400" dirty="0">
                <a:latin typeface="Times New Roman" pitchFamily="18" charset="0"/>
                <a:cs typeface="Times New Roman" pitchFamily="18" charset="0"/>
              </a:rPr>
              <a:t> parametrelerin ortalama değerleri</a:t>
            </a:r>
          </a:p>
          <a:p>
            <a:endParaRPr lang="tr-TR" sz="1600" dirty="0">
              <a:latin typeface="Times New Roman" pitchFamily="18" charset="0"/>
              <a:cs typeface="Times New Roman" pitchFamily="18" charset="0"/>
            </a:endParaRPr>
          </a:p>
          <a:p>
            <a:endParaRPr lang="tr-TR" sz="1600" dirty="0">
              <a:latin typeface="Times New Roman" pitchFamily="18" charset="0"/>
              <a:cs typeface="Times New Roman" pitchFamily="18" charset="0"/>
            </a:endParaRPr>
          </a:p>
        </p:txBody>
      </p:sp>
      <p:pic>
        <p:nvPicPr>
          <p:cNvPr id="7" name="Resim 6"/>
          <p:cNvPicPr/>
          <p:nvPr/>
        </p:nvPicPr>
        <p:blipFill>
          <a:blip r:embed="rId3">
            <a:extLst>
              <a:ext uri="{28A0092B-C50C-407E-A947-70E740481C1C}">
                <a14:useLocalDpi xmlns:a14="http://schemas.microsoft.com/office/drawing/2010/main" val="0"/>
              </a:ext>
            </a:extLst>
          </a:blip>
          <a:srcRect/>
          <a:stretch>
            <a:fillRect/>
          </a:stretch>
        </p:blipFill>
        <p:spPr bwMode="auto">
          <a:xfrm>
            <a:off x="1721296" y="2780928"/>
            <a:ext cx="4876800" cy="3384376"/>
          </a:xfrm>
          <a:prstGeom prst="roundRect">
            <a:avLst>
              <a:gd name="adj" fmla="val 4167"/>
            </a:avLst>
          </a:prstGeom>
          <a:solidFill>
            <a:srgbClr val="FFFFFF"/>
          </a:solidFill>
          <a:ln w="76200" cap="sq">
            <a:solidFill>
              <a:srgbClr val="EAEAEA"/>
            </a:solidFill>
            <a:miter lim="800000"/>
          </a:ln>
          <a:effectLst>
            <a:innerShdw blurRad="114300">
              <a:prstClr val="black"/>
            </a:innerShdw>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017223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1323439"/>
          </a:xfrm>
          <a:prstGeom prst="rect">
            <a:avLst/>
          </a:prstGeom>
          <a:noFill/>
        </p:spPr>
        <p:txBody>
          <a:bodyPr wrap="square" rtlCol="0">
            <a:spAutoFit/>
          </a:bodyPr>
          <a:lstStyle/>
          <a:p>
            <a:r>
              <a:rPr lang="tr-TR" sz="1600" dirty="0">
                <a:latin typeface="Times New Roman" pitchFamily="18" charset="0"/>
                <a:cs typeface="Times New Roman" pitchFamily="18" charset="0"/>
              </a:rPr>
              <a:t>Toprak profili boyunca gözlendiği gibi (0-0.8 m), sulama için TFMW kullanımı, Tablo 2'de belirtilen bazı parametrelerde </a:t>
            </a:r>
            <a:r>
              <a:rPr lang="tr-TR" sz="1600" dirty="0" smtClean="0">
                <a:latin typeface="Times New Roman" pitchFamily="18" charset="0"/>
                <a:cs typeface="Times New Roman" pitchFamily="18" charset="0"/>
              </a:rPr>
              <a:t>artışa </a:t>
            </a:r>
            <a:r>
              <a:rPr lang="tr-TR" sz="1600" dirty="0">
                <a:latin typeface="Times New Roman" pitchFamily="18" charset="0"/>
                <a:cs typeface="Times New Roman" pitchFamily="18" charset="0"/>
              </a:rPr>
              <a:t>neden oldu</a:t>
            </a:r>
            <a:r>
              <a:rPr lang="tr-TR" sz="1600" dirty="0" smtClean="0">
                <a:latin typeface="Times New Roman" pitchFamily="18" charset="0"/>
                <a:cs typeface="Times New Roman" pitchFamily="18" charset="0"/>
              </a:rPr>
              <a:t>.</a:t>
            </a:r>
          </a:p>
          <a:p>
            <a:endParaRPr lang="tr-TR" sz="1600" dirty="0">
              <a:latin typeface="Times New Roman" pitchFamily="18" charset="0"/>
              <a:cs typeface="Times New Roman" pitchFamily="18" charset="0"/>
            </a:endParaRPr>
          </a:p>
          <a:p>
            <a:pPr algn="ctr"/>
            <a:r>
              <a:rPr lang="tr-TR" sz="1400" dirty="0">
                <a:latin typeface="Times New Roman" pitchFamily="18" charset="0"/>
                <a:cs typeface="Times New Roman" pitchFamily="18" charset="0"/>
              </a:rPr>
              <a:t>Tablo 2. Toprak profili boyunca seçilen parametrelerin ortalama değerleri araştırma süresi boyunca ölçülmüştür</a:t>
            </a:r>
            <a:r>
              <a:rPr lang="tr-TR" sz="1600" dirty="0" smtClean="0">
                <a:latin typeface="Times New Roman" pitchFamily="18" charset="0"/>
                <a:cs typeface="Times New Roman" pitchFamily="18" charset="0"/>
              </a:rPr>
              <a:t>.</a:t>
            </a:r>
            <a:endParaRPr lang="tr-TR" sz="1600" dirty="0">
              <a:latin typeface="Times New Roman" pitchFamily="18" charset="0"/>
              <a:cs typeface="Times New Roman" pitchFamily="18" charset="0"/>
            </a:endParaRPr>
          </a:p>
        </p:txBody>
      </p:sp>
      <p:pic>
        <p:nvPicPr>
          <p:cNvPr id="8" name="Resim 7"/>
          <p:cNvPicPr/>
          <p:nvPr/>
        </p:nvPicPr>
        <p:blipFill>
          <a:blip r:embed="rId3">
            <a:extLst>
              <a:ext uri="{28A0092B-C50C-407E-A947-70E740481C1C}">
                <a14:useLocalDpi xmlns:a14="http://schemas.microsoft.com/office/drawing/2010/main" val="0"/>
              </a:ext>
            </a:extLst>
          </a:blip>
          <a:srcRect/>
          <a:stretch>
            <a:fillRect/>
          </a:stretch>
        </p:blipFill>
        <p:spPr bwMode="auto">
          <a:xfrm>
            <a:off x="1223628" y="2232278"/>
            <a:ext cx="6768751" cy="2780897"/>
          </a:xfrm>
          <a:prstGeom prst="rect">
            <a:avLst/>
          </a:prstGeom>
          <a:noFill/>
          <a:ln>
            <a:noFill/>
          </a:ln>
          <a:effectLst>
            <a:innerShdw blurRad="114300">
              <a:prstClr val="black"/>
            </a:innerShdw>
          </a:effectLst>
        </p:spPr>
      </p:pic>
    </p:spTree>
    <p:extLst>
      <p:ext uri="{BB962C8B-B14F-4D97-AF65-F5344CB8AC3E}">
        <p14:creationId xmlns:p14="http://schemas.microsoft.com/office/powerpoint/2010/main" val="3086149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sp>
        <p:nvSpPr>
          <p:cNvPr id="5" name="Metin kutusu 4"/>
          <p:cNvSpPr txBox="1"/>
          <p:nvPr/>
        </p:nvSpPr>
        <p:spPr>
          <a:xfrm>
            <a:off x="827584" y="764704"/>
            <a:ext cx="7560840" cy="3231654"/>
          </a:xfrm>
          <a:prstGeom prst="rect">
            <a:avLst/>
          </a:prstGeom>
          <a:noFill/>
        </p:spPr>
        <p:txBody>
          <a:bodyPr wrap="square" rtlCol="0">
            <a:spAutoFit/>
          </a:bodyPr>
          <a:lstStyle/>
          <a:p>
            <a:pPr algn="just"/>
            <a:endParaRPr lang="tr-TR" sz="1600" dirty="0" smtClean="0">
              <a:solidFill>
                <a:schemeClr val="tx1">
                  <a:lumMod val="95000"/>
                  <a:lumOff val="5000"/>
                </a:schemeClr>
              </a:solidFill>
              <a:latin typeface="Times New Roman" pitchFamily="18" charset="0"/>
              <a:cs typeface="Times New Roman" pitchFamily="18" charset="0"/>
            </a:endParaRPr>
          </a:p>
          <a:p>
            <a:pPr algn="just"/>
            <a:r>
              <a:rPr lang="tr-TR" sz="1600" dirty="0" smtClean="0">
                <a:solidFill>
                  <a:schemeClr val="tx1">
                    <a:lumMod val="95000"/>
                    <a:lumOff val="5000"/>
                  </a:schemeClr>
                </a:solidFill>
                <a:latin typeface="Times New Roman" pitchFamily="18" charset="0"/>
                <a:cs typeface="Times New Roman" pitchFamily="18" charset="0"/>
              </a:rPr>
              <a:t>Her </a:t>
            </a:r>
            <a:r>
              <a:rPr lang="tr-TR" sz="1600" dirty="0">
                <a:solidFill>
                  <a:schemeClr val="tx1">
                    <a:lumMod val="95000"/>
                    <a:lumOff val="5000"/>
                  </a:schemeClr>
                </a:solidFill>
                <a:latin typeface="Times New Roman" pitchFamily="18" charset="0"/>
                <a:cs typeface="Times New Roman" pitchFamily="18" charset="0"/>
              </a:rPr>
              <a:t>mevsimsel sulama öncesi ve sonrasında 0-0,1 m derinliklerde alınan örnekler üzerinde toplam ve </a:t>
            </a:r>
            <a:r>
              <a:rPr lang="tr-TR" sz="1600" dirty="0" err="1">
                <a:solidFill>
                  <a:schemeClr val="tx1">
                    <a:lumMod val="95000"/>
                    <a:lumOff val="5000"/>
                  </a:schemeClr>
                </a:solidFill>
                <a:latin typeface="Times New Roman" pitchFamily="18" charset="0"/>
                <a:cs typeface="Times New Roman" pitchFamily="18" charset="0"/>
              </a:rPr>
              <a:t>fekal</a:t>
            </a:r>
            <a:r>
              <a:rPr lang="tr-TR" sz="1600" dirty="0">
                <a:solidFill>
                  <a:schemeClr val="tx1">
                    <a:lumMod val="95000"/>
                    <a:lumOff val="5000"/>
                  </a:schemeClr>
                </a:solidFill>
                <a:latin typeface="Times New Roman" pitchFamily="18" charset="0"/>
                <a:cs typeface="Times New Roman" pitchFamily="18" charset="0"/>
              </a:rPr>
              <a:t> </a:t>
            </a:r>
            <a:r>
              <a:rPr lang="tr-TR" sz="1600" dirty="0" err="1">
                <a:solidFill>
                  <a:schemeClr val="tx1">
                    <a:lumMod val="95000"/>
                    <a:lumOff val="5000"/>
                  </a:schemeClr>
                </a:solidFill>
                <a:latin typeface="Times New Roman" pitchFamily="18" charset="0"/>
                <a:cs typeface="Times New Roman" pitchFamily="18" charset="0"/>
              </a:rPr>
              <a:t>koliformlar</a:t>
            </a:r>
            <a:r>
              <a:rPr lang="tr-TR" sz="1600" dirty="0">
                <a:solidFill>
                  <a:schemeClr val="tx1">
                    <a:lumMod val="95000"/>
                    <a:lumOff val="5000"/>
                  </a:schemeClr>
                </a:solidFill>
                <a:latin typeface="Times New Roman" pitchFamily="18" charset="0"/>
                <a:cs typeface="Times New Roman" pitchFamily="18" charset="0"/>
              </a:rPr>
              <a:t>, </a:t>
            </a:r>
            <a:r>
              <a:rPr lang="tr-TR" sz="1600" dirty="0" err="1">
                <a:solidFill>
                  <a:schemeClr val="tx1">
                    <a:lumMod val="95000"/>
                    <a:lumOff val="5000"/>
                  </a:schemeClr>
                </a:solidFill>
                <a:latin typeface="Times New Roman" pitchFamily="18" charset="0"/>
                <a:cs typeface="Times New Roman" pitchFamily="18" charset="0"/>
              </a:rPr>
              <a:t>Escherichia</a:t>
            </a:r>
            <a:r>
              <a:rPr lang="tr-TR" sz="1600" dirty="0">
                <a:solidFill>
                  <a:schemeClr val="tx1">
                    <a:lumMod val="95000"/>
                    <a:lumOff val="5000"/>
                  </a:schemeClr>
                </a:solidFill>
                <a:latin typeface="Times New Roman" pitchFamily="18" charset="0"/>
                <a:cs typeface="Times New Roman" pitchFamily="18" charset="0"/>
              </a:rPr>
              <a:t> </a:t>
            </a:r>
            <a:r>
              <a:rPr lang="tr-TR" sz="1600" dirty="0" err="1">
                <a:solidFill>
                  <a:schemeClr val="tx1">
                    <a:lumMod val="95000"/>
                    <a:lumOff val="5000"/>
                  </a:schemeClr>
                </a:solidFill>
                <a:latin typeface="Times New Roman" pitchFamily="18" charset="0"/>
                <a:cs typeface="Times New Roman" pitchFamily="18" charset="0"/>
              </a:rPr>
              <a:t>coli</a:t>
            </a:r>
            <a:r>
              <a:rPr lang="tr-TR" sz="1600" dirty="0">
                <a:solidFill>
                  <a:schemeClr val="tx1">
                    <a:lumMod val="95000"/>
                    <a:lumOff val="5000"/>
                  </a:schemeClr>
                </a:solidFill>
                <a:latin typeface="Times New Roman" pitchFamily="18" charset="0"/>
                <a:cs typeface="Times New Roman" pitchFamily="18" charset="0"/>
              </a:rPr>
              <a:t>, </a:t>
            </a:r>
            <a:r>
              <a:rPr lang="tr-TR" sz="1600" dirty="0" err="1">
                <a:solidFill>
                  <a:schemeClr val="tx1">
                    <a:lumMod val="95000"/>
                    <a:lumOff val="5000"/>
                  </a:schemeClr>
                </a:solidFill>
                <a:latin typeface="Times New Roman" pitchFamily="18" charset="0"/>
                <a:cs typeface="Times New Roman" pitchFamily="18" charset="0"/>
              </a:rPr>
              <a:t>fekal</a:t>
            </a:r>
            <a:r>
              <a:rPr lang="tr-TR" sz="1600" dirty="0">
                <a:solidFill>
                  <a:schemeClr val="tx1">
                    <a:lumMod val="95000"/>
                    <a:lumOff val="5000"/>
                  </a:schemeClr>
                </a:solidFill>
                <a:latin typeface="Times New Roman" pitchFamily="18" charset="0"/>
                <a:cs typeface="Times New Roman" pitchFamily="18" charset="0"/>
              </a:rPr>
              <a:t> Streptokoklar ve </a:t>
            </a:r>
            <a:r>
              <a:rPr lang="tr-TR" sz="1600" dirty="0" err="1">
                <a:solidFill>
                  <a:schemeClr val="tx1">
                    <a:lumMod val="95000"/>
                    <a:lumOff val="5000"/>
                  </a:schemeClr>
                </a:solidFill>
                <a:latin typeface="Times New Roman" pitchFamily="18" charset="0"/>
                <a:cs typeface="Times New Roman" pitchFamily="18" charset="0"/>
              </a:rPr>
              <a:t>Salmonella</a:t>
            </a:r>
            <a:r>
              <a:rPr lang="tr-TR" sz="1600" dirty="0">
                <a:solidFill>
                  <a:schemeClr val="tx1">
                    <a:lumMod val="95000"/>
                    <a:lumOff val="5000"/>
                  </a:schemeClr>
                </a:solidFill>
                <a:latin typeface="Times New Roman" pitchFamily="18" charset="0"/>
                <a:cs typeface="Times New Roman" pitchFamily="18" charset="0"/>
              </a:rPr>
              <a:t> </a:t>
            </a:r>
            <a:r>
              <a:rPr lang="tr-TR" sz="1600" dirty="0" smtClean="0">
                <a:solidFill>
                  <a:schemeClr val="tx1">
                    <a:lumMod val="95000"/>
                    <a:lumOff val="5000"/>
                  </a:schemeClr>
                </a:solidFill>
                <a:latin typeface="Times New Roman" pitchFamily="18" charset="0"/>
                <a:cs typeface="Times New Roman" pitchFamily="18" charset="0"/>
              </a:rPr>
              <a:t>analiz edilmiştir.</a:t>
            </a:r>
          </a:p>
          <a:p>
            <a:pPr algn="just"/>
            <a:endParaRPr lang="tr-TR" sz="1600" dirty="0" smtClean="0">
              <a:solidFill>
                <a:schemeClr val="tx1">
                  <a:lumMod val="95000"/>
                  <a:lumOff val="5000"/>
                </a:schemeClr>
              </a:solidFill>
              <a:latin typeface="Times New Roman" pitchFamily="18" charset="0"/>
              <a:cs typeface="Times New Roman" pitchFamily="18" charset="0"/>
            </a:endParaRPr>
          </a:p>
          <a:p>
            <a:pPr algn="just"/>
            <a:r>
              <a:rPr lang="tr-TR" sz="1600" dirty="0" err="1" smtClean="0">
                <a:solidFill>
                  <a:schemeClr val="tx1">
                    <a:lumMod val="95000"/>
                    <a:lumOff val="5000"/>
                  </a:schemeClr>
                </a:solidFill>
                <a:latin typeface="Times New Roman" pitchFamily="18" charset="0"/>
                <a:cs typeface="Times New Roman" pitchFamily="18" charset="0"/>
              </a:rPr>
              <a:t>Salmonella</a:t>
            </a:r>
            <a:r>
              <a:rPr lang="tr-TR" sz="1600" dirty="0" smtClean="0">
                <a:solidFill>
                  <a:schemeClr val="tx1">
                    <a:lumMod val="95000"/>
                    <a:lumOff val="5000"/>
                  </a:schemeClr>
                </a:solidFill>
                <a:latin typeface="Times New Roman" pitchFamily="18" charset="0"/>
                <a:cs typeface="Times New Roman" pitchFamily="18" charset="0"/>
              </a:rPr>
              <a:t> </a:t>
            </a:r>
            <a:r>
              <a:rPr lang="tr-TR" sz="1600" dirty="0">
                <a:solidFill>
                  <a:schemeClr val="tx1">
                    <a:lumMod val="95000"/>
                    <a:lumOff val="5000"/>
                  </a:schemeClr>
                </a:solidFill>
                <a:latin typeface="Times New Roman" pitchFamily="18" charset="0"/>
                <a:cs typeface="Times New Roman" pitchFamily="18" charset="0"/>
              </a:rPr>
              <a:t>hiçbir zaman iki alanda da bulunamadı. Ürün örneklerinde yapılan mikrobiyolojik analizler </a:t>
            </a:r>
            <a:r>
              <a:rPr lang="tr-TR" sz="1600" dirty="0" smtClean="0">
                <a:solidFill>
                  <a:schemeClr val="tx1">
                    <a:lumMod val="95000"/>
                    <a:lumOff val="5000"/>
                  </a:schemeClr>
                </a:solidFill>
                <a:latin typeface="Times New Roman" pitchFamily="18" charset="0"/>
                <a:cs typeface="Times New Roman" pitchFamily="18" charset="0"/>
              </a:rPr>
              <a:t>domates, </a:t>
            </a:r>
            <a:r>
              <a:rPr lang="tr-TR" sz="1600" dirty="0">
                <a:solidFill>
                  <a:schemeClr val="tx1">
                    <a:lumMod val="95000"/>
                    <a:lumOff val="5000"/>
                  </a:schemeClr>
                </a:solidFill>
                <a:latin typeface="Times New Roman" pitchFamily="18" charset="0"/>
                <a:cs typeface="Times New Roman" pitchFamily="18" charset="0"/>
              </a:rPr>
              <a:t>rezene </a:t>
            </a:r>
            <a:r>
              <a:rPr lang="tr-TR" sz="1600" dirty="0" smtClean="0">
                <a:solidFill>
                  <a:schemeClr val="tx1">
                    <a:lumMod val="95000"/>
                    <a:lumOff val="5000"/>
                  </a:schemeClr>
                </a:solidFill>
                <a:latin typeface="Times New Roman" pitchFamily="18" charset="0"/>
                <a:cs typeface="Times New Roman" pitchFamily="18" charset="0"/>
              </a:rPr>
              <a:t>ve </a:t>
            </a:r>
            <a:r>
              <a:rPr lang="tr-TR" sz="1600" dirty="0">
                <a:solidFill>
                  <a:schemeClr val="tx1">
                    <a:lumMod val="95000"/>
                    <a:lumOff val="5000"/>
                  </a:schemeClr>
                </a:solidFill>
                <a:latin typeface="Times New Roman" pitchFamily="18" charset="0"/>
                <a:cs typeface="Times New Roman" pitchFamily="18" charset="0"/>
              </a:rPr>
              <a:t>marulda bulunan tek indikatörün toplam </a:t>
            </a:r>
            <a:r>
              <a:rPr lang="tr-TR" sz="1600" dirty="0" err="1">
                <a:solidFill>
                  <a:schemeClr val="tx1">
                    <a:lumMod val="95000"/>
                    <a:lumOff val="5000"/>
                  </a:schemeClr>
                </a:solidFill>
                <a:latin typeface="Times New Roman" pitchFamily="18" charset="0"/>
                <a:cs typeface="Times New Roman" pitchFamily="18" charset="0"/>
              </a:rPr>
              <a:t>koliformların</a:t>
            </a:r>
            <a:r>
              <a:rPr lang="tr-TR" sz="1600" dirty="0">
                <a:solidFill>
                  <a:schemeClr val="tx1">
                    <a:lumMod val="95000"/>
                    <a:lumOff val="5000"/>
                  </a:schemeClr>
                </a:solidFill>
                <a:latin typeface="Times New Roman" pitchFamily="18" charset="0"/>
                <a:cs typeface="Times New Roman" pitchFamily="18" charset="0"/>
              </a:rPr>
              <a:t> olduğunu </a:t>
            </a:r>
            <a:r>
              <a:rPr lang="tr-TR" sz="1600" dirty="0" smtClean="0">
                <a:solidFill>
                  <a:schemeClr val="tx1">
                    <a:lumMod val="95000"/>
                    <a:lumOff val="5000"/>
                  </a:schemeClr>
                </a:solidFill>
                <a:latin typeface="Times New Roman" pitchFamily="18" charset="0"/>
                <a:cs typeface="Times New Roman" pitchFamily="18" charset="0"/>
              </a:rPr>
              <a:t>göstermektedir.</a:t>
            </a:r>
          </a:p>
          <a:p>
            <a:pPr algn="just"/>
            <a:endParaRPr lang="tr-TR" sz="1600" dirty="0" smtClean="0">
              <a:solidFill>
                <a:schemeClr val="tx1">
                  <a:lumMod val="95000"/>
                  <a:lumOff val="5000"/>
                </a:schemeClr>
              </a:solidFill>
              <a:latin typeface="Times New Roman" pitchFamily="18" charset="0"/>
              <a:cs typeface="Times New Roman" pitchFamily="18" charset="0"/>
            </a:endParaRPr>
          </a:p>
          <a:p>
            <a:pPr algn="just"/>
            <a:endParaRPr lang="tr-TR" sz="1600" dirty="0">
              <a:solidFill>
                <a:schemeClr val="tx1">
                  <a:lumMod val="95000"/>
                  <a:lumOff val="5000"/>
                </a:schemeClr>
              </a:solidFill>
              <a:latin typeface="Times New Roman" pitchFamily="18" charset="0"/>
              <a:cs typeface="Times New Roman" pitchFamily="18" charset="0"/>
            </a:endParaRPr>
          </a:p>
          <a:p>
            <a:pPr algn="ctr"/>
            <a:r>
              <a:rPr lang="tr-TR" sz="1400" dirty="0" smtClean="0">
                <a:solidFill>
                  <a:schemeClr val="tx1">
                    <a:lumMod val="95000"/>
                    <a:lumOff val="5000"/>
                  </a:schemeClr>
                </a:solidFill>
                <a:latin typeface="Times New Roman" pitchFamily="18" charset="0"/>
                <a:cs typeface="Times New Roman" pitchFamily="18" charset="0"/>
              </a:rPr>
              <a:t>Tablo 3. Hasat </a:t>
            </a:r>
            <a:r>
              <a:rPr lang="tr-TR" sz="1400" dirty="0">
                <a:solidFill>
                  <a:schemeClr val="tx1">
                    <a:lumMod val="95000"/>
                    <a:lumOff val="5000"/>
                  </a:schemeClr>
                </a:solidFill>
                <a:latin typeface="Times New Roman" pitchFamily="18" charset="0"/>
                <a:cs typeface="Times New Roman" pitchFamily="18" charset="0"/>
              </a:rPr>
              <a:t>sırasında </a:t>
            </a:r>
            <a:r>
              <a:rPr lang="tr-TR" sz="1400" dirty="0" smtClean="0">
                <a:solidFill>
                  <a:schemeClr val="tx1">
                    <a:lumMod val="95000"/>
                    <a:lumOff val="5000"/>
                  </a:schemeClr>
                </a:solidFill>
                <a:latin typeface="Times New Roman" pitchFamily="18" charset="0"/>
                <a:cs typeface="Times New Roman" pitchFamily="18" charset="0"/>
              </a:rPr>
              <a:t>domates, </a:t>
            </a:r>
            <a:r>
              <a:rPr lang="tr-TR" sz="1400" dirty="0">
                <a:solidFill>
                  <a:schemeClr val="tx1">
                    <a:lumMod val="95000"/>
                    <a:lumOff val="5000"/>
                  </a:schemeClr>
                </a:solidFill>
                <a:latin typeface="Times New Roman" pitchFamily="18" charset="0"/>
                <a:cs typeface="Times New Roman" pitchFamily="18" charset="0"/>
              </a:rPr>
              <a:t>rezene başları ve marulda tespit edilen çeşitli </a:t>
            </a:r>
            <a:r>
              <a:rPr lang="tr-TR" sz="1400" dirty="0" err="1">
                <a:solidFill>
                  <a:schemeClr val="tx1">
                    <a:lumMod val="95000"/>
                    <a:lumOff val="5000"/>
                  </a:schemeClr>
                </a:solidFill>
                <a:latin typeface="Times New Roman" pitchFamily="18" charset="0"/>
                <a:cs typeface="Times New Roman" pitchFamily="18" charset="0"/>
              </a:rPr>
              <a:t>mikrobiyal</a:t>
            </a:r>
            <a:r>
              <a:rPr lang="tr-TR" sz="1400" dirty="0">
                <a:solidFill>
                  <a:schemeClr val="tx1">
                    <a:lumMod val="95000"/>
                    <a:lumOff val="5000"/>
                  </a:schemeClr>
                </a:solidFill>
                <a:latin typeface="Times New Roman" pitchFamily="18" charset="0"/>
                <a:cs typeface="Times New Roman" pitchFamily="18" charset="0"/>
              </a:rPr>
              <a:t> göstergelerin ortalama değerleri, pazarlanabilir verimin birim ağırlığı başına ifade edilir</a:t>
            </a:r>
          </a:p>
          <a:p>
            <a:pPr algn="just"/>
            <a:endParaRPr lang="tr-TR" sz="1600" dirty="0">
              <a:solidFill>
                <a:schemeClr val="tx1">
                  <a:lumMod val="95000"/>
                  <a:lumOff val="5000"/>
                </a:schemeClr>
              </a:solidFill>
              <a:latin typeface="Times New Roman" pitchFamily="18" charset="0"/>
              <a:cs typeface="Times New Roman" pitchFamily="18" charset="0"/>
            </a:endParaRPr>
          </a:p>
        </p:txBody>
      </p:sp>
      <p:pic>
        <p:nvPicPr>
          <p:cNvPr id="10" name="Resim 9"/>
          <p:cNvPicPr/>
          <p:nvPr/>
        </p:nvPicPr>
        <p:blipFill>
          <a:blip r:embed="rId2">
            <a:extLst>
              <a:ext uri="{28A0092B-C50C-407E-A947-70E740481C1C}">
                <a14:useLocalDpi xmlns:a14="http://schemas.microsoft.com/office/drawing/2010/main" val="0"/>
              </a:ext>
            </a:extLst>
          </a:blip>
          <a:srcRect/>
          <a:stretch>
            <a:fillRect/>
          </a:stretch>
        </p:blipFill>
        <p:spPr bwMode="auto">
          <a:xfrm>
            <a:off x="1551431" y="3861049"/>
            <a:ext cx="6113145" cy="1992136"/>
          </a:xfrm>
          <a:prstGeom prst="roundRect">
            <a:avLst>
              <a:gd name="adj" fmla="val 4167"/>
            </a:avLst>
          </a:prstGeom>
          <a:solidFill>
            <a:srgbClr val="FFFFFF"/>
          </a:solidFill>
          <a:ln w="7620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655017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r>
              <a:rPr lang="tr-TR" dirty="0" smtClean="0"/>
              <a:t> </a:t>
            </a:r>
            <a:endParaRPr lang="tr-TR" dirty="0"/>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sp>
        <p:nvSpPr>
          <p:cNvPr id="5" name="Metin kutusu 4"/>
          <p:cNvSpPr txBox="1"/>
          <p:nvPr/>
        </p:nvSpPr>
        <p:spPr>
          <a:xfrm>
            <a:off x="827584" y="764704"/>
            <a:ext cx="7560840" cy="1815882"/>
          </a:xfrm>
          <a:prstGeom prst="rect">
            <a:avLst/>
          </a:prstGeom>
          <a:noFill/>
        </p:spPr>
        <p:txBody>
          <a:bodyPr wrap="square" rtlCol="0">
            <a:spAutoFit/>
          </a:bodyPr>
          <a:lstStyle/>
          <a:p>
            <a:pPr marL="285750" indent="-285750">
              <a:buClr>
                <a:srgbClr val="FF0000"/>
              </a:buClr>
              <a:buFont typeface="Wingdings" pitchFamily="2" charset="2"/>
              <a:buChar char="Ø"/>
            </a:pPr>
            <a:r>
              <a:rPr lang="tr-TR" sz="1600" b="1" dirty="0" smtClean="0">
                <a:solidFill>
                  <a:srgbClr val="FF0000"/>
                </a:solidFill>
                <a:latin typeface="Times New Roman" pitchFamily="18" charset="0"/>
                <a:cs typeface="Times New Roman" pitchFamily="18" charset="0"/>
              </a:rPr>
              <a:t>Tarımsal </a:t>
            </a:r>
            <a:r>
              <a:rPr lang="tr-TR" sz="1600" b="1" dirty="0">
                <a:solidFill>
                  <a:srgbClr val="FF0000"/>
                </a:solidFill>
                <a:latin typeface="Times New Roman" pitchFamily="18" charset="0"/>
                <a:cs typeface="Times New Roman" pitchFamily="18" charset="0"/>
              </a:rPr>
              <a:t>atık suların yeniden kullanımı için basitleştirilmiş </a:t>
            </a:r>
            <a:r>
              <a:rPr lang="tr-TR" sz="1600" b="1" dirty="0" smtClean="0">
                <a:solidFill>
                  <a:srgbClr val="FF0000"/>
                </a:solidFill>
                <a:latin typeface="Times New Roman" pitchFamily="18" charset="0"/>
                <a:cs typeface="Times New Roman" pitchFamily="18" charset="0"/>
              </a:rPr>
              <a:t>işlemler</a:t>
            </a:r>
          </a:p>
          <a:p>
            <a:pPr>
              <a:buClr>
                <a:srgbClr val="FF0000"/>
              </a:buClr>
            </a:pPr>
            <a:endParaRPr lang="tr-TR" sz="1600" dirty="0" smtClean="0">
              <a:solidFill>
                <a:schemeClr val="tx1">
                  <a:lumMod val="95000"/>
                  <a:lumOff val="5000"/>
                </a:schemeClr>
              </a:solidFill>
              <a:latin typeface="Times New Roman" pitchFamily="18" charset="0"/>
              <a:cs typeface="Times New Roman" pitchFamily="18" charset="0"/>
            </a:endParaRPr>
          </a:p>
          <a:p>
            <a:pPr algn="just"/>
            <a:r>
              <a:rPr lang="tr-TR" sz="1600" dirty="0" smtClean="0">
                <a:solidFill>
                  <a:schemeClr val="tx1">
                    <a:lumMod val="95000"/>
                    <a:lumOff val="5000"/>
                  </a:schemeClr>
                </a:solidFill>
                <a:latin typeface="Times New Roman" pitchFamily="18" charset="0"/>
                <a:cs typeface="Times New Roman" pitchFamily="18" charset="0"/>
              </a:rPr>
              <a:t>Temel </a:t>
            </a:r>
            <a:r>
              <a:rPr lang="tr-TR" sz="1600" dirty="0">
                <a:solidFill>
                  <a:schemeClr val="tx1">
                    <a:lumMod val="95000"/>
                    <a:lumOff val="5000"/>
                  </a:schemeClr>
                </a:solidFill>
                <a:latin typeface="Times New Roman" pitchFamily="18" charset="0"/>
                <a:cs typeface="Times New Roman" pitchFamily="18" charset="0"/>
              </a:rPr>
              <a:t>olarak basitleştirilmiş </a:t>
            </a:r>
            <a:r>
              <a:rPr lang="tr-TR" sz="1600" dirty="0" smtClean="0">
                <a:solidFill>
                  <a:schemeClr val="tx1">
                    <a:lumMod val="95000"/>
                    <a:lumOff val="5000"/>
                  </a:schemeClr>
                </a:solidFill>
                <a:latin typeface="Times New Roman" pitchFamily="18" charset="0"/>
                <a:cs typeface="Times New Roman" pitchFamily="18" charset="0"/>
              </a:rPr>
              <a:t>işlemler, biyolojik arıtma kademeleri olmadan yapılan arıtma işlemleridir. </a:t>
            </a:r>
            <a:endParaRPr lang="tr-TR" sz="1600" dirty="0">
              <a:solidFill>
                <a:schemeClr val="tx1">
                  <a:lumMod val="95000"/>
                  <a:lumOff val="5000"/>
                </a:schemeClr>
              </a:solidFill>
              <a:latin typeface="Times New Roman" pitchFamily="18" charset="0"/>
              <a:cs typeface="Times New Roman" pitchFamily="18" charset="0"/>
            </a:endParaRPr>
          </a:p>
          <a:p>
            <a:pPr algn="just"/>
            <a:r>
              <a:rPr lang="tr-TR" sz="1600" dirty="0">
                <a:solidFill>
                  <a:schemeClr val="tx1">
                    <a:lumMod val="95000"/>
                    <a:lumOff val="5000"/>
                  </a:schemeClr>
                </a:solidFill>
                <a:latin typeface="Times New Roman" pitchFamily="18" charset="0"/>
                <a:cs typeface="Times New Roman" pitchFamily="18" charset="0"/>
              </a:rPr>
              <a:t>Yaklaşık olarak, organik madde ve nitrat giderim maliyetlerinden kaçınılarak, doğal havzalara basit deşarj için gerekli </a:t>
            </a:r>
            <a:r>
              <a:rPr lang="tr-TR" sz="1600" dirty="0" smtClean="0">
                <a:solidFill>
                  <a:schemeClr val="tx1">
                    <a:lumMod val="95000"/>
                    <a:lumOff val="5000"/>
                  </a:schemeClr>
                </a:solidFill>
                <a:latin typeface="Times New Roman" pitchFamily="18" charset="0"/>
                <a:cs typeface="Times New Roman" pitchFamily="18" charset="0"/>
              </a:rPr>
              <a:t>olan limit değerlerin altına düşürülerek arıtma yapılır.</a:t>
            </a:r>
          </a:p>
          <a:p>
            <a:pPr algn="just"/>
            <a:endParaRPr lang="tr-TR" sz="1600" dirty="0">
              <a:solidFill>
                <a:schemeClr val="tx1">
                  <a:lumMod val="95000"/>
                  <a:lumOff val="5000"/>
                </a:schemeClr>
              </a:solidFill>
              <a:latin typeface="Times New Roman" pitchFamily="18" charset="0"/>
              <a:cs typeface="Times New Roman" pitchFamily="18" charset="0"/>
            </a:endParaRPr>
          </a:p>
        </p:txBody>
      </p:sp>
      <p:sp>
        <p:nvSpPr>
          <p:cNvPr id="7" name="Metin kutusu 6"/>
          <p:cNvSpPr txBox="1"/>
          <p:nvPr/>
        </p:nvSpPr>
        <p:spPr>
          <a:xfrm>
            <a:off x="827584" y="2521059"/>
            <a:ext cx="7560840" cy="1323439"/>
          </a:xfrm>
          <a:prstGeom prst="rect">
            <a:avLst/>
          </a:prstGeom>
          <a:noFill/>
        </p:spPr>
        <p:txBody>
          <a:bodyPr wrap="square" rtlCol="0">
            <a:spAutoFit/>
          </a:bodyPr>
          <a:lstStyle/>
          <a:p>
            <a:pPr>
              <a:buClr>
                <a:srgbClr val="FF0000"/>
              </a:buClr>
            </a:pPr>
            <a:r>
              <a:rPr lang="tr-TR" sz="1600" b="1" dirty="0" smtClean="0">
                <a:solidFill>
                  <a:srgbClr val="FF0000"/>
                </a:solidFill>
                <a:latin typeface="Times New Roman" pitchFamily="18" charset="0"/>
                <a:cs typeface="Times New Roman" pitchFamily="18" charset="0"/>
              </a:rPr>
              <a:t>a)Teknolojik konular ve ilk sonuçlar</a:t>
            </a:r>
          </a:p>
          <a:p>
            <a:pPr algn="just"/>
            <a:r>
              <a:rPr lang="tr-TR" sz="1600" dirty="0" err="1" smtClean="0">
                <a:solidFill>
                  <a:schemeClr val="tx1">
                    <a:lumMod val="95000"/>
                    <a:lumOff val="5000"/>
                  </a:schemeClr>
                </a:solidFill>
                <a:latin typeface="Times New Roman" pitchFamily="18" charset="0"/>
                <a:cs typeface="Times New Roman" pitchFamily="18" charset="0"/>
              </a:rPr>
              <a:t>Basilicata</a:t>
            </a:r>
            <a:r>
              <a:rPr lang="tr-TR" sz="1600" dirty="0" smtClean="0">
                <a:solidFill>
                  <a:schemeClr val="tx1">
                    <a:lumMod val="95000"/>
                    <a:lumOff val="5000"/>
                  </a:schemeClr>
                </a:solidFill>
                <a:latin typeface="Times New Roman" pitchFamily="18" charset="0"/>
                <a:cs typeface="Times New Roman" pitchFamily="18" charset="0"/>
              </a:rPr>
              <a:t> Üniversitesi Sağlık Mühendisliği laboratuvarlarında bir pilot arıtma ünitesi tasarlanmış ve gerçekleştirilmiştir. </a:t>
            </a:r>
          </a:p>
          <a:p>
            <a:pPr algn="just"/>
            <a:endParaRPr lang="tr-TR" sz="1600" dirty="0" smtClean="0">
              <a:solidFill>
                <a:schemeClr val="tx1">
                  <a:lumMod val="95000"/>
                  <a:lumOff val="5000"/>
                </a:schemeClr>
              </a:solidFill>
              <a:latin typeface="Times New Roman" pitchFamily="18" charset="0"/>
              <a:cs typeface="Times New Roman" pitchFamily="18" charset="0"/>
            </a:endParaRPr>
          </a:p>
          <a:p>
            <a:pPr algn="ctr"/>
            <a:r>
              <a:rPr lang="tr-TR" sz="1400" dirty="0">
                <a:solidFill>
                  <a:schemeClr val="tx1">
                    <a:lumMod val="95000"/>
                    <a:lumOff val="5000"/>
                  </a:schemeClr>
                </a:solidFill>
                <a:latin typeface="Times New Roman" pitchFamily="18" charset="0"/>
                <a:cs typeface="Times New Roman" pitchFamily="18" charset="0"/>
              </a:rPr>
              <a:t> </a:t>
            </a:r>
            <a:r>
              <a:rPr lang="tr-TR" sz="1400" dirty="0" smtClean="0">
                <a:solidFill>
                  <a:schemeClr val="tx1">
                    <a:lumMod val="95000"/>
                    <a:lumOff val="5000"/>
                  </a:schemeClr>
                </a:solidFill>
                <a:latin typeface="Times New Roman" pitchFamily="18" charset="0"/>
                <a:cs typeface="Times New Roman" pitchFamily="18" charset="0"/>
              </a:rPr>
              <a:t>        Tablo 4. </a:t>
            </a:r>
            <a:r>
              <a:rPr lang="tr-TR" sz="1400" dirty="0">
                <a:solidFill>
                  <a:schemeClr val="tx1">
                    <a:lumMod val="95000"/>
                    <a:lumOff val="5000"/>
                  </a:schemeClr>
                </a:solidFill>
                <a:latin typeface="Times New Roman" pitchFamily="18" charset="0"/>
                <a:cs typeface="Times New Roman" pitchFamily="18" charset="0"/>
              </a:rPr>
              <a:t>pilot tesis bölümlerinin temel özellikleri </a:t>
            </a:r>
            <a:r>
              <a:rPr lang="tr-TR" sz="1400" dirty="0" smtClean="0">
                <a:solidFill>
                  <a:schemeClr val="tx1">
                    <a:lumMod val="95000"/>
                    <a:lumOff val="5000"/>
                  </a:schemeClr>
                </a:solidFill>
                <a:latin typeface="Times New Roman" pitchFamily="18" charset="0"/>
                <a:cs typeface="Times New Roman" pitchFamily="18" charset="0"/>
              </a:rPr>
              <a:t>bildirilmiştir.</a:t>
            </a:r>
            <a:endParaRPr lang="tr-TR" sz="1400" dirty="0">
              <a:solidFill>
                <a:schemeClr val="tx1">
                  <a:lumMod val="95000"/>
                  <a:lumOff val="5000"/>
                </a:schemeClr>
              </a:solidFill>
              <a:latin typeface="Times New Roman" pitchFamily="18" charset="0"/>
              <a:cs typeface="Times New Roman" pitchFamily="18" charset="0"/>
            </a:endParaRPr>
          </a:p>
        </p:txBody>
      </p:sp>
      <p:pic>
        <p:nvPicPr>
          <p:cNvPr id="8" name="Resim 7"/>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844498"/>
            <a:ext cx="6113145" cy="2444204"/>
          </a:xfrm>
          <a:prstGeom prst="roundRect">
            <a:avLst>
              <a:gd name="adj" fmla="val 4167"/>
            </a:avLst>
          </a:prstGeom>
          <a:solidFill>
            <a:srgbClr val="FFFFFF"/>
          </a:solidFill>
          <a:ln w="7620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219461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sp>
        <p:nvSpPr>
          <p:cNvPr id="5" name="Metin kutusu 4"/>
          <p:cNvSpPr txBox="1"/>
          <p:nvPr/>
        </p:nvSpPr>
        <p:spPr>
          <a:xfrm>
            <a:off x="827584" y="764704"/>
            <a:ext cx="7560840" cy="2554545"/>
          </a:xfrm>
          <a:prstGeom prst="rect">
            <a:avLst/>
          </a:prstGeom>
          <a:noFill/>
        </p:spPr>
        <p:txBody>
          <a:bodyPr wrap="square" rtlCol="0">
            <a:spAutoFit/>
          </a:bodyPr>
          <a:lstStyle/>
          <a:p>
            <a:pPr algn="just"/>
            <a:r>
              <a:rPr lang="tr-TR" sz="1600" dirty="0" smtClean="0">
                <a:solidFill>
                  <a:schemeClr val="tx1">
                    <a:lumMod val="95000"/>
                    <a:lumOff val="5000"/>
                  </a:schemeClr>
                </a:solidFill>
                <a:latin typeface="Times New Roman" pitchFamily="18" charset="0"/>
                <a:cs typeface="Times New Roman" pitchFamily="18" charset="0"/>
              </a:rPr>
              <a:t>Ortalama </a:t>
            </a:r>
            <a:r>
              <a:rPr lang="tr-TR" sz="1600" dirty="0">
                <a:solidFill>
                  <a:schemeClr val="tx1">
                    <a:lumMod val="95000"/>
                    <a:lumOff val="5000"/>
                  </a:schemeClr>
                </a:solidFill>
                <a:latin typeface="Times New Roman" pitchFamily="18" charset="0"/>
                <a:cs typeface="Times New Roman" pitchFamily="18" charset="0"/>
              </a:rPr>
              <a:t>30 </a:t>
            </a:r>
            <a:r>
              <a:rPr lang="tr-TR" sz="1600" dirty="0" smtClean="0">
                <a:solidFill>
                  <a:schemeClr val="tx1">
                    <a:lumMod val="95000"/>
                    <a:lumOff val="5000"/>
                  </a:schemeClr>
                </a:solidFill>
                <a:latin typeface="Times New Roman" pitchFamily="18" charset="0"/>
                <a:cs typeface="Times New Roman" pitchFamily="18" charset="0"/>
              </a:rPr>
              <a:t>m</a:t>
            </a:r>
            <a:r>
              <a:rPr lang="tr-TR" sz="1600" baseline="30000" dirty="0" smtClean="0">
                <a:solidFill>
                  <a:schemeClr val="tx1">
                    <a:lumMod val="95000"/>
                    <a:lumOff val="5000"/>
                  </a:schemeClr>
                </a:solidFill>
                <a:latin typeface="Times New Roman" pitchFamily="18" charset="0"/>
                <a:cs typeface="Times New Roman" pitchFamily="18" charset="0"/>
              </a:rPr>
              <a:t>3</a:t>
            </a:r>
            <a:r>
              <a:rPr lang="tr-TR" sz="1600" dirty="0" smtClean="0">
                <a:solidFill>
                  <a:schemeClr val="tx1">
                    <a:lumMod val="95000"/>
                    <a:lumOff val="5000"/>
                  </a:schemeClr>
                </a:solidFill>
                <a:latin typeface="Times New Roman" pitchFamily="18" charset="0"/>
                <a:cs typeface="Times New Roman" pitchFamily="18" charset="0"/>
              </a:rPr>
              <a:t>/gün su </a:t>
            </a:r>
            <a:r>
              <a:rPr lang="tr-TR" sz="1600" dirty="0">
                <a:solidFill>
                  <a:schemeClr val="tx1">
                    <a:lumMod val="95000"/>
                    <a:lumOff val="5000"/>
                  </a:schemeClr>
                </a:solidFill>
                <a:latin typeface="Times New Roman" pitchFamily="18" charset="0"/>
                <a:cs typeface="Times New Roman" pitchFamily="18" charset="0"/>
              </a:rPr>
              <a:t>üreten farklı konfigürasyonlarda </a:t>
            </a:r>
            <a:r>
              <a:rPr lang="tr-TR" sz="1600" dirty="0" smtClean="0">
                <a:solidFill>
                  <a:schemeClr val="tx1">
                    <a:lumMod val="95000"/>
                    <a:lumOff val="5000"/>
                  </a:schemeClr>
                </a:solidFill>
                <a:latin typeface="Times New Roman" pitchFamily="18" charset="0"/>
                <a:cs typeface="Times New Roman" pitchFamily="18" charset="0"/>
              </a:rPr>
              <a:t>çalışılmıştır</a:t>
            </a:r>
            <a:r>
              <a:rPr lang="tr-TR" sz="1600" dirty="0">
                <a:solidFill>
                  <a:schemeClr val="tx1">
                    <a:lumMod val="95000"/>
                    <a:lumOff val="5000"/>
                  </a:schemeClr>
                </a:solidFill>
                <a:latin typeface="Times New Roman" pitchFamily="18" charset="0"/>
                <a:cs typeface="Times New Roman" pitchFamily="18" charset="0"/>
              </a:rPr>
              <a:t>. </a:t>
            </a:r>
            <a:r>
              <a:rPr lang="tr-TR" sz="1600" dirty="0" smtClean="0">
                <a:solidFill>
                  <a:schemeClr val="tx1">
                    <a:lumMod val="95000"/>
                    <a:lumOff val="5000"/>
                  </a:schemeClr>
                </a:solidFill>
                <a:latin typeface="Times New Roman" pitchFamily="18" charset="0"/>
                <a:cs typeface="Times New Roman" pitchFamily="18" charset="0"/>
              </a:rPr>
              <a:t>Zeytin ağaçları </a:t>
            </a:r>
            <a:r>
              <a:rPr lang="tr-TR" sz="1600" dirty="0">
                <a:solidFill>
                  <a:schemeClr val="tx1">
                    <a:lumMod val="95000"/>
                    <a:lumOff val="5000"/>
                  </a:schemeClr>
                </a:solidFill>
                <a:latin typeface="Times New Roman" pitchFamily="18" charset="0"/>
                <a:cs typeface="Times New Roman" pitchFamily="18" charset="0"/>
              </a:rPr>
              <a:t>her iki </a:t>
            </a:r>
            <a:r>
              <a:rPr lang="tr-TR" sz="1600" dirty="0" smtClean="0">
                <a:solidFill>
                  <a:schemeClr val="tx1">
                    <a:lumMod val="95000"/>
                    <a:lumOff val="5000"/>
                  </a:schemeClr>
                </a:solidFill>
                <a:latin typeface="Times New Roman" pitchFamily="18" charset="0"/>
                <a:cs typeface="Times New Roman" pitchFamily="18" charset="0"/>
              </a:rPr>
              <a:t>arıtma suyundan (% </a:t>
            </a:r>
            <a:r>
              <a:rPr lang="tr-TR" sz="1600" dirty="0">
                <a:solidFill>
                  <a:schemeClr val="tx1">
                    <a:lumMod val="95000"/>
                    <a:lumOff val="5000"/>
                  </a:schemeClr>
                </a:solidFill>
                <a:latin typeface="Times New Roman" pitchFamily="18" charset="0"/>
                <a:cs typeface="Times New Roman" pitchFamily="18" charset="0"/>
              </a:rPr>
              <a:t>20) ve </a:t>
            </a:r>
            <a:r>
              <a:rPr lang="tr-TR" sz="1600" dirty="0" smtClean="0">
                <a:solidFill>
                  <a:schemeClr val="tx1">
                    <a:lumMod val="95000"/>
                    <a:lumOff val="5000"/>
                  </a:schemeClr>
                </a:solidFill>
                <a:latin typeface="Times New Roman" pitchFamily="18" charset="0"/>
                <a:cs typeface="Times New Roman" pitchFamily="18" charset="0"/>
              </a:rPr>
              <a:t>(% </a:t>
            </a:r>
            <a:r>
              <a:rPr lang="tr-TR" sz="1600" dirty="0">
                <a:solidFill>
                  <a:schemeClr val="tx1">
                    <a:lumMod val="95000"/>
                    <a:lumOff val="5000"/>
                  </a:schemeClr>
                </a:solidFill>
                <a:latin typeface="Times New Roman" pitchFamily="18" charset="0"/>
                <a:cs typeface="Times New Roman" pitchFamily="18" charset="0"/>
              </a:rPr>
              <a:t>80</a:t>
            </a:r>
            <a:r>
              <a:rPr lang="tr-TR" sz="1600" dirty="0" smtClean="0">
                <a:solidFill>
                  <a:schemeClr val="tx1">
                    <a:lumMod val="95000"/>
                    <a:lumOff val="5000"/>
                  </a:schemeClr>
                </a:solidFill>
                <a:latin typeface="Times New Roman" pitchFamily="18" charset="0"/>
                <a:cs typeface="Times New Roman" pitchFamily="18" charset="0"/>
              </a:rPr>
              <a:t>) </a:t>
            </a:r>
            <a:r>
              <a:rPr lang="tr-TR" sz="1600" dirty="0">
                <a:solidFill>
                  <a:schemeClr val="tx1">
                    <a:lumMod val="95000"/>
                    <a:lumOff val="5000"/>
                  </a:schemeClr>
                </a:solidFill>
                <a:latin typeface="Times New Roman" pitchFamily="18" charset="0"/>
                <a:cs typeface="Times New Roman" pitchFamily="18" charset="0"/>
              </a:rPr>
              <a:t>geri kazanılmış atık sular kullanılarak </a:t>
            </a:r>
            <a:r>
              <a:rPr lang="tr-TR" sz="1600" dirty="0" smtClean="0">
                <a:solidFill>
                  <a:schemeClr val="tx1">
                    <a:lumMod val="95000"/>
                    <a:lumOff val="5000"/>
                  </a:schemeClr>
                </a:solidFill>
                <a:latin typeface="Times New Roman" pitchFamily="18" charset="0"/>
                <a:cs typeface="Times New Roman" pitchFamily="18" charset="0"/>
              </a:rPr>
              <a:t>sulanmıştır. Program 1 tarafından üretilen sular, bitkilerde </a:t>
            </a:r>
            <a:r>
              <a:rPr lang="tr-TR" sz="1600" dirty="0" err="1" smtClean="0">
                <a:solidFill>
                  <a:schemeClr val="tx1">
                    <a:lumMod val="95000"/>
                    <a:lumOff val="5000"/>
                  </a:schemeClr>
                </a:solidFill>
                <a:latin typeface="Times New Roman" pitchFamily="18" charset="0"/>
                <a:cs typeface="Times New Roman" pitchFamily="18" charset="0"/>
              </a:rPr>
              <a:t>mikrobiyal</a:t>
            </a:r>
            <a:r>
              <a:rPr lang="tr-TR" sz="1600" dirty="0" smtClean="0">
                <a:solidFill>
                  <a:schemeClr val="tx1">
                    <a:lumMod val="95000"/>
                    <a:lumOff val="5000"/>
                  </a:schemeClr>
                </a:solidFill>
                <a:latin typeface="Times New Roman" pitchFamily="18" charset="0"/>
                <a:cs typeface="Times New Roman" pitchFamily="18" charset="0"/>
              </a:rPr>
              <a:t> yük artışlarına neden olmaması için sınırlı süre zeytin ağaçlarına verilmiştir.</a:t>
            </a:r>
          </a:p>
          <a:p>
            <a:pPr algn="just"/>
            <a:endParaRPr lang="tr-TR" sz="1600" dirty="0" smtClean="0">
              <a:solidFill>
                <a:schemeClr val="tx1">
                  <a:lumMod val="95000"/>
                  <a:lumOff val="5000"/>
                </a:schemeClr>
              </a:solidFill>
              <a:latin typeface="Times New Roman" pitchFamily="18" charset="0"/>
              <a:cs typeface="Times New Roman" pitchFamily="18" charset="0"/>
            </a:endParaRPr>
          </a:p>
          <a:p>
            <a:pPr algn="just"/>
            <a:r>
              <a:rPr lang="tr-TR" sz="1600" dirty="0" smtClean="0">
                <a:solidFill>
                  <a:schemeClr val="tx1">
                    <a:lumMod val="95000"/>
                    <a:lumOff val="5000"/>
                  </a:schemeClr>
                </a:solidFill>
                <a:latin typeface="Times New Roman" pitchFamily="18" charset="0"/>
                <a:cs typeface="Times New Roman" pitchFamily="18" charset="0"/>
              </a:rPr>
              <a:t>Bu </a:t>
            </a:r>
            <a:r>
              <a:rPr lang="tr-TR" sz="1600" dirty="0">
                <a:solidFill>
                  <a:schemeClr val="tx1">
                    <a:lumMod val="95000"/>
                    <a:lumOff val="5000"/>
                  </a:schemeClr>
                </a:solidFill>
                <a:latin typeface="Times New Roman" pitchFamily="18" charset="0"/>
                <a:cs typeface="Times New Roman" pitchFamily="18" charset="0"/>
              </a:rPr>
              <a:t>tür bir plan için, suların arıtılması maliyetleri, geleneksel arıtma </a:t>
            </a:r>
            <a:r>
              <a:rPr lang="tr-TR" sz="1600" dirty="0" smtClean="0">
                <a:solidFill>
                  <a:schemeClr val="tx1">
                    <a:lumMod val="95000"/>
                    <a:lumOff val="5000"/>
                  </a:schemeClr>
                </a:solidFill>
                <a:latin typeface="Times New Roman" pitchFamily="18" charset="0"/>
                <a:cs typeface="Times New Roman" pitchFamily="18" charset="0"/>
              </a:rPr>
              <a:t>yöntemlerinden  </a:t>
            </a:r>
            <a:r>
              <a:rPr lang="tr-TR" sz="1600" dirty="0">
                <a:solidFill>
                  <a:schemeClr val="tx1">
                    <a:lumMod val="95000"/>
                    <a:lumOff val="5000"/>
                  </a:schemeClr>
                </a:solidFill>
                <a:latin typeface="Times New Roman" pitchFamily="18" charset="0"/>
                <a:cs typeface="Times New Roman" pitchFamily="18" charset="0"/>
              </a:rPr>
              <a:t>daha küçüktür (% 30'a kadar); Sonuçta ortaya çıkan ekonomik avantajlar, gübrelerin geri </a:t>
            </a:r>
            <a:r>
              <a:rPr lang="tr-TR" sz="1600" dirty="0" smtClean="0">
                <a:solidFill>
                  <a:schemeClr val="tx1">
                    <a:lumMod val="95000"/>
                    <a:lumOff val="5000"/>
                  </a:schemeClr>
                </a:solidFill>
                <a:latin typeface="Times New Roman" pitchFamily="18" charset="0"/>
                <a:cs typeface="Times New Roman" pitchFamily="18" charset="0"/>
              </a:rPr>
              <a:t>kazanımında kullanılabilir.</a:t>
            </a:r>
          </a:p>
          <a:p>
            <a:pPr algn="just"/>
            <a:endParaRPr lang="tr-TR" sz="1600" dirty="0" smtClean="0">
              <a:solidFill>
                <a:schemeClr val="tx1">
                  <a:lumMod val="95000"/>
                  <a:lumOff val="5000"/>
                </a:schemeClr>
              </a:solidFill>
              <a:latin typeface="Times New Roman" pitchFamily="18" charset="0"/>
              <a:cs typeface="Times New Roman" pitchFamily="18" charset="0"/>
            </a:endParaRPr>
          </a:p>
          <a:p>
            <a:pPr algn="ctr"/>
            <a:r>
              <a:rPr lang="tr-TR" sz="1400" dirty="0" smtClean="0">
                <a:solidFill>
                  <a:schemeClr val="tx1">
                    <a:lumMod val="95000"/>
                    <a:lumOff val="5000"/>
                  </a:schemeClr>
                </a:solidFill>
                <a:latin typeface="Times New Roman" pitchFamily="18" charset="0"/>
                <a:cs typeface="Times New Roman" pitchFamily="18" charset="0"/>
              </a:rPr>
              <a:t>Tablo 5. Farklı </a:t>
            </a:r>
            <a:r>
              <a:rPr lang="tr-TR" sz="1400" dirty="0">
                <a:solidFill>
                  <a:schemeClr val="tx1">
                    <a:lumMod val="95000"/>
                    <a:lumOff val="5000"/>
                  </a:schemeClr>
                </a:solidFill>
                <a:latin typeface="Times New Roman" pitchFamily="18" charset="0"/>
                <a:cs typeface="Times New Roman" pitchFamily="18" charset="0"/>
              </a:rPr>
              <a:t>arıtma dönemlerinde üretilen suların özellikleri</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397897"/>
            <a:ext cx="6984776" cy="2657103"/>
          </a:xfrm>
          <a:prstGeom prst="roundRect">
            <a:avLst>
              <a:gd name="adj" fmla="val 4167"/>
            </a:avLst>
          </a:prstGeom>
          <a:solidFill>
            <a:srgbClr val="FFFFFF"/>
          </a:solidFill>
          <a:ln w="76200" cap="sq">
            <a:solidFill>
              <a:srgbClr val="EAEAEA"/>
            </a:solidFill>
            <a:miter lim="800000"/>
          </a:ln>
          <a:effectLst>
            <a:outerShdw dist="35921" dir="2700000" algn="ctr" rotWithShape="0">
              <a:schemeClr val="bg2"/>
            </a:outerShdw>
          </a:effectLst>
          <a:scene3d>
            <a:camera prst="orthographicFront"/>
            <a:lightRig rig="threePt" dir="t">
              <a:rot lat="0" lon="0" rev="2700000"/>
            </a:lightRig>
          </a:scene3d>
          <a:sp3d contourW="6350">
            <a:bevelT h="38100"/>
            <a:contourClr>
              <a:srgbClr val="C0C0C0"/>
            </a:contourClr>
          </a:sp3d>
          <a:extLst/>
        </p:spPr>
      </p:pic>
    </p:spTree>
    <p:extLst>
      <p:ext uri="{BB962C8B-B14F-4D97-AF65-F5344CB8AC3E}">
        <p14:creationId xmlns:p14="http://schemas.microsoft.com/office/powerpoint/2010/main" val="951808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5016758"/>
          </a:xfrm>
          <a:prstGeom prst="rect">
            <a:avLst/>
          </a:prstGeom>
          <a:noFill/>
        </p:spPr>
        <p:txBody>
          <a:bodyPr wrap="square" rtlCol="0">
            <a:spAutoFit/>
          </a:bodyPr>
          <a:lstStyle/>
          <a:p>
            <a:pPr>
              <a:buClr>
                <a:srgbClr val="FF0000"/>
              </a:buClr>
            </a:pPr>
            <a:r>
              <a:rPr lang="tr-TR" sz="1600" b="1" dirty="0" smtClean="0">
                <a:solidFill>
                  <a:srgbClr val="FF0000"/>
                </a:solidFill>
                <a:latin typeface="Times New Roman" pitchFamily="18" charset="0"/>
                <a:cs typeface="Times New Roman" pitchFamily="18" charset="0"/>
              </a:rPr>
              <a:t>b) Ekinlerin </a:t>
            </a:r>
            <a:r>
              <a:rPr lang="tr-TR" sz="1600" b="1" dirty="0">
                <a:solidFill>
                  <a:srgbClr val="FF0000"/>
                </a:solidFill>
                <a:latin typeface="Times New Roman" pitchFamily="18" charset="0"/>
                <a:cs typeface="Times New Roman" pitchFamily="18" charset="0"/>
              </a:rPr>
              <a:t>sulanması ve ilk sonuçlar</a:t>
            </a: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Arıtılmış </a:t>
            </a:r>
            <a:r>
              <a:rPr lang="tr-TR" sz="1600" dirty="0">
                <a:latin typeface="Times New Roman" pitchFamily="18" charset="0"/>
                <a:cs typeface="Times New Roman" pitchFamily="18" charset="0"/>
              </a:rPr>
              <a:t>atık su, </a:t>
            </a:r>
            <a:r>
              <a:rPr lang="tr-TR" sz="1600" dirty="0" smtClean="0">
                <a:latin typeface="Times New Roman" pitchFamily="18" charset="0"/>
                <a:cs typeface="Times New Roman" pitchFamily="18" charset="0"/>
              </a:rPr>
              <a:t>yaklaşık </a:t>
            </a:r>
            <a:r>
              <a:rPr lang="tr-TR" sz="1600" dirty="0">
                <a:latin typeface="Times New Roman" pitchFamily="18" charset="0"/>
                <a:cs typeface="Times New Roman" pitchFamily="18" charset="0"/>
              </a:rPr>
              <a:t>8 m x 8 m mesafeden yetiştirilmiş ve ekilmiş olgun ağaçların </a:t>
            </a:r>
            <a:r>
              <a:rPr lang="tr-TR" sz="1600" dirty="0" smtClean="0">
                <a:latin typeface="Times New Roman" pitchFamily="18" charset="0"/>
                <a:cs typeface="Times New Roman" pitchFamily="18" charset="0"/>
              </a:rPr>
              <a:t>sulanması </a:t>
            </a:r>
            <a:r>
              <a:rPr lang="tr-TR" sz="1600" dirty="0">
                <a:latin typeface="Times New Roman" pitchFamily="18" charset="0"/>
                <a:cs typeface="Times New Roman" pitchFamily="18" charset="0"/>
              </a:rPr>
              <a:t>için kullanılmıştır. </a:t>
            </a:r>
            <a:endParaRPr lang="tr-TR" sz="1600" dirty="0" smtClean="0">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Bölge </a:t>
            </a:r>
            <a:r>
              <a:rPr lang="tr-TR" sz="1600" dirty="0">
                <a:latin typeface="Times New Roman" pitchFamily="18" charset="0"/>
                <a:cs typeface="Times New Roman" pitchFamily="18" charset="0"/>
              </a:rPr>
              <a:t>iklimi yarı kurak olarak sınıflandırılmıştır, yıllık ortalama yağış </a:t>
            </a:r>
            <a:r>
              <a:rPr lang="tr-TR" sz="1600" dirty="0" smtClean="0">
                <a:latin typeface="Times New Roman" pitchFamily="18" charset="0"/>
                <a:cs typeface="Times New Roman" pitchFamily="18" charset="0"/>
              </a:rPr>
              <a:t>597 </a:t>
            </a:r>
            <a:r>
              <a:rPr lang="tr-TR" sz="1600" dirty="0">
                <a:latin typeface="Times New Roman" pitchFamily="18" charset="0"/>
                <a:cs typeface="Times New Roman" pitchFamily="18" charset="0"/>
              </a:rPr>
              <a:t>mm'dir ve kışın yoğunlaşmaktadır.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Deneysel </a:t>
            </a:r>
            <a:r>
              <a:rPr lang="tr-TR" sz="1600" dirty="0">
                <a:latin typeface="Times New Roman" pitchFamily="18" charset="0"/>
                <a:cs typeface="Times New Roman" pitchFamily="18" charset="0"/>
              </a:rPr>
              <a:t>alanın toprağı </a:t>
            </a:r>
            <a:r>
              <a:rPr lang="tr-TR" sz="1600" dirty="0" smtClean="0">
                <a:latin typeface="Times New Roman" pitchFamily="18" charset="0"/>
                <a:cs typeface="Times New Roman" pitchFamily="18" charset="0"/>
              </a:rPr>
              <a:t>ortalama </a:t>
            </a:r>
            <a:r>
              <a:rPr lang="tr-TR" sz="1600" dirty="0">
                <a:latin typeface="Times New Roman" pitchFamily="18" charset="0"/>
                <a:cs typeface="Times New Roman" pitchFamily="18" charset="0"/>
              </a:rPr>
              <a:t>(0-60 cm katman), organik madde </a:t>
            </a:r>
            <a:r>
              <a:rPr lang="tr-TR" sz="1600" dirty="0" smtClean="0">
                <a:latin typeface="Times New Roman" pitchFamily="18" charset="0"/>
                <a:cs typeface="Times New Roman" pitchFamily="18" charset="0"/>
              </a:rPr>
              <a:t>içeriği % </a:t>
            </a:r>
            <a:r>
              <a:rPr lang="tr-TR" sz="1600" dirty="0">
                <a:latin typeface="Times New Roman" pitchFamily="18" charset="0"/>
                <a:cs typeface="Times New Roman" pitchFamily="18" charset="0"/>
              </a:rPr>
              <a:t>1.2, toplam N 0.8 </a:t>
            </a:r>
            <a:r>
              <a:rPr lang="tr-TR" sz="1600" dirty="0" smtClean="0">
                <a:latin typeface="Times New Roman" pitchFamily="18" charset="0"/>
                <a:cs typeface="Times New Roman" pitchFamily="18" charset="0"/>
              </a:rPr>
              <a:t>g/kg , </a:t>
            </a:r>
            <a:r>
              <a:rPr lang="tr-TR" sz="1600" dirty="0">
                <a:latin typeface="Times New Roman" pitchFamily="18" charset="0"/>
                <a:cs typeface="Times New Roman" pitchFamily="18" charset="0"/>
              </a:rPr>
              <a:t>mevcut P 11.7 </a:t>
            </a:r>
            <a:r>
              <a:rPr lang="tr-TR" sz="1600" dirty="0" smtClean="0">
                <a:latin typeface="Times New Roman" pitchFamily="18" charset="0"/>
                <a:cs typeface="Times New Roman" pitchFamily="18" charset="0"/>
              </a:rPr>
              <a:t>mg/kg </a:t>
            </a:r>
            <a:r>
              <a:rPr lang="tr-TR" sz="1600" dirty="0">
                <a:latin typeface="Times New Roman" pitchFamily="18" charset="0"/>
                <a:cs typeface="Times New Roman" pitchFamily="18" charset="0"/>
              </a:rPr>
              <a:t>ve K 104 </a:t>
            </a:r>
            <a:r>
              <a:rPr lang="tr-TR" sz="1600" dirty="0" smtClean="0">
                <a:latin typeface="Times New Roman" pitchFamily="18" charset="0"/>
                <a:cs typeface="Times New Roman" pitchFamily="18" charset="0"/>
              </a:rPr>
              <a:t>mg/kg </a:t>
            </a:r>
            <a:r>
              <a:rPr lang="tr-TR" sz="1600" dirty="0" err="1" smtClean="0">
                <a:latin typeface="Times New Roman" pitchFamily="18" charset="0"/>
                <a:cs typeface="Times New Roman" pitchFamily="18" charset="0"/>
              </a:rPr>
              <a:t>dir</a:t>
            </a:r>
            <a:r>
              <a:rPr lang="tr-TR" sz="1600" dirty="0">
                <a:latin typeface="Times New Roman" pitchFamily="18" charset="0"/>
                <a:cs typeface="Times New Roman" pitchFamily="18" charset="0"/>
              </a:rPr>
              <a:t>.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Alan </a:t>
            </a:r>
            <a:r>
              <a:rPr lang="tr-TR" sz="1600" dirty="0">
                <a:latin typeface="Times New Roman" pitchFamily="18" charset="0"/>
                <a:cs typeface="Times New Roman" pitchFamily="18" charset="0"/>
              </a:rPr>
              <a:t>kapasitesindeki toprak su içeriği ile geri dönüşümsüz solma noktası değerleri arasındaki fark olarak hesaplanan mevcut </a:t>
            </a:r>
            <a:r>
              <a:rPr lang="tr-TR" sz="1600" dirty="0" smtClean="0">
                <a:latin typeface="Times New Roman" pitchFamily="18" charset="0"/>
                <a:cs typeface="Times New Roman" pitchFamily="18" charset="0"/>
              </a:rPr>
              <a:t>su  %12 </a:t>
            </a:r>
            <a:r>
              <a:rPr lang="tr-TR" sz="1600" dirty="0" err="1" smtClean="0">
                <a:latin typeface="Times New Roman" pitchFamily="18" charset="0"/>
                <a:cs typeface="Times New Roman" pitchFamily="18" charset="0"/>
              </a:rPr>
              <a:t>dir</a:t>
            </a:r>
            <a:r>
              <a:rPr lang="tr-TR" sz="1600" dirty="0" smtClean="0">
                <a:latin typeface="Times New Roman" pitchFamily="18" charset="0"/>
                <a:cs typeface="Times New Roman" pitchFamily="18" charset="0"/>
              </a:rPr>
              <a:t>.</a:t>
            </a:r>
          </a:p>
          <a:p>
            <a:pPr algn="just"/>
            <a:endParaRPr lang="tr-TR" sz="1600" dirty="0">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Zeytin korusu damla sulama ile sulanmıştır. Yıllık olarak budanmış ve toprağı doğal bitki örtüsü ile kaplanmıştır.</a:t>
            </a:r>
          </a:p>
          <a:p>
            <a:pPr algn="just"/>
            <a:endParaRPr lang="tr-TR" sz="1600" dirty="0" smtClean="0">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2192291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4278094"/>
          </a:xfrm>
          <a:prstGeom prst="rect">
            <a:avLst/>
          </a:prstGeom>
          <a:noFill/>
        </p:spPr>
        <p:txBody>
          <a:bodyPr wrap="square" rtlCol="0">
            <a:spAutoFit/>
          </a:bodyPr>
          <a:lstStyle/>
          <a:p>
            <a:pPr algn="just"/>
            <a:r>
              <a:rPr lang="tr-TR" sz="1600" dirty="0" smtClean="0">
                <a:latin typeface="Times New Roman" pitchFamily="18" charset="0"/>
                <a:cs typeface="Times New Roman" pitchFamily="18" charset="0"/>
              </a:rPr>
              <a:t>Deneme </a:t>
            </a:r>
            <a:r>
              <a:rPr lang="tr-TR" sz="1600" dirty="0">
                <a:latin typeface="Times New Roman" pitchFamily="18" charset="0"/>
                <a:cs typeface="Times New Roman" pitchFamily="18" charset="0"/>
              </a:rPr>
              <a:t>alanına yakın yerleştirilmiş standart bir hava durumu istasyonu tarafından ölçülen meteorolojik parametreler (sıcaklık, yağış, nem vb.) </a:t>
            </a:r>
            <a:r>
              <a:rPr lang="tr-TR" sz="1600" dirty="0" smtClean="0">
                <a:latin typeface="Times New Roman" pitchFamily="18" charset="0"/>
                <a:cs typeface="Times New Roman" pitchFamily="18" charset="0"/>
              </a:rPr>
              <a:t>ve ek </a:t>
            </a:r>
            <a:r>
              <a:rPr lang="tr-TR" sz="1600" dirty="0">
                <a:latin typeface="Times New Roman" pitchFamily="18" charset="0"/>
                <a:cs typeface="Times New Roman" pitchFamily="18" charset="0"/>
              </a:rPr>
              <a:t>bölgesel hizmet web sitesinden (www.alsia.it) </a:t>
            </a:r>
            <a:r>
              <a:rPr lang="tr-TR" sz="1600" dirty="0" err="1">
                <a:latin typeface="Times New Roman" pitchFamily="18" charset="0"/>
                <a:cs typeface="Times New Roman" pitchFamily="18" charset="0"/>
              </a:rPr>
              <a:t>ETo</a:t>
            </a:r>
            <a:r>
              <a:rPr lang="tr-TR" sz="1600" dirty="0">
                <a:latin typeface="Times New Roman" pitchFamily="18" charset="0"/>
                <a:cs typeface="Times New Roman" pitchFamily="18" charset="0"/>
              </a:rPr>
              <a:t> (referans </a:t>
            </a:r>
            <a:r>
              <a:rPr lang="tr-TR" sz="1600" dirty="0" err="1">
                <a:latin typeface="Times New Roman" pitchFamily="18" charset="0"/>
                <a:cs typeface="Times New Roman" pitchFamily="18" charset="0"/>
              </a:rPr>
              <a:t>evapotranspirasyon</a:t>
            </a:r>
            <a:r>
              <a:rPr lang="tr-TR" sz="1600" dirty="0">
                <a:latin typeface="Times New Roman" pitchFamily="18" charset="0"/>
                <a:cs typeface="Times New Roman" pitchFamily="18" charset="0"/>
              </a:rPr>
              <a:t>) alınmıştır. </a:t>
            </a:r>
            <a:endParaRPr lang="tr-TR" sz="1600" dirty="0" smtClean="0">
              <a:latin typeface="Times New Roman" pitchFamily="18" charset="0"/>
              <a:cs typeface="Times New Roman" pitchFamily="18" charset="0"/>
            </a:endParaRPr>
          </a:p>
          <a:p>
            <a:pPr algn="just">
              <a:buClr>
                <a:srgbClr val="FF0000"/>
              </a:buClr>
            </a:pPr>
            <a:endParaRPr lang="tr-TR" sz="1600" dirty="0" smtClean="0">
              <a:latin typeface="Times New Roman" pitchFamily="18" charset="0"/>
              <a:cs typeface="Times New Roman" pitchFamily="18" charset="0"/>
            </a:endParaRPr>
          </a:p>
          <a:p>
            <a:pPr algn="just">
              <a:buClr>
                <a:srgbClr val="FF0000"/>
              </a:buClr>
            </a:pPr>
            <a:r>
              <a:rPr lang="tr-TR" sz="1600" dirty="0" smtClean="0">
                <a:latin typeface="Times New Roman" pitchFamily="18" charset="0"/>
                <a:cs typeface="Times New Roman" pitchFamily="18" charset="0"/>
              </a:rPr>
              <a:t>Su </a:t>
            </a:r>
            <a:r>
              <a:rPr lang="tr-TR" sz="1600" dirty="0">
                <a:latin typeface="Times New Roman" pitchFamily="18" charset="0"/>
                <a:cs typeface="Times New Roman" pitchFamily="18" charset="0"/>
              </a:rPr>
              <a:t>hacmini tanımlamak için, </a:t>
            </a: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v"/>
            </a:pPr>
            <a:r>
              <a:rPr lang="tr-TR" sz="1600" dirty="0" err="1" smtClean="0">
                <a:latin typeface="Times New Roman" pitchFamily="18" charset="0"/>
                <a:cs typeface="Times New Roman" pitchFamily="18" charset="0"/>
              </a:rPr>
              <a:t>ETc</a:t>
            </a: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(mahsul buharlaştırması</a:t>
            </a:r>
            <a:r>
              <a:rPr lang="tr-TR" sz="1600" dirty="0" smtClean="0">
                <a:latin typeface="Times New Roman" pitchFamily="18" charset="0"/>
                <a:cs typeface="Times New Roman" pitchFamily="18" charset="0"/>
              </a:rPr>
              <a:t>),</a:t>
            </a:r>
          </a:p>
          <a:p>
            <a:pPr marL="285750" indent="-285750" algn="just">
              <a:buClr>
                <a:srgbClr val="FF0000"/>
              </a:buClr>
              <a:buFont typeface="Wingdings" pitchFamily="2" charset="2"/>
              <a:buChar char="v"/>
            </a:pPr>
            <a:r>
              <a:rPr lang="tr-TR" sz="1600" dirty="0" smtClean="0">
                <a:latin typeface="Times New Roman" pitchFamily="18" charset="0"/>
                <a:cs typeface="Times New Roman" pitchFamily="18" charset="0"/>
              </a:rPr>
              <a:t> </a:t>
            </a:r>
            <a:r>
              <a:rPr lang="tr-TR" sz="1600" dirty="0" err="1">
                <a:latin typeface="Times New Roman" pitchFamily="18" charset="0"/>
                <a:cs typeface="Times New Roman" pitchFamily="18" charset="0"/>
              </a:rPr>
              <a:t>ETo</a:t>
            </a:r>
            <a:r>
              <a:rPr lang="tr-TR" sz="1600" dirty="0">
                <a:latin typeface="Times New Roman" pitchFamily="18" charset="0"/>
                <a:cs typeface="Times New Roman" pitchFamily="18" charset="0"/>
              </a:rPr>
              <a:t> ile çarpım katsayısı (Kr = 0.7) </a:t>
            </a:r>
            <a:r>
              <a:rPr lang="tr-TR" sz="1600" dirty="0" smtClean="0">
                <a:latin typeface="Times New Roman" pitchFamily="18" charset="0"/>
                <a:cs typeface="Times New Roman" pitchFamily="18" charset="0"/>
              </a:rPr>
              <a:t>ve </a:t>
            </a:r>
          </a:p>
          <a:p>
            <a:pPr marL="285750" indent="-285750" algn="just">
              <a:buClr>
                <a:srgbClr val="FF0000"/>
              </a:buClr>
              <a:buFont typeface="Wingdings" pitchFamily="2" charset="2"/>
              <a:buChar char="v"/>
            </a:pPr>
            <a:r>
              <a:rPr lang="tr-TR" sz="1600" dirty="0" smtClean="0">
                <a:latin typeface="Times New Roman" pitchFamily="18" charset="0"/>
                <a:cs typeface="Times New Roman" pitchFamily="18" charset="0"/>
              </a:rPr>
              <a:t>mahsul </a:t>
            </a:r>
            <a:r>
              <a:rPr lang="tr-TR" sz="1600" dirty="0">
                <a:latin typeface="Times New Roman" pitchFamily="18" charset="0"/>
                <a:cs typeface="Times New Roman" pitchFamily="18" charset="0"/>
              </a:rPr>
              <a:t>katsayısı (</a:t>
            </a:r>
            <a:r>
              <a:rPr lang="tr-TR" sz="1600" dirty="0" err="1">
                <a:latin typeface="Times New Roman" pitchFamily="18" charset="0"/>
                <a:cs typeface="Times New Roman" pitchFamily="18" charset="0"/>
              </a:rPr>
              <a:t>Kc</a:t>
            </a:r>
            <a:r>
              <a:rPr lang="tr-TR" sz="1600" dirty="0">
                <a:latin typeface="Times New Roman" pitchFamily="18" charset="0"/>
                <a:cs typeface="Times New Roman" pitchFamily="18" charset="0"/>
              </a:rPr>
              <a:t>, 0.50 ila 0.65 arasında değişmiştir) ile çarpılarak hesaplanmıştır.</a:t>
            </a: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Arıtılmış </a:t>
            </a:r>
            <a:r>
              <a:rPr lang="tr-TR" sz="1600" dirty="0">
                <a:latin typeface="Times New Roman" pitchFamily="18" charset="0"/>
                <a:cs typeface="Times New Roman" pitchFamily="18" charset="0"/>
              </a:rPr>
              <a:t>atık su örnekleri, damlatıcılardan </a:t>
            </a:r>
            <a:r>
              <a:rPr lang="tr-TR" sz="1600" dirty="0" smtClean="0">
                <a:latin typeface="Times New Roman" pitchFamily="18" charset="0"/>
                <a:cs typeface="Times New Roman" pitchFamily="18" charset="0"/>
              </a:rPr>
              <a:t>sulama mevsiminin ortasında  </a:t>
            </a:r>
            <a:r>
              <a:rPr lang="tr-TR" sz="1600" dirty="0">
                <a:latin typeface="Times New Roman" pitchFamily="18" charset="0"/>
                <a:cs typeface="Times New Roman" pitchFamily="18" charset="0"/>
              </a:rPr>
              <a:t>ve </a:t>
            </a:r>
            <a:r>
              <a:rPr lang="tr-TR" sz="1600" dirty="0" smtClean="0">
                <a:latin typeface="Times New Roman" pitchFamily="18" charset="0"/>
                <a:cs typeface="Times New Roman" pitchFamily="18" charset="0"/>
              </a:rPr>
              <a:t>mevsiminin </a:t>
            </a:r>
            <a:r>
              <a:rPr lang="tr-TR" sz="1600" dirty="0">
                <a:latin typeface="Times New Roman" pitchFamily="18" charset="0"/>
                <a:cs typeface="Times New Roman" pitchFamily="18" charset="0"/>
              </a:rPr>
              <a:t>sonunda toplanmıştır. Atık suyun fiziksel, kimyasal ve mikrobiyolojik (dışkı </a:t>
            </a:r>
            <a:r>
              <a:rPr lang="tr-TR" sz="1600" dirty="0" err="1">
                <a:latin typeface="Times New Roman" pitchFamily="18" charset="0"/>
                <a:cs typeface="Times New Roman" pitchFamily="18" charset="0"/>
              </a:rPr>
              <a:t>koliform</a:t>
            </a:r>
            <a:r>
              <a:rPr lang="tr-TR" sz="1600" dirty="0">
                <a:latin typeface="Times New Roman" pitchFamily="18" charset="0"/>
                <a:cs typeface="Times New Roman" pitchFamily="18" charset="0"/>
              </a:rPr>
              <a:t>) analizleri standart İtalyan yöntemlerine göre </a:t>
            </a:r>
            <a:r>
              <a:rPr lang="tr-TR" sz="1600" dirty="0" smtClean="0">
                <a:latin typeface="Times New Roman" pitchFamily="18" charset="0"/>
                <a:cs typeface="Times New Roman" pitchFamily="18" charset="0"/>
              </a:rPr>
              <a:t>yapılmıştır.</a:t>
            </a:r>
          </a:p>
          <a:p>
            <a:pPr algn="just"/>
            <a:endParaRPr lang="tr-TR" sz="1600" dirty="0">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Sulama mevsiminin başlangıcından önce, ortada ve sonunda, standart yöntemlere göre fiziksel, kimyasal ve mikrobiyolojik analizler yapmak için, sulu arazide farklı derinliklerde ıslak alandan karma toprak örnekleri toplanmıştır.</a:t>
            </a:r>
          </a:p>
          <a:p>
            <a:pPr algn="just"/>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25367289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3785652"/>
          </a:xfrm>
          <a:prstGeom prst="rect">
            <a:avLst/>
          </a:prstGeom>
          <a:noFill/>
        </p:spPr>
        <p:txBody>
          <a:bodyPr wrap="square" rtlCol="0">
            <a:spAutoFit/>
          </a:bodyPr>
          <a:lstStyle/>
          <a:p>
            <a:pPr algn="just"/>
            <a:r>
              <a:rPr lang="tr-TR" sz="1600" dirty="0" smtClean="0">
                <a:latin typeface="Times New Roman" pitchFamily="18" charset="0"/>
                <a:cs typeface="Times New Roman" pitchFamily="18" charset="0"/>
              </a:rPr>
              <a:t>Doğrudan </a:t>
            </a:r>
            <a:r>
              <a:rPr lang="tr-TR" sz="1600" dirty="0">
                <a:latin typeface="Times New Roman" pitchFamily="18" charset="0"/>
                <a:cs typeface="Times New Roman" pitchFamily="18" charset="0"/>
              </a:rPr>
              <a:t>gölgelikten ve hasat için zemine konan ağlardan toplanan meyveler de olası dışkı kirliliğini doğrulamak için analiz </a:t>
            </a:r>
            <a:r>
              <a:rPr lang="tr-TR" sz="1600" dirty="0" smtClean="0">
                <a:latin typeface="Times New Roman" pitchFamily="18" charset="0"/>
                <a:cs typeface="Times New Roman" pitchFamily="18" charset="0"/>
              </a:rPr>
              <a:t>edilmiştir.</a:t>
            </a:r>
          </a:p>
          <a:p>
            <a:pPr algn="just"/>
            <a:endParaRPr lang="tr-TR" sz="1600" dirty="0">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Karşılaştırma için, aynı alanda ve aynı yöntemlerle toplanan toprak ve meyve örneklerinde, araştırma alanındaki yaygın uygulamalara göre yönetilen yakındaki bir kontrol arsadan (sulanmayan, sürülmeyen, topraksız) kimyasal, fiziksel ve mikrobiyolojik analizler yapılmıştır.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Bitki </a:t>
            </a:r>
            <a:r>
              <a:rPr lang="tr-TR" sz="1600" dirty="0">
                <a:latin typeface="Times New Roman" pitchFamily="18" charset="0"/>
                <a:cs typeface="Times New Roman" pitchFamily="18" charset="0"/>
              </a:rPr>
              <a:t>başına verim hasat zamanında </a:t>
            </a:r>
            <a:r>
              <a:rPr lang="tr-TR" sz="1600" dirty="0" smtClean="0">
                <a:latin typeface="Times New Roman" pitchFamily="18" charset="0"/>
                <a:cs typeface="Times New Roman" pitchFamily="18" charset="0"/>
              </a:rPr>
              <a:t>ölçülmüştür.</a:t>
            </a:r>
          </a:p>
          <a:p>
            <a:pPr algn="just"/>
            <a:endParaRPr lang="tr-TR" sz="1600" dirty="0">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Deney süresince uygulanan mevsimsel su hacmi, iklim şartlarına göre yaklaşık 2200 ila 3000 </a:t>
            </a:r>
            <a:r>
              <a:rPr lang="tr-TR" sz="1600" dirty="0" smtClean="0">
                <a:latin typeface="Times New Roman" pitchFamily="18" charset="0"/>
                <a:cs typeface="Times New Roman" pitchFamily="18" charset="0"/>
              </a:rPr>
              <a:t>m</a:t>
            </a:r>
            <a:r>
              <a:rPr lang="tr-TR" sz="1600" baseline="30000" dirty="0" smtClean="0">
                <a:latin typeface="Times New Roman" pitchFamily="18" charset="0"/>
                <a:cs typeface="Times New Roman" pitchFamily="18" charset="0"/>
              </a:rPr>
              <a:t>3</a:t>
            </a:r>
            <a:r>
              <a:rPr lang="tr-TR" sz="1600" dirty="0" smtClean="0">
                <a:latin typeface="Times New Roman" pitchFamily="18" charset="0"/>
                <a:cs typeface="Times New Roman" pitchFamily="18" charset="0"/>
              </a:rPr>
              <a:t>/ha  </a:t>
            </a:r>
            <a:r>
              <a:rPr lang="tr-TR" sz="1600" dirty="0">
                <a:latin typeface="Times New Roman" pitchFamily="18" charset="0"/>
                <a:cs typeface="Times New Roman" pitchFamily="18" charset="0"/>
              </a:rPr>
              <a:t>arasında değişmektedir. </a:t>
            </a:r>
            <a:endParaRPr lang="tr-TR" sz="1600" dirty="0" smtClean="0">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Deney </a:t>
            </a:r>
            <a:r>
              <a:rPr lang="tr-TR" sz="1600" dirty="0">
                <a:latin typeface="Times New Roman" pitchFamily="18" charset="0"/>
                <a:cs typeface="Times New Roman" pitchFamily="18" charset="0"/>
              </a:rPr>
              <a:t>sırasında </a:t>
            </a:r>
            <a:r>
              <a:rPr lang="tr-TR" sz="1600" dirty="0" err="1">
                <a:latin typeface="Times New Roman" pitchFamily="18" charset="0"/>
                <a:cs typeface="Times New Roman" pitchFamily="18" charset="0"/>
              </a:rPr>
              <a:t>ETo</a:t>
            </a:r>
            <a:r>
              <a:rPr lang="tr-TR" sz="1600" dirty="0">
                <a:latin typeface="Times New Roman" pitchFamily="18" charset="0"/>
                <a:cs typeface="Times New Roman" pitchFamily="18" charset="0"/>
              </a:rPr>
              <a:t> 1400 </a:t>
            </a:r>
            <a:r>
              <a:rPr lang="tr-TR" sz="1600" dirty="0" smtClean="0">
                <a:latin typeface="Times New Roman" pitchFamily="18" charset="0"/>
                <a:cs typeface="Times New Roman" pitchFamily="18" charset="0"/>
              </a:rPr>
              <a:t>mm/</a:t>
            </a:r>
            <a:r>
              <a:rPr lang="tr-TR" sz="1600" dirty="0" err="1" smtClean="0">
                <a:latin typeface="Times New Roman" pitchFamily="18" charset="0"/>
                <a:cs typeface="Times New Roman" pitchFamily="18" charset="0"/>
              </a:rPr>
              <a:t>yıl’a</a:t>
            </a: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ulaşmıştır. </a:t>
            </a:r>
            <a:r>
              <a:rPr lang="tr-TR" sz="1600" dirty="0" err="1">
                <a:latin typeface="Times New Roman" pitchFamily="18" charset="0"/>
                <a:cs typeface="Times New Roman" pitchFamily="18" charset="0"/>
              </a:rPr>
              <a:t>ETo</a:t>
            </a:r>
            <a:r>
              <a:rPr lang="tr-TR" sz="1600" dirty="0">
                <a:latin typeface="Times New Roman" pitchFamily="18" charset="0"/>
                <a:cs typeface="Times New Roman" pitchFamily="18" charset="0"/>
              </a:rPr>
              <a:t> ve toplam yağış arasındaki fark olarak hesaplanan su, yıllar içinde yaklaşık 600 ila 1000 </a:t>
            </a:r>
            <a:r>
              <a:rPr lang="tr-TR" sz="1600" dirty="0" smtClean="0">
                <a:latin typeface="Times New Roman" pitchFamily="18" charset="0"/>
                <a:cs typeface="Times New Roman" pitchFamily="18" charset="0"/>
              </a:rPr>
              <a:t>mm/yıl </a:t>
            </a:r>
            <a:r>
              <a:rPr lang="tr-TR" sz="1600" dirty="0">
                <a:latin typeface="Times New Roman" pitchFamily="18" charset="0"/>
                <a:cs typeface="Times New Roman" pitchFamily="18" charset="0"/>
              </a:rPr>
              <a:t>arasında değişmekteydi</a:t>
            </a:r>
            <a:r>
              <a:rPr lang="tr-TR" sz="1600" dirty="0" smtClean="0">
                <a:latin typeface="Times New Roman" pitchFamily="18" charset="0"/>
                <a:cs typeface="Times New Roman" pitchFamily="18" charset="0"/>
              </a:rPr>
              <a:t>.</a:t>
            </a:r>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1296414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1508105"/>
          </a:xfrm>
          <a:prstGeom prst="rect">
            <a:avLst/>
          </a:prstGeom>
          <a:noFill/>
        </p:spPr>
        <p:txBody>
          <a:bodyPr wrap="square" rtlCol="0">
            <a:spAutoFit/>
          </a:bodyPr>
          <a:lstStyle/>
          <a:p>
            <a:r>
              <a:rPr lang="tr-TR" sz="1600" dirty="0">
                <a:latin typeface="Times New Roman" pitchFamily="18" charset="0"/>
                <a:cs typeface="Times New Roman" pitchFamily="18" charset="0"/>
              </a:rPr>
              <a:t>Arıtılan atık suyun kimyasal analizleri göz önüne alındığında, sulama ile dağıtılan mineral elementlerin miktarı, N dışındaki bitki besin gereksinimlerini </a:t>
            </a:r>
            <a:r>
              <a:rPr lang="tr-TR" sz="1600" dirty="0" smtClean="0">
                <a:latin typeface="Times New Roman" pitchFamily="18" charset="0"/>
                <a:cs typeface="Times New Roman" pitchFamily="18" charset="0"/>
              </a:rPr>
              <a:t>karşılamıştır. </a:t>
            </a:r>
          </a:p>
          <a:p>
            <a:endParaRPr lang="tr-TR" sz="1600" dirty="0" smtClean="0">
              <a:latin typeface="Times New Roman" pitchFamily="18" charset="0"/>
              <a:cs typeface="Times New Roman" pitchFamily="18" charset="0"/>
            </a:endParaRPr>
          </a:p>
          <a:p>
            <a:endParaRPr lang="tr-TR" sz="1600" dirty="0">
              <a:latin typeface="Times New Roman" pitchFamily="18" charset="0"/>
              <a:cs typeface="Times New Roman" pitchFamily="18" charset="0"/>
            </a:endParaRPr>
          </a:p>
          <a:p>
            <a:pPr algn="ctr"/>
            <a:r>
              <a:rPr lang="tr-TR" sz="1400" dirty="0" smtClean="0">
                <a:latin typeface="Times New Roman" pitchFamily="18" charset="0"/>
                <a:cs typeface="Times New Roman" pitchFamily="18" charset="0"/>
              </a:rPr>
              <a:t>Tablo 6. </a:t>
            </a:r>
            <a:r>
              <a:rPr lang="tr-TR" sz="1400" dirty="0" err="1" smtClean="0">
                <a:latin typeface="Times New Roman" pitchFamily="18" charset="0"/>
                <a:cs typeface="Times New Roman" pitchFamily="18" charset="0"/>
              </a:rPr>
              <a:t>Ferrandina’da</a:t>
            </a:r>
            <a:r>
              <a:rPr lang="tr-TR" sz="1400" dirty="0" smtClean="0">
                <a:latin typeface="Times New Roman" pitchFamily="18" charset="0"/>
                <a:cs typeface="Times New Roman" pitchFamily="18" charset="0"/>
              </a:rPr>
              <a:t> </a:t>
            </a:r>
            <a:r>
              <a:rPr lang="tr-TR" sz="1400" dirty="0">
                <a:latin typeface="Times New Roman" pitchFamily="18" charset="0"/>
                <a:cs typeface="Times New Roman" pitchFamily="18" charset="0"/>
              </a:rPr>
              <a:t>pilot tesis tarafından arıtılan atıksu ile taşınan besin öğelerinin (10 </a:t>
            </a:r>
            <a:r>
              <a:rPr lang="tr-TR" sz="1400" dirty="0" smtClean="0">
                <a:latin typeface="Times New Roman" pitchFamily="18" charset="0"/>
                <a:cs typeface="Times New Roman" pitchFamily="18" charset="0"/>
              </a:rPr>
              <a:t>ton/ha) </a:t>
            </a:r>
            <a:r>
              <a:rPr lang="tr-TR" sz="1400" dirty="0">
                <a:latin typeface="Times New Roman" pitchFamily="18" charset="0"/>
                <a:cs typeface="Times New Roman" pitchFamily="18" charset="0"/>
              </a:rPr>
              <a:t>bir yıl içindeki zeytin ağaçlarının mineral element ihtiyaçları ile karşılaştırılması (3000 </a:t>
            </a:r>
            <a:r>
              <a:rPr lang="tr-TR" sz="1400" dirty="0" smtClean="0">
                <a:latin typeface="Times New Roman" pitchFamily="18" charset="0"/>
                <a:cs typeface="Times New Roman" pitchFamily="18" charset="0"/>
              </a:rPr>
              <a:t>m3/ha)</a:t>
            </a:r>
            <a:endParaRPr lang="tr-TR" sz="1400" dirty="0">
              <a:latin typeface="Times New Roman" pitchFamily="18" charset="0"/>
              <a:cs typeface="Times New Roman" pitchFamily="18" charset="0"/>
            </a:endParaRPr>
          </a:p>
        </p:txBody>
      </p:sp>
      <p:pic>
        <p:nvPicPr>
          <p:cNvPr id="7" name="Resim 6"/>
          <p:cNvPicPr/>
          <p:nvPr/>
        </p:nvPicPr>
        <p:blipFill>
          <a:blip r:embed="rId3">
            <a:extLst>
              <a:ext uri="{28A0092B-C50C-407E-A947-70E740481C1C}">
                <a14:useLocalDpi xmlns:a14="http://schemas.microsoft.com/office/drawing/2010/main" val="0"/>
              </a:ext>
            </a:extLst>
          </a:blip>
          <a:srcRect/>
          <a:stretch>
            <a:fillRect/>
          </a:stretch>
        </p:blipFill>
        <p:spPr bwMode="auto">
          <a:xfrm>
            <a:off x="2040329" y="2482669"/>
            <a:ext cx="4837430" cy="2316763"/>
          </a:xfrm>
          <a:prstGeom prst="roundRect">
            <a:avLst>
              <a:gd name="adj" fmla="val 4167"/>
            </a:avLst>
          </a:prstGeom>
          <a:solidFill>
            <a:srgbClr val="FFFFFF"/>
          </a:solidFill>
          <a:ln w="7620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1129503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4031873"/>
          </a:xfrm>
          <a:prstGeom prst="rect">
            <a:avLst/>
          </a:prstGeom>
          <a:noFill/>
        </p:spPr>
        <p:txBody>
          <a:bodyPr wrap="square" rtlCol="0">
            <a:spAutoFit/>
          </a:bodyPr>
          <a:lstStyle/>
          <a:p>
            <a:pPr algn="just"/>
            <a:r>
              <a:rPr lang="tr-TR" sz="1600" dirty="0">
                <a:latin typeface="Times New Roman" pitchFamily="18" charset="0"/>
                <a:cs typeface="Times New Roman" pitchFamily="18" charset="0"/>
              </a:rPr>
              <a:t>Yağmurlu havalarda yetişen zeytin ağaçlarıyla karşılaştırıldığında, sulama </a:t>
            </a:r>
            <a:r>
              <a:rPr lang="tr-TR" sz="1600" dirty="0" smtClean="0">
                <a:latin typeface="Times New Roman" pitchFamily="18" charset="0"/>
                <a:cs typeface="Times New Roman" pitchFamily="18" charset="0"/>
              </a:rPr>
              <a:t>ortalama olarak %50 </a:t>
            </a:r>
            <a:r>
              <a:rPr lang="tr-TR" sz="1600" dirty="0">
                <a:latin typeface="Times New Roman" pitchFamily="18" charset="0"/>
                <a:cs typeface="Times New Roman" pitchFamily="18" charset="0"/>
              </a:rPr>
              <a:t>verim artışı </a:t>
            </a:r>
            <a:r>
              <a:rPr lang="tr-TR" sz="1600" dirty="0" smtClean="0">
                <a:latin typeface="Times New Roman" pitchFamily="18" charset="0"/>
                <a:cs typeface="Times New Roman" pitchFamily="18" charset="0"/>
              </a:rPr>
              <a:t>vermiştir</a:t>
            </a:r>
            <a:r>
              <a:rPr lang="tr-TR" sz="1600" dirty="0">
                <a:latin typeface="Times New Roman" pitchFamily="18" charset="0"/>
                <a:cs typeface="Times New Roman" pitchFamily="18" charset="0"/>
              </a:rPr>
              <a:t>. Sulama uygulaması sofralık zeytin için çok önemli parametreler olan ağırlık ve </a:t>
            </a:r>
            <a:r>
              <a:rPr lang="tr-TR" sz="1600" dirty="0" smtClean="0">
                <a:latin typeface="Times New Roman" pitchFamily="18" charset="0"/>
                <a:cs typeface="Times New Roman" pitchFamily="18" charset="0"/>
              </a:rPr>
              <a:t>et/çekirdek </a:t>
            </a:r>
            <a:r>
              <a:rPr lang="tr-TR" sz="1600" dirty="0">
                <a:latin typeface="Times New Roman" pitchFamily="18" charset="0"/>
                <a:cs typeface="Times New Roman" pitchFamily="18" charset="0"/>
              </a:rPr>
              <a:t>oranı gibi meyve özelliklerini geliştirmiştir</a:t>
            </a:r>
            <a:r>
              <a:rPr lang="tr-TR" sz="1600" dirty="0" smtClean="0">
                <a:latin typeface="Times New Roman" pitchFamily="18" charset="0"/>
                <a:cs typeface="Times New Roman" pitchFamily="18" charset="0"/>
              </a:rPr>
              <a:t>.</a:t>
            </a:r>
          </a:p>
          <a:p>
            <a:pPr algn="just"/>
            <a:endParaRPr lang="tr-TR" sz="1600" dirty="0">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Sürdürülebilir bir toprak yönetimi ile ilgili olarak, arıtılmış atık su ile toprakta dağıtılan toplam organik madde </a:t>
            </a:r>
            <a:r>
              <a:rPr lang="tr-TR" sz="1600" dirty="0" smtClean="0">
                <a:latin typeface="Times New Roman" pitchFamily="18" charset="0"/>
                <a:cs typeface="Times New Roman" pitchFamily="18" charset="0"/>
              </a:rPr>
              <a:t>ortalama </a:t>
            </a:r>
            <a:r>
              <a:rPr lang="tr-TR" sz="1600" dirty="0">
                <a:latin typeface="Times New Roman" pitchFamily="18" charset="0"/>
                <a:cs typeface="Times New Roman" pitchFamily="18" charset="0"/>
              </a:rPr>
              <a:t>olarak 0,12 </a:t>
            </a:r>
            <a:r>
              <a:rPr lang="tr-TR" sz="1600" dirty="0" smtClean="0">
                <a:latin typeface="Times New Roman" pitchFamily="18" charset="0"/>
                <a:cs typeface="Times New Roman" pitchFamily="18" charset="0"/>
              </a:rPr>
              <a:t>t/ha ; </a:t>
            </a:r>
            <a:r>
              <a:rPr lang="tr-TR" sz="1600" dirty="0">
                <a:latin typeface="Times New Roman" pitchFamily="18" charset="0"/>
                <a:cs typeface="Times New Roman" pitchFamily="18" charset="0"/>
              </a:rPr>
              <a:t>bu miktar ve zeytin bahçesinin içindeki diğer organik kaynaklardan gelen miktar (eski yapraklar, budama materyali ve çim örtüsü) yaklaşık 2.3 </a:t>
            </a:r>
            <a:r>
              <a:rPr lang="tr-TR" sz="1600" dirty="0" smtClean="0">
                <a:latin typeface="Times New Roman" pitchFamily="18" charset="0"/>
                <a:cs typeface="Times New Roman" pitchFamily="18" charset="0"/>
              </a:rPr>
              <a:t>t/</a:t>
            </a:r>
            <a:r>
              <a:rPr lang="tr-TR" sz="1600" dirty="0" err="1" smtClean="0">
                <a:latin typeface="Times New Roman" pitchFamily="18" charset="0"/>
                <a:cs typeface="Times New Roman" pitchFamily="18" charset="0"/>
              </a:rPr>
              <a:t>ha.yıl</a:t>
            </a: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humus üretebilir</a:t>
            </a:r>
            <a:r>
              <a:rPr lang="tr-TR" sz="1600" dirty="0" smtClean="0">
                <a:latin typeface="Times New Roman" pitchFamily="18" charset="0"/>
                <a:cs typeface="Times New Roman" pitchFamily="18" charset="0"/>
              </a:rPr>
              <a:t>.</a:t>
            </a:r>
          </a:p>
          <a:p>
            <a:pPr algn="just"/>
            <a:endParaRPr lang="tr-TR" sz="1600" dirty="0">
              <a:latin typeface="Times New Roman" pitchFamily="18" charset="0"/>
              <a:cs typeface="Times New Roman" pitchFamily="18" charset="0"/>
            </a:endParaRPr>
          </a:p>
          <a:p>
            <a:pPr algn="just"/>
            <a:r>
              <a:rPr lang="tr-TR" sz="1600" dirty="0" err="1">
                <a:latin typeface="Times New Roman" pitchFamily="18" charset="0"/>
                <a:cs typeface="Times New Roman" pitchFamily="18" charset="0"/>
              </a:rPr>
              <a:t>Fekal</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koliformlar</a:t>
            </a:r>
            <a:r>
              <a:rPr lang="tr-TR" sz="1600" dirty="0">
                <a:latin typeface="Times New Roman" pitchFamily="18" charset="0"/>
                <a:cs typeface="Times New Roman" pitchFamily="18" charset="0"/>
              </a:rPr>
              <a:t> sulanan toprakta sulanmayanlardan daha yüksek olma eğilimindedir. Toprak </a:t>
            </a:r>
            <a:r>
              <a:rPr lang="tr-TR" sz="1600" dirty="0" err="1">
                <a:latin typeface="Times New Roman" pitchFamily="18" charset="0"/>
                <a:cs typeface="Times New Roman" pitchFamily="18" charset="0"/>
              </a:rPr>
              <a:t>fekal</a:t>
            </a:r>
            <a:r>
              <a:rPr lang="tr-TR" sz="1600" dirty="0">
                <a:latin typeface="Times New Roman" pitchFamily="18" charset="0"/>
                <a:cs typeface="Times New Roman" pitchFamily="18" charset="0"/>
              </a:rPr>
              <a:t> kirliliği, suyun hijyenik kalitesine göre, 0.37 ila 270 </a:t>
            </a:r>
            <a:r>
              <a:rPr lang="tr-TR" sz="1600" dirty="0" err="1" smtClean="0">
                <a:latin typeface="Times New Roman" pitchFamily="18" charset="0"/>
                <a:cs typeface="Times New Roman" pitchFamily="18" charset="0"/>
              </a:rPr>
              <a:t>cfu</a:t>
            </a:r>
            <a:r>
              <a:rPr lang="tr-TR" sz="1600" dirty="0" smtClean="0">
                <a:latin typeface="Times New Roman" pitchFamily="18" charset="0"/>
                <a:cs typeface="Times New Roman" pitchFamily="18" charset="0"/>
              </a:rPr>
              <a:t>/g arasında </a:t>
            </a:r>
            <a:r>
              <a:rPr lang="tr-TR" sz="1600" dirty="0">
                <a:latin typeface="Times New Roman" pitchFamily="18" charset="0"/>
                <a:cs typeface="Times New Roman" pitchFamily="18" charset="0"/>
              </a:rPr>
              <a:t>değişmekteydi ve toprak profiline derinlemesine </a:t>
            </a:r>
            <a:r>
              <a:rPr lang="tr-TR" sz="1600" dirty="0" smtClean="0">
                <a:latin typeface="Times New Roman" pitchFamily="18" charset="0"/>
                <a:cs typeface="Times New Roman" pitchFamily="18" charset="0"/>
              </a:rPr>
              <a:t>girmedi </a:t>
            </a:r>
            <a:r>
              <a:rPr lang="tr-TR" sz="1600" dirty="0">
                <a:latin typeface="Times New Roman" pitchFamily="18" charset="0"/>
                <a:cs typeface="Times New Roman" pitchFamily="18" charset="0"/>
              </a:rPr>
              <a:t>ve damlatıcı altındaki ıslak alana yayılamadı.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Doğrudan </a:t>
            </a:r>
            <a:r>
              <a:rPr lang="tr-TR" sz="1600" dirty="0" err="1">
                <a:latin typeface="Times New Roman" pitchFamily="18" charset="0"/>
                <a:cs typeface="Times New Roman" pitchFamily="18" charset="0"/>
              </a:rPr>
              <a:t>kanopiden</a:t>
            </a:r>
            <a:r>
              <a:rPr lang="tr-TR" sz="1600" dirty="0">
                <a:latin typeface="Times New Roman" pitchFamily="18" charset="0"/>
                <a:cs typeface="Times New Roman" pitchFamily="18" charset="0"/>
              </a:rPr>
              <a:t> toplanan meyvelerde dışkı </a:t>
            </a:r>
            <a:r>
              <a:rPr lang="tr-TR" sz="1600" dirty="0" err="1">
                <a:latin typeface="Times New Roman" pitchFamily="18" charset="0"/>
                <a:cs typeface="Times New Roman" pitchFamily="18" charset="0"/>
              </a:rPr>
              <a:t>kontaminasyonu</a:t>
            </a:r>
            <a:r>
              <a:rPr lang="tr-TR" sz="1600" dirty="0">
                <a:latin typeface="Times New Roman" pitchFamily="18" charset="0"/>
                <a:cs typeface="Times New Roman" pitchFamily="18" charset="0"/>
              </a:rPr>
              <a:t> kaydedilmedi. Sadece bir durumda </a:t>
            </a:r>
            <a:r>
              <a:rPr lang="tr-TR" sz="1600" dirty="0" smtClean="0">
                <a:latin typeface="Times New Roman" pitchFamily="18" charset="0"/>
                <a:cs typeface="Times New Roman" pitchFamily="18" charset="0"/>
              </a:rPr>
              <a:t>çok </a:t>
            </a:r>
            <a:r>
              <a:rPr lang="tr-TR" sz="1600" dirty="0">
                <a:latin typeface="Times New Roman" pitchFamily="18" charset="0"/>
                <a:cs typeface="Times New Roman" pitchFamily="18" charset="0"/>
              </a:rPr>
              <a:t>zayıf bir kirlilik </a:t>
            </a:r>
            <a:r>
              <a:rPr lang="tr-TR" sz="1600" dirty="0" smtClean="0">
                <a:latin typeface="Times New Roman" pitchFamily="18" charset="0"/>
                <a:cs typeface="Times New Roman" pitchFamily="18" charset="0"/>
              </a:rPr>
              <a:t>ölçülmüştür.</a:t>
            </a:r>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1688786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757196" y="933256"/>
            <a:ext cx="7703236" cy="5262979"/>
          </a:xfrm>
          <a:prstGeom prst="rect">
            <a:avLst/>
          </a:prstGeom>
          <a:noFill/>
        </p:spPr>
        <p:txBody>
          <a:bodyPr wrap="square" rtlCol="0">
            <a:spAutoFit/>
          </a:bodyPr>
          <a:lstStyle/>
          <a:p>
            <a:pPr algn="just"/>
            <a:r>
              <a:rPr lang="tr-TR" sz="1600" dirty="0">
                <a:solidFill>
                  <a:schemeClr val="tx1">
                    <a:lumMod val="95000"/>
                    <a:lumOff val="5000"/>
                  </a:schemeClr>
                </a:solidFill>
                <a:latin typeface="Times New Roman" pitchFamily="18" charset="0"/>
                <a:cs typeface="Times New Roman" pitchFamily="18" charset="0"/>
              </a:rPr>
              <a:t>Güney İtalya'daki su stresini azaltmak </a:t>
            </a:r>
            <a:r>
              <a:rPr lang="tr-TR" sz="1600" dirty="0" smtClean="0">
                <a:solidFill>
                  <a:schemeClr val="tx1">
                    <a:lumMod val="95000"/>
                    <a:lumOff val="5000"/>
                  </a:schemeClr>
                </a:solidFill>
                <a:latin typeface="Times New Roman" pitchFamily="18" charset="0"/>
                <a:cs typeface="Times New Roman" pitchFamily="18" charset="0"/>
              </a:rPr>
              <a:t>için üç </a:t>
            </a:r>
            <a:r>
              <a:rPr lang="tr-TR" sz="1600" dirty="0">
                <a:solidFill>
                  <a:schemeClr val="tx1">
                    <a:lumMod val="95000"/>
                    <a:lumOff val="5000"/>
                  </a:schemeClr>
                </a:solidFill>
                <a:latin typeface="Times New Roman" pitchFamily="18" charset="0"/>
                <a:cs typeface="Times New Roman" pitchFamily="18" charset="0"/>
              </a:rPr>
              <a:t>bölgede </a:t>
            </a:r>
            <a:r>
              <a:rPr lang="tr-TR" sz="1600" dirty="0" smtClean="0">
                <a:solidFill>
                  <a:schemeClr val="tx1">
                    <a:lumMod val="95000"/>
                    <a:lumOff val="5000"/>
                  </a:schemeClr>
                </a:solidFill>
                <a:latin typeface="Times New Roman" pitchFamily="18" charset="0"/>
                <a:cs typeface="Times New Roman" pitchFamily="18" charset="0"/>
              </a:rPr>
              <a:t>yürütülen AR-GE </a:t>
            </a:r>
            <a:r>
              <a:rPr lang="tr-TR" sz="1600" dirty="0">
                <a:solidFill>
                  <a:schemeClr val="tx1">
                    <a:lumMod val="95000"/>
                    <a:lumOff val="5000"/>
                  </a:schemeClr>
                </a:solidFill>
                <a:latin typeface="Times New Roman" pitchFamily="18" charset="0"/>
                <a:cs typeface="Times New Roman" pitchFamily="18" charset="0"/>
              </a:rPr>
              <a:t>ve eğitim </a:t>
            </a:r>
            <a:r>
              <a:rPr lang="tr-TR" sz="1600" dirty="0" smtClean="0">
                <a:solidFill>
                  <a:schemeClr val="tx1">
                    <a:lumMod val="95000"/>
                    <a:lumOff val="5000"/>
                  </a:schemeClr>
                </a:solidFill>
                <a:latin typeface="Times New Roman" pitchFamily="18" charset="0"/>
                <a:cs typeface="Times New Roman" pitchFamily="18" charset="0"/>
              </a:rPr>
              <a:t>projesi;</a:t>
            </a:r>
          </a:p>
          <a:p>
            <a:pPr algn="just"/>
            <a:endParaRPr lang="tr-TR" sz="1600" dirty="0" smtClean="0">
              <a:solidFill>
                <a:schemeClr val="tx1">
                  <a:lumMod val="95000"/>
                  <a:lumOff val="5000"/>
                </a:schemeClr>
              </a:solidFill>
              <a:latin typeface="Times New Roman" pitchFamily="18" charset="0"/>
              <a:cs typeface="Times New Roman" pitchFamily="18" charset="0"/>
            </a:endParaRPr>
          </a:p>
          <a:p>
            <a:pPr algn="just"/>
            <a:r>
              <a:rPr lang="tr-TR" sz="1600" dirty="0" smtClean="0">
                <a:solidFill>
                  <a:schemeClr val="tx1">
                    <a:lumMod val="95000"/>
                    <a:lumOff val="5000"/>
                  </a:schemeClr>
                </a:solidFill>
                <a:latin typeface="Times New Roman" pitchFamily="18" charset="0"/>
                <a:cs typeface="Times New Roman" pitchFamily="18" charset="0"/>
              </a:rPr>
              <a:t>Bu bölgeler,</a:t>
            </a:r>
          </a:p>
          <a:p>
            <a:pPr marL="285750" indent="-285750" algn="just">
              <a:buClr>
                <a:schemeClr val="accent6">
                  <a:lumMod val="75000"/>
                </a:schemeClr>
              </a:buClr>
              <a:buFont typeface="Wingdings" pitchFamily="2" charset="2"/>
              <a:buChar char="v"/>
            </a:pPr>
            <a:r>
              <a:rPr lang="tr-TR" sz="1600" b="1" dirty="0" err="1" smtClean="0">
                <a:solidFill>
                  <a:schemeClr val="accent6">
                    <a:lumMod val="75000"/>
                  </a:schemeClr>
                </a:solidFill>
                <a:latin typeface="Times New Roman" pitchFamily="18" charset="0"/>
                <a:cs typeface="Times New Roman" pitchFamily="18" charset="0"/>
              </a:rPr>
              <a:t>Apulia</a:t>
            </a:r>
            <a:r>
              <a:rPr lang="tr-TR" sz="1600" b="1" dirty="0" smtClean="0">
                <a:solidFill>
                  <a:schemeClr val="accent6">
                    <a:lumMod val="75000"/>
                  </a:schemeClr>
                </a:solidFill>
                <a:latin typeface="Times New Roman" pitchFamily="18" charset="0"/>
                <a:cs typeface="Times New Roman" pitchFamily="18" charset="0"/>
              </a:rPr>
              <a:t>,</a:t>
            </a:r>
          </a:p>
          <a:p>
            <a:pPr marL="285750" indent="-285750" algn="just">
              <a:buClr>
                <a:schemeClr val="accent6">
                  <a:lumMod val="75000"/>
                </a:schemeClr>
              </a:buClr>
              <a:buFont typeface="Wingdings" pitchFamily="2" charset="2"/>
              <a:buChar char="v"/>
            </a:pPr>
            <a:r>
              <a:rPr lang="tr-TR" sz="1600" b="1" dirty="0" smtClean="0">
                <a:solidFill>
                  <a:schemeClr val="accent6">
                    <a:lumMod val="75000"/>
                  </a:schemeClr>
                </a:solidFill>
                <a:latin typeface="Times New Roman" pitchFamily="18" charset="0"/>
                <a:cs typeface="Times New Roman" pitchFamily="18" charset="0"/>
              </a:rPr>
              <a:t>Sicilya, </a:t>
            </a:r>
          </a:p>
          <a:p>
            <a:pPr marL="285750" indent="-285750" algn="just">
              <a:buClr>
                <a:schemeClr val="accent6">
                  <a:lumMod val="75000"/>
                </a:schemeClr>
              </a:buClr>
              <a:buFont typeface="Wingdings" pitchFamily="2" charset="2"/>
              <a:buChar char="v"/>
            </a:pPr>
            <a:r>
              <a:rPr lang="tr-TR" sz="1600" b="1" dirty="0" err="1" smtClean="0">
                <a:solidFill>
                  <a:schemeClr val="accent6">
                    <a:lumMod val="75000"/>
                  </a:schemeClr>
                </a:solidFill>
                <a:latin typeface="Times New Roman" pitchFamily="18" charset="0"/>
                <a:cs typeface="Times New Roman" pitchFamily="18" charset="0"/>
              </a:rPr>
              <a:t>Basilicata</a:t>
            </a:r>
            <a:r>
              <a:rPr lang="tr-TR" sz="1600" b="1" dirty="0" smtClean="0">
                <a:solidFill>
                  <a:schemeClr val="accent6">
                    <a:lumMod val="75000"/>
                  </a:schemeClr>
                </a:solidFill>
                <a:latin typeface="Times New Roman" pitchFamily="18" charset="0"/>
                <a:cs typeface="Times New Roman" pitchFamily="18" charset="0"/>
              </a:rPr>
              <a:t>,</a:t>
            </a:r>
            <a:endParaRPr lang="tr-TR" sz="1600" b="1" dirty="0">
              <a:solidFill>
                <a:schemeClr val="accent6">
                  <a:lumMod val="75000"/>
                </a:schemeClr>
              </a:solidFill>
              <a:latin typeface="Times New Roman" pitchFamily="18" charset="0"/>
              <a:cs typeface="Times New Roman" pitchFamily="18" charset="0"/>
            </a:endParaRPr>
          </a:p>
          <a:p>
            <a:pPr algn="just">
              <a:buClr>
                <a:schemeClr val="accent4">
                  <a:lumMod val="75000"/>
                </a:schemeClr>
              </a:buClr>
            </a:pPr>
            <a:endParaRPr lang="tr-TR" sz="1600" dirty="0">
              <a:solidFill>
                <a:schemeClr val="tx1">
                  <a:lumMod val="95000"/>
                  <a:lumOff val="5000"/>
                </a:schemeClr>
              </a:solidFill>
              <a:latin typeface="Times New Roman" pitchFamily="18" charset="0"/>
              <a:cs typeface="Times New Roman" pitchFamily="18" charset="0"/>
            </a:endParaRPr>
          </a:p>
          <a:p>
            <a:pPr algn="just">
              <a:buClr>
                <a:schemeClr val="accent4">
                  <a:lumMod val="75000"/>
                </a:schemeClr>
              </a:buClr>
            </a:pPr>
            <a:r>
              <a:rPr lang="tr-TR" sz="1600" dirty="0" smtClean="0">
                <a:solidFill>
                  <a:schemeClr val="tx1">
                    <a:lumMod val="95000"/>
                    <a:lumOff val="5000"/>
                  </a:schemeClr>
                </a:solidFill>
                <a:latin typeface="Times New Roman" pitchFamily="18" charset="0"/>
                <a:cs typeface="Times New Roman" pitchFamily="18" charset="0"/>
              </a:rPr>
              <a:t>Projenin </a:t>
            </a:r>
            <a:r>
              <a:rPr lang="tr-TR" sz="1600" dirty="0">
                <a:solidFill>
                  <a:schemeClr val="tx1">
                    <a:lumMod val="95000"/>
                    <a:lumOff val="5000"/>
                  </a:schemeClr>
                </a:solidFill>
                <a:latin typeface="Times New Roman" pitchFamily="18" charset="0"/>
                <a:cs typeface="Times New Roman" pitchFamily="18" charset="0"/>
              </a:rPr>
              <a:t>çevrilen adı “</a:t>
            </a:r>
            <a:r>
              <a:rPr lang="tr-TR" sz="1600" b="1" dirty="0">
                <a:solidFill>
                  <a:schemeClr val="accent6">
                    <a:lumMod val="75000"/>
                  </a:schemeClr>
                </a:solidFill>
                <a:latin typeface="Times New Roman" pitchFamily="18" charset="0"/>
                <a:cs typeface="Times New Roman" pitchFamily="18" charset="0"/>
              </a:rPr>
              <a:t>Güney İtalya'da </a:t>
            </a:r>
            <a:r>
              <a:rPr lang="tr-TR" sz="1600" b="1" dirty="0" smtClean="0">
                <a:solidFill>
                  <a:schemeClr val="accent6">
                    <a:lumMod val="75000"/>
                  </a:schemeClr>
                </a:solidFill>
                <a:latin typeface="Times New Roman" pitchFamily="18" charset="0"/>
                <a:cs typeface="Times New Roman" pitchFamily="18" charset="0"/>
              </a:rPr>
              <a:t>acil su ihtiyaçları için </a:t>
            </a:r>
            <a:r>
              <a:rPr lang="tr-TR" sz="1600" b="1" dirty="0">
                <a:solidFill>
                  <a:schemeClr val="accent6">
                    <a:lumMod val="75000"/>
                  </a:schemeClr>
                </a:solidFill>
                <a:latin typeface="Times New Roman" pitchFamily="18" charset="0"/>
                <a:cs typeface="Times New Roman" pitchFamily="18" charset="0"/>
              </a:rPr>
              <a:t>yenilikçi ve sürdürülebilir teknolojiler</a:t>
            </a:r>
            <a:r>
              <a:rPr lang="tr-TR" sz="1600" dirty="0">
                <a:solidFill>
                  <a:schemeClr val="tx1">
                    <a:lumMod val="95000"/>
                    <a:lumOff val="5000"/>
                  </a:schemeClr>
                </a:solidFill>
                <a:latin typeface="Times New Roman" pitchFamily="18" charset="0"/>
                <a:cs typeface="Times New Roman" pitchFamily="18" charset="0"/>
              </a:rPr>
              <a:t>” ve kısaltması </a:t>
            </a:r>
            <a:r>
              <a:rPr lang="tr-TR" sz="1600" b="1" dirty="0" err="1">
                <a:solidFill>
                  <a:schemeClr val="accent6">
                    <a:lumMod val="75000"/>
                  </a:schemeClr>
                </a:solidFill>
                <a:latin typeface="Times New Roman" pitchFamily="18" charset="0"/>
                <a:cs typeface="Times New Roman" pitchFamily="18" charset="0"/>
              </a:rPr>
              <a:t>AQUATEC</a:t>
            </a:r>
            <a:r>
              <a:rPr lang="tr-TR" sz="1600" dirty="0" err="1">
                <a:solidFill>
                  <a:schemeClr val="tx1">
                    <a:lumMod val="95000"/>
                    <a:lumOff val="5000"/>
                  </a:schemeClr>
                </a:solidFill>
                <a:latin typeface="Times New Roman" pitchFamily="18" charset="0"/>
                <a:cs typeface="Times New Roman" pitchFamily="18" charset="0"/>
              </a:rPr>
              <a:t>'tir</a:t>
            </a:r>
            <a:r>
              <a:rPr lang="tr-TR" sz="1600" dirty="0">
                <a:solidFill>
                  <a:schemeClr val="tx1">
                    <a:lumMod val="95000"/>
                    <a:lumOff val="5000"/>
                  </a:schemeClr>
                </a:solidFill>
                <a:latin typeface="Times New Roman" pitchFamily="18" charset="0"/>
                <a:cs typeface="Times New Roman" pitchFamily="18" charset="0"/>
              </a:rPr>
              <a:t>. </a:t>
            </a:r>
            <a:endParaRPr lang="tr-TR" sz="1600" dirty="0" smtClean="0">
              <a:solidFill>
                <a:schemeClr val="tx1">
                  <a:lumMod val="95000"/>
                  <a:lumOff val="5000"/>
                </a:schemeClr>
              </a:solidFill>
              <a:latin typeface="Times New Roman" pitchFamily="18" charset="0"/>
              <a:cs typeface="Times New Roman" pitchFamily="18" charset="0"/>
            </a:endParaRPr>
          </a:p>
          <a:p>
            <a:pPr algn="just">
              <a:buClr>
                <a:schemeClr val="accent4">
                  <a:lumMod val="75000"/>
                </a:schemeClr>
              </a:buClr>
            </a:pPr>
            <a:endParaRPr lang="tr-TR" sz="1600" dirty="0">
              <a:solidFill>
                <a:schemeClr val="tx1">
                  <a:lumMod val="95000"/>
                  <a:lumOff val="5000"/>
                </a:schemeClr>
              </a:solidFill>
              <a:latin typeface="Times New Roman" pitchFamily="18" charset="0"/>
              <a:cs typeface="Times New Roman" pitchFamily="18" charset="0"/>
            </a:endParaRPr>
          </a:p>
          <a:p>
            <a:pPr algn="just">
              <a:buClr>
                <a:schemeClr val="accent4">
                  <a:lumMod val="75000"/>
                </a:schemeClr>
              </a:buClr>
            </a:pPr>
            <a:r>
              <a:rPr lang="tr-TR" sz="1600" dirty="0" smtClean="0">
                <a:solidFill>
                  <a:schemeClr val="tx1">
                    <a:lumMod val="95000"/>
                    <a:lumOff val="5000"/>
                  </a:schemeClr>
                </a:solidFill>
                <a:latin typeface="Times New Roman" pitchFamily="18" charset="0"/>
                <a:cs typeface="Times New Roman" pitchFamily="18" charset="0"/>
              </a:rPr>
              <a:t>Ulusal </a:t>
            </a:r>
            <a:r>
              <a:rPr lang="tr-TR" sz="1600" dirty="0">
                <a:solidFill>
                  <a:schemeClr val="tx1">
                    <a:lumMod val="95000"/>
                    <a:lumOff val="5000"/>
                  </a:schemeClr>
                </a:solidFill>
                <a:latin typeface="Times New Roman" pitchFamily="18" charset="0"/>
                <a:cs typeface="Times New Roman" pitchFamily="18" charset="0"/>
              </a:rPr>
              <a:t>Araştırma Konseyi (</a:t>
            </a:r>
            <a:r>
              <a:rPr lang="tr-TR" sz="1600" b="1" dirty="0">
                <a:solidFill>
                  <a:schemeClr val="accent6">
                    <a:lumMod val="75000"/>
                  </a:schemeClr>
                </a:solidFill>
                <a:latin typeface="Times New Roman" pitchFamily="18" charset="0"/>
                <a:cs typeface="Times New Roman" pitchFamily="18" charset="0"/>
              </a:rPr>
              <a:t>CNR</a:t>
            </a:r>
            <a:r>
              <a:rPr lang="tr-TR" sz="1600" dirty="0" smtClean="0">
                <a:solidFill>
                  <a:schemeClr val="tx1">
                    <a:lumMod val="95000"/>
                    <a:lumOff val="5000"/>
                  </a:schemeClr>
                </a:solidFill>
                <a:latin typeface="Times New Roman" pitchFamily="18" charset="0"/>
                <a:cs typeface="Times New Roman" pitchFamily="18" charset="0"/>
              </a:rPr>
              <a:t>), </a:t>
            </a:r>
            <a:r>
              <a:rPr lang="tr-TR" sz="1600" dirty="0">
                <a:solidFill>
                  <a:schemeClr val="tx1">
                    <a:lumMod val="95000"/>
                    <a:lumOff val="5000"/>
                  </a:schemeClr>
                </a:solidFill>
                <a:latin typeface="Times New Roman" pitchFamily="18" charset="0"/>
                <a:cs typeface="Times New Roman" pitchFamily="18" charset="0"/>
              </a:rPr>
              <a:t>İtalyan Su Araştırmaları Enstitüsü (</a:t>
            </a:r>
            <a:r>
              <a:rPr lang="tr-TR" sz="1600" b="1" dirty="0">
                <a:solidFill>
                  <a:schemeClr val="accent6">
                    <a:lumMod val="75000"/>
                  </a:schemeClr>
                </a:solidFill>
                <a:latin typeface="Times New Roman" pitchFamily="18" charset="0"/>
                <a:cs typeface="Times New Roman" pitchFamily="18" charset="0"/>
              </a:rPr>
              <a:t>IRSA</a:t>
            </a:r>
            <a:r>
              <a:rPr lang="tr-TR" sz="1600" dirty="0">
                <a:solidFill>
                  <a:schemeClr val="tx1">
                    <a:lumMod val="95000"/>
                    <a:lumOff val="5000"/>
                  </a:schemeClr>
                </a:solidFill>
                <a:latin typeface="Times New Roman" pitchFamily="18" charset="0"/>
                <a:cs typeface="Times New Roman" pitchFamily="18" charset="0"/>
              </a:rPr>
              <a:t>) tarafından koordine </a:t>
            </a:r>
            <a:r>
              <a:rPr lang="tr-TR" sz="1600" dirty="0" smtClean="0">
                <a:solidFill>
                  <a:schemeClr val="tx1">
                    <a:lumMod val="95000"/>
                    <a:lumOff val="5000"/>
                  </a:schemeClr>
                </a:solidFill>
                <a:latin typeface="Times New Roman" pitchFamily="18" charset="0"/>
                <a:cs typeface="Times New Roman" pitchFamily="18" charset="0"/>
              </a:rPr>
              <a:t>edilen bir projedir.</a:t>
            </a:r>
            <a:r>
              <a:rPr lang="tr-TR" sz="1600" dirty="0">
                <a:solidFill>
                  <a:schemeClr val="tx1">
                    <a:lumMod val="95000"/>
                    <a:lumOff val="5000"/>
                  </a:schemeClr>
                </a:solidFill>
                <a:latin typeface="Times New Roman" pitchFamily="18" charset="0"/>
                <a:cs typeface="Times New Roman" pitchFamily="18" charset="0"/>
              </a:rPr>
              <a:t> </a:t>
            </a:r>
            <a:endParaRPr lang="tr-TR" sz="1600" dirty="0" smtClean="0">
              <a:solidFill>
                <a:schemeClr val="tx1">
                  <a:lumMod val="95000"/>
                  <a:lumOff val="5000"/>
                </a:schemeClr>
              </a:solidFill>
              <a:latin typeface="Times New Roman" pitchFamily="18" charset="0"/>
              <a:cs typeface="Times New Roman" pitchFamily="18" charset="0"/>
            </a:endParaRPr>
          </a:p>
          <a:p>
            <a:pPr algn="just">
              <a:buClr>
                <a:schemeClr val="accent4">
                  <a:lumMod val="75000"/>
                </a:schemeClr>
              </a:buClr>
            </a:pPr>
            <a:endParaRPr lang="tr-TR" sz="1600" dirty="0" smtClean="0">
              <a:solidFill>
                <a:schemeClr val="tx1">
                  <a:lumMod val="95000"/>
                  <a:lumOff val="5000"/>
                </a:schemeClr>
              </a:solidFill>
              <a:latin typeface="Times New Roman" pitchFamily="18" charset="0"/>
              <a:cs typeface="Times New Roman" pitchFamily="18" charset="0"/>
            </a:endParaRPr>
          </a:p>
          <a:p>
            <a:pPr algn="just">
              <a:buClr>
                <a:schemeClr val="accent4">
                  <a:lumMod val="75000"/>
                </a:schemeClr>
              </a:buClr>
            </a:pPr>
            <a:r>
              <a:rPr lang="tr-TR" sz="1600" dirty="0" smtClean="0">
                <a:solidFill>
                  <a:schemeClr val="tx1">
                    <a:lumMod val="95000"/>
                    <a:lumOff val="5000"/>
                  </a:schemeClr>
                </a:solidFill>
                <a:latin typeface="Times New Roman" pitchFamily="18" charset="0"/>
                <a:cs typeface="Times New Roman" pitchFamily="18" charset="0"/>
              </a:rPr>
              <a:t>Avrupa </a:t>
            </a:r>
            <a:r>
              <a:rPr lang="tr-TR" sz="1600" dirty="0">
                <a:solidFill>
                  <a:schemeClr val="tx1">
                    <a:lumMod val="95000"/>
                    <a:lumOff val="5000"/>
                  </a:schemeClr>
                </a:solidFill>
                <a:latin typeface="Times New Roman" pitchFamily="18" charset="0"/>
                <a:cs typeface="Times New Roman" pitchFamily="18" charset="0"/>
              </a:rPr>
              <a:t>Topluluğu </a:t>
            </a:r>
            <a:r>
              <a:rPr lang="tr-TR" sz="1600" dirty="0" smtClean="0">
                <a:solidFill>
                  <a:schemeClr val="tx1">
                    <a:lumMod val="95000"/>
                    <a:lumOff val="5000"/>
                  </a:schemeClr>
                </a:solidFill>
                <a:latin typeface="Times New Roman" pitchFamily="18" charset="0"/>
                <a:cs typeface="Times New Roman" pitchFamily="18" charset="0"/>
              </a:rPr>
              <a:t>(%50</a:t>
            </a:r>
            <a:r>
              <a:rPr lang="tr-TR" sz="1600" dirty="0">
                <a:solidFill>
                  <a:schemeClr val="tx1">
                    <a:lumMod val="95000"/>
                    <a:lumOff val="5000"/>
                  </a:schemeClr>
                </a:solidFill>
                <a:latin typeface="Times New Roman" pitchFamily="18" charset="0"/>
                <a:cs typeface="Times New Roman" pitchFamily="18" charset="0"/>
              </a:rPr>
              <a:t>) ve İtalyan Hükümeti </a:t>
            </a:r>
            <a:r>
              <a:rPr lang="tr-TR" sz="1600" dirty="0" smtClean="0">
                <a:solidFill>
                  <a:schemeClr val="tx1">
                    <a:lumMod val="95000"/>
                    <a:lumOff val="5000"/>
                  </a:schemeClr>
                </a:solidFill>
                <a:latin typeface="Times New Roman" pitchFamily="18" charset="0"/>
                <a:cs typeface="Times New Roman" pitchFamily="18" charset="0"/>
              </a:rPr>
              <a:t>(%50</a:t>
            </a:r>
            <a:r>
              <a:rPr lang="tr-TR" sz="1600" dirty="0">
                <a:solidFill>
                  <a:schemeClr val="tx1">
                    <a:lumMod val="95000"/>
                    <a:lumOff val="5000"/>
                  </a:schemeClr>
                </a:solidFill>
                <a:latin typeface="Times New Roman" pitchFamily="18" charset="0"/>
                <a:cs typeface="Times New Roman" pitchFamily="18" charset="0"/>
              </a:rPr>
              <a:t>) tarafından dört yıllık bir süre için yaklaşık 19.000.000 Avro (Nisan 2002 </a:t>
            </a:r>
            <a:r>
              <a:rPr lang="tr-TR" sz="1600" dirty="0" smtClean="0">
                <a:solidFill>
                  <a:schemeClr val="tx1">
                    <a:lumMod val="95000"/>
                    <a:lumOff val="5000"/>
                  </a:schemeClr>
                </a:solidFill>
                <a:latin typeface="Times New Roman" pitchFamily="18" charset="0"/>
                <a:cs typeface="Times New Roman" pitchFamily="18" charset="0"/>
              </a:rPr>
              <a:t>-Mart </a:t>
            </a:r>
            <a:r>
              <a:rPr lang="tr-TR" sz="1600" dirty="0">
                <a:solidFill>
                  <a:schemeClr val="tx1">
                    <a:lumMod val="95000"/>
                    <a:lumOff val="5000"/>
                  </a:schemeClr>
                </a:solidFill>
                <a:latin typeface="Times New Roman" pitchFamily="18" charset="0"/>
                <a:cs typeface="Times New Roman" pitchFamily="18" charset="0"/>
              </a:rPr>
              <a:t>2006) </a:t>
            </a:r>
            <a:r>
              <a:rPr lang="tr-TR" sz="1600" dirty="0" smtClean="0">
                <a:solidFill>
                  <a:schemeClr val="tx1">
                    <a:lumMod val="95000"/>
                    <a:lumOff val="5000"/>
                  </a:schemeClr>
                </a:solidFill>
                <a:latin typeface="Times New Roman" pitchFamily="18" charset="0"/>
                <a:cs typeface="Times New Roman" pitchFamily="18" charset="0"/>
              </a:rPr>
              <a:t>finanse </a:t>
            </a:r>
            <a:r>
              <a:rPr lang="tr-TR" sz="1600" dirty="0">
                <a:solidFill>
                  <a:schemeClr val="tx1">
                    <a:lumMod val="95000"/>
                    <a:lumOff val="5000"/>
                  </a:schemeClr>
                </a:solidFill>
                <a:latin typeface="Times New Roman" pitchFamily="18" charset="0"/>
                <a:cs typeface="Times New Roman" pitchFamily="18" charset="0"/>
              </a:rPr>
              <a:t>edilmiştir</a:t>
            </a:r>
            <a:r>
              <a:rPr lang="tr-TR" sz="1600" dirty="0" smtClean="0">
                <a:solidFill>
                  <a:schemeClr val="tx1">
                    <a:lumMod val="95000"/>
                    <a:lumOff val="5000"/>
                  </a:schemeClr>
                </a:solidFill>
                <a:latin typeface="Times New Roman" pitchFamily="18" charset="0"/>
                <a:cs typeface="Times New Roman" pitchFamily="18" charset="0"/>
              </a:rPr>
              <a:t>.</a:t>
            </a:r>
          </a:p>
          <a:p>
            <a:pPr algn="just">
              <a:buClr>
                <a:schemeClr val="accent4">
                  <a:lumMod val="75000"/>
                </a:schemeClr>
              </a:buClr>
            </a:pPr>
            <a:endParaRPr lang="tr-TR" sz="1600" dirty="0" smtClean="0">
              <a:solidFill>
                <a:schemeClr val="tx1">
                  <a:lumMod val="95000"/>
                  <a:lumOff val="5000"/>
                </a:schemeClr>
              </a:solidFill>
              <a:latin typeface="Times New Roman" pitchFamily="18" charset="0"/>
              <a:cs typeface="Times New Roman" pitchFamily="18" charset="0"/>
            </a:endParaRPr>
          </a:p>
          <a:p>
            <a:pPr algn="just">
              <a:buClr>
                <a:schemeClr val="accent4">
                  <a:lumMod val="75000"/>
                </a:schemeClr>
              </a:buClr>
            </a:pPr>
            <a:r>
              <a:rPr lang="tr-TR" sz="1600" dirty="0" smtClean="0">
                <a:solidFill>
                  <a:schemeClr val="tx1">
                    <a:lumMod val="95000"/>
                    <a:lumOff val="5000"/>
                  </a:schemeClr>
                </a:solidFill>
                <a:latin typeface="Times New Roman" pitchFamily="18" charset="0"/>
                <a:cs typeface="Times New Roman" pitchFamily="18" charset="0"/>
              </a:rPr>
              <a:t>IRSA-</a:t>
            </a:r>
            <a:r>
              <a:rPr lang="tr-TR" sz="1600" dirty="0" err="1" smtClean="0">
                <a:solidFill>
                  <a:schemeClr val="tx1">
                    <a:lumMod val="95000"/>
                    <a:lumOff val="5000"/>
                  </a:schemeClr>
                </a:solidFill>
                <a:latin typeface="Times New Roman" pitchFamily="18" charset="0"/>
                <a:cs typeface="Times New Roman" pitchFamily="18" charset="0"/>
              </a:rPr>
              <a:t>CNR'ye</a:t>
            </a:r>
            <a:r>
              <a:rPr lang="tr-TR" sz="1600" dirty="0" smtClean="0">
                <a:solidFill>
                  <a:schemeClr val="tx1">
                    <a:lumMod val="95000"/>
                    <a:lumOff val="5000"/>
                  </a:schemeClr>
                </a:solidFill>
                <a:latin typeface="Times New Roman" pitchFamily="18" charset="0"/>
                <a:cs typeface="Times New Roman" pitchFamily="18" charset="0"/>
              </a:rPr>
              <a:t> </a:t>
            </a:r>
            <a:r>
              <a:rPr lang="tr-TR" sz="1600" dirty="0">
                <a:solidFill>
                  <a:schemeClr val="tx1">
                    <a:lumMod val="95000"/>
                    <a:lumOff val="5000"/>
                  </a:schemeClr>
                </a:solidFill>
                <a:latin typeface="Times New Roman" pitchFamily="18" charset="0"/>
                <a:cs typeface="Times New Roman" pitchFamily="18" charset="0"/>
              </a:rPr>
              <a:t>ek olarak, katılımcılar beş üniversite (Bari, Napoli, </a:t>
            </a:r>
            <a:r>
              <a:rPr lang="tr-TR" sz="1600" dirty="0" err="1">
                <a:solidFill>
                  <a:schemeClr val="tx1">
                    <a:lumMod val="95000"/>
                    <a:lumOff val="5000"/>
                  </a:schemeClr>
                </a:solidFill>
                <a:latin typeface="Times New Roman" pitchFamily="18" charset="0"/>
                <a:cs typeface="Times New Roman" pitchFamily="18" charset="0"/>
              </a:rPr>
              <a:t>Catania</a:t>
            </a:r>
            <a:r>
              <a:rPr lang="tr-TR" sz="1600" dirty="0">
                <a:solidFill>
                  <a:schemeClr val="tx1">
                    <a:lumMod val="95000"/>
                    <a:lumOff val="5000"/>
                  </a:schemeClr>
                </a:solidFill>
                <a:latin typeface="Times New Roman" pitchFamily="18" charset="0"/>
                <a:cs typeface="Times New Roman" pitchFamily="18" charset="0"/>
              </a:rPr>
              <a:t>, </a:t>
            </a:r>
            <a:r>
              <a:rPr lang="tr-TR" sz="1600" dirty="0" err="1">
                <a:solidFill>
                  <a:schemeClr val="tx1">
                    <a:lumMod val="95000"/>
                    <a:lumOff val="5000"/>
                  </a:schemeClr>
                </a:solidFill>
                <a:latin typeface="Times New Roman" pitchFamily="18" charset="0"/>
                <a:cs typeface="Times New Roman" pitchFamily="18" charset="0"/>
              </a:rPr>
              <a:t>Basilicata</a:t>
            </a:r>
            <a:r>
              <a:rPr lang="tr-TR" sz="1600" dirty="0">
                <a:solidFill>
                  <a:schemeClr val="tx1">
                    <a:lumMod val="95000"/>
                    <a:lumOff val="5000"/>
                  </a:schemeClr>
                </a:solidFill>
                <a:latin typeface="Times New Roman" pitchFamily="18" charset="0"/>
                <a:cs typeface="Times New Roman" pitchFamily="18" charset="0"/>
              </a:rPr>
              <a:t>, </a:t>
            </a:r>
            <a:r>
              <a:rPr lang="tr-TR" sz="1600" dirty="0" err="1">
                <a:solidFill>
                  <a:schemeClr val="tx1">
                    <a:lumMod val="95000"/>
                    <a:lumOff val="5000"/>
                  </a:schemeClr>
                </a:solidFill>
                <a:latin typeface="Times New Roman" pitchFamily="18" charset="0"/>
                <a:cs typeface="Times New Roman" pitchFamily="18" charset="0"/>
              </a:rPr>
              <a:t>Calabria</a:t>
            </a:r>
            <a:r>
              <a:rPr lang="tr-TR" sz="1600" dirty="0">
                <a:solidFill>
                  <a:schemeClr val="tx1">
                    <a:lumMod val="95000"/>
                    <a:lumOff val="5000"/>
                  </a:schemeClr>
                </a:solidFill>
                <a:latin typeface="Times New Roman" pitchFamily="18" charset="0"/>
                <a:cs typeface="Times New Roman" pitchFamily="18" charset="0"/>
              </a:rPr>
              <a:t>) ve üç büyük özel Ar-Ge işletmesidir [</a:t>
            </a:r>
            <a:r>
              <a:rPr lang="tr-TR" sz="1600" dirty="0" err="1">
                <a:solidFill>
                  <a:schemeClr val="tx1">
                    <a:lumMod val="95000"/>
                    <a:lumOff val="5000"/>
                  </a:schemeClr>
                </a:solidFill>
                <a:latin typeface="Times New Roman" pitchFamily="18" charset="0"/>
                <a:cs typeface="Times New Roman" pitchFamily="18" charset="0"/>
              </a:rPr>
              <a:t>Enel-Hydro</a:t>
            </a:r>
            <a:r>
              <a:rPr lang="tr-TR" sz="1600" dirty="0">
                <a:solidFill>
                  <a:schemeClr val="tx1">
                    <a:lumMod val="95000"/>
                    <a:lumOff val="5000"/>
                  </a:schemeClr>
                </a:solidFill>
                <a:latin typeface="Times New Roman" pitchFamily="18" charset="0"/>
                <a:cs typeface="Times New Roman" pitchFamily="18" charset="0"/>
              </a:rPr>
              <a:t> (Sicilya), </a:t>
            </a:r>
            <a:r>
              <a:rPr lang="tr-TR" sz="1600" dirty="0" err="1">
                <a:solidFill>
                  <a:schemeClr val="tx1">
                    <a:lumMod val="95000"/>
                    <a:lumOff val="5000"/>
                  </a:schemeClr>
                </a:solidFill>
                <a:latin typeface="Times New Roman" pitchFamily="18" charset="0"/>
                <a:cs typeface="Times New Roman" pitchFamily="18" charset="0"/>
              </a:rPr>
              <a:t>Hydrocontrol</a:t>
            </a:r>
            <a:r>
              <a:rPr lang="tr-TR" sz="1600" dirty="0">
                <a:solidFill>
                  <a:schemeClr val="tx1">
                    <a:lumMod val="95000"/>
                    <a:lumOff val="5000"/>
                  </a:schemeClr>
                </a:solidFill>
                <a:latin typeface="Times New Roman" pitchFamily="18" charset="0"/>
                <a:cs typeface="Times New Roman" pitchFamily="18" charset="0"/>
              </a:rPr>
              <a:t> (</a:t>
            </a:r>
            <a:r>
              <a:rPr lang="tr-TR" sz="1600" dirty="0" err="1">
                <a:solidFill>
                  <a:schemeClr val="tx1">
                    <a:lumMod val="95000"/>
                    <a:lumOff val="5000"/>
                  </a:schemeClr>
                </a:solidFill>
                <a:latin typeface="Times New Roman" pitchFamily="18" charset="0"/>
                <a:cs typeface="Times New Roman" pitchFamily="18" charset="0"/>
              </a:rPr>
              <a:t>Sardinia</a:t>
            </a:r>
            <a:r>
              <a:rPr lang="tr-TR" sz="1600" dirty="0">
                <a:solidFill>
                  <a:schemeClr val="tx1">
                    <a:lumMod val="95000"/>
                    <a:lumOff val="5000"/>
                  </a:schemeClr>
                </a:solidFill>
                <a:latin typeface="Times New Roman" pitchFamily="18" charset="0"/>
                <a:cs typeface="Times New Roman" pitchFamily="18" charset="0"/>
              </a:rPr>
              <a:t>), </a:t>
            </a:r>
            <a:r>
              <a:rPr lang="tr-TR" sz="1600" dirty="0" err="1">
                <a:solidFill>
                  <a:schemeClr val="tx1">
                    <a:lumMod val="95000"/>
                    <a:lumOff val="5000"/>
                  </a:schemeClr>
                </a:solidFill>
                <a:latin typeface="Times New Roman" pitchFamily="18" charset="0"/>
                <a:cs typeface="Times New Roman" pitchFamily="18" charset="0"/>
              </a:rPr>
              <a:t>Iside</a:t>
            </a:r>
            <a:r>
              <a:rPr lang="tr-TR" sz="1600" dirty="0">
                <a:solidFill>
                  <a:schemeClr val="tx1">
                    <a:lumMod val="95000"/>
                    <a:lumOff val="5000"/>
                  </a:schemeClr>
                </a:solidFill>
                <a:latin typeface="Times New Roman" pitchFamily="18" charset="0"/>
                <a:cs typeface="Times New Roman" pitchFamily="18" charset="0"/>
              </a:rPr>
              <a:t> (</a:t>
            </a:r>
            <a:r>
              <a:rPr lang="tr-TR" sz="1600" dirty="0" err="1">
                <a:solidFill>
                  <a:schemeClr val="tx1">
                    <a:lumMod val="95000"/>
                    <a:lumOff val="5000"/>
                  </a:schemeClr>
                </a:solidFill>
                <a:latin typeface="Times New Roman" pitchFamily="18" charset="0"/>
                <a:cs typeface="Times New Roman" pitchFamily="18" charset="0"/>
              </a:rPr>
              <a:t>Campania</a:t>
            </a:r>
            <a:r>
              <a:rPr lang="tr-TR" sz="1600" dirty="0" smtClean="0">
                <a:solidFill>
                  <a:schemeClr val="tx1">
                    <a:lumMod val="95000"/>
                    <a:lumOff val="5000"/>
                  </a:schemeClr>
                </a:solidFill>
                <a:latin typeface="Times New Roman" pitchFamily="18" charset="0"/>
                <a:cs typeface="Times New Roman" pitchFamily="18" charset="0"/>
              </a:rPr>
              <a:t>)].</a:t>
            </a:r>
          </a:p>
          <a:p>
            <a:pPr algn="just">
              <a:buClr>
                <a:schemeClr val="accent4">
                  <a:lumMod val="75000"/>
                </a:schemeClr>
              </a:buClr>
            </a:pPr>
            <a:endParaRPr lang="tr-TR" sz="1600" dirty="0" smtClean="0">
              <a:solidFill>
                <a:schemeClr val="tx1">
                  <a:lumMod val="95000"/>
                  <a:lumOff val="5000"/>
                </a:schemeClr>
              </a:solidFill>
              <a:latin typeface="Times New Roman" pitchFamily="18" charset="0"/>
              <a:cs typeface="Times New Roman" pitchFamily="18" charset="0"/>
            </a:endParaRPr>
          </a:p>
          <a:p>
            <a:pPr algn="just">
              <a:buClr>
                <a:schemeClr val="accent4">
                  <a:lumMod val="75000"/>
                </a:schemeClr>
              </a:buClr>
            </a:pPr>
            <a:endParaRPr lang="tr-TR" sz="1600" dirty="0">
              <a:solidFill>
                <a:schemeClr val="tx1">
                  <a:lumMod val="95000"/>
                  <a:lumOff val="5000"/>
                </a:schemeClr>
              </a:solidFill>
              <a:latin typeface="Times New Roman" pitchFamily="18" charset="0"/>
              <a:cs typeface="Times New Roman" pitchFamily="18" charset="0"/>
            </a:endParaRPr>
          </a:p>
        </p:txBody>
      </p:sp>
      <p:sp>
        <p:nvSpPr>
          <p:cNvPr id="6" name="Metin kutusu 5"/>
          <p:cNvSpPr txBox="1"/>
          <p:nvPr/>
        </p:nvSpPr>
        <p:spPr>
          <a:xfrm>
            <a:off x="757196" y="548680"/>
            <a:ext cx="7416824" cy="369332"/>
          </a:xfrm>
          <a:prstGeom prst="rect">
            <a:avLst/>
          </a:prstGeom>
          <a:noFill/>
        </p:spPr>
        <p:txBody>
          <a:bodyPr wrap="square" rtlCol="0">
            <a:spAutoFit/>
          </a:bodyPr>
          <a:lstStyle/>
          <a:p>
            <a:pPr algn="ctr"/>
            <a:r>
              <a:rPr lang="tr-TR" b="1" u="sng" dirty="0">
                <a:solidFill>
                  <a:schemeClr val="tx1">
                    <a:lumMod val="95000"/>
                    <a:lumOff val="5000"/>
                  </a:schemeClr>
                </a:solidFill>
                <a:latin typeface="Times New Roman" pitchFamily="18" charset="0"/>
                <a:cs typeface="Times New Roman" pitchFamily="18" charset="0"/>
              </a:rPr>
              <a:t>Güney İtalya'da </a:t>
            </a:r>
            <a:r>
              <a:rPr lang="tr-TR" b="1" u="sng" dirty="0" smtClean="0">
                <a:solidFill>
                  <a:schemeClr val="tx1">
                    <a:lumMod val="95000"/>
                    <a:lumOff val="5000"/>
                  </a:schemeClr>
                </a:solidFill>
                <a:latin typeface="Times New Roman" pitchFamily="18" charset="0"/>
                <a:cs typeface="Times New Roman" pitchFamily="18" charset="0"/>
              </a:rPr>
              <a:t>Tarımsal </a:t>
            </a:r>
            <a:r>
              <a:rPr lang="tr-TR" b="1" u="sng" dirty="0" err="1" smtClean="0">
                <a:solidFill>
                  <a:schemeClr val="tx1">
                    <a:lumMod val="95000"/>
                    <a:lumOff val="5000"/>
                  </a:schemeClr>
                </a:solidFill>
                <a:latin typeface="Times New Roman" pitchFamily="18" charset="0"/>
                <a:cs typeface="Times New Roman" pitchFamily="18" charset="0"/>
              </a:rPr>
              <a:t>Atıksuyun</a:t>
            </a:r>
            <a:r>
              <a:rPr lang="tr-TR" b="1" u="sng" dirty="0" smtClean="0">
                <a:solidFill>
                  <a:schemeClr val="tx1">
                    <a:lumMod val="95000"/>
                    <a:lumOff val="5000"/>
                  </a:schemeClr>
                </a:solidFill>
                <a:latin typeface="Times New Roman" pitchFamily="18" charset="0"/>
                <a:cs typeface="Times New Roman" pitchFamily="18" charset="0"/>
              </a:rPr>
              <a:t> Yeniden Kullanımı</a:t>
            </a:r>
            <a:endParaRPr lang="tr-TR" b="1" u="sng"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9287349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3046988"/>
          </a:xfrm>
          <a:prstGeom prst="rect">
            <a:avLst/>
          </a:prstGeom>
          <a:noFill/>
        </p:spPr>
        <p:txBody>
          <a:bodyPr wrap="square" rtlCol="0">
            <a:spAutoFit/>
          </a:bodyPr>
          <a:lstStyle/>
          <a:p>
            <a:pPr marL="285750" indent="-285750">
              <a:buClr>
                <a:srgbClr val="FF0000"/>
              </a:buClr>
              <a:buFont typeface="Wingdings" pitchFamily="2" charset="2"/>
              <a:buChar char="Ø"/>
            </a:pPr>
            <a:r>
              <a:rPr lang="tr-TR" sz="1600" b="1" dirty="0" smtClean="0">
                <a:solidFill>
                  <a:srgbClr val="FF0000"/>
                </a:solidFill>
                <a:latin typeface="Times New Roman" pitchFamily="18" charset="0"/>
                <a:cs typeface="Times New Roman" pitchFamily="18" charset="0"/>
              </a:rPr>
              <a:t> </a:t>
            </a:r>
            <a:r>
              <a:rPr lang="tr-TR" sz="1600" b="1" dirty="0">
                <a:solidFill>
                  <a:srgbClr val="FF0000"/>
                </a:solidFill>
                <a:latin typeface="Times New Roman" pitchFamily="18" charset="0"/>
                <a:cs typeface="Times New Roman" pitchFamily="18" charset="0"/>
              </a:rPr>
              <a:t>Atık su depolama </a:t>
            </a:r>
            <a:r>
              <a:rPr lang="tr-TR" sz="1600" b="1" dirty="0" smtClean="0">
                <a:solidFill>
                  <a:srgbClr val="FF0000"/>
                </a:solidFill>
                <a:latin typeface="Times New Roman" pitchFamily="18" charset="0"/>
                <a:cs typeface="Times New Roman" pitchFamily="18" charset="0"/>
              </a:rPr>
              <a:t>rezervuarları</a:t>
            </a:r>
          </a:p>
          <a:p>
            <a:pPr marL="285750" indent="-285750">
              <a:buClr>
                <a:srgbClr val="FF0000"/>
              </a:buClr>
              <a:buFont typeface="Wingdings" pitchFamily="2" charset="2"/>
              <a:buChar char="Ø"/>
            </a:pPr>
            <a:endParaRPr lang="tr-TR" sz="1600" b="1" dirty="0">
              <a:solidFill>
                <a:srgbClr val="FF0000"/>
              </a:solidFill>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Sonbahar-kış </a:t>
            </a:r>
            <a:r>
              <a:rPr lang="tr-TR" sz="1600" dirty="0">
                <a:latin typeface="Times New Roman" pitchFamily="18" charset="0"/>
                <a:cs typeface="Times New Roman" pitchFamily="18" charset="0"/>
              </a:rPr>
              <a:t>mevsiminde hem arıtılmış hem de arıtılmamış kentsel atık suları depolamak için Sicilya'da, çoğunlukla adanın doğu kesiminde birçok çiftlik rezervuarı inşa </a:t>
            </a:r>
            <a:r>
              <a:rPr lang="tr-TR" sz="1600" dirty="0" smtClean="0">
                <a:latin typeface="Times New Roman" pitchFamily="18" charset="0"/>
                <a:cs typeface="Times New Roman" pitchFamily="18" charset="0"/>
              </a:rPr>
              <a:t>edilmiştir. </a:t>
            </a: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Bu </a:t>
            </a:r>
            <a:r>
              <a:rPr lang="tr-TR" sz="1600" dirty="0">
                <a:latin typeface="Times New Roman" pitchFamily="18" charset="0"/>
                <a:cs typeface="Times New Roman" pitchFamily="18" charset="0"/>
              </a:rPr>
              <a:t>bölümde, üçüncül arıtma ve belediye atık sularının tarımsal yeniden </a:t>
            </a:r>
            <a:r>
              <a:rPr lang="tr-TR" sz="1600" dirty="0" smtClean="0">
                <a:latin typeface="Times New Roman" pitchFamily="18" charset="0"/>
                <a:cs typeface="Times New Roman" pitchFamily="18" charset="0"/>
              </a:rPr>
              <a:t>kullanımı için </a:t>
            </a:r>
            <a:r>
              <a:rPr lang="tr-TR" sz="1600" dirty="0">
                <a:latin typeface="Times New Roman" pitchFamily="18" charset="0"/>
                <a:cs typeface="Times New Roman" pitchFamily="18" charset="0"/>
              </a:rPr>
              <a:t>küçük bir rezervuar üzerinde (maksimum kapasite 100.000 m</a:t>
            </a:r>
            <a:r>
              <a:rPr lang="tr-TR" sz="1600" baseline="30000" dirty="0">
                <a:latin typeface="Times New Roman" pitchFamily="18" charset="0"/>
                <a:cs typeface="Times New Roman" pitchFamily="18" charset="0"/>
              </a:rPr>
              <a:t>3</a:t>
            </a:r>
            <a:r>
              <a:rPr lang="tr-TR" sz="1600" dirty="0">
                <a:latin typeface="Times New Roman" pitchFamily="18" charset="0"/>
                <a:cs typeface="Times New Roman" pitchFamily="18" charset="0"/>
              </a:rPr>
              <a:t>) gerçekleştirilen deneysel faaliyet anlatılmaktadır. </a:t>
            </a:r>
            <a:endParaRPr lang="tr-TR" sz="1600" dirty="0" smtClean="0">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Araştırmanın </a:t>
            </a:r>
            <a:r>
              <a:rPr lang="tr-TR" sz="1600" dirty="0">
                <a:latin typeface="Times New Roman" pitchFamily="18" charset="0"/>
                <a:cs typeface="Times New Roman" pitchFamily="18" charset="0"/>
              </a:rPr>
              <a:t>genel amacı, kirletici maddelerin giderim verimliliğini artırmak için Akdeniz koşullarında küçük atık su depolama rezervlerinin (WWR) tasarım kriterlerini ve yönetim kurallarını geliştirmektir.</a:t>
            </a:r>
          </a:p>
        </p:txBody>
      </p:sp>
    </p:spTree>
    <p:extLst>
      <p:ext uri="{BB962C8B-B14F-4D97-AF65-F5344CB8AC3E}">
        <p14:creationId xmlns:p14="http://schemas.microsoft.com/office/powerpoint/2010/main" val="10947905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4278094"/>
          </a:xfrm>
          <a:prstGeom prst="rect">
            <a:avLst/>
          </a:prstGeom>
          <a:noFill/>
        </p:spPr>
        <p:txBody>
          <a:bodyPr wrap="square" rtlCol="0">
            <a:spAutoFit/>
          </a:bodyPr>
          <a:lstStyle/>
          <a:p>
            <a:pPr>
              <a:buClr>
                <a:srgbClr val="FF0000"/>
              </a:buClr>
            </a:pPr>
            <a:r>
              <a:rPr lang="tr-TR" sz="1600" b="1" dirty="0" smtClean="0">
                <a:solidFill>
                  <a:srgbClr val="FF0000"/>
                </a:solidFill>
                <a:latin typeface="Times New Roman" pitchFamily="18" charset="0"/>
                <a:cs typeface="Times New Roman" pitchFamily="18" charset="0"/>
              </a:rPr>
              <a:t>a) WWR açıklaması</a:t>
            </a:r>
          </a:p>
          <a:p>
            <a:pPr marL="285750" indent="-285750">
              <a:buClr>
                <a:srgbClr val="FF0000"/>
              </a:buClr>
              <a:buFont typeface="Wingdings" pitchFamily="2" charset="2"/>
              <a:buChar char="Ø"/>
            </a:pPr>
            <a:endParaRPr lang="tr-TR" sz="1600" b="1" dirty="0">
              <a:solidFill>
                <a:srgbClr val="FF0000"/>
              </a:solidFill>
              <a:latin typeface="Times New Roman" pitchFamily="18" charset="0"/>
              <a:cs typeface="Times New Roman" pitchFamily="18" charset="0"/>
            </a:endParaRPr>
          </a:p>
          <a:p>
            <a:r>
              <a:rPr lang="tr-TR" sz="1600" dirty="0">
                <a:solidFill>
                  <a:schemeClr val="tx1">
                    <a:lumMod val="95000"/>
                    <a:lumOff val="5000"/>
                  </a:schemeClr>
                </a:solidFill>
                <a:latin typeface="Times New Roman" pitchFamily="18" charset="0"/>
                <a:cs typeface="Times New Roman" pitchFamily="18" charset="0"/>
              </a:rPr>
              <a:t>Deney tesisi </a:t>
            </a:r>
            <a:r>
              <a:rPr lang="tr-TR" sz="1600" dirty="0" err="1" smtClean="0">
                <a:solidFill>
                  <a:schemeClr val="tx1">
                    <a:lumMod val="95000"/>
                    <a:lumOff val="5000"/>
                  </a:schemeClr>
                </a:solidFill>
                <a:latin typeface="Times New Roman" pitchFamily="18" charset="0"/>
                <a:cs typeface="Times New Roman" pitchFamily="18" charset="0"/>
              </a:rPr>
              <a:t>Caltagirone</a:t>
            </a:r>
            <a:r>
              <a:rPr lang="tr-TR" sz="1600" dirty="0" smtClean="0">
                <a:solidFill>
                  <a:schemeClr val="tx1">
                    <a:lumMod val="95000"/>
                    <a:lumOff val="5000"/>
                  </a:schemeClr>
                </a:solidFill>
                <a:latin typeface="Times New Roman" pitchFamily="18" charset="0"/>
                <a:cs typeface="Times New Roman" pitchFamily="18" charset="0"/>
              </a:rPr>
              <a:t> Belediyesinde </a:t>
            </a:r>
            <a:r>
              <a:rPr lang="tr-TR" sz="1600" dirty="0">
                <a:solidFill>
                  <a:schemeClr val="tx1">
                    <a:lumMod val="95000"/>
                    <a:lumOff val="5000"/>
                  </a:schemeClr>
                </a:solidFill>
                <a:latin typeface="Times New Roman" pitchFamily="18" charset="0"/>
                <a:cs typeface="Times New Roman" pitchFamily="18" charset="0"/>
              </a:rPr>
              <a:t>yer </a:t>
            </a:r>
            <a:r>
              <a:rPr lang="tr-TR" sz="1600" dirty="0" smtClean="0">
                <a:solidFill>
                  <a:schemeClr val="tx1">
                    <a:lumMod val="95000"/>
                    <a:lumOff val="5000"/>
                  </a:schemeClr>
                </a:solidFill>
                <a:latin typeface="Times New Roman" pitchFamily="18" charset="0"/>
                <a:cs typeface="Times New Roman" pitchFamily="18" charset="0"/>
              </a:rPr>
              <a:t>almaktadır.</a:t>
            </a:r>
          </a:p>
          <a:p>
            <a:endParaRPr lang="tr-TR" sz="1600" dirty="0">
              <a:solidFill>
                <a:schemeClr val="tx1">
                  <a:lumMod val="95000"/>
                  <a:lumOff val="5000"/>
                </a:schemeClr>
              </a:solidFill>
              <a:latin typeface="Times New Roman" pitchFamily="18" charset="0"/>
              <a:cs typeface="Times New Roman" pitchFamily="18" charset="0"/>
            </a:endParaRPr>
          </a:p>
          <a:p>
            <a:pPr algn="just"/>
            <a:r>
              <a:rPr lang="tr-TR" sz="1600" dirty="0" smtClean="0">
                <a:solidFill>
                  <a:schemeClr val="tx1">
                    <a:lumMod val="95000"/>
                    <a:lumOff val="5000"/>
                  </a:schemeClr>
                </a:solidFill>
                <a:latin typeface="Times New Roman" pitchFamily="18" charset="0"/>
                <a:cs typeface="Times New Roman" pitchFamily="18" charset="0"/>
              </a:rPr>
              <a:t>Doğu </a:t>
            </a:r>
            <a:r>
              <a:rPr lang="tr-TR" sz="1600" dirty="0">
                <a:solidFill>
                  <a:schemeClr val="tx1">
                    <a:lumMod val="95000"/>
                    <a:lumOff val="5000"/>
                  </a:schemeClr>
                </a:solidFill>
                <a:latin typeface="Times New Roman" pitchFamily="18" charset="0"/>
                <a:cs typeface="Times New Roman" pitchFamily="18" charset="0"/>
              </a:rPr>
              <a:t>Sicilya'da 35.000 </a:t>
            </a:r>
            <a:r>
              <a:rPr lang="tr-TR" sz="1600" dirty="0" smtClean="0">
                <a:solidFill>
                  <a:schemeClr val="tx1">
                    <a:lumMod val="95000"/>
                    <a:lumOff val="5000"/>
                  </a:schemeClr>
                </a:solidFill>
                <a:latin typeface="Times New Roman" pitchFamily="18" charset="0"/>
                <a:cs typeface="Times New Roman" pitchFamily="18" charset="0"/>
              </a:rPr>
              <a:t>nüfuslu bir belediyedir. Bu kasabada, </a:t>
            </a:r>
            <a:r>
              <a:rPr lang="tr-TR" sz="1600" dirty="0">
                <a:solidFill>
                  <a:schemeClr val="tx1">
                    <a:lumMod val="95000"/>
                    <a:lumOff val="5000"/>
                  </a:schemeClr>
                </a:solidFill>
                <a:latin typeface="Times New Roman" pitchFamily="18" charset="0"/>
                <a:cs typeface="Times New Roman" pitchFamily="18" charset="0"/>
              </a:rPr>
              <a:t>aktif çamur sistemi ile ikincil bir atıksu arıtma tesisi (WWTP) </a:t>
            </a:r>
            <a:r>
              <a:rPr lang="tr-TR" sz="1600" dirty="0" smtClean="0">
                <a:solidFill>
                  <a:schemeClr val="tx1">
                    <a:lumMod val="95000"/>
                    <a:lumOff val="5000"/>
                  </a:schemeClr>
                </a:solidFill>
                <a:latin typeface="Times New Roman" pitchFamily="18" charset="0"/>
                <a:cs typeface="Times New Roman" pitchFamily="18" charset="0"/>
              </a:rPr>
              <a:t>bulunmaktadır.</a:t>
            </a:r>
          </a:p>
          <a:p>
            <a:pPr algn="just"/>
            <a:endParaRPr lang="tr-TR" sz="1600" dirty="0" smtClean="0">
              <a:solidFill>
                <a:schemeClr val="tx1">
                  <a:lumMod val="95000"/>
                  <a:lumOff val="5000"/>
                </a:schemeClr>
              </a:solidFill>
              <a:latin typeface="Times New Roman" pitchFamily="18" charset="0"/>
              <a:cs typeface="Times New Roman" pitchFamily="18" charset="0"/>
            </a:endParaRPr>
          </a:p>
          <a:p>
            <a:pPr algn="just"/>
            <a:r>
              <a:rPr lang="tr-TR" sz="1600" dirty="0" smtClean="0">
                <a:solidFill>
                  <a:schemeClr val="tx1">
                    <a:lumMod val="95000"/>
                    <a:lumOff val="5000"/>
                  </a:schemeClr>
                </a:solidFill>
                <a:latin typeface="Times New Roman" pitchFamily="18" charset="0"/>
                <a:cs typeface="Times New Roman" pitchFamily="18" charset="0"/>
              </a:rPr>
              <a:t>Akışın </a:t>
            </a:r>
            <a:r>
              <a:rPr lang="tr-TR" sz="1600" dirty="0">
                <a:solidFill>
                  <a:schemeClr val="tx1">
                    <a:lumMod val="95000"/>
                    <a:lumOff val="5000"/>
                  </a:schemeClr>
                </a:solidFill>
                <a:latin typeface="Times New Roman" pitchFamily="18" charset="0"/>
                <a:cs typeface="Times New Roman" pitchFamily="18" charset="0"/>
              </a:rPr>
              <a:t>bir kısmı, yaklaşık 30 </a:t>
            </a:r>
            <a:r>
              <a:rPr lang="tr-TR" sz="1600" dirty="0" smtClean="0">
                <a:solidFill>
                  <a:schemeClr val="tx1">
                    <a:lumMod val="95000"/>
                    <a:lumOff val="5000"/>
                  </a:schemeClr>
                </a:solidFill>
                <a:latin typeface="Times New Roman" pitchFamily="18" charset="0"/>
                <a:cs typeface="Times New Roman" pitchFamily="18" charset="0"/>
              </a:rPr>
              <a:t>L/s</a:t>
            </a:r>
            <a:r>
              <a:rPr lang="tr-TR" sz="1600" dirty="0">
                <a:solidFill>
                  <a:schemeClr val="tx1">
                    <a:lumMod val="95000"/>
                    <a:lumOff val="5000"/>
                  </a:schemeClr>
                </a:solidFill>
                <a:latin typeface="Times New Roman" pitchFamily="18" charset="0"/>
                <a:cs typeface="Times New Roman" pitchFamily="18" charset="0"/>
              </a:rPr>
              <a:t>, bir atık su rezervuarına (WWR) pompalanır ve depolamadan sonra narenciye bahçelerinin sulanması için kullanılır</a:t>
            </a:r>
            <a:r>
              <a:rPr lang="tr-TR" sz="1600" dirty="0" smtClean="0">
                <a:solidFill>
                  <a:schemeClr val="tx1">
                    <a:lumMod val="95000"/>
                    <a:lumOff val="5000"/>
                  </a:schemeClr>
                </a:solidFill>
                <a:latin typeface="Times New Roman" pitchFamily="18" charset="0"/>
                <a:cs typeface="Times New Roman" pitchFamily="18" charset="0"/>
              </a:rPr>
              <a:t>. </a:t>
            </a:r>
          </a:p>
          <a:p>
            <a:pPr algn="just"/>
            <a:endParaRPr lang="tr-TR" sz="1600" dirty="0">
              <a:solidFill>
                <a:schemeClr val="tx1">
                  <a:lumMod val="95000"/>
                  <a:lumOff val="5000"/>
                </a:schemeClr>
              </a:solidFill>
              <a:latin typeface="Times New Roman" pitchFamily="18" charset="0"/>
              <a:cs typeface="Times New Roman" pitchFamily="18" charset="0"/>
            </a:endParaRPr>
          </a:p>
          <a:p>
            <a:pPr algn="just"/>
            <a:r>
              <a:rPr lang="tr-TR" sz="1600" dirty="0" smtClean="0">
                <a:solidFill>
                  <a:schemeClr val="tx1">
                    <a:lumMod val="95000"/>
                    <a:lumOff val="5000"/>
                  </a:schemeClr>
                </a:solidFill>
                <a:latin typeface="Times New Roman" pitchFamily="18" charset="0"/>
                <a:cs typeface="Times New Roman" pitchFamily="18" charset="0"/>
              </a:rPr>
              <a:t>Betona </a:t>
            </a:r>
            <a:r>
              <a:rPr lang="tr-TR" sz="1600" dirty="0">
                <a:solidFill>
                  <a:schemeClr val="tx1">
                    <a:lumMod val="95000"/>
                    <a:lumOff val="5000"/>
                  </a:schemeClr>
                </a:solidFill>
                <a:latin typeface="Times New Roman" pitchFamily="18" charset="0"/>
                <a:cs typeface="Times New Roman" pitchFamily="18" charset="0"/>
              </a:rPr>
              <a:t>inşa edilen WWR, yaklaşık 2.1 ha (140 × 140 m) yüzey alanına ve 3.75 m derinliğe sahip maksimum 80.000 m</a:t>
            </a:r>
            <a:r>
              <a:rPr lang="tr-TR" sz="1600" baseline="30000" dirty="0">
                <a:solidFill>
                  <a:schemeClr val="tx1">
                    <a:lumMod val="95000"/>
                    <a:lumOff val="5000"/>
                  </a:schemeClr>
                </a:solidFill>
                <a:latin typeface="Times New Roman" pitchFamily="18" charset="0"/>
                <a:cs typeface="Times New Roman" pitchFamily="18" charset="0"/>
              </a:rPr>
              <a:t>3</a:t>
            </a:r>
            <a:r>
              <a:rPr lang="tr-TR" sz="1600" dirty="0">
                <a:solidFill>
                  <a:schemeClr val="tx1">
                    <a:lumMod val="95000"/>
                    <a:lumOff val="5000"/>
                  </a:schemeClr>
                </a:solidFill>
                <a:latin typeface="Times New Roman" pitchFamily="18" charset="0"/>
                <a:cs typeface="Times New Roman" pitchFamily="18" charset="0"/>
              </a:rPr>
              <a:t> kapasiteye sahiptir. </a:t>
            </a:r>
            <a:endParaRPr lang="tr-TR" sz="1600" dirty="0" smtClean="0">
              <a:solidFill>
                <a:schemeClr val="tx1">
                  <a:lumMod val="95000"/>
                  <a:lumOff val="5000"/>
                </a:schemeClr>
              </a:solidFill>
              <a:latin typeface="Times New Roman" pitchFamily="18" charset="0"/>
              <a:cs typeface="Times New Roman" pitchFamily="18" charset="0"/>
            </a:endParaRPr>
          </a:p>
          <a:p>
            <a:pPr algn="just"/>
            <a:endParaRPr lang="tr-TR" sz="1600" dirty="0" smtClean="0">
              <a:solidFill>
                <a:schemeClr val="tx1">
                  <a:lumMod val="95000"/>
                  <a:lumOff val="5000"/>
                </a:schemeClr>
              </a:solidFill>
              <a:latin typeface="Times New Roman" pitchFamily="18" charset="0"/>
              <a:cs typeface="Times New Roman" pitchFamily="18" charset="0"/>
            </a:endParaRPr>
          </a:p>
          <a:p>
            <a:pPr algn="just"/>
            <a:r>
              <a:rPr lang="tr-TR" sz="1600" dirty="0" smtClean="0">
                <a:solidFill>
                  <a:schemeClr val="tx1">
                    <a:lumMod val="95000"/>
                    <a:lumOff val="5000"/>
                  </a:schemeClr>
                </a:solidFill>
                <a:latin typeface="Times New Roman" pitchFamily="18" charset="0"/>
                <a:cs typeface="Times New Roman" pitchFamily="18" charset="0"/>
              </a:rPr>
              <a:t>WWR</a:t>
            </a:r>
            <a:r>
              <a:rPr lang="tr-TR" sz="1600" dirty="0">
                <a:solidFill>
                  <a:schemeClr val="tx1">
                    <a:lumMod val="95000"/>
                    <a:lumOff val="5000"/>
                  </a:schemeClr>
                </a:solidFill>
                <a:latin typeface="Times New Roman" pitchFamily="18" charset="0"/>
                <a:cs typeface="Times New Roman" pitchFamily="18" charset="0"/>
              </a:rPr>
              <a:t>, girişte </a:t>
            </a:r>
            <a:r>
              <a:rPr lang="tr-TR" sz="1600" dirty="0" err="1">
                <a:solidFill>
                  <a:schemeClr val="tx1">
                    <a:lumMod val="95000"/>
                    <a:lumOff val="5000"/>
                  </a:schemeClr>
                </a:solidFill>
                <a:latin typeface="Times New Roman" pitchFamily="18" charset="0"/>
                <a:cs typeface="Times New Roman" pitchFamily="18" charset="0"/>
              </a:rPr>
              <a:t>volümetrik</a:t>
            </a:r>
            <a:r>
              <a:rPr lang="tr-TR" sz="1600" dirty="0">
                <a:solidFill>
                  <a:schemeClr val="tx1">
                    <a:lumMod val="95000"/>
                    <a:lumOff val="5000"/>
                  </a:schemeClr>
                </a:solidFill>
                <a:latin typeface="Times New Roman" pitchFamily="18" charset="0"/>
                <a:cs typeface="Times New Roman" pitchFamily="18" charset="0"/>
              </a:rPr>
              <a:t> bir gösterge, çıkışta </a:t>
            </a:r>
            <a:r>
              <a:rPr lang="tr-TR" sz="1600" dirty="0" smtClean="0">
                <a:solidFill>
                  <a:schemeClr val="tx1">
                    <a:lumMod val="95000"/>
                    <a:lumOff val="5000"/>
                  </a:schemeClr>
                </a:solidFill>
                <a:latin typeface="Times New Roman" pitchFamily="18" charset="0"/>
                <a:cs typeface="Times New Roman" pitchFamily="18" charset="0"/>
              </a:rPr>
              <a:t>elektronik </a:t>
            </a:r>
            <a:r>
              <a:rPr lang="tr-TR" sz="1600" dirty="0">
                <a:solidFill>
                  <a:schemeClr val="tx1">
                    <a:lumMod val="95000"/>
                    <a:lumOff val="5000"/>
                  </a:schemeClr>
                </a:solidFill>
                <a:latin typeface="Times New Roman" pitchFamily="18" charset="0"/>
                <a:cs typeface="Times New Roman" pitchFamily="18" charset="0"/>
              </a:rPr>
              <a:t>bir debimetre, </a:t>
            </a:r>
            <a:r>
              <a:rPr lang="tr-TR" sz="1600" dirty="0" smtClean="0">
                <a:solidFill>
                  <a:schemeClr val="tx1">
                    <a:lumMod val="95000"/>
                    <a:lumOff val="5000"/>
                  </a:schemeClr>
                </a:solidFill>
                <a:latin typeface="Times New Roman" pitchFamily="18" charset="0"/>
                <a:cs typeface="Times New Roman" pitchFamily="18" charset="0"/>
              </a:rPr>
              <a:t>otomatik </a:t>
            </a:r>
            <a:r>
              <a:rPr lang="tr-TR" sz="1600" dirty="0">
                <a:solidFill>
                  <a:schemeClr val="tx1">
                    <a:lumMod val="95000"/>
                    <a:lumOff val="5000"/>
                  </a:schemeClr>
                </a:solidFill>
                <a:latin typeface="Times New Roman" pitchFamily="18" charset="0"/>
                <a:cs typeface="Times New Roman" pitchFamily="18" charset="0"/>
              </a:rPr>
              <a:t>bir </a:t>
            </a:r>
            <a:r>
              <a:rPr lang="tr-TR" sz="1600" dirty="0" err="1">
                <a:solidFill>
                  <a:schemeClr val="tx1">
                    <a:lumMod val="95000"/>
                    <a:lumOff val="5000"/>
                  </a:schemeClr>
                </a:solidFill>
                <a:latin typeface="Times New Roman" pitchFamily="18" charset="0"/>
                <a:cs typeface="Times New Roman" pitchFamily="18" charset="0"/>
              </a:rPr>
              <a:t>örnekleyici</a:t>
            </a:r>
            <a:r>
              <a:rPr lang="tr-TR" sz="1600" dirty="0">
                <a:solidFill>
                  <a:schemeClr val="tx1">
                    <a:lumMod val="95000"/>
                    <a:lumOff val="5000"/>
                  </a:schemeClr>
                </a:solidFill>
                <a:latin typeface="Times New Roman" pitchFamily="18" charset="0"/>
                <a:cs typeface="Times New Roman" pitchFamily="18" charset="0"/>
              </a:rPr>
              <a:t> (hem girişte hem de çıkışta </a:t>
            </a:r>
            <a:r>
              <a:rPr lang="tr-TR" sz="1600" dirty="0" err="1">
                <a:solidFill>
                  <a:schemeClr val="tx1">
                    <a:lumMod val="95000"/>
                    <a:lumOff val="5000"/>
                  </a:schemeClr>
                </a:solidFill>
                <a:latin typeface="Times New Roman" pitchFamily="18" charset="0"/>
                <a:cs typeface="Times New Roman" pitchFamily="18" charset="0"/>
              </a:rPr>
              <a:t>kompozit</a:t>
            </a:r>
            <a:r>
              <a:rPr lang="tr-TR" sz="1600" dirty="0">
                <a:solidFill>
                  <a:schemeClr val="tx1">
                    <a:lumMod val="95000"/>
                    <a:lumOff val="5000"/>
                  </a:schemeClr>
                </a:solidFill>
                <a:latin typeface="Times New Roman" pitchFamily="18" charset="0"/>
                <a:cs typeface="Times New Roman" pitchFamily="18" charset="0"/>
              </a:rPr>
              <a:t> örnekleme için), entegre bir hava istasyonu (izleme: hava sıcaklık, yağış, güneş radyasyonu, hava nemi, rüzgar hızı</a:t>
            </a:r>
            <a:r>
              <a:rPr lang="tr-TR" sz="1600" dirty="0" smtClean="0">
                <a:solidFill>
                  <a:schemeClr val="tx1">
                    <a:lumMod val="95000"/>
                    <a:lumOff val="5000"/>
                  </a:schemeClr>
                </a:solidFill>
                <a:latin typeface="Times New Roman" pitchFamily="18" charset="0"/>
                <a:cs typeface="Times New Roman" pitchFamily="18" charset="0"/>
              </a:rPr>
              <a:t>). </a:t>
            </a:r>
            <a:r>
              <a:rPr lang="tr-TR" sz="1600" dirty="0">
                <a:solidFill>
                  <a:schemeClr val="tx1">
                    <a:lumMod val="95000"/>
                    <a:lumOff val="5000"/>
                  </a:schemeClr>
                </a:solidFill>
                <a:latin typeface="Times New Roman" pitchFamily="18" charset="0"/>
                <a:cs typeface="Times New Roman" pitchFamily="18" charset="0"/>
              </a:rPr>
              <a:t>b</a:t>
            </a:r>
            <a:r>
              <a:rPr lang="tr-TR" sz="1600" dirty="0" smtClean="0">
                <a:solidFill>
                  <a:schemeClr val="tx1">
                    <a:lumMod val="95000"/>
                    <a:lumOff val="5000"/>
                  </a:schemeClr>
                </a:solidFill>
                <a:latin typeface="Times New Roman" pitchFamily="18" charset="0"/>
                <a:cs typeface="Times New Roman" pitchFamily="18" charset="0"/>
              </a:rPr>
              <a:t>ulunmaktadır.</a:t>
            </a:r>
            <a:endParaRPr lang="tr-TR" sz="1600"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0260591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5016758"/>
          </a:xfrm>
          <a:prstGeom prst="rect">
            <a:avLst/>
          </a:prstGeom>
          <a:noFill/>
        </p:spPr>
        <p:txBody>
          <a:bodyPr wrap="square" rtlCol="0">
            <a:spAutoFit/>
          </a:bodyPr>
          <a:lstStyle/>
          <a:p>
            <a:pPr algn="just">
              <a:buClr>
                <a:srgbClr val="FF0000"/>
              </a:buClr>
            </a:pPr>
            <a:r>
              <a:rPr lang="tr-TR" sz="1600" b="1" dirty="0" smtClean="0">
                <a:solidFill>
                  <a:srgbClr val="FF0000"/>
                </a:solidFill>
                <a:latin typeface="Times New Roman" pitchFamily="18" charset="0"/>
                <a:cs typeface="Times New Roman" pitchFamily="18" charset="0"/>
              </a:rPr>
              <a:t>b) Yöntemler</a:t>
            </a:r>
            <a:endParaRPr lang="tr-TR" sz="1600" b="1" dirty="0">
              <a:solidFill>
                <a:srgbClr val="FF0000"/>
              </a:solidFill>
              <a:latin typeface="Times New Roman" pitchFamily="18" charset="0"/>
              <a:cs typeface="Times New Roman" pitchFamily="18" charset="0"/>
            </a:endParaRPr>
          </a:p>
          <a:p>
            <a:pPr algn="just"/>
            <a:r>
              <a:rPr lang="tr-TR" sz="1600" dirty="0" err="1">
                <a:latin typeface="Times New Roman" pitchFamily="18" charset="0"/>
                <a:cs typeface="Times New Roman" pitchFamily="18" charset="0"/>
              </a:rPr>
              <a:t>WWR'den</a:t>
            </a:r>
            <a:r>
              <a:rPr lang="tr-TR" sz="1600" dirty="0">
                <a:latin typeface="Times New Roman" pitchFamily="18" charset="0"/>
                <a:cs typeface="Times New Roman" pitchFamily="18" charset="0"/>
              </a:rPr>
              <a:t> haftada bir ya da iki haftada bir sıklıkta su örnekleri alındı</a:t>
            </a:r>
            <a:r>
              <a:rPr lang="tr-TR" sz="1600" dirty="0" smtClean="0">
                <a:latin typeface="Times New Roman" pitchFamily="18" charset="0"/>
                <a:cs typeface="Times New Roman" pitchFamily="18" charset="0"/>
              </a:rPr>
              <a:t>.</a:t>
            </a:r>
          </a:p>
          <a:p>
            <a:pPr algn="just"/>
            <a:r>
              <a:rPr lang="tr-TR" sz="1600" dirty="0" smtClean="0">
                <a:latin typeface="Times New Roman" pitchFamily="18" charset="0"/>
                <a:cs typeface="Times New Roman" pitchFamily="18" charset="0"/>
              </a:rPr>
              <a:t> </a:t>
            </a:r>
          </a:p>
          <a:p>
            <a:pPr algn="just"/>
            <a:r>
              <a:rPr lang="tr-TR" sz="1600" dirty="0" smtClean="0">
                <a:latin typeface="Times New Roman" pitchFamily="18" charset="0"/>
                <a:cs typeface="Times New Roman" pitchFamily="18" charset="0"/>
              </a:rPr>
              <a:t>Örnekleme </a:t>
            </a:r>
            <a:r>
              <a:rPr lang="tr-TR" sz="1600" dirty="0">
                <a:latin typeface="Times New Roman" pitchFamily="18" charset="0"/>
                <a:cs typeface="Times New Roman" pitchFamily="18" charset="0"/>
              </a:rPr>
              <a:t>yerleri şunlardı: </a:t>
            </a: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v"/>
            </a:pPr>
            <a:r>
              <a:rPr lang="tr-TR" sz="1600" dirty="0" smtClean="0">
                <a:latin typeface="Times New Roman" pitchFamily="18" charset="0"/>
                <a:cs typeface="Times New Roman" pitchFamily="18" charset="0"/>
              </a:rPr>
              <a:t>WWR </a:t>
            </a:r>
            <a:r>
              <a:rPr lang="tr-TR" sz="1600" dirty="0">
                <a:latin typeface="Times New Roman" pitchFamily="18" charset="0"/>
                <a:cs typeface="Times New Roman" pitchFamily="18" charset="0"/>
              </a:rPr>
              <a:t>girişinde </a:t>
            </a:r>
            <a:r>
              <a:rPr lang="tr-TR" sz="1600" dirty="0" smtClean="0">
                <a:latin typeface="Times New Roman" pitchFamily="18" charset="0"/>
                <a:cs typeface="Times New Roman" pitchFamily="18" charset="0"/>
              </a:rPr>
              <a:t>bir </a:t>
            </a:r>
            <a:r>
              <a:rPr lang="tr-TR" sz="1600" dirty="0">
                <a:latin typeface="Times New Roman" pitchFamily="18" charset="0"/>
                <a:cs typeface="Times New Roman" pitchFamily="18" charset="0"/>
              </a:rPr>
              <a:t>iç noktada, giriş noktasından yaklaşık 20 </a:t>
            </a:r>
            <a:r>
              <a:rPr lang="tr-TR" sz="1600" dirty="0" smtClean="0">
                <a:latin typeface="Times New Roman" pitchFamily="18" charset="0"/>
                <a:cs typeface="Times New Roman" pitchFamily="18" charset="0"/>
              </a:rPr>
              <a:t>m mesafede , </a:t>
            </a:r>
            <a:r>
              <a:rPr lang="tr-TR" sz="1600" dirty="0">
                <a:latin typeface="Times New Roman" pitchFamily="18" charset="0"/>
                <a:cs typeface="Times New Roman" pitchFamily="18" charset="0"/>
              </a:rPr>
              <a:t>iki derinlikte (su yüzeyinin 0,20 m altında ve rezervuarın tabanından 0,50 m mesafede); </a:t>
            </a: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v"/>
            </a:pPr>
            <a:r>
              <a:rPr lang="tr-TR" sz="1600" dirty="0" smtClean="0">
                <a:latin typeface="Times New Roman" pitchFamily="18" charset="0"/>
                <a:cs typeface="Times New Roman" pitchFamily="18" charset="0"/>
              </a:rPr>
              <a:t>WWR </a:t>
            </a:r>
            <a:r>
              <a:rPr lang="tr-TR" sz="1600" dirty="0">
                <a:latin typeface="Times New Roman" pitchFamily="18" charset="0"/>
                <a:cs typeface="Times New Roman" pitchFamily="18" charset="0"/>
              </a:rPr>
              <a:t>çıkışında. </a:t>
            </a:r>
            <a:endParaRPr lang="tr-TR" sz="1600" dirty="0" smtClean="0">
              <a:latin typeface="Times New Roman" pitchFamily="18" charset="0"/>
              <a:cs typeface="Times New Roman" pitchFamily="18" charset="0"/>
            </a:endParaRPr>
          </a:p>
          <a:p>
            <a:pPr algn="just">
              <a:buClr>
                <a:srgbClr val="FF0000"/>
              </a:buClr>
            </a:pPr>
            <a:r>
              <a:rPr lang="tr-TR" sz="1600" dirty="0" smtClean="0">
                <a:latin typeface="Times New Roman" pitchFamily="18" charset="0"/>
                <a:cs typeface="Times New Roman" pitchFamily="18" charset="0"/>
              </a:rPr>
              <a:t>WWR </a:t>
            </a:r>
            <a:r>
              <a:rPr lang="tr-TR" sz="1600" dirty="0">
                <a:latin typeface="Times New Roman" pitchFamily="18" charset="0"/>
                <a:cs typeface="Times New Roman" pitchFamily="18" charset="0"/>
              </a:rPr>
              <a:t>giriş örneği otomatik bir </a:t>
            </a:r>
            <a:r>
              <a:rPr lang="tr-TR" sz="1600" dirty="0" err="1">
                <a:latin typeface="Times New Roman" pitchFamily="18" charset="0"/>
                <a:cs typeface="Times New Roman" pitchFamily="18" charset="0"/>
              </a:rPr>
              <a:t>örnekleyici</a:t>
            </a:r>
            <a:r>
              <a:rPr lang="tr-TR" sz="1600" dirty="0">
                <a:latin typeface="Times New Roman" pitchFamily="18" charset="0"/>
                <a:cs typeface="Times New Roman" pitchFamily="18" charset="0"/>
              </a:rPr>
              <a:t> tarafından 24 saat boyunca toplandı, </a:t>
            </a:r>
          </a:p>
          <a:p>
            <a:pPr marL="285750" indent="-285750" algn="just">
              <a:buClr>
                <a:srgbClr val="FF0000"/>
              </a:buClr>
              <a:buFont typeface="Wingdings" pitchFamily="2" charset="2"/>
              <a:buChar char="v"/>
            </a:pPr>
            <a:endParaRPr lang="tr-TR" sz="1600" dirty="0" smtClean="0">
              <a:latin typeface="Times New Roman" pitchFamily="18" charset="0"/>
              <a:cs typeface="Times New Roman" pitchFamily="18" charset="0"/>
            </a:endParaRPr>
          </a:p>
          <a:p>
            <a:pPr algn="just">
              <a:buClr>
                <a:srgbClr val="FF0000"/>
              </a:buClr>
            </a:pPr>
            <a:endParaRPr lang="tr-TR" sz="1600" dirty="0">
              <a:latin typeface="Times New Roman" pitchFamily="18" charset="0"/>
              <a:cs typeface="Times New Roman" pitchFamily="18" charset="0"/>
            </a:endParaRPr>
          </a:p>
          <a:p>
            <a:pPr algn="just">
              <a:buClr>
                <a:srgbClr val="FF0000"/>
              </a:buClr>
            </a:pPr>
            <a:r>
              <a:rPr lang="tr-TR" sz="1600" dirty="0" smtClean="0">
                <a:latin typeface="Times New Roman" pitchFamily="18" charset="0"/>
                <a:cs typeface="Times New Roman" pitchFamily="18" charset="0"/>
              </a:rPr>
              <a:t>Aşağıdaki </a:t>
            </a:r>
            <a:r>
              <a:rPr lang="tr-TR" sz="1600" dirty="0" err="1">
                <a:latin typeface="Times New Roman" pitchFamily="18" charset="0"/>
                <a:cs typeface="Times New Roman" pitchFamily="18" charset="0"/>
              </a:rPr>
              <a:t>fizikokimyasal</a:t>
            </a:r>
            <a:r>
              <a:rPr lang="tr-TR" sz="1600" dirty="0">
                <a:latin typeface="Times New Roman" pitchFamily="18" charset="0"/>
                <a:cs typeface="Times New Roman" pitchFamily="18" charset="0"/>
              </a:rPr>
              <a:t> parametreler </a:t>
            </a:r>
            <a:r>
              <a:rPr lang="tr-TR" sz="1600" dirty="0" smtClean="0">
                <a:latin typeface="Times New Roman" pitchFamily="18" charset="0"/>
                <a:cs typeface="Times New Roman" pitchFamily="18" charset="0"/>
              </a:rPr>
              <a:t>laboratuvarda </a:t>
            </a:r>
            <a:r>
              <a:rPr lang="tr-TR" sz="1600" dirty="0">
                <a:latin typeface="Times New Roman" pitchFamily="18" charset="0"/>
                <a:cs typeface="Times New Roman" pitchFamily="18" charset="0"/>
              </a:rPr>
              <a:t>standart yöntemlere göre ölçülmüştür: </a:t>
            </a: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v"/>
            </a:pPr>
            <a:r>
              <a:rPr lang="tr-TR" sz="1600" dirty="0" smtClean="0">
                <a:latin typeface="Times New Roman" pitchFamily="18" charset="0"/>
                <a:cs typeface="Times New Roman" pitchFamily="18" charset="0"/>
              </a:rPr>
              <a:t>TSS </a:t>
            </a:r>
            <a:r>
              <a:rPr lang="tr-TR" sz="1600" dirty="0">
                <a:latin typeface="Times New Roman" pitchFamily="18" charset="0"/>
                <a:cs typeface="Times New Roman" pitchFamily="18" charset="0"/>
              </a:rPr>
              <a:t>(</a:t>
            </a:r>
            <a:r>
              <a:rPr lang="tr-TR" sz="1600" dirty="0" smtClean="0">
                <a:latin typeface="Times New Roman" pitchFamily="18" charset="0"/>
                <a:cs typeface="Times New Roman" pitchFamily="18" charset="0"/>
              </a:rPr>
              <a:t>180°C'de</a:t>
            </a:r>
            <a:r>
              <a:rPr lang="tr-TR" sz="1600" dirty="0">
                <a:latin typeface="Times New Roman" pitchFamily="18" charset="0"/>
                <a:cs typeface="Times New Roman" pitchFamily="18" charset="0"/>
              </a:rPr>
              <a:t>), BOD</a:t>
            </a:r>
            <a:r>
              <a:rPr lang="tr-TR" sz="1600" baseline="-25000" dirty="0">
                <a:latin typeface="Times New Roman" pitchFamily="18" charset="0"/>
                <a:cs typeface="Times New Roman" pitchFamily="18" charset="0"/>
              </a:rPr>
              <a:t>5</a:t>
            </a:r>
            <a:r>
              <a:rPr lang="tr-TR" sz="1600" dirty="0">
                <a:latin typeface="Times New Roman" pitchFamily="18" charset="0"/>
                <a:cs typeface="Times New Roman" pitchFamily="18" charset="0"/>
              </a:rPr>
              <a:t>, COD, toplam fosfor (TP), toplam azot (TN), elektriksel iletkenlik (EC), </a:t>
            </a:r>
            <a:r>
              <a:rPr lang="tr-TR" sz="1600" dirty="0" err="1">
                <a:latin typeface="Times New Roman" pitchFamily="18" charset="0"/>
                <a:cs typeface="Times New Roman" pitchFamily="18" charset="0"/>
              </a:rPr>
              <a:t>pH</a:t>
            </a:r>
            <a:r>
              <a:rPr lang="tr-TR" sz="1600" dirty="0">
                <a:latin typeface="Times New Roman" pitchFamily="18" charset="0"/>
                <a:cs typeface="Times New Roman" pitchFamily="18" charset="0"/>
              </a:rPr>
              <a:t>, çözünmüş oksijen (DO) ve sıcaklık. </a:t>
            </a: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v"/>
            </a:pP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v"/>
            </a:pPr>
            <a:r>
              <a:rPr lang="tr-TR" sz="1600" dirty="0" smtClean="0">
                <a:latin typeface="Times New Roman" pitchFamily="18" charset="0"/>
                <a:cs typeface="Times New Roman" pitchFamily="18" charset="0"/>
              </a:rPr>
              <a:t>Mikrobiyolojik </a:t>
            </a:r>
            <a:r>
              <a:rPr lang="tr-TR" sz="1600" dirty="0">
                <a:latin typeface="Times New Roman" pitchFamily="18" charset="0"/>
                <a:cs typeface="Times New Roman" pitchFamily="18" charset="0"/>
              </a:rPr>
              <a:t>analizler: toplam </a:t>
            </a:r>
            <a:r>
              <a:rPr lang="tr-TR" sz="1600" dirty="0" err="1" smtClean="0">
                <a:latin typeface="Times New Roman" pitchFamily="18" charset="0"/>
                <a:cs typeface="Times New Roman" pitchFamily="18" charset="0"/>
              </a:rPr>
              <a:t>koliformlar</a:t>
            </a: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(TC), </a:t>
            </a:r>
            <a:r>
              <a:rPr lang="tr-TR" sz="1600" dirty="0" err="1">
                <a:latin typeface="Times New Roman" pitchFamily="18" charset="0"/>
                <a:cs typeface="Times New Roman" pitchFamily="18" charset="0"/>
              </a:rPr>
              <a:t>fekal</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koliformlar</a:t>
            </a:r>
            <a:r>
              <a:rPr lang="tr-TR" sz="1600" dirty="0">
                <a:latin typeface="Times New Roman" pitchFamily="18" charset="0"/>
                <a:cs typeface="Times New Roman" pitchFamily="18" charset="0"/>
              </a:rPr>
              <a:t> (FC), </a:t>
            </a:r>
            <a:r>
              <a:rPr lang="tr-TR" sz="1600" dirty="0" err="1">
                <a:latin typeface="Times New Roman" pitchFamily="18" charset="0"/>
                <a:cs typeface="Times New Roman" pitchFamily="18" charset="0"/>
              </a:rPr>
              <a:t>Escherichia</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coli</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fekal</a:t>
            </a:r>
            <a:r>
              <a:rPr lang="tr-TR" sz="1600" dirty="0">
                <a:latin typeface="Times New Roman" pitchFamily="18" charset="0"/>
                <a:cs typeface="Times New Roman" pitchFamily="18" charset="0"/>
              </a:rPr>
              <a:t> Streptokoklar (FC), </a:t>
            </a:r>
            <a:r>
              <a:rPr lang="tr-TR" sz="1600" dirty="0" err="1">
                <a:latin typeface="Times New Roman" pitchFamily="18" charset="0"/>
                <a:cs typeface="Times New Roman" pitchFamily="18" charset="0"/>
              </a:rPr>
              <a:t>Salmonella</a:t>
            </a:r>
            <a:r>
              <a:rPr lang="tr-TR" sz="1600" dirty="0">
                <a:latin typeface="Times New Roman" pitchFamily="18" charset="0"/>
                <a:cs typeface="Times New Roman" pitchFamily="18" charset="0"/>
              </a:rPr>
              <a:t> ve </a:t>
            </a:r>
            <a:r>
              <a:rPr lang="tr-TR" sz="1600" dirty="0" err="1">
                <a:latin typeface="Times New Roman" pitchFamily="18" charset="0"/>
                <a:cs typeface="Times New Roman" pitchFamily="18" charset="0"/>
              </a:rPr>
              <a:t>helmint</a:t>
            </a:r>
            <a:r>
              <a:rPr lang="tr-TR" sz="1600" dirty="0">
                <a:latin typeface="Times New Roman" pitchFamily="18" charset="0"/>
                <a:cs typeface="Times New Roman" pitchFamily="18" charset="0"/>
              </a:rPr>
              <a:t> yumurtaları (</a:t>
            </a:r>
            <a:r>
              <a:rPr lang="tr-TR" sz="1600" dirty="0" err="1">
                <a:latin typeface="Times New Roman" pitchFamily="18" charset="0"/>
                <a:cs typeface="Times New Roman" pitchFamily="18" charset="0"/>
              </a:rPr>
              <a:t>nematodlar</a:t>
            </a:r>
            <a:r>
              <a:rPr lang="tr-TR" sz="1600" dirty="0" smtClean="0">
                <a:latin typeface="Times New Roman" pitchFamily="18" charset="0"/>
                <a:cs typeface="Times New Roman" pitchFamily="18" charset="0"/>
              </a:rPr>
              <a:t>).</a:t>
            </a:r>
          </a:p>
          <a:p>
            <a:pPr marL="285750" indent="-285750" algn="just">
              <a:buClr>
                <a:srgbClr val="FF0000"/>
              </a:buClr>
              <a:buFont typeface="Wingdings" pitchFamily="2" charset="2"/>
              <a:buChar char="v"/>
            </a:pP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v"/>
            </a:pPr>
            <a:r>
              <a:rPr lang="tr-TR" sz="1600" dirty="0" smtClean="0">
                <a:latin typeface="Times New Roman" pitchFamily="18" charset="0"/>
                <a:cs typeface="Times New Roman" pitchFamily="18" charset="0"/>
              </a:rPr>
              <a:t>Sıcaklık</a:t>
            </a:r>
            <a:r>
              <a:rPr lang="tr-TR" sz="1600" dirty="0">
                <a:latin typeface="Times New Roman" pitchFamily="18" charset="0"/>
                <a:cs typeface="Times New Roman" pitchFamily="18" charset="0"/>
              </a:rPr>
              <a:t>, DO, </a:t>
            </a:r>
            <a:r>
              <a:rPr lang="tr-TR" sz="1600" dirty="0" err="1">
                <a:latin typeface="Times New Roman" pitchFamily="18" charset="0"/>
                <a:cs typeface="Times New Roman" pitchFamily="18" charset="0"/>
              </a:rPr>
              <a:t>pH</a:t>
            </a:r>
            <a:r>
              <a:rPr lang="tr-TR" sz="1600" dirty="0">
                <a:latin typeface="Times New Roman" pitchFamily="18" charset="0"/>
                <a:cs typeface="Times New Roman" pitchFamily="18" charset="0"/>
              </a:rPr>
              <a:t> ve EC, </a:t>
            </a:r>
            <a:r>
              <a:rPr lang="tr-TR" sz="1600" dirty="0" err="1">
                <a:latin typeface="Times New Roman" pitchFamily="18" charset="0"/>
                <a:cs typeface="Times New Roman" pitchFamily="18" charset="0"/>
              </a:rPr>
              <a:t>WWR'de</a:t>
            </a:r>
            <a:r>
              <a:rPr lang="tr-TR" sz="1600" dirty="0">
                <a:latin typeface="Times New Roman" pitchFamily="18" charset="0"/>
                <a:cs typeface="Times New Roman" pitchFamily="18" charset="0"/>
              </a:rPr>
              <a:t> su kolonunun profili boyunca portatif bir alet (</a:t>
            </a:r>
            <a:r>
              <a:rPr lang="tr-TR" sz="1600" dirty="0" err="1">
                <a:latin typeface="Times New Roman" pitchFamily="18" charset="0"/>
                <a:cs typeface="Times New Roman" pitchFamily="18" charset="0"/>
              </a:rPr>
              <a:t>Horiba</a:t>
            </a:r>
            <a:r>
              <a:rPr lang="tr-TR" sz="1600" dirty="0">
                <a:latin typeface="Times New Roman" pitchFamily="18" charset="0"/>
                <a:cs typeface="Times New Roman" pitchFamily="18" charset="0"/>
              </a:rPr>
              <a:t> U10) ile yerinde altı noktada da ölçülmüştür. </a:t>
            </a:r>
          </a:p>
        </p:txBody>
      </p:sp>
    </p:spTree>
    <p:extLst>
      <p:ext uri="{BB962C8B-B14F-4D97-AF65-F5344CB8AC3E}">
        <p14:creationId xmlns:p14="http://schemas.microsoft.com/office/powerpoint/2010/main" val="27699912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5016758"/>
          </a:xfrm>
          <a:prstGeom prst="rect">
            <a:avLst/>
          </a:prstGeom>
          <a:noFill/>
        </p:spPr>
        <p:txBody>
          <a:bodyPr wrap="square" rtlCol="0">
            <a:spAutoFit/>
          </a:bodyPr>
          <a:lstStyle/>
          <a:p>
            <a:pPr algn="just">
              <a:buClr>
                <a:srgbClr val="FF0000"/>
              </a:buClr>
            </a:pPr>
            <a:r>
              <a:rPr lang="tr-TR" sz="1600" b="1" dirty="0" smtClean="0">
                <a:solidFill>
                  <a:srgbClr val="FF0000"/>
                </a:solidFill>
                <a:latin typeface="Times New Roman" pitchFamily="18" charset="0"/>
                <a:cs typeface="Times New Roman" pitchFamily="18" charset="0"/>
              </a:rPr>
              <a:t>c) İlk sonuç</a:t>
            </a:r>
          </a:p>
          <a:p>
            <a:pPr marL="285750" indent="-285750" algn="just">
              <a:buClr>
                <a:srgbClr val="FF0000"/>
              </a:buClr>
              <a:buFont typeface="Wingdings" pitchFamily="2" charset="2"/>
              <a:buChar char="Ø"/>
            </a:pPr>
            <a:endParaRPr lang="tr-TR" sz="1600" b="1" dirty="0">
              <a:solidFill>
                <a:srgbClr val="FF0000"/>
              </a:solidFill>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Giriş ve çıkış atık sularındaki temizleme verimine sahip </a:t>
            </a:r>
            <a:r>
              <a:rPr lang="tr-TR" sz="1600" dirty="0" err="1">
                <a:latin typeface="Times New Roman" pitchFamily="18" charset="0"/>
                <a:cs typeface="Times New Roman" pitchFamily="18" charset="0"/>
              </a:rPr>
              <a:t>fizikokimyasal</a:t>
            </a:r>
            <a:r>
              <a:rPr lang="tr-TR" sz="1600" dirty="0">
                <a:latin typeface="Times New Roman" pitchFamily="18" charset="0"/>
                <a:cs typeface="Times New Roman" pitchFamily="18" charset="0"/>
              </a:rPr>
              <a:t> ve mikrobiyolojik parametrelerin ortalama değerleri,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ü"/>
            </a:pPr>
            <a:r>
              <a:rPr lang="tr-TR" sz="1600" dirty="0" smtClean="0">
                <a:latin typeface="Times New Roman" pitchFamily="18" charset="0"/>
                <a:cs typeface="Times New Roman" pitchFamily="18" charset="0"/>
              </a:rPr>
              <a:t>WWR çıkışının </a:t>
            </a:r>
            <a:r>
              <a:rPr lang="tr-TR" sz="1600" dirty="0">
                <a:latin typeface="Times New Roman" pitchFamily="18" charset="0"/>
                <a:cs typeface="Times New Roman" pitchFamily="18" charset="0"/>
              </a:rPr>
              <a:t>ortalama kalitesi </a:t>
            </a:r>
            <a:r>
              <a:rPr lang="tr-TR" sz="1600" dirty="0" smtClean="0">
                <a:latin typeface="Times New Roman" pitchFamily="18" charset="0"/>
                <a:cs typeface="Times New Roman" pitchFamily="18" charset="0"/>
              </a:rPr>
              <a:t>yüksekti</a:t>
            </a:r>
            <a:r>
              <a:rPr lang="tr-TR" sz="1600" dirty="0">
                <a:latin typeface="Times New Roman" pitchFamily="18" charset="0"/>
                <a:cs typeface="Times New Roman" pitchFamily="18" charset="0"/>
              </a:rPr>
              <a:t>. </a:t>
            </a: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ü"/>
            </a:pPr>
            <a:r>
              <a:rPr lang="tr-TR" sz="1600" dirty="0" smtClean="0">
                <a:latin typeface="Times New Roman" pitchFamily="18" charset="0"/>
                <a:cs typeface="Times New Roman" pitchFamily="18" charset="0"/>
              </a:rPr>
              <a:t>TSS</a:t>
            </a:r>
            <a:r>
              <a:rPr lang="tr-TR" sz="1600" dirty="0">
                <a:latin typeface="Times New Roman" pitchFamily="18" charset="0"/>
                <a:cs typeface="Times New Roman" pitchFamily="18" charset="0"/>
              </a:rPr>
              <a:t>, BOD</a:t>
            </a:r>
            <a:r>
              <a:rPr lang="tr-TR" sz="1600" baseline="-25000" dirty="0">
                <a:latin typeface="Times New Roman" pitchFamily="18" charset="0"/>
                <a:cs typeface="Times New Roman" pitchFamily="18" charset="0"/>
              </a:rPr>
              <a:t>5</a:t>
            </a:r>
            <a:r>
              <a:rPr lang="tr-TR" sz="1600" dirty="0">
                <a:latin typeface="Times New Roman" pitchFamily="18" charset="0"/>
                <a:cs typeface="Times New Roman" pitchFamily="18" charset="0"/>
              </a:rPr>
              <a:t> ve COD konsantrasyonları, çoğu </a:t>
            </a:r>
            <a:r>
              <a:rPr lang="tr-TR" sz="1600" dirty="0" smtClean="0">
                <a:latin typeface="Times New Roman" pitchFamily="18" charset="0"/>
                <a:cs typeface="Times New Roman" pitchFamily="18" charset="0"/>
              </a:rPr>
              <a:t>örnekte AB </a:t>
            </a:r>
            <a:r>
              <a:rPr lang="tr-TR" sz="1600" dirty="0">
                <a:latin typeface="Times New Roman" pitchFamily="18" charset="0"/>
                <a:cs typeface="Times New Roman" pitchFamily="18" charset="0"/>
              </a:rPr>
              <a:t>direktifinin atıksu </a:t>
            </a:r>
            <a:r>
              <a:rPr lang="tr-TR" sz="1600" dirty="0" err="1">
                <a:latin typeface="Times New Roman" pitchFamily="18" charset="0"/>
                <a:cs typeface="Times New Roman" pitchFamily="18" charset="0"/>
              </a:rPr>
              <a:t>bertarafı</a:t>
            </a:r>
            <a:r>
              <a:rPr lang="tr-TR" sz="1600" dirty="0">
                <a:latin typeface="Times New Roman" pitchFamily="18" charset="0"/>
                <a:cs typeface="Times New Roman" pitchFamily="18" charset="0"/>
              </a:rPr>
              <a:t> için belirlenen </a:t>
            </a:r>
            <a:r>
              <a:rPr lang="tr-TR" sz="1600" dirty="0" smtClean="0">
                <a:latin typeface="Times New Roman" pitchFamily="18" charset="0"/>
                <a:cs typeface="Times New Roman" pitchFamily="18" charset="0"/>
              </a:rPr>
              <a:t>limit değerlerden düşüktü. </a:t>
            </a:r>
          </a:p>
          <a:p>
            <a:pPr marL="285750" indent="-285750" algn="just">
              <a:buClr>
                <a:srgbClr val="FF0000"/>
              </a:buClr>
              <a:buFont typeface="Wingdings" pitchFamily="2" charset="2"/>
              <a:buChar char="ü"/>
            </a:pPr>
            <a:r>
              <a:rPr lang="tr-TR" sz="1600" dirty="0" err="1" smtClean="0">
                <a:latin typeface="Times New Roman" pitchFamily="18" charset="0"/>
                <a:cs typeface="Times New Roman" pitchFamily="18" charset="0"/>
              </a:rPr>
              <a:t>WWR'deki</a:t>
            </a: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depolama süresi, atık su kalitesinde daha da iyileşme sağlamıştır: </a:t>
            </a: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ü"/>
            </a:pPr>
            <a:r>
              <a:rPr lang="tr-TR" sz="1600" dirty="0" smtClean="0">
                <a:latin typeface="Times New Roman" pitchFamily="18" charset="0"/>
                <a:cs typeface="Times New Roman" pitchFamily="18" charset="0"/>
              </a:rPr>
              <a:t>TSS</a:t>
            </a:r>
            <a:r>
              <a:rPr lang="tr-TR" sz="1600" dirty="0">
                <a:latin typeface="Times New Roman" pitchFamily="18" charset="0"/>
                <a:cs typeface="Times New Roman" pitchFamily="18" charset="0"/>
              </a:rPr>
              <a:t>, BOD</a:t>
            </a:r>
            <a:r>
              <a:rPr lang="tr-TR" sz="1600" baseline="-25000" dirty="0">
                <a:latin typeface="Times New Roman" pitchFamily="18" charset="0"/>
                <a:cs typeface="Times New Roman" pitchFamily="18" charset="0"/>
              </a:rPr>
              <a:t>5</a:t>
            </a:r>
            <a:r>
              <a:rPr lang="tr-TR" sz="1600" dirty="0">
                <a:latin typeface="Times New Roman" pitchFamily="18" charset="0"/>
                <a:cs typeface="Times New Roman" pitchFamily="18" charset="0"/>
              </a:rPr>
              <a:t>, COD ve WWR çıkışındaki besin konsantrasyonları, İtalya'nın tarımsal yeniden kullanım için mevzuat sınırlarını sağlamıştır. </a:t>
            </a: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ü"/>
            </a:pPr>
            <a:r>
              <a:rPr lang="tr-TR" sz="1600" dirty="0" smtClean="0">
                <a:latin typeface="Times New Roman" pitchFamily="18" charset="0"/>
                <a:cs typeface="Times New Roman" pitchFamily="18" charset="0"/>
              </a:rPr>
              <a:t>Ortalama </a:t>
            </a:r>
            <a:r>
              <a:rPr lang="tr-TR" sz="1600" dirty="0">
                <a:latin typeface="Times New Roman" pitchFamily="18" charset="0"/>
                <a:cs typeface="Times New Roman" pitchFamily="18" charset="0"/>
              </a:rPr>
              <a:t>TSS konsantrasyonları (WWR etkisinde 57 mg / L), </a:t>
            </a:r>
            <a:r>
              <a:rPr lang="tr-TR" sz="1600" dirty="0" err="1">
                <a:latin typeface="Times New Roman" pitchFamily="18" charset="0"/>
                <a:cs typeface="Times New Roman" pitchFamily="18" charset="0"/>
              </a:rPr>
              <a:t>WWR'de</a:t>
            </a:r>
            <a:r>
              <a:rPr lang="tr-TR" sz="1600" dirty="0">
                <a:latin typeface="Times New Roman" pitchFamily="18" charset="0"/>
                <a:cs typeface="Times New Roman" pitchFamily="18" charset="0"/>
              </a:rPr>
              <a:t> depolanırken, </a:t>
            </a:r>
            <a:r>
              <a:rPr lang="tr-TR" sz="1600" dirty="0" smtClean="0">
                <a:latin typeface="Times New Roman" pitchFamily="18" charset="0"/>
                <a:cs typeface="Times New Roman" pitchFamily="18" charset="0"/>
              </a:rPr>
              <a:t>ortalama % </a:t>
            </a:r>
            <a:r>
              <a:rPr lang="tr-TR" sz="1600" dirty="0">
                <a:latin typeface="Times New Roman" pitchFamily="18" charset="0"/>
                <a:cs typeface="Times New Roman" pitchFamily="18" charset="0"/>
              </a:rPr>
              <a:t>83'lük bir ortalama </a:t>
            </a:r>
            <a:r>
              <a:rPr lang="tr-TR" sz="1600" dirty="0" smtClean="0">
                <a:latin typeface="Times New Roman" pitchFamily="18" charset="0"/>
                <a:cs typeface="Times New Roman" pitchFamily="18" charset="0"/>
              </a:rPr>
              <a:t>giderim </a:t>
            </a:r>
            <a:r>
              <a:rPr lang="tr-TR" sz="1600" dirty="0">
                <a:latin typeface="Times New Roman" pitchFamily="18" charset="0"/>
                <a:cs typeface="Times New Roman" pitchFamily="18" charset="0"/>
              </a:rPr>
              <a:t>verimi ile 8 </a:t>
            </a:r>
            <a:r>
              <a:rPr lang="tr-TR" sz="1600" dirty="0" smtClean="0">
                <a:latin typeface="Times New Roman" pitchFamily="18" charset="0"/>
                <a:cs typeface="Times New Roman" pitchFamily="18" charset="0"/>
              </a:rPr>
              <a:t>mg/L'ye </a:t>
            </a:r>
            <a:r>
              <a:rPr lang="tr-TR" sz="1600" dirty="0">
                <a:latin typeface="Times New Roman" pitchFamily="18" charset="0"/>
                <a:cs typeface="Times New Roman" pitchFamily="18" charset="0"/>
              </a:rPr>
              <a:t>düşmüştür. </a:t>
            </a: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ü"/>
            </a:pPr>
            <a:r>
              <a:rPr lang="tr-TR" sz="1600" dirty="0" err="1" smtClean="0">
                <a:latin typeface="Times New Roman" pitchFamily="18" charset="0"/>
                <a:cs typeface="Times New Roman" pitchFamily="18" charset="0"/>
              </a:rPr>
              <a:t>WWR'deki</a:t>
            </a:r>
            <a:r>
              <a:rPr lang="tr-TR" sz="1600" dirty="0" smtClean="0">
                <a:latin typeface="Times New Roman" pitchFamily="18" charset="0"/>
                <a:cs typeface="Times New Roman" pitchFamily="18" charset="0"/>
              </a:rPr>
              <a:t> bekleme  </a:t>
            </a:r>
            <a:r>
              <a:rPr lang="tr-TR" sz="1600" dirty="0">
                <a:latin typeface="Times New Roman" pitchFamily="18" charset="0"/>
                <a:cs typeface="Times New Roman" pitchFamily="18" charset="0"/>
              </a:rPr>
              <a:t>süresi boyunca organik madde konsantrasyonundaki ortalama azalma </a:t>
            </a:r>
            <a:r>
              <a:rPr lang="tr-TR" sz="1600" dirty="0" smtClean="0">
                <a:latin typeface="Times New Roman" pitchFamily="18" charset="0"/>
                <a:cs typeface="Times New Roman" pitchFamily="18" charset="0"/>
              </a:rPr>
              <a:t>yaklaşık % </a:t>
            </a:r>
            <a:r>
              <a:rPr lang="tr-TR" sz="1600" dirty="0">
                <a:latin typeface="Times New Roman" pitchFamily="18" charset="0"/>
                <a:cs typeface="Times New Roman" pitchFamily="18" charset="0"/>
              </a:rPr>
              <a:t>61'di. </a:t>
            </a: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ü"/>
            </a:pPr>
            <a:r>
              <a:rPr lang="tr-TR" sz="1600" dirty="0" smtClean="0">
                <a:latin typeface="Times New Roman" pitchFamily="18" charset="0"/>
                <a:cs typeface="Times New Roman" pitchFamily="18" charset="0"/>
              </a:rPr>
              <a:t>WWR </a:t>
            </a:r>
            <a:r>
              <a:rPr lang="tr-TR" sz="1600" dirty="0">
                <a:latin typeface="Times New Roman" pitchFamily="18" charset="0"/>
                <a:cs typeface="Times New Roman" pitchFamily="18" charset="0"/>
              </a:rPr>
              <a:t>atık suyu, ortalama 8.2 </a:t>
            </a:r>
            <a:r>
              <a:rPr lang="tr-TR" sz="1600" dirty="0" smtClean="0">
                <a:latin typeface="Times New Roman" pitchFamily="18" charset="0"/>
                <a:cs typeface="Times New Roman" pitchFamily="18" charset="0"/>
              </a:rPr>
              <a:t>mg/L değerinde </a:t>
            </a:r>
            <a:r>
              <a:rPr lang="tr-TR" sz="1600" dirty="0">
                <a:latin typeface="Times New Roman" pitchFamily="18" charset="0"/>
                <a:cs typeface="Times New Roman" pitchFamily="18" charset="0"/>
              </a:rPr>
              <a:t>BOD</a:t>
            </a:r>
            <a:r>
              <a:rPr lang="tr-TR" sz="1600" baseline="-25000" dirty="0">
                <a:latin typeface="Times New Roman" pitchFamily="18" charset="0"/>
                <a:cs typeface="Times New Roman" pitchFamily="18" charset="0"/>
              </a:rPr>
              <a:t>5</a:t>
            </a:r>
            <a:r>
              <a:rPr lang="tr-TR" sz="1600" dirty="0">
                <a:latin typeface="Times New Roman" pitchFamily="18" charset="0"/>
                <a:cs typeface="Times New Roman" pitchFamily="18" charset="0"/>
              </a:rPr>
              <a:t> ve ortalama değeri 17.3 mg </a:t>
            </a:r>
            <a:r>
              <a:rPr lang="tr-TR" sz="1600" dirty="0" smtClean="0">
                <a:latin typeface="Times New Roman" pitchFamily="18" charset="0"/>
                <a:cs typeface="Times New Roman" pitchFamily="18" charset="0"/>
              </a:rPr>
              <a:t>/L </a:t>
            </a:r>
            <a:r>
              <a:rPr lang="tr-TR" sz="1600" dirty="0">
                <a:latin typeface="Times New Roman" pitchFamily="18" charset="0"/>
                <a:cs typeface="Times New Roman" pitchFamily="18" charset="0"/>
              </a:rPr>
              <a:t>COD idi. </a:t>
            </a: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ü"/>
            </a:pPr>
            <a:r>
              <a:rPr lang="tr-TR" sz="1600" dirty="0" smtClean="0">
                <a:latin typeface="Times New Roman" pitchFamily="18" charset="0"/>
                <a:cs typeface="Times New Roman" pitchFamily="18" charset="0"/>
              </a:rPr>
              <a:t>WWR </a:t>
            </a:r>
            <a:r>
              <a:rPr lang="tr-TR" sz="1600" dirty="0">
                <a:latin typeface="Times New Roman" pitchFamily="18" charset="0"/>
                <a:cs typeface="Times New Roman" pitchFamily="18" charset="0"/>
              </a:rPr>
              <a:t>içeri akışında besin konsantrasyonu çok düşüktü ve sonuç olarak, depolama süresi boyunca </a:t>
            </a:r>
            <a:r>
              <a:rPr lang="tr-TR" sz="1600" dirty="0" smtClean="0">
                <a:latin typeface="Times New Roman" pitchFamily="18" charset="0"/>
                <a:cs typeface="Times New Roman" pitchFamily="18" charset="0"/>
              </a:rPr>
              <a:t>giderim </a:t>
            </a:r>
            <a:r>
              <a:rPr lang="tr-TR" sz="1600" dirty="0">
                <a:latin typeface="Times New Roman" pitchFamily="18" charset="0"/>
                <a:cs typeface="Times New Roman" pitchFamily="18" charset="0"/>
              </a:rPr>
              <a:t>etkinliği TN </a:t>
            </a:r>
            <a:r>
              <a:rPr lang="tr-TR" sz="1600" dirty="0" smtClean="0">
                <a:latin typeface="Times New Roman" pitchFamily="18" charset="0"/>
                <a:cs typeface="Times New Roman" pitchFamily="18" charset="0"/>
              </a:rPr>
              <a:t>için % </a:t>
            </a:r>
            <a:r>
              <a:rPr lang="tr-TR" sz="1600" dirty="0">
                <a:latin typeface="Times New Roman" pitchFamily="18" charset="0"/>
                <a:cs typeface="Times New Roman" pitchFamily="18" charset="0"/>
              </a:rPr>
              <a:t>15 ve TP </a:t>
            </a:r>
            <a:r>
              <a:rPr lang="tr-TR" sz="1600" dirty="0" smtClean="0">
                <a:latin typeface="Times New Roman" pitchFamily="18" charset="0"/>
                <a:cs typeface="Times New Roman" pitchFamily="18" charset="0"/>
              </a:rPr>
              <a:t>için % </a:t>
            </a:r>
            <a:r>
              <a:rPr lang="tr-TR" sz="1600" dirty="0">
                <a:latin typeface="Times New Roman" pitchFamily="18" charset="0"/>
                <a:cs typeface="Times New Roman" pitchFamily="18" charset="0"/>
              </a:rPr>
              <a:t>7 idi.</a:t>
            </a:r>
          </a:p>
          <a:p>
            <a:pPr algn="just"/>
            <a:r>
              <a:rPr lang="tr-TR" sz="1600" dirty="0" smtClean="0">
                <a:latin typeface="Times New Roman" pitchFamily="18" charset="0"/>
                <a:cs typeface="Times New Roman" pitchFamily="18" charset="0"/>
              </a:rPr>
              <a:t>.</a:t>
            </a:r>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36295707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Resim 6"/>
          <p:cNvPicPr/>
          <p:nvPr/>
        </p:nvPicPr>
        <p:blipFill>
          <a:blip r:embed="rId3">
            <a:extLst>
              <a:ext uri="{28A0092B-C50C-407E-A947-70E740481C1C}">
                <a14:useLocalDpi xmlns:a14="http://schemas.microsoft.com/office/drawing/2010/main" val="0"/>
              </a:ext>
            </a:extLst>
          </a:blip>
          <a:srcRect/>
          <a:stretch>
            <a:fillRect/>
          </a:stretch>
        </p:blipFill>
        <p:spPr bwMode="auto">
          <a:xfrm>
            <a:off x="1357082" y="692696"/>
            <a:ext cx="6743310" cy="3369755"/>
          </a:xfrm>
          <a:prstGeom prst="roundRect">
            <a:avLst>
              <a:gd name="adj" fmla="val 4167"/>
            </a:avLst>
          </a:prstGeom>
          <a:solidFill>
            <a:srgbClr val="FFFFFF"/>
          </a:solidFill>
          <a:ln w="7620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
        <p:nvSpPr>
          <p:cNvPr id="6" name="Metin kutusu 5"/>
          <p:cNvSpPr txBox="1"/>
          <p:nvPr/>
        </p:nvSpPr>
        <p:spPr>
          <a:xfrm>
            <a:off x="1223628" y="4293096"/>
            <a:ext cx="6768752" cy="954107"/>
          </a:xfrm>
          <a:prstGeom prst="rect">
            <a:avLst/>
          </a:prstGeom>
          <a:noFill/>
        </p:spPr>
        <p:txBody>
          <a:bodyPr wrap="square" rtlCol="0">
            <a:spAutoFit/>
          </a:bodyPr>
          <a:lstStyle/>
          <a:p>
            <a:pPr algn="ctr"/>
            <a:r>
              <a:rPr lang="tr-TR" sz="1400" dirty="0">
                <a:latin typeface="Times New Roman" pitchFamily="18" charset="0"/>
                <a:cs typeface="Times New Roman" pitchFamily="18" charset="0"/>
              </a:rPr>
              <a:t>Şekil 1. WWR giriş ve çıkışındaki atık su karakteristikleri: </a:t>
            </a:r>
            <a:endParaRPr lang="tr-TR" sz="1400" dirty="0" smtClean="0">
              <a:latin typeface="Times New Roman" pitchFamily="18" charset="0"/>
              <a:cs typeface="Times New Roman" pitchFamily="18" charset="0"/>
            </a:endParaRPr>
          </a:p>
          <a:p>
            <a:pPr algn="ctr"/>
            <a:endParaRPr lang="tr-TR" sz="1400" dirty="0" smtClean="0">
              <a:latin typeface="Times New Roman" pitchFamily="18" charset="0"/>
              <a:cs typeface="Times New Roman" pitchFamily="18" charset="0"/>
            </a:endParaRPr>
          </a:p>
          <a:p>
            <a:pPr marL="342900" indent="-342900" algn="just">
              <a:buAutoNum type="alphaLcParenR"/>
            </a:pPr>
            <a:r>
              <a:rPr lang="tr-TR" sz="1400" dirty="0" smtClean="0">
                <a:latin typeface="Times New Roman" pitchFamily="18" charset="0"/>
                <a:cs typeface="Times New Roman" pitchFamily="18" charset="0"/>
              </a:rPr>
              <a:t>TSS</a:t>
            </a:r>
            <a:r>
              <a:rPr lang="tr-TR" sz="1400" dirty="0">
                <a:latin typeface="Times New Roman" pitchFamily="18" charset="0"/>
                <a:cs typeface="Times New Roman" pitchFamily="18" charset="0"/>
              </a:rPr>
              <a:t>, BOD5, COD, TN ve TP'nin ortalama değerleri </a:t>
            </a:r>
            <a:r>
              <a:rPr lang="tr-TR" sz="1400" dirty="0" smtClean="0">
                <a:latin typeface="Times New Roman" pitchFamily="18" charset="0"/>
                <a:cs typeface="Times New Roman" pitchFamily="18" charset="0"/>
              </a:rPr>
              <a:t>ve </a:t>
            </a:r>
            <a:r>
              <a:rPr lang="tr-TR" sz="1400" dirty="0">
                <a:latin typeface="Times New Roman" pitchFamily="18" charset="0"/>
                <a:cs typeface="Times New Roman" pitchFamily="18" charset="0"/>
              </a:rPr>
              <a:t>giderim verimleri </a:t>
            </a:r>
            <a:endParaRPr lang="tr-TR" sz="1400" dirty="0" smtClean="0">
              <a:latin typeface="Times New Roman" pitchFamily="18" charset="0"/>
              <a:cs typeface="Times New Roman" pitchFamily="18" charset="0"/>
            </a:endParaRPr>
          </a:p>
          <a:p>
            <a:pPr marL="342900" indent="-342900" algn="just">
              <a:buAutoNum type="alphaLcParenR"/>
            </a:pPr>
            <a:r>
              <a:rPr lang="tr-TR" sz="1400" dirty="0" smtClean="0">
                <a:latin typeface="Times New Roman" pitchFamily="18" charset="0"/>
                <a:cs typeface="Times New Roman" pitchFamily="18" charset="0"/>
              </a:rPr>
              <a:t> </a:t>
            </a:r>
            <a:r>
              <a:rPr lang="tr-TR" sz="1400" dirty="0">
                <a:latin typeface="Times New Roman" pitchFamily="18" charset="0"/>
                <a:cs typeface="Times New Roman" pitchFamily="18" charset="0"/>
              </a:rPr>
              <a:t>FC, </a:t>
            </a:r>
            <a:r>
              <a:rPr lang="tr-TR" sz="1400" dirty="0" err="1">
                <a:latin typeface="Times New Roman" pitchFamily="18" charset="0"/>
                <a:cs typeface="Times New Roman" pitchFamily="18" charset="0"/>
              </a:rPr>
              <a:t>E.coli</a:t>
            </a:r>
            <a:r>
              <a:rPr lang="tr-TR" sz="1400" dirty="0">
                <a:latin typeface="Times New Roman" pitchFamily="18" charset="0"/>
                <a:cs typeface="Times New Roman" pitchFamily="18" charset="0"/>
              </a:rPr>
              <a:t>, FS ve </a:t>
            </a:r>
            <a:r>
              <a:rPr lang="tr-TR" sz="1400" dirty="0" err="1">
                <a:latin typeface="Times New Roman" pitchFamily="18" charset="0"/>
                <a:cs typeface="Times New Roman" pitchFamily="18" charset="0"/>
              </a:rPr>
              <a:t>Salmonella'nın</a:t>
            </a:r>
            <a:r>
              <a:rPr lang="tr-TR" sz="1400" dirty="0">
                <a:latin typeface="Times New Roman" pitchFamily="18" charset="0"/>
                <a:cs typeface="Times New Roman" pitchFamily="18" charset="0"/>
              </a:rPr>
              <a:t> ortalama değerleri ve giderim verimleri....</a:t>
            </a:r>
          </a:p>
        </p:txBody>
      </p:sp>
    </p:spTree>
    <p:extLst>
      <p:ext uri="{BB962C8B-B14F-4D97-AF65-F5344CB8AC3E}">
        <p14:creationId xmlns:p14="http://schemas.microsoft.com/office/powerpoint/2010/main" val="42504700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5016758"/>
          </a:xfrm>
          <a:prstGeom prst="rect">
            <a:avLst/>
          </a:prstGeom>
          <a:noFill/>
        </p:spPr>
        <p:txBody>
          <a:bodyPr wrap="square" rtlCol="0">
            <a:spAutoFit/>
          </a:bodyPr>
          <a:lstStyle/>
          <a:p>
            <a:pPr algn="just"/>
            <a:r>
              <a:rPr lang="tr-TR" sz="1600" dirty="0">
                <a:latin typeface="Times New Roman" pitchFamily="18" charset="0"/>
                <a:cs typeface="Times New Roman" pitchFamily="18" charset="0"/>
              </a:rPr>
              <a:t>WWR girişinde bulunan ortalama TC, FC ve E. </a:t>
            </a:r>
            <a:r>
              <a:rPr lang="tr-TR" sz="1600" dirty="0" err="1">
                <a:latin typeface="Times New Roman" pitchFamily="18" charset="0"/>
                <a:cs typeface="Times New Roman" pitchFamily="18" charset="0"/>
              </a:rPr>
              <a:t>coli</a:t>
            </a:r>
            <a:r>
              <a:rPr lang="tr-TR" sz="1600" dirty="0">
                <a:latin typeface="Times New Roman" pitchFamily="18" charset="0"/>
                <a:cs typeface="Times New Roman" pitchFamily="18" charset="0"/>
              </a:rPr>
              <a:t> sayısı 10</a:t>
            </a:r>
            <a:r>
              <a:rPr lang="tr-TR" sz="1600" baseline="30000" dirty="0">
                <a:latin typeface="Times New Roman" pitchFamily="18" charset="0"/>
                <a:cs typeface="Times New Roman" pitchFamily="18" charset="0"/>
              </a:rPr>
              <a:t>5</a:t>
            </a:r>
            <a:r>
              <a:rPr lang="tr-TR" sz="1600" dirty="0">
                <a:latin typeface="Times New Roman" pitchFamily="18" charset="0"/>
                <a:cs typeface="Times New Roman" pitchFamily="18" charset="0"/>
              </a:rPr>
              <a:t>-10</a:t>
            </a:r>
            <a:r>
              <a:rPr lang="tr-TR" sz="1600" baseline="30000" dirty="0">
                <a:latin typeface="Times New Roman" pitchFamily="18" charset="0"/>
                <a:cs typeface="Times New Roman" pitchFamily="18" charset="0"/>
              </a:rPr>
              <a:t>6</a:t>
            </a:r>
            <a:r>
              <a:rPr lang="tr-TR" sz="1600" dirty="0">
                <a:latin typeface="Times New Roman" pitchFamily="18" charset="0"/>
                <a:cs typeface="Times New Roman" pitchFamily="18" charset="0"/>
              </a:rPr>
              <a:t> </a:t>
            </a:r>
            <a:r>
              <a:rPr lang="tr-TR" sz="1600" dirty="0" smtClean="0">
                <a:latin typeface="Times New Roman" pitchFamily="18" charset="0"/>
                <a:cs typeface="Times New Roman" pitchFamily="18" charset="0"/>
              </a:rPr>
              <a:t>CFU/100 </a:t>
            </a:r>
            <a:r>
              <a:rPr lang="tr-TR" sz="1600" dirty="0" err="1">
                <a:latin typeface="Times New Roman" pitchFamily="18" charset="0"/>
                <a:cs typeface="Times New Roman" pitchFamily="18" charset="0"/>
              </a:rPr>
              <a:t>mL</a:t>
            </a:r>
            <a:r>
              <a:rPr lang="tr-TR" sz="1600" dirty="0">
                <a:latin typeface="Times New Roman" pitchFamily="18" charset="0"/>
                <a:cs typeface="Times New Roman" pitchFamily="18" charset="0"/>
              </a:rPr>
              <a:t> idi. Depolama süresince, mikroorganizma </a:t>
            </a:r>
            <a:r>
              <a:rPr lang="tr-TR" sz="1600" dirty="0" smtClean="0">
                <a:latin typeface="Times New Roman" pitchFamily="18" charset="0"/>
                <a:cs typeface="Times New Roman" pitchFamily="18" charset="0"/>
              </a:rPr>
              <a:t>yaklaşık %99–99,9 </a:t>
            </a:r>
            <a:r>
              <a:rPr lang="tr-TR" sz="1600" dirty="0">
                <a:latin typeface="Times New Roman" pitchFamily="18" charset="0"/>
                <a:cs typeface="Times New Roman" pitchFamily="18" charset="0"/>
              </a:rPr>
              <a:t>oranında </a:t>
            </a:r>
            <a:r>
              <a:rPr lang="tr-TR" sz="1600" dirty="0" smtClean="0">
                <a:latin typeface="Times New Roman" pitchFamily="18" charset="0"/>
                <a:cs typeface="Times New Roman" pitchFamily="18" charset="0"/>
              </a:rPr>
              <a:t>giderilmiştir. </a:t>
            </a:r>
          </a:p>
          <a:p>
            <a:pPr algn="just"/>
            <a:endParaRPr lang="tr-TR" sz="1600" dirty="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WWR </a:t>
            </a:r>
            <a:r>
              <a:rPr lang="tr-TR" sz="1600" dirty="0">
                <a:latin typeface="Times New Roman" pitchFamily="18" charset="0"/>
                <a:cs typeface="Times New Roman" pitchFamily="18" charset="0"/>
              </a:rPr>
              <a:t>girişinde bulunan ve ortalama değeri 28.2 </a:t>
            </a:r>
            <a:r>
              <a:rPr lang="tr-TR" sz="1600" dirty="0" smtClean="0">
                <a:latin typeface="Times New Roman" pitchFamily="18" charset="0"/>
                <a:cs typeface="Times New Roman" pitchFamily="18" charset="0"/>
              </a:rPr>
              <a:t>MPN/100 </a:t>
            </a:r>
            <a:r>
              <a:rPr lang="tr-TR" sz="1600" dirty="0" err="1">
                <a:latin typeface="Times New Roman" pitchFamily="18" charset="0"/>
                <a:cs typeface="Times New Roman" pitchFamily="18" charset="0"/>
              </a:rPr>
              <a:t>mL</a:t>
            </a:r>
            <a:r>
              <a:rPr lang="tr-TR" sz="1600" dirty="0">
                <a:latin typeface="Times New Roman" pitchFamily="18" charset="0"/>
                <a:cs typeface="Times New Roman" pitchFamily="18" charset="0"/>
              </a:rPr>
              <a:t> olan </a:t>
            </a:r>
            <a:r>
              <a:rPr lang="tr-TR" sz="1600" dirty="0" err="1">
                <a:latin typeface="Times New Roman" pitchFamily="18" charset="0"/>
                <a:cs typeface="Times New Roman" pitchFamily="18" charset="0"/>
              </a:rPr>
              <a:t>Salmonella</a:t>
            </a:r>
            <a:r>
              <a:rPr lang="tr-TR" sz="1600" dirty="0">
                <a:latin typeface="Times New Roman" pitchFamily="18" charset="0"/>
                <a:cs typeface="Times New Roman" pitchFamily="18" charset="0"/>
              </a:rPr>
              <a:t>, WWR atıklarında sadece maksimum 4 </a:t>
            </a:r>
            <a:r>
              <a:rPr lang="tr-TR" sz="1600" dirty="0" smtClean="0">
                <a:latin typeface="Times New Roman" pitchFamily="18" charset="0"/>
                <a:cs typeface="Times New Roman" pitchFamily="18" charset="0"/>
              </a:rPr>
              <a:t>MPN/100 </a:t>
            </a:r>
            <a:r>
              <a:rPr lang="tr-TR" sz="1600" dirty="0" err="1">
                <a:latin typeface="Times New Roman" pitchFamily="18" charset="0"/>
                <a:cs typeface="Times New Roman" pitchFamily="18" charset="0"/>
              </a:rPr>
              <a:t>mL</a:t>
            </a:r>
            <a:r>
              <a:rPr lang="tr-TR" sz="1600" dirty="0">
                <a:latin typeface="Times New Roman" pitchFamily="18" charset="0"/>
                <a:cs typeface="Times New Roman" pitchFamily="18" charset="0"/>
              </a:rPr>
              <a:t> konsantrasyonlu 2 örnekte (toplam numunelerin yaklaşık% 5'i) tespit edildi.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WWR </a:t>
            </a:r>
            <a:r>
              <a:rPr lang="tr-TR" sz="1600" dirty="0">
                <a:latin typeface="Times New Roman" pitchFamily="18" charset="0"/>
                <a:cs typeface="Times New Roman" pitchFamily="18" charset="0"/>
              </a:rPr>
              <a:t>girişinde ortalama 80 litrede litre başına 4,1 ve litrede maksimum 30 değerinde tespit edilen </a:t>
            </a:r>
            <a:r>
              <a:rPr lang="tr-TR" sz="1600" dirty="0" err="1">
                <a:latin typeface="Times New Roman" pitchFamily="18" charset="0"/>
                <a:cs typeface="Times New Roman" pitchFamily="18" charset="0"/>
              </a:rPr>
              <a:t>helmint</a:t>
            </a:r>
            <a:r>
              <a:rPr lang="tr-TR" sz="1600" dirty="0">
                <a:latin typeface="Times New Roman" pitchFamily="18" charset="0"/>
                <a:cs typeface="Times New Roman" pitchFamily="18" charset="0"/>
              </a:rPr>
              <a:t> yumurtalar çıkışta tespit edilmedi.</a:t>
            </a:r>
          </a:p>
          <a:p>
            <a:pPr algn="just"/>
            <a:endParaRPr lang="tr-TR" sz="1600" dirty="0" smtClean="0">
              <a:latin typeface="Times New Roman" pitchFamily="18" charset="0"/>
              <a:cs typeface="Times New Roman" pitchFamily="18" charset="0"/>
            </a:endParaRPr>
          </a:p>
          <a:p>
            <a:pPr algn="just"/>
            <a:r>
              <a:rPr lang="tr-TR" sz="1600" dirty="0" err="1" smtClean="0">
                <a:latin typeface="Times New Roman" pitchFamily="18" charset="0"/>
                <a:cs typeface="Times New Roman" pitchFamily="18" charset="0"/>
              </a:rPr>
              <a:t>WWR'lerin</a:t>
            </a: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tasarım ve çalışma kurallarını iyileştirmek için gerçek tespit süresinin değerlendirilmesi ve stabilizasyon işlemlerinin modellenmesi için yapılan ilk izleyici testleri, gerçek </a:t>
            </a:r>
            <a:r>
              <a:rPr lang="tr-TR" sz="1600" dirty="0" smtClean="0">
                <a:latin typeface="Times New Roman" pitchFamily="18" charset="0"/>
                <a:cs typeface="Times New Roman" pitchFamily="18" charset="0"/>
              </a:rPr>
              <a:t>bekleme </a:t>
            </a:r>
            <a:r>
              <a:rPr lang="tr-TR" sz="1600" dirty="0">
                <a:latin typeface="Times New Roman" pitchFamily="18" charset="0"/>
                <a:cs typeface="Times New Roman" pitchFamily="18" charset="0"/>
              </a:rPr>
              <a:t>süresinin nominal süreden (30 gün) önemli ölçüde daha kısa olduğunu (7 gün) göstermiştir. </a:t>
            </a:r>
            <a:endParaRPr lang="tr-TR" sz="1600" dirty="0" smtClean="0">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Bu </a:t>
            </a:r>
            <a:r>
              <a:rPr lang="tr-TR" sz="1600" dirty="0">
                <a:latin typeface="Times New Roman" pitchFamily="18" charset="0"/>
                <a:cs typeface="Times New Roman" pitchFamily="18" charset="0"/>
              </a:rPr>
              <a:t>sonucun teyit edilmesi durumunda, WWR çıkışının mikrobiyolojik kalitesinde bir iyileşme, taze atık yüzdesinin azaltılmasıyla, yani </a:t>
            </a:r>
            <a:r>
              <a:rPr lang="tr-TR" sz="1600" dirty="0" err="1">
                <a:latin typeface="Times New Roman" pitchFamily="18" charset="0"/>
                <a:cs typeface="Times New Roman" pitchFamily="18" charset="0"/>
              </a:rPr>
              <a:t>operasyonel</a:t>
            </a:r>
            <a:r>
              <a:rPr lang="tr-TR" sz="1600" dirty="0">
                <a:latin typeface="Times New Roman" pitchFamily="18" charset="0"/>
                <a:cs typeface="Times New Roman" pitchFamily="18" charset="0"/>
              </a:rPr>
              <a:t> kuralların değişmesiyle kolayca sağlanacaktır.</a:t>
            </a:r>
          </a:p>
          <a:p>
            <a:pPr algn="just"/>
            <a:endParaRPr lang="tr-TR" sz="1600" dirty="0">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43838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2800767"/>
          </a:xfrm>
          <a:prstGeom prst="rect">
            <a:avLst/>
          </a:prstGeom>
          <a:noFill/>
        </p:spPr>
        <p:txBody>
          <a:bodyPr wrap="square" rtlCol="0">
            <a:spAutoFit/>
          </a:bodyPr>
          <a:lstStyle/>
          <a:p>
            <a:pPr marL="342900" indent="-342900">
              <a:buClr>
                <a:srgbClr val="FF0000"/>
              </a:buClr>
              <a:buFont typeface="Wingdings" pitchFamily="2" charset="2"/>
              <a:buChar char="Ø"/>
            </a:pPr>
            <a:r>
              <a:rPr lang="tr-TR" sz="1600" b="1" dirty="0" smtClean="0">
                <a:solidFill>
                  <a:srgbClr val="FF0000"/>
                </a:solidFill>
                <a:latin typeface="Times New Roman" pitchFamily="18" charset="0"/>
                <a:cs typeface="Times New Roman" pitchFamily="18" charset="0"/>
              </a:rPr>
              <a:t>Tarımsal </a:t>
            </a:r>
            <a:r>
              <a:rPr lang="tr-TR" sz="1600" b="1" dirty="0">
                <a:solidFill>
                  <a:srgbClr val="FF0000"/>
                </a:solidFill>
                <a:latin typeface="Times New Roman" pitchFamily="18" charset="0"/>
                <a:cs typeface="Times New Roman" pitchFamily="18" charset="0"/>
              </a:rPr>
              <a:t>atık suların yeniden kullanımı için </a:t>
            </a:r>
            <a:r>
              <a:rPr lang="tr-TR" sz="1600" b="1" dirty="0" smtClean="0">
                <a:solidFill>
                  <a:srgbClr val="FF0000"/>
                </a:solidFill>
                <a:latin typeface="Times New Roman" pitchFamily="18" charset="0"/>
                <a:cs typeface="Times New Roman" pitchFamily="18" charset="0"/>
              </a:rPr>
              <a:t>sulak alanlar</a:t>
            </a:r>
          </a:p>
          <a:p>
            <a:pPr>
              <a:buClr>
                <a:srgbClr val="FF0000"/>
              </a:buClr>
            </a:pPr>
            <a:endParaRPr lang="tr-TR" sz="1600" b="1" dirty="0">
              <a:solidFill>
                <a:srgbClr val="FF0000"/>
              </a:solidFill>
              <a:latin typeface="Times New Roman" pitchFamily="18" charset="0"/>
              <a:cs typeface="Times New Roman" pitchFamily="18" charset="0"/>
            </a:endParaRPr>
          </a:p>
          <a:p>
            <a:pPr algn="just"/>
            <a:r>
              <a:rPr lang="tr-TR" sz="1600" dirty="0" err="1">
                <a:latin typeface="Times New Roman" pitchFamily="18" charset="0"/>
                <a:cs typeface="Times New Roman" pitchFamily="18" charset="0"/>
              </a:rPr>
              <a:t>Catania</a:t>
            </a:r>
            <a:r>
              <a:rPr lang="tr-TR" sz="1600" dirty="0">
                <a:latin typeface="Times New Roman" pitchFamily="18" charset="0"/>
                <a:cs typeface="Times New Roman" pitchFamily="18" charset="0"/>
              </a:rPr>
              <a:t> bölgesindeki bazı belediyeler (Doğu Sicilya) atık suların yeniden </a:t>
            </a:r>
            <a:r>
              <a:rPr lang="tr-TR" sz="1600" dirty="0" smtClean="0">
                <a:latin typeface="Times New Roman" pitchFamily="18" charset="0"/>
                <a:cs typeface="Times New Roman" pitchFamily="18" charset="0"/>
              </a:rPr>
              <a:t>kullanımı için inşa </a:t>
            </a:r>
            <a:r>
              <a:rPr lang="tr-TR" sz="1600" dirty="0">
                <a:latin typeface="Times New Roman" pitchFamily="18" charset="0"/>
                <a:cs typeface="Times New Roman" pitchFamily="18" charset="0"/>
              </a:rPr>
              <a:t>edilmiş sulak alanlar (CW) </a:t>
            </a:r>
            <a:r>
              <a:rPr lang="tr-TR" sz="1600" dirty="0" smtClean="0">
                <a:latin typeface="Times New Roman" pitchFamily="18" charset="0"/>
                <a:cs typeface="Times New Roman" pitchFamily="18" charset="0"/>
              </a:rPr>
              <a:t>ve/veya </a:t>
            </a:r>
            <a:r>
              <a:rPr lang="tr-TR" sz="1600" dirty="0">
                <a:latin typeface="Times New Roman" pitchFamily="18" charset="0"/>
                <a:cs typeface="Times New Roman" pitchFamily="18" charset="0"/>
              </a:rPr>
              <a:t>stabilizasyon rezervuarları (SR) tarafından gerçekleştirilen </a:t>
            </a:r>
            <a:r>
              <a:rPr lang="tr-TR" sz="1600" dirty="0" smtClean="0">
                <a:latin typeface="Times New Roman" pitchFamily="18" charset="0"/>
                <a:cs typeface="Times New Roman" pitchFamily="18" charset="0"/>
              </a:rPr>
              <a:t>arıtmaya </a:t>
            </a:r>
            <a:r>
              <a:rPr lang="tr-TR" sz="1600" dirty="0">
                <a:latin typeface="Times New Roman" pitchFamily="18" charset="0"/>
                <a:cs typeface="Times New Roman" pitchFamily="18" charset="0"/>
              </a:rPr>
              <a:t>odaklanmıştır. </a:t>
            </a:r>
            <a:endParaRPr lang="tr-TR" sz="1600" dirty="0" smtClean="0">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Yatay </a:t>
            </a:r>
            <a:r>
              <a:rPr lang="tr-TR" sz="1600" dirty="0">
                <a:latin typeface="Times New Roman" pitchFamily="18" charset="0"/>
                <a:cs typeface="Times New Roman" pitchFamily="18" charset="0"/>
              </a:rPr>
              <a:t>bir yeraltı akışına </a:t>
            </a:r>
            <a:r>
              <a:rPr lang="tr-TR" sz="1600" dirty="0" smtClean="0">
                <a:latin typeface="Times New Roman" pitchFamily="18" charset="0"/>
                <a:cs typeface="Times New Roman" pitchFamily="18" charset="0"/>
              </a:rPr>
              <a:t>dayanan </a:t>
            </a:r>
            <a:r>
              <a:rPr lang="tr-TR" sz="1600" dirty="0">
                <a:latin typeface="Times New Roman" pitchFamily="18" charset="0"/>
                <a:cs typeface="Times New Roman" pitchFamily="18" charset="0"/>
              </a:rPr>
              <a:t>tam ölçekli bir </a:t>
            </a:r>
            <a:r>
              <a:rPr lang="tr-TR" sz="1600" dirty="0" err="1">
                <a:latin typeface="Times New Roman" pitchFamily="18" charset="0"/>
                <a:cs typeface="Times New Roman" pitchFamily="18" charset="0"/>
              </a:rPr>
              <a:t>CW'den</a:t>
            </a:r>
            <a:r>
              <a:rPr lang="tr-TR" sz="1600" dirty="0">
                <a:latin typeface="Times New Roman" pitchFamily="18" charset="0"/>
                <a:cs typeface="Times New Roman" pitchFamily="18" charset="0"/>
              </a:rPr>
              <a:t> biri, pilot ölçekli bir CW sistemi ile birlikte AQUATEC projesi kapsamında incelenmektedir. </a:t>
            </a:r>
            <a:endParaRPr lang="tr-TR" sz="1600" dirty="0" smtClean="0">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Genel </a:t>
            </a:r>
            <a:r>
              <a:rPr lang="tr-TR" sz="1600" dirty="0">
                <a:latin typeface="Times New Roman" pitchFamily="18" charset="0"/>
                <a:cs typeface="Times New Roman" pitchFamily="18" charset="0"/>
              </a:rPr>
              <a:t>araştırmanın temel amacı, sulak alanların performanslarını analiz etmek, hidrolik davranışlarını araştırmak ve kirleticilerin giderim süreçlerini modellemektir. </a:t>
            </a:r>
          </a:p>
        </p:txBody>
      </p:sp>
    </p:spTree>
    <p:extLst>
      <p:ext uri="{BB962C8B-B14F-4D97-AF65-F5344CB8AC3E}">
        <p14:creationId xmlns:p14="http://schemas.microsoft.com/office/powerpoint/2010/main" val="41610306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4770537"/>
          </a:xfrm>
          <a:prstGeom prst="rect">
            <a:avLst/>
          </a:prstGeom>
          <a:noFill/>
        </p:spPr>
        <p:txBody>
          <a:bodyPr wrap="square" rtlCol="0">
            <a:spAutoFit/>
          </a:bodyPr>
          <a:lstStyle/>
          <a:p>
            <a:pPr>
              <a:buClr>
                <a:srgbClr val="FF0000"/>
              </a:buClr>
            </a:pPr>
            <a:r>
              <a:rPr lang="tr-TR" sz="1600" b="1" dirty="0" smtClean="0">
                <a:solidFill>
                  <a:srgbClr val="FF0000"/>
                </a:solidFill>
                <a:latin typeface="Times New Roman" pitchFamily="18" charset="0"/>
                <a:cs typeface="Times New Roman" pitchFamily="18" charset="0"/>
              </a:rPr>
              <a:t>a)Sulak Alanlar</a:t>
            </a:r>
          </a:p>
          <a:p>
            <a:pPr>
              <a:buClr>
                <a:srgbClr val="FF0000"/>
              </a:buClr>
            </a:pPr>
            <a:endParaRPr lang="tr-TR" sz="1600" b="1" dirty="0">
              <a:solidFill>
                <a:srgbClr val="FF0000"/>
              </a:solidFill>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CW deney tesisleri, yaklaşık 5.000 nüfuslu bir kırsal topluluk olan San </a:t>
            </a:r>
            <a:r>
              <a:rPr lang="tr-TR" sz="1600" dirty="0" err="1" smtClean="0">
                <a:latin typeface="Times New Roman" pitchFamily="18" charset="0"/>
                <a:cs typeface="Times New Roman" pitchFamily="18" charset="0"/>
              </a:rPr>
              <a:t>Micheledi</a:t>
            </a:r>
            <a:r>
              <a:rPr lang="tr-TR" sz="1600" dirty="0" smtClean="0">
                <a:latin typeface="Times New Roman" pitchFamily="18" charset="0"/>
                <a:cs typeface="Times New Roman" pitchFamily="18" charset="0"/>
              </a:rPr>
              <a:t> </a:t>
            </a:r>
            <a:r>
              <a:rPr lang="tr-TR" sz="1600" dirty="0" err="1">
                <a:latin typeface="Times New Roman" pitchFamily="18" charset="0"/>
                <a:cs typeface="Times New Roman" pitchFamily="18" charset="0"/>
              </a:rPr>
              <a:t>Ganzaria'da</a:t>
            </a:r>
            <a:r>
              <a:rPr lang="tr-TR" sz="1600" dirty="0">
                <a:latin typeface="Times New Roman" pitchFamily="18" charset="0"/>
                <a:cs typeface="Times New Roman" pitchFamily="18" charset="0"/>
              </a:rPr>
              <a:t> (Doğu Sicilya) bulunmaktadır.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Yaklaşık </a:t>
            </a:r>
            <a:r>
              <a:rPr lang="tr-TR" sz="1600" dirty="0">
                <a:latin typeface="Times New Roman" pitchFamily="18" charset="0"/>
                <a:cs typeface="Times New Roman" pitchFamily="18" charset="0"/>
              </a:rPr>
              <a:t>150 hektarlık zeytin bahçesinin sulanması için bir atıksu yeniden kullanma projesi kapsamında, yerel geleneksel Atık Su Arıtma Tesisi </a:t>
            </a:r>
            <a:r>
              <a:rPr lang="tr-TR" sz="1600" dirty="0" smtClean="0">
                <a:latin typeface="Times New Roman" pitchFamily="18" charset="0"/>
                <a:cs typeface="Times New Roman" pitchFamily="18" charset="0"/>
              </a:rPr>
              <a:t>, tam </a:t>
            </a:r>
            <a:r>
              <a:rPr lang="tr-TR" sz="1600" dirty="0">
                <a:latin typeface="Times New Roman" pitchFamily="18" charset="0"/>
                <a:cs typeface="Times New Roman" pitchFamily="18" charset="0"/>
              </a:rPr>
              <a:t>ölçekli bir yatay yeraltı suyu akışı CW ile bütünleştirilmiştir.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Tüm </a:t>
            </a:r>
            <a:r>
              <a:rPr lang="tr-TR" sz="1600" dirty="0">
                <a:latin typeface="Times New Roman" pitchFamily="18" charset="0"/>
                <a:cs typeface="Times New Roman" pitchFamily="18" charset="0"/>
              </a:rPr>
              <a:t>proje paralel olarak dört </a:t>
            </a:r>
            <a:r>
              <a:rPr lang="tr-TR" sz="1600" dirty="0" smtClean="0">
                <a:latin typeface="Times New Roman" pitchFamily="18" charset="0"/>
                <a:cs typeface="Times New Roman" pitchFamily="18" charset="0"/>
              </a:rPr>
              <a:t>saz </a:t>
            </a:r>
            <a:r>
              <a:rPr lang="tr-TR" sz="1600" dirty="0">
                <a:latin typeface="Times New Roman" pitchFamily="18" charset="0"/>
                <a:cs typeface="Times New Roman" pitchFamily="18" charset="0"/>
              </a:rPr>
              <a:t>yatağından ve üç stabilizasyon rezervuarından oluşan üçüncül bir sistemi </a:t>
            </a:r>
            <a:r>
              <a:rPr lang="tr-TR" sz="1600" dirty="0" smtClean="0">
                <a:latin typeface="Times New Roman" pitchFamily="18" charset="0"/>
                <a:cs typeface="Times New Roman" pitchFamily="18" charset="0"/>
              </a:rPr>
              <a:t>öngörmektedir. 1.75 L/s </a:t>
            </a:r>
            <a:r>
              <a:rPr lang="tr-TR" sz="1600" dirty="0">
                <a:latin typeface="Times New Roman" pitchFamily="18" charset="0"/>
                <a:cs typeface="Times New Roman" pitchFamily="18" charset="0"/>
              </a:rPr>
              <a:t>tasarım akış hızında ve yaklaşık 2 günlük </a:t>
            </a:r>
            <a:r>
              <a:rPr lang="tr-TR" sz="1600" dirty="0" smtClean="0">
                <a:latin typeface="Times New Roman" pitchFamily="18" charset="0"/>
                <a:cs typeface="Times New Roman" pitchFamily="18" charset="0"/>
              </a:rPr>
              <a:t>hidrolik </a:t>
            </a:r>
            <a:r>
              <a:rPr lang="tr-TR" sz="1600" dirty="0">
                <a:latin typeface="Times New Roman" pitchFamily="18" charset="0"/>
                <a:cs typeface="Times New Roman" pitchFamily="18" charset="0"/>
              </a:rPr>
              <a:t>kalma süresinde sadece bir kamış yatağı kullanılmaktadır</a:t>
            </a:r>
            <a:r>
              <a:rPr lang="tr-TR" sz="1600" dirty="0" smtClean="0">
                <a:latin typeface="Times New Roman" pitchFamily="18" charset="0"/>
                <a:cs typeface="Times New Roman" pitchFamily="18" charset="0"/>
              </a:rPr>
              <a:t>.</a:t>
            </a: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Sulak alan 78 m uzunluğunda, 25 m genişliğindedir ve yüzey yatağı alanı 0,077 </a:t>
            </a:r>
            <a:r>
              <a:rPr lang="tr-TR" sz="1600" dirty="0" smtClean="0">
                <a:latin typeface="Times New Roman" pitchFamily="18" charset="0"/>
                <a:cs typeface="Times New Roman" pitchFamily="18" charset="0"/>
              </a:rPr>
              <a:t>m/gün </a:t>
            </a:r>
            <a:r>
              <a:rPr lang="tr-TR" sz="1600" dirty="0">
                <a:latin typeface="Times New Roman" pitchFamily="18" charset="0"/>
                <a:cs typeface="Times New Roman" pitchFamily="18" charset="0"/>
              </a:rPr>
              <a:t>hidrolik yükleme oranına karşılık gelen 1,950 </a:t>
            </a:r>
            <a:r>
              <a:rPr lang="tr-TR" sz="1600" dirty="0" smtClean="0">
                <a:latin typeface="Times New Roman" pitchFamily="18" charset="0"/>
                <a:cs typeface="Times New Roman" pitchFamily="18" charset="0"/>
              </a:rPr>
              <a:t>m</a:t>
            </a:r>
            <a:r>
              <a:rPr lang="tr-TR" sz="1600" baseline="30000" dirty="0" smtClean="0">
                <a:latin typeface="Times New Roman" pitchFamily="18" charset="0"/>
                <a:cs typeface="Times New Roman" pitchFamily="18" charset="0"/>
              </a:rPr>
              <a:t>2 </a:t>
            </a:r>
            <a:r>
              <a:rPr lang="tr-TR" sz="1600" dirty="0" smtClean="0">
                <a:latin typeface="Times New Roman" pitchFamily="18" charset="0"/>
                <a:cs typeface="Times New Roman" pitchFamily="18" charset="0"/>
              </a:rPr>
              <a:t>  alana sahiptir.</a:t>
            </a:r>
          </a:p>
          <a:p>
            <a:pPr algn="just"/>
            <a:endParaRPr lang="tr-TR" sz="1600" dirty="0" smtClean="0">
              <a:latin typeface="Times New Roman" pitchFamily="18" charset="0"/>
              <a:cs typeface="Times New Roman" pitchFamily="18" charset="0"/>
            </a:endParaRPr>
          </a:p>
          <a:p>
            <a:pPr algn="just"/>
            <a:r>
              <a:rPr lang="tr-TR" sz="1600" dirty="0" err="1" smtClean="0">
                <a:latin typeface="Times New Roman" pitchFamily="18" charset="0"/>
                <a:cs typeface="Times New Roman" pitchFamily="18" charset="0"/>
              </a:rPr>
              <a:t>Gözenekliliği</a:t>
            </a: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0.38 olan 8 ila 10 mm çakıldan yapılan filtre yatağı 0.6 m derinliğinde ve ortalama su derinliği 0.4 m'dir. Sulak alan </a:t>
            </a:r>
            <a:r>
              <a:rPr lang="tr-TR" sz="1600" dirty="0" err="1">
                <a:latin typeface="Times New Roman" pitchFamily="18" charset="0"/>
                <a:cs typeface="Times New Roman" pitchFamily="18" charset="0"/>
              </a:rPr>
              <a:t>Phragmites</a:t>
            </a:r>
            <a:r>
              <a:rPr lang="tr-TR" sz="1600" dirty="0">
                <a:latin typeface="Times New Roman" pitchFamily="18" charset="0"/>
                <a:cs typeface="Times New Roman" pitchFamily="18" charset="0"/>
              </a:rPr>
              <a:t> sp. m</a:t>
            </a:r>
            <a:r>
              <a:rPr lang="tr-TR" sz="1600" baseline="30000" dirty="0">
                <a:latin typeface="Times New Roman" pitchFamily="18" charset="0"/>
                <a:cs typeface="Times New Roman" pitchFamily="18" charset="0"/>
              </a:rPr>
              <a:t>2</a:t>
            </a:r>
            <a:r>
              <a:rPr lang="tr-TR" sz="1600" dirty="0">
                <a:latin typeface="Times New Roman" pitchFamily="18" charset="0"/>
                <a:cs typeface="Times New Roman" pitchFamily="18" charset="0"/>
              </a:rPr>
              <a:t> başına dört </a:t>
            </a:r>
            <a:r>
              <a:rPr lang="tr-TR" sz="1600" dirty="0" err="1">
                <a:latin typeface="Times New Roman" pitchFamily="18" charset="0"/>
                <a:cs typeface="Times New Roman" pitchFamily="18" charset="0"/>
              </a:rPr>
              <a:t>rizom</a:t>
            </a:r>
            <a:r>
              <a:rPr lang="tr-TR" sz="1600" dirty="0">
                <a:latin typeface="Times New Roman" pitchFamily="18" charset="0"/>
                <a:cs typeface="Times New Roman" pitchFamily="18" charset="0"/>
              </a:rPr>
              <a:t> </a:t>
            </a:r>
            <a:r>
              <a:rPr lang="tr-TR" sz="1600" dirty="0" smtClean="0">
                <a:latin typeface="Times New Roman" pitchFamily="18" charset="0"/>
                <a:cs typeface="Times New Roman" pitchFamily="18" charset="0"/>
              </a:rPr>
              <a:t>yoğunluğundadır.</a:t>
            </a:r>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18985233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3785652"/>
          </a:xfrm>
          <a:prstGeom prst="rect">
            <a:avLst/>
          </a:prstGeom>
          <a:noFill/>
        </p:spPr>
        <p:txBody>
          <a:bodyPr wrap="square" rtlCol="0">
            <a:spAutoFit/>
          </a:bodyPr>
          <a:lstStyle/>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Her </a:t>
            </a:r>
            <a:r>
              <a:rPr lang="tr-TR" sz="1600" dirty="0">
                <a:latin typeface="Times New Roman" pitchFamily="18" charset="0"/>
                <a:cs typeface="Times New Roman" pitchFamily="18" charset="0"/>
              </a:rPr>
              <a:t>bir hat için birinci </a:t>
            </a:r>
            <a:r>
              <a:rPr lang="tr-TR" sz="1600" dirty="0" smtClean="0">
                <a:latin typeface="Times New Roman" pitchFamily="18" charset="0"/>
                <a:cs typeface="Times New Roman" pitchFamily="18" charset="0"/>
              </a:rPr>
              <a:t>aşamada, </a:t>
            </a:r>
            <a:r>
              <a:rPr lang="tr-TR" sz="1600" dirty="0">
                <a:latin typeface="Times New Roman" pitchFamily="18" charset="0"/>
                <a:cs typeface="Times New Roman" pitchFamily="18" charset="0"/>
              </a:rPr>
              <a:t>yatay akışlı bir sulak alandan oluşurken, ikinci aşamada dikey akışlı bir sulak alan iki hat için ve diğer ikisi için yatay akışlı bir sulak alan içerir. 1.5 × 3.0 m boyutlarında olan her sulak alan beton içine inşa edilir ve geçirimsiz bir zarla kaplanır.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algn="just"/>
            <a:r>
              <a:rPr lang="tr-TR" sz="1600" dirty="0" err="1" smtClean="0">
                <a:latin typeface="Times New Roman" pitchFamily="18" charset="0"/>
                <a:cs typeface="Times New Roman" pitchFamily="18" charset="0"/>
              </a:rPr>
              <a:t>Phragmites</a:t>
            </a: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sp. iki hatta bitki örtüsü olarak kullanılırken, diğer ikisi ise bitki örtüsüzdür. </a:t>
            </a:r>
            <a:endParaRPr lang="tr-TR" sz="1600" dirty="0" smtClean="0">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Yatay akış sistemleri ortalama 0.6 m derinliğe kadar, yaklaşık 10–15 mm büyüklüğünde çakılla doldurulurken, dikey akış sistemleri filtrelemenin tepesinde 0.06-4 mm arasında değişen farklı orta katmanlarla doldurulur</a:t>
            </a:r>
            <a:r>
              <a:rPr lang="tr-TR" sz="1600" dirty="0" smtClean="0">
                <a:latin typeface="Times New Roman" pitchFamily="18" charset="0"/>
                <a:cs typeface="Times New Roman" pitchFamily="18" charset="0"/>
              </a:rPr>
              <a:t>.</a:t>
            </a: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Altta </a:t>
            </a:r>
            <a:r>
              <a:rPr lang="tr-TR" sz="1600" dirty="0">
                <a:latin typeface="Times New Roman" pitchFamily="18" charset="0"/>
                <a:cs typeface="Times New Roman" pitchFamily="18" charset="0"/>
              </a:rPr>
              <a:t>16 ila 32 mm arası yatak Pilot-CW tesisi temel olarak modelleme için kullanılacaktır: akış deseni, çözünen </a:t>
            </a:r>
            <a:r>
              <a:rPr lang="tr-TR" sz="1600" dirty="0" err="1">
                <a:latin typeface="Times New Roman" pitchFamily="18" charset="0"/>
                <a:cs typeface="Times New Roman" pitchFamily="18" charset="0"/>
              </a:rPr>
              <a:t>taşınımı</a:t>
            </a:r>
            <a:r>
              <a:rPr lang="tr-TR" sz="1600" dirty="0">
                <a:latin typeface="Times New Roman" pitchFamily="18" charset="0"/>
                <a:cs typeface="Times New Roman" pitchFamily="18" charset="0"/>
              </a:rPr>
              <a:t>, organik madde, azot ve fosforun biyokimyasal olarak uzaklaştırılması ve dönüşüm işlemleri</a:t>
            </a:r>
            <a:r>
              <a:rPr lang="tr-TR" sz="1600" dirty="0" smtClean="0">
                <a:latin typeface="Times New Roman" pitchFamily="18" charset="0"/>
                <a:cs typeface="Times New Roman" pitchFamily="18" charset="0"/>
              </a:rPr>
              <a:t>.</a:t>
            </a:r>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6367237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4031873"/>
          </a:xfrm>
          <a:prstGeom prst="rect">
            <a:avLst/>
          </a:prstGeom>
          <a:noFill/>
        </p:spPr>
        <p:txBody>
          <a:bodyPr wrap="square" rtlCol="0">
            <a:spAutoFit/>
          </a:bodyPr>
          <a:lstStyle/>
          <a:p>
            <a:pPr algn="just">
              <a:buClr>
                <a:srgbClr val="FF0000"/>
              </a:buClr>
            </a:pPr>
            <a:r>
              <a:rPr lang="tr-TR" sz="1600" b="1" dirty="0" smtClean="0">
                <a:solidFill>
                  <a:srgbClr val="FF0000"/>
                </a:solidFill>
                <a:latin typeface="Times New Roman" pitchFamily="18" charset="0"/>
                <a:cs typeface="Times New Roman" pitchFamily="18" charset="0"/>
              </a:rPr>
              <a:t>c)Yöntemler</a:t>
            </a:r>
            <a:endParaRPr lang="tr-TR" sz="1600" b="1" dirty="0">
              <a:solidFill>
                <a:srgbClr val="FF0000"/>
              </a:solidFill>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Tam ölçekli </a:t>
            </a:r>
            <a:r>
              <a:rPr lang="tr-TR" sz="1600" dirty="0" smtClean="0">
                <a:latin typeface="Times New Roman" pitchFamily="18" charset="0"/>
                <a:cs typeface="Times New Roman" pitchFamily="18" charset="0"/>
              </a:rPr>
              <a:t>CW atık </a:t>
            </a:r>
            <a:r>
              <a:rPr lang="tr-TR" sz="1600" dirty="0">
                <a:latin typeface="Times New Roman" pitchFamily="18" charset="0"/>
                <a:cs typeface="Times New Roman" pitchFamily="18" charset="0"/>
              </a:rPr>
              <a:t>suları örneklendi ve atık suyun fiziksel, kimyasal ve mikro biyolojik özellikleri analiz edildi.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Aşağıdaki </a:t>
            </a:r>
            <a:r>
              <a:rPr lang="tr-TR" sz="1600" dirty="0" err="1">
                <a:latin typeface="Times New Roman" pitchFamily="18" charset="0"/>
                <a:cs typeface="Times New Roman" pitchFamily="18" charset="0"/>
              </a:rPr>
              <a:t>fizikokimyasal</a:t>
            </a:r>
            <a:r>
              <a:rPr lang="tr-TR" sz="1600" dirty="0">
                <a:latin typeface="Times New Roman" pitchFamily="18" charset="0"/>
                <a:cs typeface="Times New Roman" pitchFamily="18" charset="0"/>
              </a:rPr>
              <a:t> parametreler Standart Yöntemlere göre </a:t>
            </a:r>
            <a:r>
              <a:rPr lang="tr-TR" sz="1600" dirty="0" smtClean="0">
                <a:latin typeface="Times New Roman" pitchFamily="18" charset="0"/>
                <a:cs typeface="Times New Roman" pitchFamily="18" charset="0"/>
              </a:rPr>
              <a:t>laboratuvarda </a:t>
            </a:r>
            <a:r>
              <a:rPr lang="tr-TR" sz="1600" dirty="0">
                <a:latin typeface="Times New Roman" pitchFamily="18" charset="0"/>
                <a:cs typeface="Times New Roman" pitchFamily="18" charset="0"/>
              </a:rPr>
              <a:t>ölçülmüştür: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ü"/>
            </a:pPr>
            <a:r>
              <a:rPr lang="tr-TR" sz="1600" dirty="0" smtClean="0">
                <a:latin typeface="Times New Roman" pitchFamily="18" charset="0"/>
                <a:cs typeface="Times New Roman" pitchFamily="18" charset="0"/>
              </a:rPr>
              <a:t>TSS </a:t>
            </a:r>
            <a:r>
              <a:rPr lang="tr-TR" sz="1600" dirty="0">
                <a:latin typeface="Times New Roman" pitchFamily="18" charset="0"/>
                <a:cs typeface="Times New Roman" pitchFamily="18" charset="0"/>
              </a:rPr>
              <a:t>(</a:t>
            </a:r>
            <a:r>
              <a:rPr lang="tr-TR" sz="1600" dirty="0" smtClean="0">
                <a:latin typeface="Times New Roman" pitchFamily="18" charset="0"/>
                <a:cs typeface="Times New Roman" pitchFamily="18" charset="0"/>
              </a:rPr>
              <a:t>180°C'de</a:t>
            </a:r>
            <a:r>
              <a:rPr lang="tr-TR" sz="1600" dirty="0">
                <a:latin typeface="Times New Roman" pitchFamily="18" charset="0"/>
                <a:cs typeface="Times New Roman" pitchFamily="18" charset="0"/>
              </a:rPr>
              <a:t>), BOD</a:t>
            </a:r>
            <a:r>
              <a:rPr lang="tr-TR" sz="1600" baseline="-25000" dirty="0">
                <a:latin typeface="Times New Roman" pitchFamily="18" charset="0"/>
                <a:cs typeface="Times New Roman" pitchFamily="18" charset="0"/>
              </a:rPr>
              <a:t>5</a:t>
            </a:r>
            <a:r>
              <a:rPr lang="tr-TR" sz="1600" dirty="0">
                <a:latin typeface="Times New Roman" pitchFamily="18" charset="0"/>
                <a:cs typeface="Times New Roman" pitchFamily="18" charset="0"/>
              </a:rPr>
              <a:t>, COD, toplam fosfor (TP), toplam azot (TN), elektriksel iletkenlik (EC), </a:t>
            </a:r>
            <a:r>
              <a:rPr lang="tr-TR" sz="1600" dirty="0" err="1">
                <a:latin typeface="Times New Roman" pitchFamily="18" charset="0"/>
                <a:cs typeface="Times New Roman" pitchFamily="18" charset="0"/>
              </a:rPr>
              <a:t>pH</a:t>
            </a:r>
            <a:r>
              <a:rPr lang="tr-TR" sz="1600" dirty="0">
                <a:latin typeface="Times New Roman" pitchFamily="18" charset="0"/>
                <a:cs typeface="Times New Roman" pitchFamily="18" charset="0"/>
              </a:rPr>
              <a:t>, çözünmüş oksijen (DO) ve sıcaklık. </a:t>
            </a: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ü"/>
            </a:pP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ü"/>
            </a:pPr>
            <a:r>
              <a:rPr lang="tr-TR" sz="1600" dirty="0" smtClean="0">
                <a:latin typeface="Times New Roman" pitchFamily="18" charset="0"/>
                <a:cs typeface="Times New Roman" pitchFamily="18" charset="0"/>
              </a:rPr>
              <a:t>Mikrobiyolojik </a:t>
            </a:r>
            <a:r>
              <a:rPr lang="tr-TR" sz="1600" dirty="0">
                <a:latin typeface="Times New Roman" pitchFamily="18" charset="0"/>
                <a:cs typeface="Times New Roman" pitchFamily="18" charset="0"/>
              </a:rPr>
              <a:t>analizler: toplam </a:t>
            </a:r>
            <a:r>
              <a:rPr lang="tr-TR" sz="1600" dirty="0" err="1">
                <a:latin typeface="Times New Roman" pitchFamily="18" charset="0"/>
                <a:cs typeface="Times New Roman" pitchFamily="18" charset="0"/>
              </a:rPr>
              <a:t>koliformlar</a:t>
            </a:r>
            <a:r>
              <a:rPr lang="tr-TR" sz="1600" dirty="0">
                <a:latin typeface="Times New Roman" pitchFamily="18" charset="0"/>
                <a:cs typeface="Times New Roman" pitchFamily="18" charset="0"/>
              </a:rPr>
              <a:t> (TC), dışkı </a:t>
            </a:r>
            <a:r>
              <a:rPr lang="tr-TR" sz="1600" dirty="0" err="1">
                <a:latin typeface="Times New Roman" pitchFamily="18" charset="0"/>
                <a:cs typeface="Times New Roman" pitchFamily="18" charset="0"/>
              </a:rPr>
              <a:t>koliformları</a:t>
            </a:r>
            <a:r>
              <a:rPr lang="tr-TR" sz="1600" dirty="0">
                <a:latin typeface="Times New Roman" pitchFamily="18" charset="0"/>
                <a:cs typeface="Times New Roman" pitchFamily="18" charset="0"/>
              </a:rPr>
              <a:t> (FC), E. koli, dışkı Streptokokları (FC), </a:t>
            </a:r>
            <a:r>
              <a:rPr lang="tr-TR" sz="1600" dirty="0" err="1">
                <a:latin typeface="Times New Roman" pitchFamily="18" charset="0"/>
                <a:cs typeface="Times New Roman" pitchFamily="18" charset="0"/>
              </a:rPr>
              <a:t>Salmonella</a:t>
            </a:r>
            <a:r>
              <a:rPr lang="tr-TR" sz="1600" dirty="0">
                <a:latin typeface="Times New Roman" pitchFamily="18" charset="0"/>
                <a:cs typeface="Times New Roman" pitchFamily="18" charset="0"/>
              </a:rPr>
              <a:t> ve </a:t>
            </a:r>
            <a:r>
              <a:rPr lang="tr-TR" sz="1600" dirty="0" err="1">
                <a:latin typeface="Times New Roman" pitchFamily="18" charset="0"/>
                <a:cs typeface="Times New Roman" pitchFamily="18" charset="0"/>
              </a:rPr>
              <a:t>helmint</a:t>
            </a:r>
            <a:r>
              <a:rPr lang="tr-TR" sz="1600" dirty="0">
                <a:latin typeface="Times New Roman" pitchFamily="18" charset="0"/>
                <a:cs typeface="Times New Roman" pitchFamily="18" charset="0"/>
              </a:rPr>
              <a:t> yumurtaları (</a:t>
            </a:r>
            <a:r>
              <a:rPr lang="tr-TR" sz="1600" dirty="0" err="1">
                <a:latin typeface="Times New Roman" pitchFamily="18" charset="0"/>
                <a:cs typeface="Times New Roman" pitchFamily="18" charset="0"/>
              </a:rPr>
              <a:t>nematodlar</a:t>
            </a:r>
            <a:r>
              <a:rPr lang="tr-TR" sz="1600" dirty="0">
                <a:latin typeface="Times New Roman" pitchFamily="18" charset="0"/>
                <a:cs typeface="Times New Roman" pitchFamily="18" charset="0"/>
              </a:rPr>
              <a:t>). </a:t>
            </a: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ü"/>
            </a:pP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ü"/>
            </a:pPr>
            <a:r>
              <a:rPr lang="tr-TR" sz="1600" dirty="0" smtClean="0">
                <a:latin typeface="Times New Roman" pitchFamily="18" charset="0"/>
                <a:cs typeface="Times New Roman" pitchFamily="18" charset="0"/>
              </a:rPr>
              <a:t>Ayrıca</a:t>
            </a:r>
            <a:r>
              <a:rPr lang="tr-TR" sz="1600" dirty="0">
                <a:latin typeface="Times New Roman" pitchFamily="18" charset="0"/>
                <a:cs typeface="Times New Roman" pitchFamily="18" charset="0"/>
              </a:rPr>
              <a:t>, sulak alandaki gerçek akış koşullarını değerlendirmek için, birkaç </a:t>
            </a:r>
            <a:r>
              <a:rPr lang="tr-TR" sz="1600" dirty="0" smtClean="0">
                <a:latin typeface="Times New Roman" pitchFamily="18" charset="0"/>
                <a:cs typeface="Times New Roman" pitchFamily="18" charset="0"/>
              </a:rPr>
              <a:t>izleyici </a:t>
            </a:r>
            <a:r>
              <a:rPr lang="tr-TR" sz="1600" dirty="0">
                <a:latin typeface="Times New Roman" pitchFamily="18" charset="0"/>
                <a:cs typeface="Times New Roman" pitchFamily="18" charset="0"/>
              </a:rPr>
              <a:t>testi (bir sodyum klorür çözeltisi kullanarak ve sulak alan çıkışında elektriksel iletkenliği örnekleme) gerçekleştirilmiş ve kalma süresi dağılımları </a:t>
            </a:r>
            <a:r>
              <a:rPr lang="tr-TR" sz="1600" dirty="0" smtClean="0">
                <a:latin typeface="Times New Roman" pitchFamily="18" charset="0"/>
                <a:cs typeface="Times New Roman" pitchFamily="18" charset="0"/>
              </a:rPr>
              <a:t>değerlendirilmiştir</a:t>
            </a:r>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1769146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99592" y="764704"/>
            <a:ext cx="7560840" cy="5016758"/>
          </a:xfrm>
          <a:prstGeom prst="rect">
            <a:avLst/>
          </a:prstGeom>
          <a:noFill/>
        </p:spPr>
        <p:txBody>
          <a:bodyPr wrap="square" rtlCol="0">
            <a:spAutoFit/>
          </a:bodyPr>
          <a:lstStyle/>
          <a:p>
            <a:r>
              <a:rPr lang="tr-TR" sz="1600" dirty="0">
                <a:solidFill>
                  <a:schemeClr val="tx1">
                    <a:lumMod val="95000"/>
                    <a:lumOff val="5000"/>
                  </a:schemeClr>
                </a:solidFill>
                <a:latin typeface="Times New Roman" pitchFamily="18" charset="0"/>
                <a:cs typeface="Times New Roman" pitchFamily="18" charset="0"/>
              </a:rPr>
              <a:t>Projenin genel amacı, uygulanabilir </a:t>
            </a:r>
            <a:r>
              <a:rPr lang="tr-TR" sz="1600" dirty="0" smtClean="0">
                <a:solidFill>
                  <a:schemeClr val="tx1">
                    <a:lumMod val="95000"/>
                    <a:lumOff val="5000"/>
                  </a:schemeClr>
                </a:solidFill>
                <a:latin typeface="Times New Roman" pitchFamily="18" charset="0"/>
                <a:cs typeface="Times New Roman" pitchFamily="18" charset="0"/>
              </a:rPr>
              <a:t>teknolojileri </a:t>
            </a:r>
            <a:r>
              <a:rPr lang="tr-TR" sz="1600" dirty="0">
                <a:solidFill>
                  <a:schemeClr val="tx1">
                    <a:lumMod val="95000"/>
                    <a:lumOff val="5000"/>
                  </a:schemeClr>
                </a:solidFill>
                <a:latin typeface="Times New Roman" pitchFamily="18" charset="0"/>
                <a:cs typeface="Times New Roman" pitchFamily="18" charset="0"/>
              </a:rPr>
              <a:t>belirlemektir.</a:t>
            </a:r>
          </a:p>
          <a:p>
            <a:r>
              <a:rPr lang="tr-TR" sz="1600" dirty="0">
                <a:solidFill>
                  <a:schemeClr val="tx1">
                    <a:lumMod val="95000"/>
                    <a:lumOff val="5000"/>
                  </a:schemeClr>
                </a:solidFill>
                <a:latin typeface="Times New Roman" pitchFamily="18" charset="0"/>
                <a:cs typeface="Times New Roman" pitchFamily="18" charset="0"/>
              </a:rPr>
              <a:t>Güney İtalya'da </a:t>
            </a:r>
            <a:r>
              <a:rPr lang="tr-TR" sz="1600" dirty="0" smtClean="0">
                <a:solidFill>
                  <a:schemeClr val="tx1">
                    <a:lumMod val="95000"/>
                    <a:lumOff val="5000"/>
                  </a:schemeClr>
                </a:solidFill>
                <a:latin typeface="Times New Roman" pitchFamily="18" charset="0"/>
                <a:cs typeface="Times New Roman" pitchFamily="18" charset="0"/>
              </a:rPr>
              <a:t>uygulanacak projeler:</a:t>
            </a:r>
            <a:endParaRPr lang="tr-TR" sz="1600" dirty="0" smtClean="0">
              <a:solidFill>
                <a:schemeClr val="tx1">
                  <a:lumMod val="95000"/>
                  <a:lumOff val="5000"/>
                </a:schemeClr>
              </a:solidFill>
              <a:latin typeface="Times New Roman" pitchFamily="18" charset="0"/>
              <a:cs typeface="Times New Roman" pitchFamily="18" charset="0"/>
            </a:endParaRPr>
          </a:p>
          <a:p>
            <a:pPr marL="285750" indent="-285750">
              <a:buClr>
                <a:schemeClr val="accent6">
                  <a:lumMod val="75000"/>
                </a:schemeClr>
              </a:buClr>
              <a:buFont typeface="Wingdings" pitchFamily="2" charset="2"/>
              <a:buChar char="v"/>
            </a:pPr>
            <a:r>
              <a:rPr lang="tr-TR" sz="1600" dirty="0" smtClean="0">
                <a:solidFill>
                  <a:schemeClr val="tx1">
                    <a:lumMod val="95000"/>
                    <a:lumOff val="5000"/>
                  </a:schemeClr>
                </a:solidFill>
                <a:latin typeface="Times New Roman" pitchFamily="18" charset="0"/>
                <a:cs typeface="Times New Roman" pitchFamily="18" charset="0"/>
              </a:rPr>
              <a:t>Su </a:t>
            </a:r>
            <a:r>
              <a:rPr lang="tr-TR" sz="1600" dirty="0">
                <a:solidFill>
                  <a:schemeClr val="tx1">
                    <a:lumMod val="95000"/>
                    <a:lumOff val="5000"/>
                  </a:schemeClr>
                </a:solidFill>
                <a:latin typeface="Times New Roman" pitchFamily="18" charset="0"/>
                <a:cs typeface="Times New Roman" pitchFamily="18" charset="0"/>
              </a:rPr>
              <a:t>kaynaklarının kontrolü ve </a:t>
            </a:r>
            <a:r>
              <a:rPr lang="tr-TR" sz="1600" dirty="0" smtClean="0">
                <a:solidFill>
                  <a:schemeClr val="tx1">
                    <a:lumMod val="95000"/>
                    <a:lumOff val="5000"/>
                  </a:schemeClr>
                </a:solidFill>
                <a:latin typeface="Times New Roman" pitchFamily="18" charset="0"/>
                <a:cs typeface="Times New Roman" pitchFamily="18" charset="0"/>
              </a:rPr>
              <a:t>yönetimi,</a:t>
            </a:r>
          </a:p>
          <a:p>
            <a:pPr marL="285750" indent="-285750">
              <a:buClr>
                <a:schemeClr val="accent6">
                  <a:lumMod val="75000"/>
                </a:schemeClr>
              </a:buClr>
              <a:buFont typeface="Wingdings" pitchFamily="2" charset="2"/>
              <a:buChar char="v"/>
            </a:pPr>
            <a:r>
              <a:rPr lang="tr-TR" sz="1600" dirty="0" smtClean="0">
                <a:solidFill>
                  <a:schemeClr val="tx1">
                    <a:lumMod val="95000"/>
                    <a:lumOff val="5000"/>
                  </a:schemeClr>
                </a:solidFill>
                <a:latin typeface="Times New Roman" pitchFamily="18" charset="0"/>
                <a:cs typeface="Times New Roman" pitchFamily="18" charset="0"/>
              </a:rPr>
              <a:t>Entegre </a:t>
            </a:r>
            <a:r>
              <a:rPr lang="tr-TR" sz="1600" dirty="0">
                <a:solidFill>
                  <a:schemeClr val="tx1">
                    <a:lumMod val="95000"/>
                    <a:lumOff val="5000"/>
                  </a:schemeClr>
                </a:solidFill>
                <a:latin typeface="Times New Roman" pitchFamily="18" charset="0"/>
                <a:cs typeface="Times New Roman" pitchFamily="18" charset="0"/>
              </a:rPr>
              <a:t>su yönetiminin etkinliği ve </a:t>
            </a:r>
            <a:r>
              <a:rPr lang="tr-TR" sz="1600" dirty="0" smtClean="0">
                <a:solidFill>
                  <a:schemeClr val="tx1">
                    <a:lumMod val="95000"/>
                    <a:lumOff val="5000"/>
                  </a:schemeClr>
                </a:solidFill>
                <a:latin typeface="Times New Roman" pitchFamily="18" charset="0"/>
                <a:cs typeface="Times New Roman" pitchFamily="18" charset="0"/>
              </a:rPr>
              <a:t>güvenliği, </a:t>
            </a:r>
          </a:p>
          <a:p>
            <a:pPr marL="285750" indent="-285750">
              <a:buClr>
                <a:schemeClr val="accent6">
                  <a:lumMod val="75000"/>
                </a:schemeClr>
              </a:buClr>
              <a:buFont typeface="Wingdings" pitchFamily="2" charset="2"/>
              <a:buChar char="v"/>
            </a:pPr>
            <a:r>
              <a:rPr lang="tr-TR" sz="1600" dirty="0" smtClean="0">
                <a:solidFill>
                  <a:schemeClr val="tx1">
                    <a:lumMod val="95000"/>
                    <a:lumOff val="5000"/>
                  </a:schemeClr>
                </a:solidFill>
                <a:latin typeface="Times New Roman" pitchFamily="18" charset="0"/>
                <a:cs typeface="Times New Roman" pitchFamily="18" charset="0"/>
              </a:rPr>
              <a:t>Yeraltı </a:t>
            </a:r>
            <a:r>
              <a:rPr lang="tr-TR" sz="1600" dirty="0">
                <a:solidFill>
                  <a:schemeClr val="tx1">
                    <a:lumMod val="95000"/>
                    <a:lumOff val="5000"/>
                  </a:schemeClr>
                </a:solidFill>
                <a:latin typeface="Times New Roman" pitchFamily="18" charset="0"/>
                <a:cs typeface="Times New Roman" pitchFamily="18" charset="0"/>
              </a:rPr>
              <a:t>suyu </a:t>
            </a:r>
            <a:r>
              <a:rPr lang="tr-TR" sz="1600" dirty="0" smtClean="0">
                <a:solidFill>
                  <a:schemeClr val="tx1">
                    <a:lumMod val="95000"/>
                    <a:lumOff val="5000"/>
                  </a:schemeClr>
                </a:solidFill>
                <a:latin typeface="Times New Roman" pitchFamily="18" charset="0"/>
                <a:cs typeface="Times New Roman" pitchFamily="18" charset="0"/>
              </a:rPr>
              <a:t>restorasyonu, </a:t>
            </a:r>
          </a:p>
          <a:p>
            <a:pPr marL="285750" indent="-285750">
              <a:buClr>
                <a:schemeClr val="accent6">
                  <a:lumMod val="75000"/>
                </a:schemeClr>
              </a:buClr>
              <a:buFont typeface="Wingdings" pitchFamily="2" charset="2"/>
              <a:buChar char="v"/>
            </a:pPr>
            <a:r>
              <a:rPr lang="tr-TR" sz="1600" dirty="0" smtClean="0">
                <a:solidFill>
                  <a:schemeClr val="tx1">
                    <a:lumMod val="95000"/>
                    <a:lumOff val="5000"/>
                  </a:schemeClr>
                </a:solidFill>
                <a:latin typeface="Times New Roman" pitchFamily="18" charset="0"/>
                <a:cs typeface="Times New Roman" pitchFamily="18" charset="0"/>
              </a:rPr>
              <a:t>Atık </a:t>
            </a:r>
            <a:r>
              <a:rPr lang="tr-TR" sz="1600" dirty="0">
                <a:solidFill>
                  <a:schemeClr val="tx1">
                    <a:lumMod val="95000"/>
                    <a:lumOff val="5000"/>
                  </a:schemeClr>
                </a:solidFill>
                <a:latin typeface="Times New Roman" pitchFamily="18" charset="0"/>
                <a:cs typeface="Times New Roman" pitchFamily="18" charset="0"/>
              </a:rPr>
              <a:t>suların yeniden kullanımı. </a:t>
            </a:r>
            <a:endParaRPr lang="tr-TR" sz="1600" dirty="0" smtClean="0">
              <a:solidFill>
                <a:schemeClr val="tx1">
                  <a:lumMod val="95000"/>
                  <a:lumOff val="5000"/>
                </a:schemeClr>
              </a:solidFill>
              <a:latin typeface="Times New Roman" pitchFamily="18" charset="0"/>
              <a:cs typeface="Times New Roman" pitchFamily="18" charset="0"/>
            </a:endParaRPr>
          </a:p>
          <a:p>
            <a:pPr marL="285750" indent="-285750">
              <a:buClr>
                <a:schemeClr val="accent4">
                  <a:lumMod val="50000"/>
                </a:schemeClr>
              </a:buClr>
              <a:buFont typeface="Wingdings" pitchFamily="2" charset="2"/>
              <a:buChar char="v"/>
            </a:pPr>
            <a:endParaRPr lang="tr-TR" sz="1600" dirty="0" smtClean="0">
              <a:solidFill>
                <a:schemeClr val="tx1">
                  <a:lumMod val="95000"/>
                  <a:lumOff val="5000"/>
                </a:schemeClr>
              </a:solidFill>
              <a:latin typeface="Times New Roman" pitchFamily="18" charset="0"/>
              <a:cs typeface="Times New Roman" pitchFamily="18" charset="0"/>
            </a:endParaRPr>
          </a:p>
          <a:p>
            <a:pPr>
              <a:buClr>
                <a:schemeClr val="accent4">
                  <a:lumMod val="50000"/>
                </a:schemeClr>
              </a:buClr>
            </a:pPr>
            <a:r>
              <a:rPr lang="tr-TR" sz="1600" dirty="0" smtClean="0">
                <a:solidFill>
                  <a:schemeClr val="tx1">
                    <a:lumMod val="95000"/>
                    <a:lumOff val="5000"/>
                  </a:schemeClr>
                </a:solidFill>
                <a:latin typeface="Times New Roman" pitchFamily="18" charset="0"/>
                <a:cs typeface="Times New Roman" pitchFamily="18" charset="0"/>
              </a:rPr>
              <a:t>Kendi </a:t>
            </a:r>
            <a:r>
              <a:rPr lang="tr-TR" sz="1600" dirty="0">
                <a:solidFill>
                  <a:schemeClr val="tx1">
                    <a:lumMod val="95000"/>
                    <a:lumOff val="5000"/>
                  </a:schemeClr>
                </a:solidFill>
                <a:latin typeface="Times New Roman" pitchFamily="18" charset="0"/>
                <a:cs typeface="Times New Roman" pitchFamily="18" charset="0"/>
              </a:rPr>
              <a:t>yerel </a:t>
            </a:r>
            <a:r>
              <a:rPr lang="tr-TR" sz="1600" dirty="0" smtClean="0">
                <a:solidFill>
                  <a:schemeClr val="tx1">
                    <a:lumMod val="95000"/>
                    <a:lumOff val="5000"/>
                  </a:schemeClr>
                </a:solidFill>
                <a:latin typeface="Times New Roman" pitchFamily="18" charset="0"/>
                <a:cs typeface="Times New Roman" pitchFamily="18" charset="0"/>
              </a:rPr>
              <a:t>özellikleri; </a:t>
            </a:r>
          </a:p>
          <a:p>
            <a:pPr marL="285750" indent="-285750">
              <a:buClr>
                <a:schemeClr val="accent6">
                  <a:lumMod val="75000"/>
                </a:schemeClr>
              </a:buClr>
              <a:buFont typeface="Wingdings" pitchFamily="2" charset="2"/>
              <a:buChar char="ü"/>
            </a:pPr>
            <a:r>
              <a:rPr lang="tr-TR" sz="1600" dirty="0" smtClean="0">
                <a:solidFill>
                  <a:schemeClr val="tx1">
                    <a:lumMod val="95000"/>
                    <a:lumOff val="5000"/>
                  </a:schemeClr>
                </a:solidFill>
                <a:latin typeface="Times New Roman" pitchFamily="18" charset="0"/>
                <a:cs typeface="Times New Roman" pitchFamily="18" charset="0"/>
              </a:rPr>
              <a:t>ekonomi</a:t>
            </a:r>
            <a:r>
              <a:rPr lang="tr-TR" sz="1600" dirty="0">
                <a:solidFill>
                  <a:schemeClr val="tx1">
                    <a:lumMod val="95000"/>
                    <a:lumOff val="5000"/>
                  </a:schemeClr>
                </a:solidFill>
                <a:latin typeface="Times New Roman" pitchFamily="18" charset="0"/>
                <a:cs typeface="Times New Roman" pitchFamily="18" charset="0"/>
              </a:rPr>
              <a:t>, </a:t>
            </a:r>
            <a:endParaRPr lang="tr-TR" sz="1600" dirty="0" smtClean="0">
              <a:solidFill>
                <a:schemeClr val="tx1">
                  <a:lumMod val="95000"/>
                  <a:lumOff val="5000"/>
                </a:schemeClr>
              </a:solidFill>
              <a:latin typeface="Times New Roman" pitchFamily="18" charset="0"/>
              <a:cs typeface="Times New Roman" pitchFamily="18" charset="0"/>
            </a:endParaRPr>
          </a:p>
          <a:p>
            <a:pPr marL="285750" indent="-285750">
              <a:buClr>
                <a:schemeClr val="accent6">
                  <a:lumMod val="75000"/>
                </a:schemeClr>
              </a:buClr>
              <a:buFont typeface="Wingdings" pitchFamily="2" charset="2"/>
              <a:buChar char="ü"/>
            </a:pPr>
            <a:r>
              <a:rPr lang="tr-TR" sz="1600" dirty="0" smtClean="0">
                <a:solidFill>
                  <a:schemeClr val="tx1">
                    <a:lumMod val="95000"/>
                    <a:lumOff val="5000"/>
                  </a:schemeClr>
                </a:solidFill>
                <a:latin typeface="Times New Roman" pitchFamily="18" charset="0"/>
                <a:cs typeface="Times New Roman" pitchFamily="18" charset="0"/>
              </a:rPr>
              <a:t>nüfus yoğunluğu,</a:t>
            </a:r>
          </a:p>
          <a:p>
            <a:pPr marL="285750" indent="-285750">
              <a:buClr>
                <a:schemeClr val="accent6">
                  <a:lumMod val="75000"/>
                </a:schemeClr>
              </a:buClr>
              <a:buFont typeface="Wingdings" pitchFamily="2" charset="2"/>
              <a:buChar char="ü"/>
            </a:pPr>
            <a:r>
              <a:rPr lang="tr-TR" sz="1600" dirty="0" smtClean="0">
                <a:solidFill>
                  <a:schemeClr val="tx1">
                    <a:lumMod val="95000"/>
                    <a:lumOff val="5000"/>
                  </a:schemeClr>
                </a:solidFill>
                <a:latin typeface="Times New Roman" pitchFamily="18" charset="0"/>
                <a:cs typeface="Times New Roman" pitchFamily="18" charset="0"/>
              </a:rPr>
              <a:t>arazi </a:t>
            </a:r>
            <a:r>
              <a:rPr lang="tr-TR" sz="1600" dirty="0">
                <a:solidFill>
                  <a:schemeClr val="tx1">
                    <a:lumMod val="95000"/>
                    <a:lumOff val="5000"/>
                  </a:schemeClr>
                </a:solidFill>
                <a:latin typeface="Times New Roman" pitchFamily="18" charset="0"/>
                <a:cs typeface="Times New Roman" pitchFamily="18" charset="0"/>
              </a:rPr>
              <a:t>mevcudiyeti, vb</a:t>
            </a:r>
            <a:r>
              <a:rPr lang="tr-TR" sz="1600" dirty="0" smtClean="0">
                <a:solidFill>
                  <a:schemeClr val="tx1">
                    <a:lumMod val="95000"/>
                    <a:lumOff val="5000"/>
                  </a:schemeClr>
                </a:solidFill>
                <a:latin typeface="Times New Roman" pitchFamily="18" charset="0"/>
                <a:cs typeface="Times New Roman" pitchFamily="18" charset="0"/>
              </a:rPr>
              <a:t>.</a:t>
            </a:r>
          </a:p>
          <a:p>
            <a:pPr>
              <a:buClr>
                <a:schemeClr val="accent4">
                  <a:lumMod val="50000"/>
                </a:schemeClr>
              </a:buClr>
            </a:pPr>
            <a:r>
              <a:rPr lang="tr-TR" sz="1600" dirty="0" smtClean="0">
                <a:solidFill>
                  <a:schemeClr val="tx1">
                    <a:lumMod val="95000"/>
                    <a:lumOff val="5000"/>
                  </a:schemeClr>
                </a:solidFill>
                <a:latin typeface="Times New Roman" pitchFamily="18" charset="0"/>
                <a:cs typeface="Times New Roman" pitchFamily="18" charset="0"/>
              </a:rPr>
              <a:t>nedeniyle </a:t>
            </a:r>
            <a:r>
              <a:rPr lang="tr-TR" sz="1600" dirty="0">
                <a:solidFill>
                  <a:schemeClr val="tx1">
                    <a:lumMod val="95000"/>
                    <a:lumOff val="5000"/>
                  </a:schemeClr>
                </a:solidFill>
                <a:latin typeface="Times New Roman" pitchFamily="18" charset="0"/>
                <a:cs typeface="Times New Roman" pitchFamily="18" charset="0"/>
              </a:rPr>
              <a:t>farklı dört alanda (</a:t>
            </a:r>
            <a:r>
              <a:rPr lang="tr-TR" sz="1600" dirty="0" err="1">
                <a:solidFill>
                  <a:schemeClr val="tx1">
                    <a:lumMod val="95000"/>
                    <a:lumOff val="5000"/>
                  </a:schemeClr>
                </a:solidFill>
                <a:latin typeface="Times New Roman" pitchFamily="18" charset="0"/>
                <a:cs typeface="Times New Roman" pitchFamily="18" charset="0"/>
              </a:rPr>
              <a:t>Cerignola</a:t>
            </a:r>
            <a:r>
              <a:rPr lang="tr-TR" sz="1600" dirty="0">
                <a:solidFill>
                  <a:schemeClr val="tx1">
                    <a:lumMod val="95000"/>
                    <a:lumOff val="5000"/>
                  </a:schemeClr>
                </a:solidFill>
                <a:latin typeface="Times New Roman" pitchFamily="18" charset="0"/>
                <a:cs typeface="Times New Roman" pitchFamily="18" charset="0"/>
              </a:rPr>
              <a:t>, </a:t>
            </a:r>
            <a:r>
              <a:rPr lang="tr-TR" sz="1600" dirty="0" err="1">
                <a:solidFill>
                  <a:schemeClr val="tx1">
                    <a:lumMod val="95000"/>
                    <a:lumOff val="5000"/>
                  </a:schemeClr>
                </a:solidFill>
                <a:latin typeface="Times New Roman" pitchFamily="18" charset="0"/>
                <a:cs typeface="Times New Roman" pitchFamily="18" charset="0"/>
              </a:rPr>
              <a:t>Ferrandina</a:t>
            </a:r>
            <a:r>
              <a:rPr lang="tr-TR" sz="1600" dirty="0">
                <a:solidFill>
                  <a:schemeClr val="tx1">
                    <a:lumMod val="95000"/>
                    <a:lumOff val="5000"/>
                  </a:schemeClr>
                </a:solidFill>
                <a:latin typeface="Times New Roman" pitchFamily="18" charset="0"/>
                <a:cs typeface="Times New Roman" pitchFamily="18" charset="0"/>
              </a:rPr>
              <a:t>, </a:t>
            </a:r>
            <a:r>
              <a:rPr lang="tr-TR" sz="1600" dirty="0" err="1">
                <a:solidFill>
                  <a:schemeClr val="tx1">
                    <a:lumMod val="95000"/>
                    <a:lumOff val="5000"/>
                  </a:schemeClr>
                </a:solidFill>
                <a:latin typeface="Times New Roman" pitchFamily="18" charset="0"/>
                <a:cs typeface="Times New Roman" pitchFamily="18" charset="0"/>
              </a:rPr>
              <a:t>Caltagirone</a:t>
            </a:r>
            <a:r>
              <a:rPr lang="tr-TR" sz="1600" dirty="0">
                <a:solidFill>
                  <a:schemeClr val="tx1">
                    <a:lumMod val="95000"/>
                    <a:lumOff val="5000"/>
                  </a:schemeClr>
                </a:solidFill>
                <a:latin typeface="Times New Roman" pitchFamily="18" charset="0"/>
                <a:cs typeface="Times New Roman" pitchFamily="18" charset="0"/>
              </a:rPr>
              <a:t>, S. </a:t>
            </a:r>
            <a:r>
              <a:rPr lang="tr-TR" sz="1600" dirty="0" err="1">
                <a:solidFill>
                  <a:schemeClr val="tx1">
                    <a:lumMod val="95000"/>
                    <a:lumOff val="5000"/>
                  </a:schemeClr>
                </a:solidFill>
                <a:latin typeface="Times New Roman" pitchFamily="18" charset="0"/>
                <a:cs typeface="Times New Roman" pitchFamily="18" charset="0"/>
              </a:rPr>
              <a:t>Michele</a:t>
            </a:r>
            <a:r>
              <a:rPr lang="tr-TR" sz="1600" dirty="0">
                <a:solidFill>
                  <a:schemeClr val="tx1">
                    <a:lumMod val="95000"/>
                    <a:lumOff val="5000"/>
                  </a:schemeClr>
                </a:solidFill>
                <a:latin typeface="Times New Roman" pitchFamily="18" charset="0"/>
                <a:cs typeface="Times New Roman" pitchFamily="18" charset="0"/>
              </a:rPr>
              <a:t> </a:t>
            </a:r>
            <a:r>
              <a:rPr lang="tr-TR" sz="1600" dirty="0" err="1">
                <a:solidFill>
                  <a:schemeClr val="tx1">
                    <a:lumMod val="95000"/>
                    <a:lumOff val="5000"/>
                  </a:schemeClr>
                </a:solidFill>
                <a:latin typeface="Times New Roman" pitchFamily="18" charset="0"/>
                <a:cs typeface="Times New Roman" pitchFamily="18" charset="0"/>
              </a:rPr>
              <a:t>di</a:t>
            </a:r>
            <a:r>
              <a:rPr lang="tr-TR" sz="1600" dirty="0">
                <a:solidFill>
                  <a:schemeClr val="tx1">
                    <a:lumMod val="95000"/>
                    <a:lumOff val="5000"/>
                  </a:schemeClr>
                </a:solidFill>
                <a:latin typeface="Times New Roman" pitchFamily="18" charset="0"/>
                <a:cs typeface="Times New Roman" pitchFamily="18" charset="0"/>
              </a:rPr>
              <a:t> </a:t>
            </a:r>
            <a:r>
              <a:rPr lang="tr-TR" sz="1600" dirty="0" err="1">
                <a:solidFill>
                  <a:schemeClr val="tx1">
                    <a:lumMod val="95000"/>
                    <a:lumOff val="5000"/>
                  </a:schemeClr>
                </a:solidFill>
                <a:latin typeface="Times New Roman" pitchFamily="18" charset="0"/>
                <a:cs typeface="Times New Roman" pitchFamily="18" charset="0"/>
              </a:rPr>
              <a:t>Ganzaria</a:t>
            </a:r>
            <a:r>
              <a:rPr lang="tr-TR" sz="1600" dirty="0">
                <a:solidFill>
                  <a:schemeClr val="tx1">
                    <a:lumMod val="95000"/>
                    <a:lumOff val="5000"/>
                  </a:schemeClr>
                </a:solidFill>
                <a:latin typeface="Times New Roman" pitchFamily="18" charset="0"/>
                <a:cs typeface="Times New Roman" pitchFamily="18" charset="0"/>
              </a:rPr>
              <a:t>), </a:t>
            </a:r>
            <a:endParaRPr lang="tr-TR" sz="1600" dirty="0" smtClean="0">
              <a:solidFill>
                <a:schemeClr val="tx1">
                  <a:lumMod val="95000"/>
                  <a:lumOff val="5000"/>
                </a:schemeClr>
              </a:solidFill>
              <a:latin typeface="Times New Roman" pitchFamily="18" charset="0"/>
              <a:cs typeface="Times New Roman" pitchFamily="18" charset="0"/>
            </a:endParaRPr>
          </a:p>
          <a:p>
            <a:pPr>
              <a:buClr>
                <a:schemeClr val="accent4">
                  <a:lumMod val="50000"/>
                </a:schemeClr>
              </a:buClr>
            </a:pPr>
            <a:endParaRPr lang="tr-TR" sz="1600" dirty="0">
              <a:solidFill>
                <a:schemeClr val="tx1">
                  <a:lumMod val="95000"/>
                  <a:lumOff val="5000"/>
                </a:schemeClr>
              </a:solidFill>
              <a:latin typeface="Times New Roman" pitchFamily="18" charset="0"/>
              <a:cs typeface="Times New Roman" pitchFamily="18" charset="0"/>
            </a:endParaRPr>
          </a:p>
          <a:p>
            <a:pPr>
              <a:buClr>
                <a:schemeClr val="accent4">
                  <a:lumMod val="50000"/>
                </a:schemeClr>
              </a:buClr>
            </a:pPr>
            <a:r>
              <a:rPr lang="tr-TR" sz="1600" dirty="0">
                <a:solidFill>
                  <a:schemeClr val="tx1">
                    <a:lumMod val="95000"/>
                    <a:lumOff val="5000"/>
                  </a:schemeClr>
                </a:solidFill>
                <a:latin typeface="Times New Roman" pitchFamily="18" charset="0"/>
                <a:cs typeface="Times New Roman" pitchFamily="18" charset="0"/>
              </a:rPr>
              <a:t>D</a:t>
            </a:r>
            <a:r>
              <a:rPr lang="tr-TR" sz="1600" dirty="0" smtClean="0">
                <a:solidFill>
                  <a:schemeClr val="tx1">
                    <a:lumMod val="95000"/>
                    <a:lumOff val="5000"/>
                  </a:schemeClr>
                </a:solidFill>
                <a:latin typeface="Times New Roman" pitchFamily="18" charset="0"/>
                <a:cs typeface="Times New Roman" pitchFamily="18" charset="0"/>
              </a:rPr>
              <a:t>ört </a:t>
            </a:r>
            <a:r>
              <a:rPr lang="tr-TR" sz="1600" dirty="0">
                <a:solidFill>
                  <a:schemeClr val="tx1">
                    <a:lumMod val="95000"/>
                    <a:lumOff val="5000"/>
                  </a:schemeClr>
                </a:solidFill>
                <a:latin typeface="Times New Roman" pitchFamily="18" charset="0"/>
                <a:cs typeface="Times New Roman" pitchFamily="18" charset="0"/>
              </a:rPr>
              <a:t>teknolojik </a:t>
            </a:r>
            <a:r>
              <a:rPr lang="tr-TR" sz="1600" dirty="0" smtClean="0">
                <a:solidFill>
                  <a:schemeClr val="tx1">
                    <a:lumMod val="95000"/>
                    <a:lumOff val="5000"/>
                  </a:schemeClr>
                </a:solidFill>
                <a:latin typeface="Times New Roman" pitchFamily="18" charset="0"/>
                <a:cs typeface="Times New Roman" pitchFamily="18" charset="0"/>
              </a:rPr>
              <a:t>seçeneğin;</a:t>
            </a:r>
          </a:p>
          <a:p>
            <a:pPr marL="285750" indent="-285750">
              <a:buClr>
                <a:schemeClr val="accent6">
                  <a:lumMod val="75000"/>
                </a:schemeClr>
              </a:buClr>
              <a:buFont typeface="Arial" pitchFamily="34" charset="0"/>
              <a:buChar char="•"/>
            </a:pPr>
            <a:r>
              <a:rPr lang="tr-TR" sz="1600" dirty="0" err="1" smtClean="0">
                <a:solidFill>
                  <a:schemeClr val="tx1">
                    <a:lumMod val="95000"/>
                    <a:lumOff val="5000"/>
                  </a:schemeClr>
                </a:solidFill>
                <a:latin typeface="Times New Roman" pitchFamily="18" charset="0"/>
                <a:cs typeface="Times New Roman" pitchFamily="18" charset="0"/>
              </a:rPr>
              <a:t>membran</a:t>
            </a:r>
            <a:r>
              <a:rPr lang="tr-TR" sz="1600" dirty="0" smtClean="0">
                <a:solidFill>
                  <a:schemeClr val="tx1">
                    <a:lumMod val="95000"/>
                    <a:lumOff val="5000"/>
                  </a:schemeClr>
                </a:solidFill>
                <a:latin typeface="Times New Roman" pitchFamily="18" charset="0"/>
                <a:cs typeface="Times New Roman" pitchFamily="18" charset="0"/>
              </a:rPr>
              <a:t> </a:t>
            </a:r>
            <a:r>
              <a:rPr lang="tr-TR" sz="1600" dirty="0" err="1">
                <a:solidFill>
                  <a:schemeClr val="tx1">
                    <a:lumMod val="95000"/>
                    <a:lumOff val="5000"/>
                  </a:schemeClr>
                </a:solidFill>
                <a:latin typeface="Times New Roman" pitchFamily="18" charset="0"/>
                <a:cs typeface="Times New Roman" pitchFamily="18" charset="0"/>
              </a:rPr>
              <a:t>filtrasyonu</a:t>
            </a:r>
            <a:r>
              <a:rPr lang="tr-TR" sz="1600" dirty="0">
                <a:solidFill>
                  <a:schemeClr val="tx1">
                    <a:lumMod val="95000"/>
                    <a:lumOff val="5000"/>
                  </a:schemeClr>
                </a:solidFill>
                <a:latin typeface="Times New Roman" pitchFamily="18" charset="0"/>
                <a:cs typeface="Times New Roman" pitchFamily="18" charset="0"/>
              </a:rPr>
              <a:t>, </a:t>
            </a:r>
            <a:endParaRPr lang="tr-TR" sz="1600" dirty="0" smtClean="0">
              <a:solidFill>
                <a:schemeClr val="tx1">
                  <a:lumMod val="95000"/>
                  <a:lumOff val="5000"/>
                </a:schemeClr>
              </a:solidFill>
              <a:latin typeface="Times New Roman" pitchFamily="18" charset="0"/>
              <a:cs typeface="Times New Roman" pitchFamily="18" charset="0"/>
            </a:endParaRPr>
          </a:p>
          <a:p>
            <a:pPr marL="285750" indent="-285750">
              <a:buClr>
                <a:schemeClr val="accent6">
                  <a:lumMod val="75000"/>
                </a:schemeClr>
              </a:buClr>
              <a:buFont typeface="Arial" pitchFamily="34" charset="0"/>
              <a:buChar char="•"/>
            </a:pPr>
            <a:r>
              <a:rPr lang="tr-TR" sz="1600" dirty="0" smtClean="0">
                <a:solidFill>
                  <a:schemeClr val="tx1">
                    <a:lumMod val="95000"/>
                    <a:lumOff val="5000"/>
                  </a:schemeClr>
                </a:solidFill>
                <a:latin typeface="Times New Roman" pitchFamily="18" charset="0"/>
                <a:cs typeface="Times New Roman" pitchFamily="18" charset="0"/>
              </a:rPr>
              <a:t>basitleştirilmiş </a:t>
            </a:r>
            <a:r>
              <a:rPr lang="tr-TR" sz="1600" dirty="0">
                <a:solidFill>
                  <a:schemeClr val="tx1">
                    <a:lumMod val="95000"/>
                    <a:lumOff val="5000"/>
                  </a:schemeClr>
                </a:solidFill>
                <a:latin typeface="Times New Roman" pitchFamily="18" charset="0"/>
                <a:cs typeface="Times New Roman" pitchFamily="18" charset="0"/>
              </a:rPr>
              <a:t>etkinlikleri nedeniyle farklı arıtmalar, </a:t>
            </a:r>
            <a:endParaRPr lang="tr-TR" sz="1600" dirty="0" smtClean="0">
              <a:solidFill>
                <a:schemeClr val="tx1">
                  <a:lumMod val="95000"/>
                  <a:lumOff val="5000"/>
                </a:schemeClr>
              </a:solidFill>
              <a:latin typeface="Times New Roman" pitchFamily="18" charset="0"/>
              <a:cs typeface="Times New Roman" pitchFamily="18" charset="0"/>
            </a:endParaRPr>
          </a:p>
          <a:p>
            <a:pPr marL="285750" indent="-285750">
              <a:buClr>
                <a:schemeClr val="accent6">
                  <a:lumMod val="75000"/>
                </a:schemeClr>
              </a:buClr>
              <a:buFont typeface="Arial" pitchFamily="34" charset="0"/>
              <a:buChar char="•"/>
            </a:pPr>
            <a:r>
              <a:rPr lang="tr-TR" sz="1600" dirty="0" smtClean="0">
                <a:solidFill>
                  <a:schemeClr val="tx1">
                    <a:lumMod val="95000"/>
                    <a:lumOff val="5000"/>
                  </a:schemeClr>
                </a:solidFill>
                <a:latin typeface="Times New Roman" pitchFamily="18" charset="0"/>
                <a:cs typeface="Times New Roman" pitchFamily="18" charset="0"/>
              </a:rPr>
              <a:t>atık </a:t>
            </a:r>
            <a:r>
              <a:rPr lang="tr-TR" sz="1600" dirty="0">
                <a:solidFill>
                  <a:schemeClr val="tx1">
                    <a:lumMod val="95000"/>
                    <a:lumOff val="5000"/>
                  </a:schemeClr>
                </a:solidFill>
                <a:latin typeface="Times New Roman" pitchFamily="18" charset="0"/>
                <a:cs typeface="Times New Roman" pitchFamily="18" charset="0"/>
              </a:rPr>
              <a:t>su depolama rezervuarları, </a:t>
            </a:r>
            <a:endParaRPr lang="tr-TR" sz="1600" dirty="0" smtClean="0">
              <a:solidFill>
                <a:schemeClr val="tx1">
                  <a:lumMod val="95000"/>
                  <a:lumOff val="5000"/>
                </a:schemeClr>
              </a:solidFill>
              <a:latin typeface="Times New Roman" pitchFamily="18" charset="0"/>
              <a:cs typeface="Times New Roman" pitchFamily="18" charset="0"/>
            </a:endParaRPr>
          </a:p>
          <a:p>
            <a:pPr marL="285750" indent="-285750">
              <a:buClr>
                <a:schemeClr val="accent6">
                  <a:lumMod val="75000"/>
                </a:schemeClr>
              </a:buClr>
              <a:buFont typeface="Arial" pitchFamily="34" charset="0"/>
              <a:buChar char="•"/>
            </a:pPr>
            <a:r>
              <a:rPr lang="tr-TR" sz="1600" dirty="0" smtClean="0">
                <a:solidFill>
                  <a:schemeClr val="tx1">
                    <a:lumMod val="95000"/>
                    <a:lumOff val="5000"/>
                  </a:schemeClr>
                </a:solidFill>
                <a:latin typeface="Times New Roman" pitchFamily="18" charset="0"/>
                <a:cs typeface="Times New Roman" pitchFamily="18" charset="0"/>
              </a:rPr>
              <a:t>sulak </a:t>
            </a:r>
            <a:r>
              <a:rPr lang="tr-TR" sz="1600" dirty="0">
                <a:solidFill>
                  <a:schemeClr val="tx1">
                    <a:lumMod val="95000"/>
                    <a:lumOff val="5000"/>
                  </a:schemeClr>
                </a:solidFill>
                <a:latin typeface="Times New Roman" pitchFamily="18" charset="0"/>
                <a:cs typeface="Times New Roman" pitchFamily="18" charset="0"/>
              </a:rPr>
              <a:t>alanların </a:t>
            </a:r>
            <a:r>
              <a:rPr lang="tr-TR" sz="1600" dirty="0" smtClean="0">
                <a:solidFill>
                  <a:schemeClr val="tx1">
                    <a:lumMod val="95000"/>
                    <a:lumOff val="5000"/>
                  </a:schemeClr>
                </a:solidFill>
                <a:latin typeface="Times New Roman" pitchFamily="18" charset="0"/>
                <a:cs typeface="Times New Roman" pitchFamily="18" charset="0"/>
              </a:rPr>
              <a:t>oluşturulması, </a:t>
            </a:r>
          </a:p>
          <a:p>
            <a:pPr algn="just">
              <a:buClr>
                <a:schemeClr val="accent4">
                  <a:lumMod val="50000"/>
                </a:schemeClr>
              </a:buClr>
            </a:pPr>
            <a:r>
              <a:rPr lang="tr-TR" sz="1600" dirty="0" smtClean="0">
                <a:solidFill>
                  <a:schemeClr val="tx1">
                    <a:lumMod val="95000"/>
                    <a:lumOff val="5000"/>
                  </a:schemeClr>
                </a:solidFill>
                <a:latin typeface="Times New Roman" pitchFamily="18" charset="0"/>
                <a:cs typeface="Times New Roman" pitchFamily="18" charset="0"/>
              </a:rPr>
              <a:t>tarımda </a:t>
            </a:r>
            <a:r>
              <a:rPr lang="tr-TR" sz="1600" dirty="0">
                <a:solidFill>
                  <a:schemeClr val="tx1">
                    <a:lumMod val="95000"/>
                    <a:lumOff val="5000"/>
                  </a:schemeClr>
                </a:solidFill>
                <a:latin typeface="Times New Roman" pitchFamily="18" charset="0"/>
                <a:cs typeface="Times New Roman" pitchFamily="18" charset="0"/>
              </a:rPr>
              <a:t>geri kazanılan belediye atıklarının tekrar kullanılması için uygun alternatifler olarak </a:t>
            </a:r>
            <a:r>
              <a:rPr lang="tr-TR" sz="1600" dirty="0" smtClean="0">
                <a:solidFill>
                  <a:schemeClr val="tx1">
                    <a:lumMod val="95000"/>
                    <a:lumOff val="5000"/>
                  </a:schemeClr>
                </a:solidFill>
                <a:latin typeface="Times New Roman" pitchFamily="18" charset="0"/>
                <a:cs typeface="Times New Roman" pitchFamily="18" charset="0"/>
              </a:rPr>
              <a:t>değerlendirilmiştir.</a:t>
            </a:r>
          </a:p>
        </p:txBody>
      </p:sp>
    </p:spTree>
    <p:extLst>
      <p:ext uri="{BB962C8B-B14F-4D97-AF65-F5344CB8AC3E}">
        <p14:creationId xmlns:p14="http://schemas.microsoft.com/office/powerpoint/2010/main" val="18495481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5016758"/>
          </a:xfrm>
          <a:prstGeom prst="rect">
            <a:avLst/>
          </a:prstGeom>
          <a:noFill/>
        </p:spPr>
        <p:txBody>
          <a:bodyPr wrap="square" rtlCol="0">
            <a:spAutoFit/>
          </a:bodyPr>
          <a:lstStyle/>
          <a:p>
            <a:pPr algn="just">
              <a:buClr>
                <a:srgbClr val="FF0000"/>
              </a:buClr>
            </a:pPr>
            <a:r>
              <a:rPr lang="tr-TR" sz="1600" b="1" dirty="0" smtClean="0">
                <a:solidFill>
                  <a:srgbClr val="FF0000"/>
                </a:solidFill>
                <a:latin typeface="Times New Roman" pitchFamily="18" charset="0"/>
                <a:cs typeface="Times New Roman" pitchFamily="18" charset="0"/>
              </a:rPr>
              <a:t>d) Sonuçlar</a:t>
            </a:r>
            <a:endParaRPr lang="tr-TR" sz="1600" b="1" dirty="0">
              <a:solidFill>
                <a:srgbClr val="FF0000"/>
              </a:solidFill>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Sulak alanın giriş ve çıkış atık sularındaki </a:t>
            </a:r>
            <a:r>
              <a:rPr lang="tr-TR" sz="1600" dirty="0" err="1">
                <a:latin typeface="Times New Roman" pitchFamily="18" charset="0"/>
                <a:cs typeface="Times New Roman" pitchFamily="18" charset="0"/>
              </a:rPr>
              <a:t>fizikokimyasal</a:t>
            </a:r>
            <a:r>
              <a:rPr lang="tr-TR" sz="1600" dirty="0">
                <a:latin typeface="Times New Roman" pitchFamily="18" charset="0"/>
                <a:cs typeface="Times New Roman" pitchFamily="18" charset="0"/>
              </a:rPr>
              <a:t> parametrelerin ortalama değerleri tüm referans dönemi için </a:t>
            </a:r>
            <a:r>
              <a:rPr lang="tr-TR" sz="1600" dirty="0" smtClean="0">
                <a:latin typeface="Times New Roman" pitchFamily="18" charset="0"/>
                <a:cs typeface="Times New Roman" pitchFamily="18" charset="0"/>
              </a:rPr>
              <a:t>rapor </a:t>
            </a:r>
            <a:r>
              <a:rPr lang="tr-TR" sz="1600" dirty="0">
                <a:latin typeface="Times New Roman" pitchFamily="18" charset="0"/>
                <a:cs typeface="Times New Roman" pitchFamily="18" charset="0"/>
              </a:rPr>
              <a:t>edilmiştir.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CW </a:t>
            </a:r>
            <a:r>
              <a:rPr lang="tr-TR" sz="1600" dirty="0">
                <a:latin typeface="Times New Roman" pitchFamily="18" charset="0"/>
                <a:cs typeface="Times New Roman" pitchFamily="18" charset="0"/>
              </a:rPr>
              <a:t>etkisindeki </a:t>
            </a:r>
            <a:r>
              <a:rPr lang="tr-TR" sz="1600" dirty="0" smtClean="0">
                <a:latin typeface="Times New Roman" pitchFamily="18" charset="0"/>
                <a:cs typeface="Times New Roman" pitchFamily="18" charset="0"/>
              </a:rPr>
              <a:t>ortalama </a:t>
            </a:r>
            <a:r>
              <a:rPr lang="tr-TR" sz="1600" dirty="0">
                <a:latin typeface="Times New Roman" pitchFamily="18" charset="0"/>
                <a:cs typeface="Times New Roman" pitchFamily="18" charset="0"/>
              </a:rPr>
              <a:t>TSS ve BOD</a:t>
            </a:r>
            <a:r>
              <a:rPr lang="tr-TR" sz="1600" baseline="-25000" dirty="0">
                <a:latin typeface="Times New Roman" pitchFamily="18" charset="0"/>
                <a:cs typeface="Times New Roman" pitchFamily="18" charset="0"/>
              </a:rPr>
              <a:t>5</a:t>
            </a:r>
            <a:r>
              <a:rPr lang="tr-TR" sz="1600" dirty="0">
                <a:latin typeface="Times New Roman" pitchFamily="18" charset="0"/>
                <a:cs typeface="Times New Roman" pitchFamily="18" charset="0"/>
              </a:rPr>
              <a:t> değerleri, tarımsal yeniden kullanım için </a:t>
            </a:r>
            <a:r>
              <a:rPr lang="tr-TR" sz="1600" dirty="0" smtClean="0">
                <a:latin typeface="Times New Roman" pitchFamily="18" charset="0"/>
                <a:cs typeface="Times New Roman" pitchFamily="18" charset="0"/>
              </a:rPr>
              <a:t>yüksek </a:t>
            </a:r>
            <a:r>
              <a:rPr lang="tr-TR" sz="1600" dirty="0">
                <a:latin typeface="Times New Roman" pitchFamily="18" charset="0"/>
                <a:cs typeface="Times New Roman" pitchFamily="18" charset="0"/>
              </a:rPr>
              <a:t>sonuç verdi (sırasıyla 10 ve 20 </a:t>
            </a:r>
            <a:r>
              <a:rPr lang="tr-TR" sz="1600" dirty="0" smtClean="0">
                <a:latin typeface="Times New Roman" pitchFamily="18" charset="0"/>
                <a:cs typeface="Times New Roman" pitchFamily="18" charset="0"/>
              </a:rPr>
              <a:t>mg/L</a:t>
            </a:r>
            <a:r>
              <a:rPr lang="tr-TR" sz="1600" dirty="0">
                <a:latin typeface="Times New Roman" pitchFamily="18" charset="0"/>
                <a:cs typeface="Times New Roman" pitchFamily="18" charset="0"/>
              </a:rPr>
              <a:t>).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Ortalama </a:t>
            </a:r>
            <a:r>
              <a:rPr lang="tr-TR" sz="1600" dirty="0">
                <a:latin typeface="Times New Roman" pitchFamily="18" charset="0"/>
                <a:cs typeface="Times New Roman" pitchFamily="18" charset="0"/>
              </a:rPr>
              <a:t>TSS konsantrasyonları (CW etkisinde 78 mg / L), </a:t>
            </a:r>
            <a:r>
              <a:rPr lang="tr-TR" sz="1600" dirty="0" smtClean="0">
                <a:latin typeface="Times New Roman" pitchFamily="18" charset="0"/>
                <a:cs typeface="Times New Roman" pitchFamily="18" charset="0"/>
              </a:rPr>
              <a:t>yaklaşık % </a:t>
            </a:r>
            <a:r>
              <a:rPr lang="tr-TR" sz="1600" dirty="0">
                <a:latin typeface="Times New Roman" pitchFamily="18" charset="0"/>
                <a:cs typeface="Times New Roman" pitchFamily="18" charset="0"/>
              </a:rPr>
              <a:t>85'lik bir ortalama </a:t>
            </a:r>
            <a:r>
              <a:rPr lang="tr-TR" sz="1600" dirty="0" smtClean="0">
                <a:latin typeface="Times New Roman" pitchFamily="18" charset="0"/>
                <a:cs typeface="Times New Roman" pitchFamily="18" charset="0"/>
              </a:rPr>
              <a:t>giderim verimi </a:t>
            </a:r>
            <a:r>
              <a:rPr lang="tr-TR" sz="1600" dirty="0">
                <a:latin typeface="Times New Roman" pitchFamily="18" charset="0"/>
                <a:cs typeface="Times New Roman" pitchFamily="18" charset="0"/>
              </a:rPr>
              <a:t>gösteren 10 </a:t>
            </a:r>
            <a:r>
              <a:rPr lang="tr-TR" sz="1600" dirty="0" smtClean="0">
                <a:latin typeface="Times New Roman" pitchFamily="18" charset="0"/>
                <a:cs typeface="Times New Roman" pitchFamily="18" charset="0"/>
              </a:rPr>
              <a:t>mg/L'ye </a:t>
            </a:r>
            <a:r>
              <a:rPr lang="tr-TR" sz="1600" dirty="0">
                <a:latin typeface="Times New Roman" pitchFamily="18" charset="0"/>
                <a:cs typeface="Times New Roman" pitchFamily="18" charset="0"/>
              </a:rPr>
              <a:t>düşmüştür.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algn="just"/>
            <a:r>
              <a:rPr lang="tr-TR" sz="1600" dirty="0" err="1" smtClean="0">
                <a:latin typeface="Times New Roman" pitchFamily="18" charset="0"/>
                <a:cs typeface="Times New Roman" pitchFamily="18" charset="0"/>
              </a:rPr>
              <a:t>CW'de</a:t>
            </a:r>
            <a:r>
              <a:rPr lang="tr-TR" sz="1600" dirty="0" smtClean="0">
                <a:latin typeface="Times New Roman" pitchFamily="18" charset="0"/>
                <a:cs typeface="Times New Roman" pitchFamily="18" charset="0"/>
              </a:rPr>
              <a:t> bekleme </a:t>
            </a:r>
            <a:r>
              <a:rPr lang="tr-TR" sz="1600" dirty="0">
                <a:latin typeface="Times New Roman" pitchFamily="18" charset="0"/>
                <a:cs typeface="Times New Roman" pitchFamily="18" charset="0"/>
              </a:rPr>
              <a:t>süresi boyunca organik madde konsantrasyonundaki ortalama azalma, BOD</a:t>
            </a:r>
            <a:r>
              <a:rPr lang="tr-TR" sz="1600" baseline="-25000" dirty="0">
                <a:latin typeface="Times New Roman" pitchFamily="18" charset="0"/>
                <a:cs typeface="Times New Roman" pitchFamily="18" charset="0"/>
              </a:rPr>
              <a:t>5</a:t>
            </a:r>
            <a:r>
              <a:rPr lang="tr-TR" sz="1600" dirty="0">
                <a:latin typeface="Times New Roman" pitchFamily="18" charset="0"/>
                <a:cs typeface="Times New Roman" pitchFamily="18" charset="0"/>
              </a:rPr>
              <a:t> için </a:t>
            </a:r>
            <a:r>
              <a:rPr lang="tr-TR" sz="1600" dirty="0" smtClean="0">
                <a:latin typeface="Times New Roman" pitchFamily="18" charset="0"/>
                <a:cs typeface="Times New Roman" pitchFamily="18" charset="0"/>
              </a:rPr>
              <a:t>yaklaşık %65 ve COD için% 75 idi. Besinlerin giderim  </a:t>
            </a:r>
            <a:r>
              <a:rPr lang="tr-TR" sz="1600" dirty="0">
                <a:latin typeface="Times New Roman" pitchFamily="18" charset="0"/>
                <a:cs typeface="Times New Roman" pitchFamily="18" charset="0"/>
              </a:rPr>
              <a:t>verimi TN </a:t>
            </a:r>
            <a:r>
              <a:rPr lang="tr-TR" sz="1600" dirty="0" smtClean="0">
                <a:latin typeface="Times New Roman" pitchFamily="18" charset="0"/>
                <a:cs typeface="Times New Roman" pitchFamily="18" charset="0"/>
              </a:rPr>
              <a:t>için % </a:t>
            </a:r>
            <a:r>
              <a:rPr lang="tr-TR" sz="1600" dirty="0">
                <a:latin typeface="Times New Roman" pitchFamily="18" charset="0"/>
                <a:cs typeface="Times New Roman" pitchFamily="18" charset="0"/>
              </a:rPr>
              <a:t>42 ve TP </a:t>
            </a:r>
            <a:r>
              <a:rPr lang="tr-TR" sz="1600" dirty="0" smtClean="0">
                <a:latin typeface="Times New Roman" pitchFamily="18" charset="0"/>
                <a:cs typeface="Times New Roman" pitchFamily="18" charset="0"/>
              </a:rPr>
              <a:t>için % </a:t>
            </a:r>
            <a:r>
              <a:rPr lang="tr-TR" sz="1600" dirty="0">
                <a:latin typeface="Times New Roman" pitchFamily="18" charset="0"/>
                <a:cs typeface="Times New Roman" pitchFamily="18" charset="0"/>
              </a:rPr>
              <a:t>32 idi</a:t>
            </a:r>
            <a:r>
              <a:rPr lang="tr-TR" sz="1600" dirty="0" smtClean="0">
                <a:latin typeface="Times New Roman" pitchFamily="18" charset="0"/>
                <a:cs typeface="Times New Roman" pitchFamily="18" charset="0"/>
              </a:rPr>
              <a:t>.</a:t>
            </a:r>
          </a:p>
          <a:p>
            <a:pPr algn="just"/>
            <a:endParaRPr lang="tr-TR" sz="1600" dirty="0">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CW etkisinde bulunan toplam </a:t>
            </a:r>
            <a:r>
              <a:rPr lang="tr-TR" sz="1600" dirty="0" err="1">
                <a:latin typeface="Times New Roman" pitchFamily="18" charset="0"/>
                <a:cs typeface="Times New Roman" pitchFamily="18" charset="0"/>
              </a:rPr>
              <a:t>toplam</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koliform</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fekal</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koliform</a:t>
            </a:r>
            <a:r>
              <a:rPr lang="tr-TR" sz="1600" dirty="0">
                <a:latin typeface="Times New Roman" pitchFamily="18" charset="0"/>
                <a:cs typeface="Times New Roman" pitchFamily="18" charset="0"/>
              </a:rPr>
              <a:t> ve E. </a:t>
            </a:r>
            <a:r>
              <a:rPr lang="tr-TR" sz="1600" dirty="0" err="1">
                <a:latin typeface="Times New Roman" pitchFamily="18" charset="0"/>
                <a:cs typeface="Times New Roman" pitchFamily="18" charset="0"/>
              </a:rPr>
              <a:t>coli</a:t>
            </a:r>
            <a:r>
              <a:rPr lang="tr-TR" sz="1600" dirty="0">
                <a:latin typeface="Times New Roman" pitchFamily="18" charset="0"/>
                <a:cs typeface="Times New Roman" pitchFamily="18" charset="0"/>
              </a:rPr>
              <a:t> sayısı </a:t>
            </a:r>
            <a:r>
              <a:rPr lang="tr-TR" sz="1600" dirty="0" smtClean="0">
                <a:latin typeface="Times New Roman" pitchFamily="18" charset="0"/>
                <a:cs typeface="Times New Roman" pitchFamily="18" charset="0"/>
              </a:rPr>
              <a:t>10</a:t>
            </a:r>
            <a:r>
              <a:rPr lang="tr-TR" sz="1600" baseline="30000" dirty="0" smtClean="0">
                <a:latin typeface="Times New Roman" pitchFamily="18" charset="0"/>
                <a:cs typeface="Times New Roman" pitchFamily="18" charset="0"/>
              </a:rPr>
              <a:t>5</a:t>
            </a:r>
            <a:r>
              <a:rPr lang="tr-TR" sz="1600" dirty="0">
                <a:latin typeface="Times New Roman" pitchFamily="18" charset="0"/>
                <a:cs typeface="Times New Roman" pitchFamily="18" charset="0"/>
              </a:rPr>
              <a:t>/</a:t>
            </a:r>
            <a:r>
              <a:rPr lang="tr-TR" sz="1600" dirty="0" smtClean="0">
                <a:latin typeface="Times New Roman" pitchFamily="18" charset="0"/>
                <a:cs typeface="Times New Roman" pitchFamily="18" charset="0"/>
              </a:rPr>
              <a:t>10</a:t>
            </a:r>
            <a:r>
              <a:rPr lang="tr-TR" sz="1600" baseline="30000" dirty="0" smtClean="0">
                <a:latin typeface="Times New Roman" pitchFamily="18" charset="0"/>
                <a:cs typeface="Times New Roman" pitchFamily="18" charset="0"/>
              </a:rPr>
              <a:t>6</a:t>
            </a:r>
            <a:r>
              <a:rPr lang="tr-TR" sz="1600" dirty="0" smtClean="0">
                <a:latin typeface="Times New Roman" pitchFamily="18" charset="0"/>
                <a:cs typeface="Times New Roman" pitchFamily="18" charset="0"/>
              </a:rPr>
              <a:t> CFU/100 </a:t>
            </a:r>
            <a:r>
              <a:rPr lang="tr-TR" sz="1600" dirty="0" err="1">
                <a:latin typeface="Times New Roman" pitchFamily="18" charset="0"/>
                <a:cs typeface="Times New Roman" pitchFamily="18" charset="0"/>
              </a:rPr>
              <a:t>mL</a:t>
            </a:r>
            <a:r>
              <a:rPr lang="tr-TR" sz="1600" dirty="0">
                <a:latin typeface="Times New Roman" pitchFamily="18" charset="0"/>
                <a:cs typeface="Times New Roman" pitchFamily="18" charset="0"/>
              </a:rPr>
              <a:t> idi.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CW </a:t>
            </a:r>
            <a:r>
              <a:rPr lang="tr-TR" sz="1600" dirty="0">
                <a:latin typeface="Times New Roman" pitchFamily="18" charset="0"/>
                <a:cs typeface="Times New Roman" pitchFamily="18" charset="0"/>
              </a:rPr>
              <a:t>etkisinde bulunan ve ortalama 3 </a:t>
            </a:r>
            <a:r>
              <a:rPr lang="tr-TR" sz="1600" dirty="0" smtClean="0">
                <a:latin typeface="Times New Roman" pitchFamily="18" charset="0"/>
                <a:cs typeface="Times New Roman" pitchFamily="18" charset="0"/>
              </a:rPr>
              <a:t>MPN/100 </a:t>
            </a:r>
            <a:r>
              <a:rPr lang="tr-TR" sz="1600" dirty="0" err="1">
                <a:latin typeface="Times New Roman" pitchFamily="18" charset="0"/>
                <a:cs typeface="Times New Roman" pitchFamily="18" charset="0"/>
              </a:rPr>
              <a:t>mL</a:t>
            </a:r>
            <a:r>
              <a:rPr lang="tr-TR" sz="1600" dirty="0">
                <a:latin typeface="Times New Roman" pitchFamily="18" charset="0"/>
                <a:cs typeface="Times New Roman" pitchFamily="18" charset="0"/>
              </a:rPr>
              <a:t> değerinde bulunan </a:t>
            </a:r>
            <a:r>
              <a:rPr lang="tr-TR" sz="1600" dirty="0" err="1">
                <a:latin typeface="Times New Roman" pitchFamily="18" charset="0"/>
                <a:cs typeface="Times New Roman" pitchFamily="18" charset="0"/>
              </a:rPr>
              <a:t>Salmonella</a:t>
            </a:r>
            <a:r>
              <a:rPr lang="tr-TR" sz="1600" dirty="0">
                <a:latin typeface="Times New Roman" pitchFamily="18" charset="0"/>
                <a:cs typeface="Times New Roman" pitchFamily="18" charset="0"/>
              </a:rPr>
              <a:t>, atık suyun tarımda yeniden kullanılması için gerekli olduğu şekilde, CW atıklarında asla saptanmadı.</a:t>
            </a:r>
          </a:p>
        </p:txBody>
      </p:sp>
    </p:spTree>
    <p:extLst>
      <p:ext uri="{BB962C8B-B14F-4D97-AF65-F5344CB8AC3E}">
        <p14:creationId xmlns:p14="http://schemas.microsoft.com/office/powerpoint/2010/main" val="36288077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453575" y="404664"/>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830997"/>
          </a:xfrm>
          <a:prstGeom prst="rect">
            <a:avLst/>
          </a:prstGeom>
          <a:noFill/>
        </p:spPr>
        <p:txBody>
          <a:bodyPr wrap="square" rtlCol="0">
            <a:spAutoFit/>
          </a:bodyPr>
          <a:lstStyle/>
          <a:p>
            <a:pPr algn="just"/>
            <a:r>
              <a:rPr lang="tr-TR" sz="1600" dirty="0" smtClean="0">
                <a:latin typeface="Times New Roman" pitchFamily="18" charset="0"/>
                <a:cs typeface="Times New Roman" pitchFamily="18" charset="0"/>
              </a:rPr>
              <a:t>Testlerinin </a:t>
            </a:r>
            <a:r>
              <a:rPr lang="tr-TR" sz="1600" dirty="0">
                <a:latin typeface="Times New Roman" pitchFamily="18" charset="0"/>
                <a:cs typeface="Times New Roman" pitchFamily="18" charset="0"/>
              </a:rPr>
              <a:t>sonuçları, diğer çalışmalarda olduğu gibi, sulak alanda kalma süresinin </a:t>
            </a:r>
            <a:r>
              <a:rPr lang="tr-TR" sz="1600" dirty="0" smtClean="0">
                <a:latin typeface="Times New Roman" pitchFamily="18" charset="0"/>
                <a:cs typeface="Times New Roman" pitchFamily="18" charset="0"/>
              </a:rPr>
              <a:t>tasarım </a:t>
            </a:r>
            <a:r>
              <a:rPr lang="tr-TR" sz="1600" dirty="0">
                <a:latin typeface="Times New Roman" pitchFamily="18" charset="0"/>
                <a:cs typeface="Times New Roman" pitchFamily="18" charset="0"/>
              </a:rPr>
              <a:t>amacıyla kullanılan nominal süreden önemli ölçüde daha düşük (yaklaşık 0,5 kat) olduğunu </a:t>
            </a:r>
            <a:r>
              <a:rPr lang="tr-TR" sz="1600" dirty="0" smtClean="0">
                <a:latin typeface="Times New Roman" pitchFamily="18" charset="0"/>
                <a:cs typeface="Times New Roman" pitchFamily="18" charset="0"/>
              </a:rPr>
              <a:t>belirlendi. </a:t>
            </a:r>
            <a:endParaRPr lang="tr-TR" sz="1600" dirty="0">
              <a:latin typeface="Times New Roman" pitchFamily="18" charset="0"/>
              <a:cs typeface="Times New Roman" pitchFamily="18" charset="0"/>
            </a:endParaRPr>
          </a:p>
        </p:txBody>
      </p:sp>
      <p:pic>
        <p:nvPicPr>
          <p:cNvPr id="7" name="Resim 6"/>
          <p:cNvPicPr/>
          <p:nvPr/>
        </p:nvPicPr>
        <p:blipFill>
          <a:blip r:embed="rId3">
            <a:extLst>
              <a:ext uri="{28A0092B-C50C-407E-A947-70E740481C1C}">
                <a14:useLocalDpi xmlns:a14="http://schemas.microsoft.com/office/drawing/2010/main" val="0"/>
              </a:ext>
            </a:extLst>
          </a:blip>
          <a:srcRect/>
          <a:stretch>
            <a:fillRect/>
          </a:stretch>
        </p:blipFill>
        <p:spPr bwMode="auto">
          <a:xfrm>
            <a:off x="1512570" y="1772816"/>
            <a:ext cx="6118860" cy="3024336"/>
          </a:xfrm>
          <a:prstGeom prst="roundRect">
            <a:avLst>
              <a:gd name="adj" fmla="val 4167"/>
            </a:avLst>
          </a:prstGeom>
          <a:solidFill>
            <a:srgbClr val="FFFFFF"/>
          </a:solidFill>
          <a:ln w="7620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
        <p:nvSpPr>
          <p:cNvPr id="6" name="Metin kutusu 5"/>
          <p:cNvSpPr txBox="1"/>
          <p:nvPr/>
        </p:nvSpPr>
        <p:spPr>
          <a:xfrm>
            <a:off x="1043608" y="4797152"/>
            <a:ext cx="7416824" cy="954107"/>
          </a:xfrm>
          <a:prstGeom prst="rect">
            <a:avLst/>
          </a:prstGeom>
          <a:noFill/>
        </p:spPr>
        <p:txBody>
          <a:bodyPr wrap="square" rtlCol="0">
            <a:spAutoFit/>
          </a:bodyPr>
          <a:lstStyle/>
          <a:p>
            <a:pPr algn="ctr"/>
            <a:r>
              <a:rPr lang="tr-TR" sz="1400" dirty="0">
                <a:latin typeface="Times New Roman" pitchFamily="18" charset="0"/>
                <a:cs typeface="Times New Roman" pitchFamily="18" charset="0"/>
              </a:rPr>
              <a:t>Şekil 2. TSS, BOD5, COD, TN, TP</a:t>
            </a:r>
            <a:r>
              <a:rPr lang="tr-TR" sz="1400" dirty="0" smtClean="0">
                <a:latin typeface="Times New Roman" pitchFamily="18" charset="0"/>
                <a:cs typeface="Times New Roman" pitchFamily="18" charset="0"/>
              </a:rPr>
              <a:t>:</a:t>
            </a:r>
          </a:p>
          <a:p>
            <a:pPr algn="ctr"/>
            <a:r>
              <a:rPr lang="tr-TR" sz="1400" dirty="0" smtClean="0">
                <a:latin typeface="Times New Roman" pitchFamily="18" charset="0"/>
                <a:cs typeface="Times New Roman" pitchFamily="18" charset="0"/>
              </a:rPr>
              <a:t> </a:t>
            </a:r>
            <a:endParaRPr lang="tr-TR" sz="1400" dirty="0" smtClean="0">
              <a:latin typeface="Times New Roman" pitchFamily="18" charset="0"/>
              <a:cs typeface="Times New Roman" pitchFamily="18" charset="0"/>
            </a:endParaRPr>
          </a:p>
          <a:p>
            <a:pPr marL="342900" indent="-342900" algn="ctr">
              <a:buAutoNum type="alphaLcParenBoth"/>
            </a:pPr>
            <a:r>
              <a:rPr lang="tr-TR" sz="1400" dirty="0" smtClean="0">
                <a:latin typeface="Times New Roman" pitchFamily="18" charset="0"/>
                <a:cs typeface="Times New Roman" pitchFamily="18" charset="0"/>
              </a:rPr>
              <a:t>ortalama </a:t>
            </a:r>
            <a:r>
              <a:rPr lang="tr-TR" sz="1400" dirty="0" smtClean="0">
                <a:latin typeface="Times New Roman" pitchFamily="18" charset="0"/>
                <a:cs typeface="Times New Roman" pitchFamily="18" charset="0"/>
              </a:rPr>
              <a:t>değerler </a:t>
            </a:r>
            <a:r>
              <a:rPr lang="tr-TR" sz="1400" dirty="0">
                <a:latin typeface="Times New Roman" pitchFamily="18" charset="0"/>
                <a:cs typeface="Times New Roman" pitchFamily="18" charset="0"/>
              </a:rPr>
              <a:t>ve </a:t>
            </a:r>
            <a:endParaRPr lang="tr-TR" sz="1400" dirty="0" smtClean="0">
              <a:latin typeface="Times New Roman" pitchFamily="18" charset="0"/>
              <a:cs typeface="Times New Roman" pitchFamily="18" charset="0"/>
            </a:endParaRPr>
          </a:p>
          <a:p>
            <a:pPr marL="342900" indent="-342900" algn="ctr">
              <a:buAutoNum type="alphaLcParenBoth"/>
            </a:pPr>
            <a:r>
              <a:rPr lang="tr-TR" sz="1400" dirty="0" smtClean="0">
                <a:latin typeface="Times New Roman" pitchFamily="18" charset="0"/>
                <a:cs typeface="Times New Roman" pitchFamily="18" charset="0"/>
              </a:rPr>
              <a:t>giderim </a:t>
            </a:r>
            <a:r>
              <a:rPr lang="tr-TR" sz="1400" dirty="0" smtClean="0">
                <a:latin typeface="Times New Roman" pitchFamily="18" charset="0"/>
                <a:cs typeface="Times New Roman" pitchFamily="18" charset="0"/>
              </a:rPr>
              <a:t>verimleri</a:t>
            </a:r>
            <a:endParaRPr lang="tr-TR" sz="1400" dirty="0">
              <a:latin typeface="Times New Roman" pitchFamily="18" charset="0"/>
              <a:cs typeface="Times New Roman" pitchFamily="18" charset="0"/>
            </a:endParaRPr>
          </a:p>
        </p:txBody>
      </p:sp>
    </p:spTree>
    <p:extLst>
      <p:ext uri="{BB962C8B-B14F-4D97-AF65-F5344CB8AC3E}">
        <p14:creationId xmlns:p14="http://schemas.microsoft.com/office/powerpoint/2010/main" val="34388516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4770537"/>
          </a:xfrm>
          <a:prstGeom prst="rect">
            <a:avLst/>
          </a:prstGeom>
          <a:noFill/>
        </p:spPr>
        <p:txBody>
          <a:bodyPr wrap="square" rtlCol="0">
            <a:spAutoFit/>
          </a:bodyPr>
          <a:lstStyle/>
          <a:p>
            <a:pPr marL="285750" indent="-285750" algn="just">
              <a:buClr>
                <a:srgbClr val="FF0000"/>
              </a:buClr>
              <a:buFont typeface="Wingdings" pitchFamily="2" charset="2"/>
              <a:buChar char="Ø"/>
            </a:pPr>
            <a:r>
              <a:rPr lang="tr-TR" sz="1600" dirty="0" smtClean="0">
                <a:latin typeface="Times New Roman" pitchFamily="18" charset="0"/>
                <a:cs typeface="Times New Roman" pitchFamily="18" charset="0"/>
              </a:rPr>
              <a:t> </a:t>
            </a:r>
            <a:r>
              <a:rPr lang="tr-TR" sz="1600" b="1" dirty="0" smtClean="0">
                <a:solidFill>
                  <a:srgbClr val="FF0000"/>
                </a:solidFill>
                <a:latin typeface="Times New Roman" pitchFamily="18" charset="0"/>
                <a:cs typeface="Times New Roman" pitchFamily="18" charset="0"/>
              </a:rPr>
              <a:t>SONUÇ</a:t>
            </a:r>
          </a:p>
          <a:p>
            <a:pPr marL="285750" indent="-285750" algn="just">
              <a:buClr>
                <a:srgbClr val="FF0000"/>
              </a:buClr>
              <a:buFont typeface="Wingdings" pitchFamily="2" charset="2"/>
              <a:buChar char="Ø"/>
            </a:pPr>
            <a:endParaRPr lang="tr-TR" sz="1600" b="1" dirty="0">
              <a:solidFill>
                <a:srgbClr val="FF0000"/>
              </a:solidFill>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Dört uygulanabilir teknolojik </a:t>
            </a:r>
            <a:r>
              <a:rPr lang="tr-TR" sz="1600" dirty="0" smtClean="0">
                <a:latin typeface="Times New Roman" pitchFamily="18" charset="0"/>
                <a:cs typeface="Times New Roman" pitchFamily="18" charset="0"/>
              </a:rPr>
              <a:t>alternatif, </a:t>
            </a:r>
            <a:r>
              <a:rPr lang="tr-TR" sz="1600" dirty="0" smtClean="0">
                <a:latin typeface="Times New Roman" pitchFamily="18" charset="0"/>
                <a:cs typeface="Times New Roman" pitchFamily="18" charset="0"/>
              </a:rPr>
              <a:t>geri </a:t>
            </a:r>
            <a:r>
              <a:rPr lang="tr-TR" sz="1600" dirty="0">
                <a:latin typeface="Times New Roman" pitchFamily="18" charset="0"/>
                <a:cs typeface="Times New Roman" pitchFamily="18" charset="0"/>
              </a:rPr>
              <a:t>kazanılmış atık su üretmek </a:t>
            </a:r>
            <a:r>
              <a:rPr lang="tr-TR" sz="1600" dirty="0" smtClean="0">
                <a:latin typeface="Times New Roman" pitchFamily="18" charset="0"/>
                <a:cs typeface="Times New Roman" pitchFamily="18" charset="0"/>
              </a:rPr>
              <a:t>için, </a:t>
            </a:r>
            <a:r>
              <a:rPr lang="tr-TR" sz="1600" dirty="0">
                <a:latin typeface="Times New Roman" pitchFamily="18" charset="0"/>
                <a:cs typeface="Times New Roman" pitchFamily="18" charset="0"/>
              </a:rPr>
              <a:t>etkinliklerini değerlendirmek üzere sahada test edilmiştir.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algn="just"/>
            <a:r>
              <a:rPr lang="tr-TR" sz="1600" dirty="0" err="1" smtClean="0">
                <a:solidFill>
                  <a:srgbClr val="FF0000"/>
                </a:solidFill>
                <a:latin typeface="Times New Roman" pitchFamily="18" charset="0"/>
                <a:cs typeface="Times New Roman" pitchFamily="18" charset="0"/>
              </a:rPr>
              <a:t>Membran</a:t>
            </a:r>
            <a:r>
              <a:rPr lang="tr-TR" sz="1600" dirty="0" smtClean="0">
                <a:solidFill>
                  <a:srgbClr val="FF0000"/>
                </a:solidFill>
                <a:latin typeface="Times New Roman" pitchFamily="18" charset="0"/>
                <a:cs typeface="Times New Roman" pitchFamily="18" charset="0"/>
              </a:rPr>
              <a:t> </a:t>
            </a:r>
            <a:r>
              <a:rPr lang="tr-TR" sz="1600" dirty="0" err="1" smtClean="0">
                <a:solidFill>
                  <a:srgbClr val="FF0000"/>
                </a:solidFill>
                <a:latin typeface="Times New Roman" pitchFamily="18" charset="0"/>
                <a:cs typeface="Times New Roman" pitchFamily="18" charset="0"/>
              </a:rPr>
              <a:t>filtrasyonu.</a:t>
            </a:r>
            <a:r>
              <a:rPr lang="tr-TR" sz="1600" dirty="0" err="1" smtClean="0">
                <a:solidFill>
                  <a:schemeClr val="tx1">
                    <a:lumMod val="95000"/>
                    <a:lumOff val="5000"/>
                  </a:schemeClr>
                </a:solidFill>
                <a:latin typeface="Times New Roman" pitchFamily="18" charset="0"/>
                <a:cs typeface="Times New Roman" pitchFamily="18" charset="0"/>
              </a:rPr>
              <a:t>Arıtılmış</a:t>
            </a:r>
            <a:r>
              <a:rPr lang="tr-TR" sz="1600" dirty="0">
                <a:solidFill>
                  <a:schemeClr val="tx1">
                    <a:lumMod val="95000"/>
                    <a:lumOff val="5000"/>
                  </a:schemeClr>
                </a:solidFill>
                <a:latin typeface="Times New Roman" pitchFamily="18" charset="0"/>
                <a:cs typeface="Times New Roman" pitchFamily="18" charset="0"/>
              </a:rPr>
              <a:t> </a:t>
            </a:r>
            <a:r>
              <a:rPr lang="tr-TR" sz="1600" dirty="0" smtClean="0">
                <a:solidFill>
                  <a:schemeClr val="tx1">
                    <a:lumMod val="95000"/>
                    <a:lumOff val="5000"/>
                  </a:schemeClr>
                </a:solidFill>
                <a:latin typeface="Times New Roman" pitchFamily="18" charset="0"/>
                <a:cs typeface="Times New Roman" pitchFamily="18" charset="0"/>
              </a:rPr>
              <a:t>atık </a:t>
            </a:r>
            <a:r>
              <a:rPr lang="tr-TR" sz="1600" dirty="0">
                <a:solidFill>
                  <a:schemeClr val="tx1">
                    <a:lumMod val="95000"/>
                    <a:lumOff val="5000"/>
                  </a:schemeClr>
                </a:solidFill>
                <a:latin typeface="Times New Roman" pitchFamily="18" charset="0"/>
                <a:cs typeface="Times New Roman" pitchFamily="18" charset="0"/>
              </a:rPr>
              <a:t>suların </a:t>
            </a:r>
            <a:r>
              <a:rPr lang="tr-TR" sz="1600" dirty="0" err="1">
                <a:solidFill>
                  <a:schemeClr val="tx1">
                    <a:lumMod val="95000"/>
                    <a:lumOff val="5000"/>
                  </a:schemeClr>
                </a:solidFill>
                <a:latin typeface="Times New Roman" pitchFamily="18" charset="0"/>
                <a:cs typeface="Times New Roman" pitchFamily="18" charset="0"/>
              </a:rPr>
              <a:t>mikrobiyal</a:t>
            </a:r>
            <a:r>
              <a:rPr lang="tr-TR" sz="1600" dirty="0">
                <a:solidFill>
                  <a:schemeClr val="tx1">
                    <a:lumMod val="95000"/>
                    <a:lumOff val="5000"/>
                  </a:schemeClr>
                </a:solidFill>
                <a:latin typeface="Times New Roman" pitchFamily="18" charset="0"/>
                <a:cs typeface="Times New Roman" pitchFamily="18" charset="0"/>
              </a:rPr>
              <a:t> kalitesi kıyaslama seviyesinden daha yüksekti. Toplam </a:t>
            </a:r>
            <a:r>
              <a:rPr lang="tr-TR" sz="1600" dirty="0" err="1">
                <a:solidFill>
                  <a:schemeClr val="tx1">
                    <a:lumMod val="95000"/>
                    <a:lumOff val="5000"/>
                  </a:schemeClr>
                </a:solidFill>
                <a:latin typeface="Times New Roman" pitchFamily="18" charset="0"/>
                <a:cs typeface="Times New Roman" pitchFamily="18" charset="0"/>
              </a:rPr>
              <a:t>koliformlar</a:t>
            </a:r>
            <a:r>
              <a:rPr lang="tr-TR" sz="1600" dirty="0">
                <a:solidFill>
                  <a:schemeClr val="tx1">
                    <a:lumMod val="95000"/>
                    <a:lumOff val="5000"/>
                  </a:schemeClr>
                </a:solidFill>
                <a:latin typeface="Times New Roman" pitchFamily="18" charset="0"/>
                <a:cs typeface="Times New Roman" pitchFamily="18" charset="0"/>
              </a:rPr>
              <a:t>, sulu ürünlerde (domates, rezene ve marul) bulunan tek mikroorganizma idi. Toprağın kirlenmesine bakıldığında, özellikle yaz dönemlerinde, </a:t>
            </a:r>
            <a:r>
              <a:rPr lang="tr-TR" sz="1600" dirty="0" err="1">
                <a:solidFill>
                  <a:schemeClr val="tx1">
                    <a:lumMod val="95000"/>
                    <a:lumOff val="5000"/>
                  </a:schemeClr>
                </a:solidFill>
                <a:latin typeface="Times New Roman" pitchFamily="18" charset="0"/>
                <a:cs typeface="Times New Roman" pitchFamily="18" charset="0"/>
              </a:rPr>
              <a:t>membran</a:t>
            </a:r>
            <a:r>
              <a:rPr lang="tr-TR" sz="1600" dirty="0">
                <a:solidFill>
                  <a:schemeClr val="tx1">
                    <a:lumMod val="95000"/>
                    <a:lumOff val="5000"/>
                  </a:schemeClr>
                </a:solidFill>
                <a:latin typeface="Times New Roman" pitchFamily="18" charset="0"/>
                <a:cs typeface="Times New Roman" pitchFamily="18" charset="0"/>
              </a:rPr>
              <a:t> filtreli atık su ile sulama, </a:t>
            </a:r>
            <a:r>
              <a:rPr lang="tr-TR" sz="1600" dirty="0" err="1">
                <a:solidFill>
                  <a:schemeClr val="tx1">
                    <a:lumMod val="95000"/>
                    <a:lumOff val="5000"/>
                  </a:schemeClr>
                </a:solidFill>
                <a:latin typeface="Times New Roman" pitchFamily="18" charset="0"/>
                <a:cs typeface="Times New Roman" pitchFamily="18" charset="0"/>
              </a:rPr>
              <a:t>Na</a:t>
            </a:r>
            <a:r>
              <a:rPr lang="tr-TR" sz="1600" dirty="0">
                <a:solidFill>
                  <a:schemeClr val="tx1">
                    <a:lumMod val="95000"/>
                    <a:lumOff val="5000"/>
                  </a:schemeClr>
                </a:solidFill>
                <a:latin typeface="Times New Roman" pitchFamily="18" charset="0"/>
                <a:cs typeface="Times New Roman" pitchFamily="18" charset="0"/>
              </a:rPr>
              <a:t> </a:t>
            </a:r>
            <a:r>
              <a:rPr lang="tr-TR" sz="1600" baseline="30000" dirty="0">
                <a:solidFill>
                  <a:schemeClr val="tx1">
                    <a:lumMod val="95000"/>
                    <a:lumOff val="5000"/>
                  </a:schemeClr>
                </a:solidFill>
                <a:latin typeface="Times New Roman" pitchFamily="18" charset="0"/>
                <a:cs typeface="Times New Roman" pitchFamily="18" charset="0"/>
              </a:rPr>
              <a:t>+</a:t>
            </a:r>
            <a:r>
              <a:rPr lang="tr-TR" sz="1600" dirty="0">
                <a:solidFill>
                  <a:schemeClr val="tx1">
                    <a:lumMod val="95000"/>
                    <a:lumOff val="5000"/>
                  </a:schemeClr>
                </a:solidFill>
                <a:latin typeface="Times New Roman" pitchFamily="18" charset="0"/>
                <a:cs typeface="Times New Roman" pitchFamily="18" charset="0"/>
              </a:rPr>
              <a:t>, </a:t>
            </a:r>
            <a:r>
              <a:rPr lang="tr-TR" sz="1600" dirty="0" smtClean="0">
                <a:solidFill>
                  <a:schemeClr val="tx1">
                    <a:lumMod val="95000"/>
                    <a:lumOff val="5000"/>
                  </a:schemeClr>
                </a:solidFill>
                <a:latin typeface="Times New Roman" pitchFamily="18" charset="0"/>
                <a:cs typeface="Times New Roman" pitchFamily="18" charset="0"/>
              </a:rPr>
              <a:t>Ca</a:t>
            </a:r>
            <a:r>
              <a:rPr lang="tr-TR" sz="1600" baseline="30000" dirty="0" smtClean="0">
                <a:solidFill>
                  <a:schemeClr val="tx1">
                    <a:lumMod val="95000"/>
                    <a:lumOff val="5000"/>
                  </a:schemeClr>
                </a:solidFill>
                <a:latin typeface="Times New Roman" pitchFamily="18" charset="0"/>
                <a:cs typeface="Times New Roman" pitchFamily="18" charset="0"/>
              </a:rPr>
              <a:t>2 </a:t>
            </a:r>
            <a:r>
              <a:rPr lang="tr-TR" sz="1600" baseline="30000" dirty="0">
                <a:solidFill>
                  <a:schemeClr val="tx1">
                    <a:lumMod val="95000"/>
                    <a:lumOff val="5000"/>
                  </a:schemeClr>
                </a:solidFill>
                <a:latin typeface="Times New Roman" pitchFamily="18" charset="0"/>
                <a:cs typeface="Times New Roman" pitchFamily="18" charset="0"/>
              </a:rPr>
              <a:t>+</a:t>
            </a:r>
            <a:r>
              <a:rPr lang="tr-TR" sz="1600" dirty="0">
                <a:solidFill>
                  <a:schemeClr val="tx1">
                    <a:lumMod val="95000"/>
                    <a:lumOff val="5000"/>
                  </a:schemeClr>
                </a:solidFill>
                <a:latin typeface="Times New Roman" pitchFamily="18" charset="0"/>
                <a:cs typeface="Times New Roman" pitchFamily="18" charset="0"/>
              </a:rPr>
              <a:t>, EC, SAR ve ESP artışına neden </a:t>
            </a:r>
            <a:r>
              <a:rPr lang="tr-TR" sz="1600" dirty="0" smtClean="0">
                <a:solidFill>
                  <a:schemeClr val="tx1">
                    <a:lumMod val="95000"/>
                    <a:lumOff val="5000"/>
                  </a:schemeClr>
                </a:solidFill>
                <a:latin typeface="Times New Roman" pitchFamily="18" charset="0"/>
                <a:cs typeface="Times New Roman" pitchFamily="18" charset="0"/>
              </a:rPr>
              <a:t>olmuştur</a:t>
            </a:r>
            <a:r>
              <a:rPr lang="tr-TR" sz="1600" dirty="0" smtClean="0">
                <a:latin typeface="Times New Roman" pitchFamily="18" charset="0"/>
                <a:cs typeface="Times New Roman" pitchFamily="18" charset="0"/>
              </a:rPr>
              <a:t>. </a:t>
            </a:r>
          </a:p>
          <a:p>
            <a:pPr algn="just"/>
            <a:endParaRPr lang="tr-TR" sz="1600" dirty="0">
              <a:solidFill>
                <a:srgbClr val="FF0000"/>
              </a:solidFill>
              <a:latin typeface="Times New Roman" pitchFamily="18" charset="0"/>
              <a:cs typeface="Times New Roman" pitchFamily="18" charset="0"/>
            </a:endParaRPr>
          </a:p>
          <a:p>
            <a:pPr algn="just"/>
            <a:r>
              <a:rPr lang="tr-TR" sz="1600" dirty="0" smtClean="0">
                <a:solidFill>
                  <a:srgbClr val="FF0000"/>
                </a:solidFill>
                <a:latin typeface="Times New Roman" pitchFamily="18" charset="0"/>
                <a:cs typeface="Times New Roman" pitchFamily="18" charset="0"/>
              </a:rPr>
              <a:t>Basitleştirilmiş </a:t>
            </a:r>
            <a:r>
              <a:rPr lang="tr-TR" sz="1600" dirty="0" smtClean="0">
                <a:solidFill>
                  <a:srgbClr val="FF0000"/>
                </a:solidFill>
                <a:latin typeface="Times New Roman" pitchFamily="18" charset="0"/>
                <a:cs typeface="Times New Roman" pitchFamily="18" charset="0"/>
              </a:rPr>
              <a:t>arıtmalar</a:t>
            </a:r>
            <a:r>
              <a:rPr lang="tr-TR" sz="1600" dirty="0" smtClean="0">
                <a:latin typeface="Times New Roman" pitchFamily="18" charset="0"/>
                <a:cs typeface="Times New Roman" pitchFamily="18" charset="0"/>
              </a:rPr>
              <a:t>. </a:t>
            </a:r>
            <a:r>
              <a:rPr lang="tr-TR" sz="1600" dirty="0" smtClean="0">
                <a:latin typeface="Times New Roman" pitchFamily="18" charset="0"/>
                <a:cs typeface="Times New Roman" pitchFamily="18" charset="0"/>
              </a:rPr>
              <a:t>Organik </a:t>
            </a:r>
            <a:r>
              <a:rPr lang="tr-TR" sz="1600" dirty="0">
                <a:latin typeface="Times New Roman" pitchFamily="18" charset="0"/>
                <a:cs typeface="Times New Roman" pitchFamily="18" charset="0"/>
              </a:rPr>
              <a:t>maddenin </a:t>
            </a:r>
            <a:r>
              <a:rPr lang="tr-TR" sz="1600" dirty="0" err="1">
                <a:latin typeface="Times New Roman" pitchFamily="18" charset="0"/>
                <a:cs typeface="Times New Roman" pitchFamily="18" charset="0"/>
              </a:rPr>
              <a:t>agronomik</a:t>
            </a:r>
            <a:r>
              <a:rPr lang="tr-TR" sz="1600" dirty="0">
                <a:latin typeface="Times New Roman" pitchFamily="18" charset="0"/>
                <a:cs typeface="Times New Roman" pitchFamily="18" charset="0"/>
              </a:rPr>
              <a:t> potansiyelini ve kentsel atık sularda meydana gelen besinlerin </a:t>
            </a:r>
            <a:r>
              <a:rPr lang="tr-TR" sz="1600" dirty="0" err="1">
                <a:latin typeface="Times New Roman" pitchFamily="18" charset="0"/>
                <a:cs typeface="Times New Roman" pitchFamily="18" charset="0"/>
              </a:rPr>
              <a:t>agronomik</a:t>
            </a:r>
            <a:r>
              <a:rPr lang="tr-TR" sz="1600" dirty="0">
                <a:latin typeface="Times New Roman" pitchFamily="18" charset="0"/>
                <a:cs typeface="Times New Roman" pitchFamily="18" charset="0"/>
              </a:rPr>
              <a:t> potansiyelini korumak için biyolojik işlemlerin atlanmasıyla elde edilen atık maddeler, üçüncül işlemden geçirildikten sonra, üçüncül işlemden geçirilen geleneksel ikincil atık sulardan önemli ölçüde daha kötü olmayan bir mikrobiyolojik kaliteye sahipti. Yağmurlu koşullarda yetişen zeytin ağaçlarıyla karşılaştırıldığında, “basit” işlemden geçirilmiş atık sularla sulama, sofralık zeytinlerin ağırlık ve et </a:t>
            </a:r>
            <a:r>
              <a:rPr lang="tr-TR" sz="1600" dirty="0" smtClean="0">
                <a:latin typeface="Times New Roman" pitchFamily="18" charset="0"/>
                <a:cs typeface="Times New Roman" pitchFamily="18" charset="0"/>
              </a:rPr>
              <a:t>çekirdek </a:t>
            </a:r>
            <a:r>
              <a:rPr lang="tr-TR" sz="1600" dirty="0">
                <a:latin typeface="Times New Roman" pitchFamily="18" charset="0"/>
                <a:cs typeface="Times New Roman" pitchFamily="18" charset="0"/>
              </a:rPr>
              <a:t>oranı gibi pazarlanmasında çok önemli meyve </a:t>
            </a:r>
            <a:r>
              <a:rPr lang="tr-TR" sz="1600" dirty="0" smtClean="0">
                <a:latin typeface="Times New Roman" pitchFamily="18" charset="0"/>
                <a:cs typeface="Times New Roman" pitchFamily="18" charset="0"/>
              </a:rPr>
              <a:t>kalitesini    %50 </a:t>
            </a:r>
            <a:r>
              <a:rPr lang="tr-TR" sz="1600" dirty="0">
                <a:latin typeface="Times New Roman" pitchFamily="18" charset="0"/>
                <a:cs typeface="Times New Roman" pitchFamily="18" charset="0"/>
              </a:rPr>
              <a:t>oranında artırmıştır.</a:t>
            </a:r>
          </a:p>
          <a:p>
            <a:pPr algn="just"/>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10416545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2800767"/>
          </a:xfrm>
          <a:prstGeom prst="rect">
            <a:avLst/>
          </a:prstGeom>
          <a:noFill/>
        </p:spPr>
        <p:txBody>
          <a:bodyPr wrap="square" rtlCol="0">
            <a:spAutoFit/>
          </a:bodyPr>
          <a:lstStyle/>
          <a:p>
            <a:pPr algn="just"/>
            <a:r>
              <a:rPr lang="tr-TR" sz="1600" dirty="0">
                <a:solidFill>
                  <a:srgbClr val="FF0000"/>
                </a:solidFill>
                <a:latin typeface="Times New Roman" pitchFamily="18" charset="0"/>
                <a:cs typeface="Times New Roman" pitchFamily="18" charset="0"/>
              </a:rPr>
              <a:t>Depolama rezervuarları. </a:t>
            </a:r>
            <a:r>
              <a:rPr lang="tr-TR" sz="1600" dirty="0">
                <a:latin typeface="Times New Roman" pitchFamily="18" charset="0"/>
                <a:cs typeface="Times New Roman" pitchFamily="18" charset="0"/>
              </a:rPr>
              <a:t>Uygun depolama sürelerinden sonra: TSS, BOD</a:t>
            </a:r>
            <a:r>
              <a:rPr lang="tr-TR" sz="1600" baseline="-25000" dirty="0">
                <a:latin typeface="Times New Roman" pitchFamily="18" charset="0"/>
                <a:cs typeface="Times New Roman" pitchFamily="18" charset="0"/>
              </a:rPr>
              <a:t>5</a:t>
            </a:r>
            <a:r>
              <a:rPr lang="tr-TR" sz="1600" dirty="0">
                <a:latin typeface="Times New Roman" pitchFamily="18" charset="0"/>
                <a:cs typeface="Times New Roman" pitchFamily="18" charset="0"/>
              </a:rPr>
              <a:t>, COD ve besin konsantrasyonları, </a:t>
            </a:r>
            <a:r>
              <a:rPr lang="tr-TR" sz="1600" dirty="0" smtClean="0">
                <a:latin typeface="Times New Roman" pitchFamily="18" charset="0"/>
                <a:cs typeface="Times New Roman" pitchFamily="18" charset="0"/>
              </a:rPr>
              <a:t>Patojen </a:t>
            </a:r>
            <a:r>
              <a:rPr lang="tr-TR" sz="1600" dirty="0">
                <a:latin typeface="Times New Roman" pitchFamily="18" charset="0"/>
                <a:cs typeface="Times New Roman" pitchFamily="18" charset="0"/>
              </a:rPr>
              <a:t>göstergeleri ortalama </a:t>
            </a:r>
            <a:r>
              <a:rPr lang="tr-TR" sz="1600" dirty="0" smtClean="0">
                <a:latin typeface="Times New Roman" pitchFamily="18" charset="0"/>
                <a:cs typeface="Times New Roman" pitchFamily="18" charset="0"/>
              </a:rPr>
              <a:t>günlük 2-3 </a:t>
            </a:r>
            <a:r>
              <a:rPr lang="tr-TR" sz="1600" dirty="0">
                <a:latin typeface="Times New Roman" pitchFamily="18" charset="0"/>
                <a:cs typeface="Times New Roman" pitchFamily="18" charset="0"/>
              </a:rPr>
              <a:t>birim </a:t>
            </a:r>
            <a:r>
              <a:rPr lang="tr-TR" sz="1600" dirty="0">
                <a:latin typeface="Times New Roman" pitchFamily="18" charset="0"/>
                <a:cs typeface="Times New Roman" pitchFamily="18" charset="0"/>
              </a:rPr>
              <a:t>düşüş gösterdi; Ortalama 28.2 </a:t>
            </a:r>
            <a:r>
              <a:rPr lang="tr-TR" sz="1600" dirty="0" smtClean="0">
                <a:latin typeface="Times New Roman" pitchFamily="18" charset="0"/>
                <a:cs typeface="Times New Roman" pitchFamily="18" charset="0"/>
              </a:rPr>
              <a:t>MPN/100 </a:t>
            </a:r>
            <a:r>
              <a:rPr lang="tr-TR" sz="1600" dirty="0" err="1">
                <a:latin typeface="Times New Roman" pitchFamily="18" charset="0"/>
                <a:cs typeface="Times New Roman" pitchFamily="18" charset="0"/>
              </a:rPr>
              <a:t>mL</a:t>
            </a:r>
            <a:r>
              <a:rPr lang="tr-TR" sz="1600" dirty="0">
                <a:latin typeface="Times New Roman" pitchFamily="18" charset="0"/>
                <a:cs typeface="Times New Roman" pitchFamily="18" charset="0"/>
              </a:rPr>
              <a:t> değerinden </a:t>
            </a:r>
            <a:r>
              <a:rPr lang="tr-TR" sz="1600" dirty="0" err="1">
                <a:latin typeface="Times New Roman" pitchFamily="18" charset="0"/>
                <a:cs typeface="Times New Roman" pitchFamily="18" charset="0"/>
              </a:rPr>
              <a:t>Salmonella</a:t>
            </a:r>
            <a:r>
              <a:rPr lang="tr-TR" sz="1600" dirty="0">
                <a:latin typeface="Times New Roman" pitchFamily="18" charset="0"/>
                <a:cs typeface="Times New Roman" pitchFamily="18" charset="0"/>
              </a:rPr>
              <a:t>, 4 </a:t>
            </a:r>
            <a:r>
              <a:rPr lang="tr-TR" sz="1600" dirty="0" smtClean="0">
                <a:latin typeface="Times New Roman" pitchFamily="18" charset="0"/>
                <a:cs typeface="Times New Roman" pitchFamily="18" charset="0"/>
              </a:rPr>
              <a:t>MPN/100 </a:t>
            </a:r>
            <a:r>
              <a:rPr lang="tr-TR" sz="1600" dirty="0" err="1">
                <a:latin typeface="Times New Roman" pitchFamily="18" charset="0"/>
                <a:cs typeface="Times New Roman" pitchFamily="18" charset="0"/>
              </a:rPr>
              <a:t>mL'ye</a:t>
            </a:r>
            <a:r>
              <a:rPr lang="tr-TR" sz="1600" dirty="0">
                <a:latin typeface="Times New Roman" pitchFamily="18" charset="0"/>
                <a:cs typeface="Times New Roman" pitchFamily="18" charset="0"/>
              </a:rPr>
              <a:t> düşürüldü; </a:t>
            </a:r>
            <a:r>
              <a:rPr lang="tr-TR" sz="1600" dirty="0" smtClean="0">
                <a:latin typeface="Times New Roman" pitchFamily="18" charset="0"/>
                <a:cs typeface="Times New Roman" pitchFamily="18" charset="0"/>
              </a:rPr>
              <a:t>Giriş </a:t>
            </a:r>
            <a:r>
              <a:rPr lang="tr-TR" sz="1600" dirty="0">
                <a:latin typeface="Times New Roman" pitchFamily="18" charset="0"/>
                <a:cs typeface="Times New Roman" pitchFamily="18" charset="0"/>
              </a:rPr>
              <a:t>atık </a:t>
            </a:r>
            <a:r>
              <a:rPr lang="tr-TR" sz="1600" dirty="0">
                <a:solidFill>
                  <a:schemeClr val="tx1">
                    <a:lumMod val="95000"/>
                    <a:lumOff val="5000"/>
                  </a:schemeClr>
                </a:solidFill>
                <a:latin typeface="Times New Roman" pitchFamily="18" charset="0"/>
                <a:cs typeface="Times New Roman" pitchFamily="18" charset="0"/>
              </a:rPr>
              <a:t>suyunda ortalama </a:t>
            </a:r>
            <a:r>
              <a:rPr lang="tr-TR" sz="1600" dirty="0" smtClean="0">
                <a:solidFill>
                  <a:schemeClr val="tx1">
                    <a:lumMod val="95000"/>
                    <a:lumOff val="5000"/>
                  </a:schemeClr>
                </a:solidFill>
                <a:latin typeface="Times New Roman" pitchFamily="18" charset="0"/>
                <a:cs typeface="Times New Roman" pitchFamily="18" charset="0"/>
              </a:rPr>
              <a:t>4.1/L </a:t>
            </a:r>
            <a:r>
              <a:rPr lang="tr-TR" sz="1600" dirty="0">
                <a:solidFill>
                  <a:schemeClr val="tx1">
                    <a:lumMod val="95000"/>
                    <a:lumOff val="5000"/>
                  </a:schemeClr>
                </a:solidFill>
                <a:latin typeface="Times New Roman" pitchFamily="18" charset="0"/>
                <a:cs typeface="Times New Roman" pitchFamily="18" charset="0"/>
              </a:rPr>
              <a:t>değerinde bulunan </a:t>
            </a:r>
            <a:r>
              <a:rPr lang="tr-TR" sz="1600" dirty="0" err="1">
                <a:solidFill>
                  <a:schemeClr val="tx1">
                    <a:lumMod val="95000"/>
                    <a:lumOff val="5000"/>
                  </a:schemeClr>
                </a:solidFill>
                <a:latin typeface="Times New Roman" pitchFamily="18" charset="0"/>
                <a:cs typeface="Times New Roman" pitchFamily="18" charset="0"/>
              </a:rPr>
              <a:t>helmint</a:t>
            </a:r>
            <a:r>
              <a:rPr lang="tr-TR" sz="1600" dirty="0">
                <a:solidFill>
                  <a:schemeClr val="tx1">
                    <a:lumMod val="95000"/>
                    <a:lumOff val="5000"/>
                  </a:schemeClr>
                </a:solidFill>
                <a:latin typeface="Times New Roman" pitchFamily="18" charset="0"/>
                <a:cs typeface="Times New Roman" pitchFamily="18" charset="0"/>
              </a:rPr>
              <a:t> yumurtalarının çıkış suyu çıkışlarında tespit </a:t>
            </a:r>
            <a:r>
              <a:rPr lang="tr-TR" sz="1600" dirty="0" smtClean="0">
                <a:solidFill>
                  <a:schemeClr val="tx1">
                    <a:lumMod val="95000"/>
                    <a:lumOff val="5000"/>
                  </a:schemeClr>
                </a:solidFill>
                <a:latin typeface="Times New Roman" pitchFamily="18" charset="0"/>
                <a:cs typeface="Times New Roman" pitchFamily="18" charset="0"/>
              </a:rPr>
              <a:t>edilmedi</a:t>
            </a:r>
          </a:p>
          <a:p>
            <a:pPr algn="just"/>
            <a:endParaRPr lang="tr-TR" sz="1600" dirty="0">
              <a:solidFill>
                <a:schemeClr val="tx1">
                  <a:lumMod val="95000"/>
                  <a:lumOff val="5000"/>
                </a:schemeClr>
              </a:solidFill>
              <a:latin typeface="Times New Roman" pitchFamily="18" charset="0"/>
              <a:cs typeface="Times New Roman" pitchFamily="18" charset="0"/>
            </a:endParaRPr>
          </a:p>
          <a:p>
            <a:pPr algn="just"/>
            <a:r>
              <a:rPr lang="tr-TR" sz="1600" dirty="0" smtClean="0">
                <a:solidFill>
                  <a:srgbClr val="FF0000"/>
                </a:solidFill>
                <a:latin typeface="Times New Roman" pitchFamily="18" charset="0"/>
                <a:cs typeface="Times New Roman" pitchFamily="18" charset="0"/>
              </a:rPr>
              <a:t>Yapay sulak </a:t>
            </a:r>
            <a:r>
              <a:rPr lang="tr-TR" sz="1600" dirty="0">
                <a:solidFill>
                  <a:srgbClr val="FF0000"/>
                </a:solidFill>
                <a:latin typeface="Times New Roman" pitchFamily="18" charset="0"/>
                <a:cs typeface="Times New Roman" pitchFamily="18" charset="0"/>
              </a:rPr>
              <a:t>alanlar. </a:t>
            </a:r>
            <a:r>
              <a:rPr lang="tr-TR" sz="1600" dirty="0">
                <a:latin typeface="Times New Roman" pitchFamily="18" charset="0"/>
                <a:cs typeface="Times New Roman" pitchFamily="18" charset="0"/>
              </a:rPr>
              <a:t>TSS, BOD</a:t>
            </a:r>
            <a:r>
              <a:rPr lang="tr-TR" sz="1600" baseline="-25000" dirty="0">
                <a:latin typeface="Times New Roman" pitchFamily="18" charset="0"/>
                <a:cs typeface="Times New Roman" pitchFamily="18" charset="0"/>
              </a:rPr>
              <a:t>5</a:t>
            </a:r>
            <a:r>
              <a:rPr lang="tr-TR" sz="1600" dirty="0">
                <a:latin typeface="Times New Roman" pitchFamily="18" charset="0"/>
                <a:cs typeface="Times New Roman" pitchFamily="18" charset="0"/>
              </a:rPr>
              <a:t>, COD, TN ve TP giderimi için kaydedilen ortalama verimlilik </a:t>
            </a:r>
            <a:r>
              <a:rPr lang="tr-TR" sz="1600" dirty="0" smtClean="0">
                <a:latin typeface="Times New Roman" pitchFamily="18" charset="0"/>
                <a:cs typeface="Times New Roman" pitchFamily="18" charset="0"/>
              </a:rPr>
              <a:t>sırasıyla %85, %65, %75, %42 ve %32 </a:t>
            </a:r>
            <a:r>
              <a:rPr lang="tr-TR" sz="1600" dirty="0">
                <a:latin typeface="Times New Roman" pitchFamily="18" charset="0"/>
                <a:cs typeface="Times New Roman" pitchFamily="18" charset="0"/>
              </a:rPr>
              <a:t>sonuçlandı. </a:t>
            </a:r>
            <a:r>
              <a:rPr lang="tr-TR" sz="1600" dirty="0" err="1" smtClean="0">
                <a:latin typeface="Times New Roman" pitchFamily="18" charset="0"/>
                <a:cs typeface="Times New Roman" pitchFamily="18" charset="0"/>
              </a:rPr>
              <a:t>Helmint</a:t>
            </a: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yumurtaları </a:t>
            </a:r>
            <a:r>
              <a:rPr lang="tr-TR" sz="1600" dirty="0" smtClean="0">
                <a:latin typeface="Times New Roman" pitchFamily="18" charset="0"/>
                <a:cs typeface="Times New Roman" pitchFamily="18" charset="0"/>
              </a:rPr>
              <a:t>saptanmadı. </a:t>
            </a:r>
            <a:r>
              <a:rPr lang="tr-TR" sz="1600" dirty="0">
                <a:latin typeface="Times New Roman" pitchFamily="18" charset="0"/>
                <a:cs typeface="Times New Roman" pitchFamily="18" charset="0"/>
              </a:rPr>
              <a:t>Ortalama 3 </a:t>
            </a:r>
            <a:r>
              <a:rPr lang="tr-TR" sz="1600" dirty="0" smtClean="0">
                <a:latin typeface="Times New Roman" pitchFamily="18" charset="0"/>
                <a:cs typeface="Times New Roman" pitchFamily="18" charset="0"/>
              </a:rPr>
              <a:t>MPN/100 </a:t>
            </a:r>
            <a:r>
              <a:rPr lang="tr-TR" sz="1600" dirty="0" err="1">
                <a:latin typeface="Times New Roman" pitchFamily="18" charset="0"/>
                <a:cs typeface="Times New Roman" pitchFamily="18" charset="0"/>
              </a:rPr>
              <a:t>mL</a:t>
            </a:r>
            <a:r>
              <a:rPr lang="tr-TR" sz="1600" dirty="0">
                <a:latin typeface="Times New Roman" pitchFamily="18" charset="0"/>
                <a:cs typeface="Times New Roman" pitchFamily="18" charset="0"/>
              </a:rPr>
              <a:t> değerinde etkili olan </a:t>
            </a:r>
            <a:r>
              <a:rPr lang="tr-TR" sz="1600" smtClean="0">
                <a:latin typeface="Times New Roman" pitchFamily="18" charset="0"/>
                <a:cs typeface="Times New Roman" pitchFamily="18" charset="0"/>
              </a:rPr>
              <a:t>Salmonella, </a:t>
            </a:r>
            <a:r>
              <a:rPr lang="tr-TR" sz="1600" dirty="0" smtClean="0">
                <a:latin typeface="Times New Roman" pitchFamily="18" charset="0"/>
                <a:cs typeface="Times New Roman" pitchFamily="18" charset="0"/>
              </a:rPr>
              <a:t>çıkış  sularında saptanmadı</a:t>
            </a:r>
            <a:r>
              <a:rPr lang="tr-TR" sz="1600" dirty="0" smtClean="0">
                <a:latin typeface="Times New Roman" pitchFamily="18" charset="0"/>
                <a:cs typeface="Times New Roman" pitchFamily="18" charset="0"/>
              </a:rPr>
              <a:t>.</a:t>
            </a:r>
          </a:p>
          <a:p>
            <a:pPr algn="just"/>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5482781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683568" y="2276872"/>
            <a:ext cx="7560840" cy="1569660"/>
          </a:xfrm>
          <a:prstGeom prst="rect">
            <a:avLst/>
          </a:prstGeom>
          <a:noFill/>
        </p:spPr>
        <p:txBody>
          <a:bodyPr wrap="square" rtlCol="0">
            <a:spAutoFit/>
          </a:bodyPr>
          <a:lstStyle/>
          <a:p>
            <a:pPr marL="685800" indent="-685800" algn="ctr">
              <a:buFont typeface="Wingdings" pitchFamily="2" charset="2"/>
              <a:buChar char="v"/>
            </a:pPr>
            <a:r>
              <a:rPr lang="tr-TR"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TEŞEKKÜRLER</a:t>
            </a:r>
          </a:p>
          <a:p>
            <a:pPr algn="just"/>
            <a:endParaRPr lang="tr-TR"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903196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757196" y="764704"/>
            <a:ext cx="7775244" cy="4770537"/>
          </a:xfrm>
          <a:prstGeom prst="rect">
            <a:avLst/>
          </a:prstGeom>
          <a:noFill/>
        </p:spPr>
        <p:txBody>
          <a:bodyPr wrap="square" rtlCol="0">
            <a:spAutoFit/>
          </a:bodyPr>
          <a:lstStyle/>
          <a:p>
            <a:endParaRPr lang="tr-TR" sz="1600" dirty="0" smtClean="0">
              <a:latin typeface="Times New Roman" pitchFamily="18" charset="0"/>
              <a:cs typeface="Times New Roman" pitchFamily="18" charset="0"/>
            </a:endParaRPr>
          </a:p>
          <a:p>
            <a:pPr marL="285750" indent="-285750" algn="just">
              <a:buFont typeface="Wingdings" pitchFamily="2" charset="2"/>
              <a:buChar char="v"/>
            </a:pPr>
            <a:r>
              <a:rPr lang="tr-TR" sz="1600" b="1" dirty="0">
                <a:solidFill>
                  <a:srgbClr val="FF0000"/>
                </a:solidFill>
                <a:latin typeface="Times New Roman" pitchFamily="18" charset="0"/>
                <a:cs typeface="Times New Roman" pitchFamily="18" charset="0"/>
              </a:rPr>
              <a:t>B</a:t>
            </a:r>
            <a:r>
              <a:rPr lang="tr-TR" sz="1600" b="1" dirty="0" smtClean="0">
                <a:solidFill>
                  <a:srgbClr val="FF0000"/>
                </a:solidFill>
                <a:latin typeface="Times New Roman" pitchFamily="18" charset="0"/>
                <a:cs typeface="Times New Roman" pitchFamily="18" charset="0"/>
              </a:rPr>
              <a:t>elediye </a:t>
            </a:r>
            <a:r>
              <a:rPr lang="tr-TR" sz="1600" b="1" dirty="0" err="1" smtClean="0">
                <a:solidFill>
                  <a:srgbClr val="FF0000"/>
                </a:solidFill>
                <a:latin typeface="Times New Roman" pitchFamily="18" charset="0"/>
                <a:cs typeface="Times New Roman" pitchFamily="18" charset="0"/>
              </a:rPr>
              <a:t>atıksularının</a:t>
            </a:r>
            <a:r>
              <a:rPr lang="tr-TR" sz="1600" b="1" dirty="0" smtClean="0">
                <a:solidFill>
                  <a:srgbClr val="FF0000"/>
                </a:solidFill>
                <a:latin typeface="Times New Roman" pitchFamily="18" charset="0"/>
                <a:cs typeface="Times New Roman" pitchFamily="18" charset="0"/>
              </a:rPr>
              <a:t> </a:t>
            </a:r>
            <a:r>
              <a:rPr lang="tr-TR" sz="1600" b="1" dirty="0" err="1" smtClean="0">
                <a:solidFill>
                  <a:srgbClr val="FF0000"/>
                </a:solidFill>
                <a:latin typeface="Times New Roman" pitchFamily="18" charset="0"/>
                <a:cs typeface="Times New Roman" pitchFamily="18" charset="0"/>
              </a:rPr>
              <a:t>Membran</a:t>
            </a:r>
            <a:r>
              <a:rPr lang="tr-TR" sz="1600" b="1" dirty="0" smtClean="0">
                <a:solidFill>
                  <a:srgbClr val="FF0000"/>
                </a:solidFill>
                <a:latin typeface="Times New Roman" pitchFamily="18" charset="0"/>
                <a:cs typeface="Times New Roman" pitchFamily="18" charset="0"/>
              </a:rPr>
              <a:t> Filtreden geçirilerek </a:t>
            </a:r>
            <a:r>
              <a:rPr lang="tr-TR" sz="1600" b="1" dirty="0" smtClean="0">
                <a:solidFill>
                  <a:srgbClr val="FF0000"/>
                </a:solidFill>
                <a:latin typeface="Times New Roman" pitchFamily="18" charset="0"/>
                <a:cs typeface="Times New Roman" pitchFamily="18" charset="0"/>
              </a:rPr>
              <a:t>tarımda tekrar </a:t>
            </a:r>
            <a:r>
              <a:rPr lang="tr-TR" sz="1600" b="1" dirty="0" smtClean="0">
                <a:solidFill>
                  <a:srgbClr val="FF0000"/>
                </a:solidFill>
                <a:latin typeface="Times New Roman" pitchFamily="18" charset="0"/>
                <a:cs typeface="Times New Roman" pitchFamily="18" charset="0"/>
              </a:rPr>
              <a:t>kullanılması</a:t>
            </a:r>
          </a:p>
          <a:p>
            <a:endParaRPr lang="tr-TR" sz="1600" dirty="0">
              <a:latin typeface="Times New Roman" pitchFamily="18" charset="0"/>
              <a:cs typeface="Times New Roman" pitchFamily="18" charset="0"/>
            </a:endParaRPr>
          </a:p>
          <a:p>
            <a:pPr algn="just"/>
            <a:r>
              <a:rPr lang="tr-TR" sz="1600" dirty="0" err="1" smtClean="0">
                <a:latin typeface="Times New Roman" pitchFamily="18" charset="0"/>
                <a:cs typeface="Times New Roman" pitchFamily="18" charset="0"/>
              </a:rPr>
              <a:t>Membran</a:t>
            </a:r>
            <a:r>
              <a:rPr lang="tr-TR" sz="1600" dirty="0" smtClean="0">
                <a:latin typeface="Times New Roman" pitchFamily="18" charset="0"/>
                <a:cs typeface="Times New Roman" pitchFamily="18" charset="0"/>
              </a:rPr>
              <a:t> </a:t>
            </a:r>
            <a:r>
              <a:rPr lang="tr-TR" sz="1600" dirty="0" err="1">
                <a:latin typeface="Times New Roman" pitchFamily="18" charset="0"/>
                <a:cs typeface="Times New Roman" pitchFamily="18" charset="0"/>
              </a:rPr>
              <a:t>filtrasyonu</a:t>
            </a:r>
            <a:r>
              <a:rPr lang="tr-TR" sz="1600" dirty="0">
                <a:latin typeface="Times New Roman" pitchFamily="18" charset="0"/>
                <a:cs typeface="Times New Roman" pitchFamily="18" charset="0"/>
              </a:rPr>
              <a:t>, değişken özelliklere sahip atık suların arıtılması ve </a:t>
            </a:r>
            <a:r>
              <a:rPr lang="tr-TR" sz="1600" dirty="0" err="1">
                <a:latin typeface="Times New Roman" pitchFamily="18" charset="0"/>
                <a:cs typeface="Times New Roman" pitchFamily="18" charset="0"/>
              </a:rPr>
              <a:t>patojenik</a:t>
            </a:r>
            <a:r>
              <a:rPr lang="tr-TR" sz="1600" dirty="0">
                <a:latin typeface="Times New Roman" pitchFamily="18" charset="0"/>
                <a:cs typeface="Times New Roman" pitchFamily="18" charset="0"/>
              </a:rPr>
              <a:t> mikro organizmaların </a:t>
            </a:r>
            <a:r>
              <a:rPr lang="tr-TR" sz="1600" dirty="0" smtClean="0">
                <a:latin typeface="Times New Roman" pitchFamily="18" charset="0"/>
                <a:cs typeface="Times New Roman" pitchFamily="18" charset="0"/>
              </a:rPr>
              <a:t>giderilmesinde etkinliği </a:t>
            </a:r>
            <a:r>
              <a:rPr lang="tr-TR" sz="1600" dirty="0">
                <a:latin typeface="Times New Roman" pitchFamily="18" charset="0"/>
                <a:cs typeface="Times New Roman" pitchFamily="18" charset="0"/>
              </a:rPr>
              <a:t>nedeniyle </a:t>
            </a:r>
            <a:r>
              <a:rPr lang="tr-TR" sz="1600" dirty="0" smtClean="0">
                <a:latin typeface="Times New Roman" pitchFamily="18" charset="0"/>
                <a:cs typeface="Times New Roman" pitchFamily="18" charset="0"/>
              </a:rPr>
              <a:t>seçilmiştir.</a:t>
            </a: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Sulamaya </a:t>
            </a:r>
            <a:r>
              <a:rPr lang="tr-TR" sz="1600" dirty="0">
                <a:latin typeface="Times New Roman" pitchFamily="18" charset="0"/>
                <a:cs typeface="Times New Roman" pitchFamily="18" charset="0"/>
              </a:rPr>
              <a:t>yönelmiş belediye atık suları </a:t>
            </a:r>
            <a:r>
              <a:rPr lang="tr-TR" sz="1600" dirty="0" smtClean="0">
                <a:latin typeface="Times New Roman" pitchFamily="18" charset="0"/>
                <a:cs typeface="Times New Roman" pitchFamily="18" charset="0"/>
              </a:rPr>
              <a:t>biyolojik </a:t>
            </a:r>
            <a:r>
              <a:rPr lang="tr-TR" sz="1600" dirty="0">
                <a:latin typeface="Times New Roman" pitchFamily="18" charset="0"/>
                <a:cs typeface="Times New Roman" pitchFamily="18" charset="0"/>
              </a:rPr>
              <a:t>olarak parçalanabilen organik maddeler ve kolayca emilebilir besinler </a:t>
            </a:r>
            <a:r>
              <a:rPr lang="tr-TR" sz="1600" dirty="0" smtClean="0">
                <a:latin typeface="Times New Roman" pitchFamily="18" charset="0"/>
                <a:cs typeface="Times New Roman" pitchFamily="18" charset="0"/>
              </a:rPr>
              <a:t>içerebilir. </a:t>
            </a:r>
          </a:p>
          <a:p>
            <a:pPr algn="just"/>
            <a:endParaRPr lang="tr-TR" sz="1600" dirty="0">
              <a:latin typeface="Times New Roman" pitchFamily="18" charset="0"/>
              <a:cs typeface="Times New Roman" pitchFamily="18" charset="0"/>
            </a:endParaRPr>
          </a:p>
          <a:p>
            <a:r>
              <a:rPr lang="tr-TR" sz="1600" dirty="0">
                <a:latin typeface="Times New Roman" pitchFamily="18" charset="0"/>
                <a:cs typeface="Times New Roman" pitchFamily="18" charset="0"/>
              </a:rPr>
              <a:t>Deneysel aktivitede iki tip su karşılaştırılmıştır</a:t>
            </a:r>
            <a:r>
              <a:rPr lang="tr-TR" sz="1600" dirty="0" smtClean="0">
                <a:latin typeface="Times New Roman" pitchFamily="18" charset="0"/>
                <a:cs typeface="Times New Roman" pitchFamily="18" charset="0"/>
              </a:rPr>
              <a:t>:</a:t>
            </a:r>
          </a:p>
          <a:p>
            <a:pPr marL="285750" indent="-285750">
              <a:buClr>
                <a:schemeClr val="accent6">
                  <a:lumMod val="75000"/>
                </a:schemeClr>
              </a:buClr>
              <a:buFont typeface="Wingdings" pitchFamily="2" charset="2"/>
              <a:buChar char="v"/>
            </a:pPr>
            <a:r>
              <a:rPr lang="tr-TR" sz="1600" dirty="0" smtClean="0">
                <a:latin typeface="Times New Roman" pitchFamily="18" charset="0"/>
                <a:cs typeface="Times New Roman" pitchFamily="18" charset="0"/>
              </a:rPr>
              <a:t>üçüncül </a:t>
            </a:r>
            <a:r>
              <a:rPr lang="tr-TR" sz="1600" dirty="0">
                <a:latin typeface="Times New Roman" pitchFamily="18" charset="0"/>
                <a:cs typeface="Times New Roman" pitchFamily="18" charset="0"/>
              </a:rPr>
              <a:t>filtreli belediye atık suları (</a:t>
            </a:r>
            <a:r>
              <a:rPr lang="tr-TR" sz="1600" dirty="0" smtClean="0">
                <a:latin typeface="Times New Roman" pitchFamily="18" charset="0"/>
                <a:cs typeface="Times New Roman" pitchFamily="18" charset="0"/>
              </a:rPr>
              <a:t>TFMW),</a:t>
            </a:r>
          </a:p>
          <a:p>
            <a:pPr marL="285750" indent="-285750">
              <a:buClr>
                <a:schemeClr val="accent6">
                  <a:lumMod val="75000"/>
                </a:schemeClr>
              </a:buClr>
              <a:buFont typeface="Wingdings" pitchFamily="2" charset="2"/>
              <a:buChar char="v"/>
            </a:pPr>
            <a:r>
              <a:rPr lang="tr-TR" sz="1600" dirty="0" smtClean="0">
                <a:latin typeface="Times New Roman" pitchFamily="18" charset="0"/>
                <a:cs typeface="Times New Roman" pitchFamily="18" charset="0"/>
              </a:rPr>
              <a:t>bir </a:t>
            </a:r>
            <a:r>
              <a:rPr lang="tr-TR" sz="1600" dirty="0">
                <a:latin typeface="Times New Roman" pitchFamily="18" charset="0"/>
                <a:cs typeface="Times New Roman" pitchFamily="18" charset="0"/>
              </a:rPr>
              <a:t>kuyudan (WW) pompalanan geleneksel su (kontrol). </a:t>
            </a:r>
            <a:endParaRPr lang="tr-TR" sz="1600" dirty="0" smtClean="0">
              <a:latin typeface="Times New Roman" pitchFamily="18" charset="0"/>
              <a:cs typeface="Times New Roman" pitchFamily="18" charset="0"/>
            </a:endParaRPr>
          </a:p>
          <a:p>
            <a:pPr marL="285750" indent="-285750">
              <a:buClr>
                <a:schemeClr val="accent6">
                  <a:lumMod val="75000"/>
                </a:schemeClr>
              </a:buClr>
              <a:buFont typeface="Wingdings" pitchFamily="2" charset="2"/>
              <a:buChar char="v"/>
            </a:pPr>
            <a:endParaRPr lang="tr-TR" sz="1600" dirty="0" smtClean="0">
              <a:latin typeface="Times New Roman" pitchFamily="18" charset="0"/>
              <a:cs typeface="Times New Roman" pitchFamily="18" charset="0"/>
            </a:endParaRPr>
          </a:p>
          <a:p>
            <a:pPr>
              <a:buClr>
                <a:schemeClr val="accent6">
                  <a:lumMod val="75000"/>
                </a:schemeClr>
              </a:buClr>
            </a:pPr>
            <a:r>
              <a:rPr lang="tr-TR" sz="1600" dirty="0" smtClean="0">
                <a:latin typeface="Times New Roman" pitchFamily="18" charset="0"/>
                <a:cs typeface="Times New Roman" pitchFamily="18" charset="0"/>
              </a:rPr>
              <a:t>Sebze olarak, </a:t>
            </a:r>
          </a:p>
          <a:p>
            <a:pPr marL="285750" indent="-285750">
              <a:buClr>
                <a:schemeClr val="accent6">
                  <a:lumMod val="75000"/>
                </a:schemeClr>
              </a:buClr>
              <a:buFont typeface="Wingdings" pitchFamily="2" charset="2"/>
              <a:buChar char="v"/>
            </a:pPr>
            <a:r>
              <a:rPr lang="tr-TR" sz="1600" dirty="0" smtClean="0">
                <a:latin typeface="Times New Roman" pitchFamily="18" charset="0"/>
                <a:cs typeface="Times New Roman" pitchFamily="18" charset="0"/>
              </a:rPr>
              <a:t>domates</a:t>
            </a:r>
            <a:r>
              <a:rPr lang="tr-TR" sz="1600" dirty="0">
                <a:latin typeface="Times New Roman" pitchFamily="18" charset="0"/>
                <a:cs typeface="Times New Roman" pitchFamily="18" charset="0"/>
              </a:rPr>
              <a:t>, </a:t>
            </a:r>
            <a:endParaRPr lang="tr-TR" sz="1600" dirty="0" smtClean="0">
              <a:latin typeface="Times New Roman" pitchFamily="18" charset="0"/>
              <a:cs typeface="Times New Roman" pitchFamily="18" charset="0"/>
            </a:endParaRPr>
          </a:p>
          <a:p>
            <a:pPr marL="285750" indent="-285750">
              <a:buClr>
                <a:schemeClr val="accent6">
                  <a:lumMod val="75000"/>
                </a:schemeClr>
              </a:buClr>
              <a:buFont typeface="Wingdings" pitchFamily="2" charset="2"/>
              <a:buChar char="v"/>
            </a:pPr>
            <a:r>
              <a:rPr lang="tr-TR" sz="1600" dirty="0" smtClean="0">
                <a:latin typeface="Times New Roman" pitchFamily="18" charset="0"/>
                <a:cs typeface="Times New Roman" pitchFamily="18" charset="0"/>
              </a:rPr>
              <a:t>rezene </a:t>
            </a:r>
            <a:r>
              <a:rPr lang="tr-TR" sz="1600" dirty="0">
                <a:latin typeface="Times New Roman" pitchFamily="18" charset="0"/>
                <a:cs typeface="Times New Roman" pitchFamily="18" charset="0"/>
              </a:rPr>
              <a:t>ve </a:t>
            </a:r>
            <a:endParaRPr lang="tr-TR" sz="1600" dirty="0" smtClean="0">
              <a:latin typeface="Times New Roman" pitchFamily="18" charset="0"/>
              <a:cs typeface="Times New Roman" pitchFamily="18" charset="0"/>
            </a:endParaRPr>
          </a:p>
          <a:p>
            <a:pPr marL="285750" indent="-285750">
              <a:buClr>
                <a:schemeClr val="accent6">
                  <a:lumMod val="75000"/>
                </a:schemeClr>
              </a:buClr>
              <a:buFont typeface="Wingdings" pitchFamily="2" charset="2"/>
              <a:buChar char="v"/>
            </a:pPr>
            <a:r>
              <a:rPr lang="tr-TR" sz="1600" dirty="0" smtClean="0">
                <a:latin typeface="Times New Roman" pitchFamily="18" charset="0"/>
                <a:cs typeface="Times New Roman" pitchFamily="18" charset="0"/>
              </a:rPr>
              <a:t>marul</a:t>
            </a:r>
            <a:r>
              <a:rPr lang="tr-TR" sz="1600" dirty="0">
                <a:latin typeface="Times New Roman" pitchFamily="18" charset="0"/>
                <a:cs typeface="Times New Roman" pitchFamily="18" charset="0"/>
              </a:rPr>
              <a:t>, </a:t>
            </a:r>
            <a:endParaRPr lang="tr-TR" sz="1600" dirty="0" smtClean="0">
              <a:latin typeface="Times New Roman" pitchFamily="18" charset="0"/>
              <a:cs typeface="Times New Roman" pitchFamily="18" charset="0"/>
            </a:endParaRPr>
          </a:p>
          <a:p>
            <a:pPr>
              <a:buClr>
                <a:schemeClr val="accent6">
                  <a:lumMod val="75000"/>
                </a:schemeClr>
              </a:buClr>
            </a:pPr>
            <a:r>
              <a:rPr lang="tr-TR" sz="1600" dirty="0" smtClean="0">
                <a:latin typeface="Times New Roman" pitchFamily="18" charset="0"/>
                <a:cs typeface="Times New Roman" pitchFamily="18" charset="0"/>
              </a:rPr>
              <a:t>killi </a:t>
            </a:r>
            <a:r>
              <a:rPr lang="tr-TR" sz="1600" dirty="0">
                <a:latin typeface="Times New Roman" pitchFamily="18" charset="0"/>
                <a:cs typeface="Times New Roman" pitchFamily="18" charset="0"/>
              </a:rPr>
              <a:t>toprak test alanında art arda yetiştirilen üç </a:t>
            </a:r>
            <a:r>
              <a:rPr lang="tr-TR" sz="1600" dirty="0" smtClean="0">
                <a:latin typeface="Times New Roman" pitchFamily="18" charset="0"/>
                <a:cs typeface="Times New Roman" pitchFamily="18" charset="0"/>
              </a:rPr>
              <a:t>üründür.</a:t>
            </a:r>
            <a:endParaRPr lang="tr-TR" sz="1600" dirty="0">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1444109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920307"/>
            <a:ext cx="7776864" cy="4278094"/>
          </a:xfrm>
          <a:prstGeom prst="rect">
            <a:avLst/>
          </a:prstGeom>
          <a:noFill/>
        </p:spPr>
        <p:txBody>
          <a:bodyPr wrap="square" rtlCol="0">
            <a:spAutoFit/>
          </a:bodyPr>
          <a:lstStyle/>
          <a:p>
            <a:pPr>
              <a:buClr>
                <a:srgbClr val="FF0000"/>
              </a:buClr>
            </a:pPr>
            <a:r>
              <a:rPr lang="tr-TR" sz="1600" b="1" dirty="0" smtClean="0">
                <a:solidFill>
                  <a:srgbClr val="FF0000"/>
                </a:solidFill>
                <a:latin typeface="Times New Roman" pitchFamily="18" charset="0"/>
                <a:cs typeface="Times New Roman" pitchFamily="18" charset="0"/>
              </a:rPr>
              <a:t>a) </a:t>
            </a:r>
            <a:r>
              <a:rPr lang="tr-TR" sz="1600" b="1" dirty="0" err="1" smtClean="0">
                <a:solidFill>
                  <a:srgbClr val="FF0000"/>
                </a:solidFill>
                <a:latin typeface="Times New Roman" pitchFamily="18" charset="0"/>
                <a:cs typeface="Times New Roman" pitchFamily="18" charset="0"/>
              </a:rPr>
              <a:t>Membran</a:t>
            </a:r>
            <a:r>
              <a:rPr lang="tr-TR" sz="1600" b="1" dirty="0" smtClean="0">
                <a:solidFill>
                  <a:srgbClr val="FF0000"/>
                </a:solidFill>
                <a:latin typeface="Times New Roman" pitchFamily="18" charset="0"/>
                <a:cs typeface="Times New Roman" pitchFamily="18" charset="0"/>
              </a:rPr>
              <a:t> </a:t>
            </a:r>
            <a:r>
              <a:rPr lang="tr-TR" sz="1600" b="1" dirty="0">
                <a:solidFill>
                  <a:srgbClr val="FF0000"/>
                </a:solidFill>
                <a:latin typeface="Times New Roman" pitchFamily="18" charset="0"/>
                <a:cs typeface="Times New Roman" pitchFamily="18" charset="0"/>
              </a:rPr>
              <a:t>filtrasyon pilot tesisi</a:t>
            </a:r>
          </a:p>
          <a:p>
            <a:endParaRPr lang="tr-TR" sz="1600" dirty="0" smtClean="0">
              <a:latin typeface="Times New Roman" pitchFamily="18" charset="0"/>
              <a:cs typeface="Times New Roman" pitchFamily="18" charset="0"/>
            </a:endParaRPr>
          </a:p>
          <a:p>
            <a:pPr algn="just"/>
            <a:r>
              <a:rPr lang="tr-TR" sz="1600" dirty="0" err="1" smtClean="0">
                <a:latin typeface="Times New Roman" pitchFamily="18" charset="0"/>
                <a:cs typeface="Times New Roman" pitchFamily="18" charset="0"/>
              </a:rPr>
              <a:t>Membran</a:t>
            </a:r>
            <a:r>
              <a:rPr lang="tr-TR" sz="1600" dirty="0" smtClean="0">
                <a:latin typeface="Times New Roman" pitchFamily="18" charset="0"/>
                <a:cs typeface="Times New Roman" pitchFamily="18" charset="0"/>
              </a:rPr>
              <a:t> </a:t>
            </a:r>
            <a:r>
              <a:rPr lang="tr-TR" sz="1600" dirty="0" err="1">
                <a:latin typeface="Times New Roman" pitchFamily="18" charset="0"/>
                <a:cs typeface="Times New Roman" pitchFamily="18" charset="0"/>
              </a:rPr>
              <a:t>filtrasyonu</a:t>
            </a:r>
            <a:r>
              <a:rPr lang="tr-TR" sz="1600" dirty="0">
                <a:latin typeface="Times New Roman" pitchFamily="18" charset="0"/>
                <a:cs typeface="Times New Roman" pitchFamily="18" charset="0"/>
              </a:rPr>
              <a:t> ile atıksu </a:t>
            </a:r>
            <a:r>
              <a:rPr lang="tr-TR" sz="1600" dirty="0" smtClean="0">
                <a:latin typeface="Times New Roman" pitchFamily="18" charset="0"/>
                <a:cs typeface="Times New Roman" pitchFamily="18" charset="0"/>
              </a:rPr>
              <a:t>arıtması</a:t>
            </a:r>
            <a:r>
              <a:rPr lang="tr-TR" sz="1600" dirty="0">
                <a:latin typeface="Times New Roman" pitchFamily="18" charset="0"/>
                <a:cs typeface="Times New Roman" pitchFamily="18" charset="0"/>
              </a:rPr>
              <a:t>, pilot ölçekli bir </a:t>
            </a:r>
            <a:r>
              <a:rPr lang="tr-TR" sz="1600" dirty="0" err="1" smtClean="0">
                <a:latin typeface="Times New Roman" pitchFamily="18" charset="0"/>
                <a:cs typeface="Times New Roman" pitchFamily="18" charset="0"/>
              </a:rPr>
              <a:t>hallow</a:t>
            </a:r>
            <a:r>
              <a:rPr lang="tr-TR" sz="1600" dirty="0" smtClean="0">
                <a:latin typeface="Times New Roman" pitchFamily="18" charset="0"/>
                <a:cs typeface="Times New Roman" pitchFamily="18" charset="0"/>
              </a:rPr>
              <a:t> fiber batık </a:t>
            </a:r>
            <a:r>
              <a:rPr lang="tr-TR" sz="1600" dirty="0" err="1" smtClean="0">
                <a:latin typeface="Times New Roman" pitchFamily="18" charset="0"/>
                <a:cs typeface="Times New Roman" pitchFamily="18" charset="0"/>
              </a:rPr>
              <a:t>membran</a:t>
            </a:r>
            <a:r>
              <a:rPr lang="tr-TR" sz="1600" dirty="0" smtClean="0">
                <a:latin typeface="Times New Roman" pitchFamily="18" charset="0"/>
                <a:cs typeface="Times New Roman" pitchFamily="18" charset="0"/>
              </a:rPr>
              <a:t> sistemi </a:t>
            </a:r>
            <a:r>
              <a:rPr lang="tr-TR" sz="1600" dirty="0">
                <a:latin typeface="Times New Roman" pitchFamily="18" charset="0"/>
                <a:cs typeface="Times New Roman" pitchFamily="18" charset="0"/>
              </a:rPr>
              <a:t>ile gerçekleştirilmiştir.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marL="285750" indent="-285750" algn="just">
              <a:buClr>
                <a:srgbClr val="FF0000"/>
              </a:buClr>
              <a:buFont typeface="Arial" pitchFamily="34" charset="0"/>
              <a:buChar char="•"/>
            </a:pPr>
            <a:r>
              <a:rPr lang="tr-TR" sz="1600" dirty="0" err="1" smtClean="0">
                <a:latin typeface="Times New Roman" pitchFamily="18" charset="0"/>
                <a:cs typeface="Times New Roman" pitchFamily="18" charset="0"/>
              </a:rPr>
              <a:t>Membran</a:t>
            </a: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modülü </a:t>
            </a:r>
            <a:r>
              <a:rPr lang="tr-TR" sz="1600" dirty="0" smtClean="0">
                <a:latin typeface="Times New Roman" pitchFamily="18" charset="0"/>
                <a:cs typeface="Times New Roman" pitchFamily="18" charset="0"/>
              </a:rPr>
              <a:t> toplam </a:t>
            </a:r>
            <a:r>
              <a:rPr lang="tr-TR" sz="1600" dirty="0">
                <a:latin typeface="Times New Roman" pitchFamily="18" charset="0"/>
                <a:cs typeface="Times New Roman" pitchFamily="18" charset="0"/>
              </a:rPr>
              <a:t>23.5 m</a:t>
            </a:r>
            <a:r>
              <a:rPr lang="tr-TR" sz="1600" baseline="30000" dirty="0">
                <a:latin typeface="Times New Roman" pitchFamily="18" charset="0"/>
                <a:cs typeface="Times New Roman" pitchFamily="18" charset="0"/>
              </a:rPr>
              <a:t>2</a:t>
            </a:r>
            <a:r>
              <a:rPr lang="tr-TR" sz="1600" dirty="0">
                <a:latin typeface="Times New Roman" pitchFamily="18" charset="0"/>
                <a:cs typeface="Times New Roman" pitchFamily="18" charset="0"/>
              </a:rPr>
              <a:t> yüzeye </a:t>
            </a:r>
            <a:r>
              <a:rPr lang="tr-TR" sz="1600" dirty="0" smtClean="0">
                <a:latin typeface="Times New Roman" pitchFamily="18" charset="0"/>
                <a:cs typeface="Times New Roman" pitchFamily="18" charset="0"/>
              </a:rPr>
              <a:t>sahip ve 1.5 </a:t>
            </a:r>
            <a:r>
              <a:rPr lang="tr-TR" sz="1600" dirty="0">
                <a:latin typeface="Times New Roman" pitchFamily="18" charset="0"/>
                <a:cs typeface="Times New Roman" pitchFamily="18" charset="0"/>
              </a:rPr>
              <a:t>m</a:t>
            </a:r>
            <a:r>
              <a:rPr lang="tr-TR" sz="1600" baseline="30000" dirty="0">
                <a:latin typeface="Times New Roman" pitchFamily="18" charset="0"/>
                <a:cs typeface="Times New Roman" pitchFamily="18" charset="0"/>
              </a:rPr>
              <a:t>3</a:t>
            </a:r>
            <a:r>
              <a:rPr lang="tr-TR" sz="1600" dirty="0">
                <a:latin typeface="Times New Roman" pitchFamily="18" charset="0"/>
                <a:cs typeface="Times New Roman" pitchFamily="18" charset="0"/>
              </a:rPr>
              <a:t> çelik </a:t>
            </a:r>
            <a:r>
              <a:rPr lang="tr-TR" sz="1600" dirty="0" smtClean="0">
                <a:latin typeface="Times New Roman" pitchFamily="18" charset="0"/>
                <a:cs typeface="Times New Roman" pitchFamily="18" charset="0"/>
              </a:rPr>
              <a:t>tank içerisindeydi. </a:t>
            </a:r>
          </a:p>
          <a:p>
            <a:pPr marL="285750" indent="-285750" algn="just">
              <a:buClr>
                <a:srgbClr val="FF0000"/>
              </a:buClr>
              <a:buFont typeface="Arial" pitchFamily="34" charset="0"/>
              <a:buChar char="•"/>
            </a:pPr>
            <a:endParaRPr lang="tr-TR" sz="1600" dirty="0" smtClean="0">
              <a:latin typeface="Times New Roman" pitchFamily="18" charset="0"/>
              <a:cs typeface="Times New Roman" pitchFamily="18" charset="0"/>
            </a:endParaRPr>
          </a:p>
          <a:p>
            <a:pPr marL="285750" indent="-285750" algn="just">
              <a:buClr>
                <a:srgbClr val="FF0000"/>
              </a:buClr>
              <a:buFont typeface="Arial" pitchFamily="34" charset="0"/>
              <a:buChar char="•"/>
            </a:pPr>
            <a:r>
              <a:rPr lang="tr-TR" sz="1600" dirty="0" smtClean="0">
                <a:latin typeface="Times New Roman" pitchFamily="18" charset="0"/>
                <a:cs typeface="Times New Roman" pitchFamily="18" charset="0"/>
              </a:rPr>
              <a:t>Her </a:t>
            </a:r>
            <a:r>
              <a:rPr lang="tr-TR" sz="1600" dirty="0">
                <a:latin typeface="Times New Roman" pitchFamily="18" charset="0"/>
                <a:cs typeface="Times New Roman" pitchFamily="18" charset="0"/>
              </a:rPr>
              <a:t>bir içi boş elyafın dış çapı yaklaşık 1.9 mm, iç çapı 1.0 mm civarında ve </a:t>
            </a:r>
            <a:r>
              <a:rPr lang="tr-TR" sz="1600" dirty="0" smtClean="0">
                <a:latin typeface="Times New Roman" pitchFamily="18" charset="0"/>
                <a:cs typeface="Times New Roman" pitchFamily="18" charset="0"/>
              </a:rPr>
              <a:t>gözenek </a:t>
            </a:r>
            <a:r>
              <a:rPr lang="tr-TR" sz="1600" dirty="0">
                <a:latin typeface="Times New Roman" pitchFamily="18" charset="0"/>
                <a:cs typeface="Times New Roman" pitchFamily="18" charset="0"/>
              </a:rPr>
              <a:t>boyutu 0.03 </a:t>
            </a:r>
            <a:r>
              <a:rPr lang="tr-TR" sz="1600" dirty="0" err="1">
                <a:latin typeface="Times New Roman" pitchFamily="18" charset="0"/>
                <a:cs typeface="Times New Roman" pitchFamily="18" charset="0"/>
              </a:rPr>
              <a:t>um'dir</a:t>
            </a:r>
            <a:r>
              <a:rPr lang="tr-TR" sz="1600" dirty="0">
                <a:latin typeface="Times New Roman" pitchFamily="18" charset="0"/>
                <a:cs typeface="Times New Roman" pitchFamily="18" charset="0"/>
              </a:rPr>
              <a:t>. </a:t>
            </a:r>
            <a:endParaRPr lang="tr-TR" sz="1600" dirty="0" smtClean="0">
              <a:latin typeface="Times New Roman" pitchFamily="18" charset="0"/>
              <a:cs typeface="Times New Roman" pitchFamily="18" charset="0"/>
            </a:endParaRPr>
          </a:p>
          <a:p>
            <a:pPr marL="285750" indent="-285750" algn="just">
              <a:buClr>
                <a:srgbClr val="FF0000"/>
              </a:buClr>
              <a:buFont typeface="Arial" pitchFamily="34" charset="0"/>
              <a:buChar char="•"/>
            </a:pPr>
            <a:endParaRPr lang="tr-TR" sz="1600" dirty="0">
              <a:latin typeface="Times New Roman" pitchFamily="18" charset="0"/>
              <a:cs typeface="Times New Roman" pitchFamily="18" charset="0"/>
            </a:endParaRPr>
          </a:p>
          <a:p>
            <a:pPr marL="285750" indent="-285750" algn="just">
              <a:buClr>
                <a:srgbClr val="FF0000"/>
              </a:buClr>
              <a:buFont typeface="Arial" pitchFamily="34" charset="0"/>
              <a:buChar char="•"/>
            </a:pPr>
            <a:r>
              <a:rPr lang="tr-TR" sz="1600" dirty="0" err="1" smtClean="0">
                <a:latin typeface="Times New Roman" pitchFamily="18" charset="0"/>
                <a:cs typeface="Times New Roman" pitchFamily="18" charset="0"/>
              </a:rPr>
              <a:t>Operasyonel</a:t>
            </a: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çevrimler, </a:t>
            </a:r>
            <a:r>
              <a:rPr lang="tr-TR" sz="1600" dirty="0" err="1">
                <a:latin typeface="Times New Roman" pitchFamily="18" charset="0"/>
                <a:cs typeface="Times New Roman" pitchFamily="18" charset="0"/>
              </a:rPr>
              <a:t>permeat</a:t>
            </a:r>
            <a:r>
              <a:rPr lang="tr-TR" sz="1600" dirty="0">
                <a:latin typeface="Times New Roman" pitchFamily="18" charset="0"/>
                <a:cs typeface="Times New Roman" pitchFamily="18" charset="0"/>
              </a:rPr>
              <a:t> (90–360 s) ve geri yıkama (30-40 s) </a:t>
            </a:r>
            <a:r>
              <a:rPr lang="tr-TR" sz="1600" dirty="0" smtClean="0">
                <a:latin typeface="Times New Roman" pitchFamily="18" charset="0"/>
                <a:cs typeface="Times New Roman" pitchFamily="18" charset="0"/>
              </a:rPr>
              <a:t>içeriyordu</a:t>
            </a:r>
            <a:r>
              <a:rPr lang="tr-TR" sz="1600" dirty="0">
                <a:latin typeface="Times New Roman" pitchFamily="18" charset="0"/>
                <a:cs typeface="Times New Roman" pitchFamily="18" charset="0"/>
              </a:rPr>
              <a:t>. </a:t>
            </a:r>
            <a:endParaRPr lang="tr-TR" sz="1600" dirty="0" smtClean="0">
              <a:latin typeface="Times New Roman" pitchFamily="18" charset="0"/>
              <a:cs typeface="Times New Roman" pitchFamily="18" charset="0"/>
            </a:endParaRPr>
          </a:p>
          <a:p>
            <a:pPr algn="just">
              <a:buClr>
                <a:srgbClr val="FF0000"/>
              </a:buClr>
            </a:pPr>
            <a:endParaRPr lang="tr-TR" sz="1600" dirty="0" smtClean="0">
              <a:latin typeface="Times New Roman" pitchFamily="18" charset="0"/>
              <a:cs typeface="Times New Roman" pitchFamily="18" charset="0"/>
            </a:endParaRPr>
          </a:p>
          <a:p>
            <a:pPr marL="285750" indent="-285750" algn="just">
              <a:buClr>
                <a:srgbClr val="FF0000"/>
              </a:buClr>
              <a:buFont typeface="Arial" pitchFamily="34" charset="0"/>
              <a:buChar char="•"/>
            </a:pPr>
            <a:r>
              <a:rPr lang="tr-TR" sz="1600" dirty="0" smtClean="0">
                <a:latin typeface="Times New Roman" pitchFamily="18" charset="0"/>
                <a:cs typeface="Times New Roman" pitchFamily="18" charset="0"/>
              </a:rPr>
              <a:t>Filtreleme </a:t>
            </a:r>
            <a:r>
              <a:rPr lang="tr-TR" sz="1600" dirty="0">
                <a:latin typeface="Times New Roman" pitchFamily="18" charset="0"/>
                <a:cs typeface="Times New Roman" pitchFamily="18" charset="0"/>
              </a:rPr>
              <a:t>tankında, kayma gerilmesinin arttırılması ve içi boş </a:t>
            </a:r>
            <a:r>
              <a:rPr lang="tr-TR" sz="1600" dirty="0" err="1">
                <a:latin typeface="Times New Roman" pitchFamily="18" charset="0"/>
                <a:cs typeface="Times New Roman" pitchFamily="18" charset="0"/>
              </a:rPr>
              <a:t>elyafların</a:t>
            </a:r>
            <a:r>
              <a:rPr lang="tr-TR" sz="1600" dirty="0">
                <a:latin typeface="Times New Roman" pitchFamily="18" charset="0"/>
                <a:cs typeface="Times New Roman" pitchFamily="18" charset="0"/>
              </a:rPr>
              <a:t> dış yüzeyinde </a:t>
            </a:r>
            <a:r>
              <a:rPr lang="tr-TR" sz="1600" dirty="0" err="1">
                <a:latin typeface="Times New Roman" pitchFamily="18" charset="0"/>
                <a:cs typeface="Times New Roman" pitchFamily="18" charset="0"/>
              </a:rPr>
              <a:t>biyofilm</a:t>
            </a:r>
            <a:r>
              <a:rPr lang="tr-TR" sz="1600" dirty="0">
                <a:latin typeface="Times New Roman" pitchFamily="18" charset="0"/>
                <a:cs typeface="Times New Roman" pitchFamily="18" charset="0"/>
              </a:rPr>
              <a:t> oluşumunun sınırlandırılması </a:t>
            </a:r>
            <a:r>
              <a:rPr lang="tr-TR" sz="1600" dirty="0" smtClean="0">
                <a:latin typeface="Times New Roman" pitchFamily="18" charset="0"/>
                <a:cs typeface="Times New Roman" pitchFamily="18" charset="0"/>
              </a:rPr>
              <a:t>için havalandırma sağlandı.</a:t>
            </a:r>
          </a:p>
          <a:p>
            <a:pPr algn="just">
              <a:buClr>
                <a:srgbClr val="FF0000"/>
              </a:buClr>
            </a:pPr>
            <a:r>
              <a:rPr lang="tr-TR" sz="1600" dirty="0" smtClean="0">
                <a:latin typeface="Times New Roman" pitchFamily="18" charset="0"/>
                <a:cs typeface="Times New Roman" pitchFamily="18" charset="0"/>
              </a:rPr>
              <a:t> </a:t>
            </a:r>
          </a:p>
          <a:p>
            <a:pPr marL="285750" indent="-285750" algn="just">
              <a:buClr>
                <a:srgbClr val="FF0000"/>
              </a:buClr>
              <a:buFont typeface="Arial" pitchFamily="34" charset="0"/>
              <a:buChar char="•"/>
            </a:pPr>
            <a:r>
              <a:rPr lang="tr-TR" sz="1600" dirty="0" err="1" smtClean="0">
                <a:latin typeface="Times New Roman" pitchFamily="18" charset="0"/>
                <a:cs typeface="Times New Roman" pitchFamily="18" charset="0"/>
              </a:rPr>
              <a:t>Transmembran</a:t>
            </a: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basıncı (TMP) ve </a:t>
            </a:r>
            <a:r>
              <a:rPr lang="tr-TR" sz="1600" dirty="0" err="1">
                <a:latin typeface="Times New Roman" pitchFamily="18" charset="0"/>
                <a:cs typeface="Times New Roman" pitchFamily="18" charset="0"/>
              </a:rPr>
              <a:t>permeat</a:t>
            </a:r>
            <a:r>
              <a:rPr lang="tr-TR" sz="1600" dirty="0">
                <a:latin typeface="Times New Roman" pitchFamily="18" charset="0"/>
                <a:cs typeface="Times New Roman" pitchFamily="18" charset="0"/>
              </a:rPr>
              <a:t> akısı (J) gibi </a:t>
            </a:r>
            <a:r>
              <a:rPr lang="tr-TR" sz="1600" dirty="0" err="1">
                <a:latin typeface="Times New Roman" pitchFamily="18" charset="0"/>
                <a:cs typeface="Times New Roman" pitchFamily="18" charset="0"/>
              </a:rPr>
              <a:t>operasyonel</a:t>
            </a:r>
            <a:r>
              <a:rPr lang="tr-TR" sz="1600" dirty="0">
                <a:latin typeface="Times New Roman" pitchFamily="18" charset="0"/>
                <a:cs typeface="Times New Roman" pitchFamily="18" charset="0"/>
              </a:rPr>
              <a:t> parametreler düzenli olarak kaydedildi</a:t>
            </a:r>
            <a:r>
              <a:rPr lang="tr-TR" sz="16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1515557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920307"/>
            <a:ext cx="7776864" cy="3046988"/>
          </a:xfrm>
          <a:prstGeom prst="rect">
            <a:avLst/>
          </a:prstGeom>
          <a:noFill/>
        </p:spPr>
        <p:txBody>
          <a:bodyPr wrap="square" rtlCol="0">
            <a:spAutoFit/>
          </a:bodyPr>
          <a:lstStyle/>
          <a:p>
            <a:endParaRPr lang="tr-TR" sz="1600" dirty="0" smtClean="0">
              <a:latin typeface="Times New Roman" pitchFamily="18" charset="0"/>
              <a:cs typeface="Times New Roman" pitchFamily="18" charset="0"/>
            </a:endParaRPr>
          </a:p>
          <a:p>
            <a:pPr marL="285750" indent="-285750" algn="just">
              <a:buClr>
                <a:srgbClr val="FF0000"/>
              </a:buClr>
              <a:buFont typeface="Arial" pitchFamily="34" charset="0"/>
              <a:buChar char="•"/>
            </a:pPr>
            <a:r>
              <a:rPr lang="tr-TR" sz="1600" dirty="0" smtClean="0">
                <a:latin typeface="Times New Roman" pitchFamily="18" charset="0"/>
                <a:cs typeface="Times New Roman" pitchFamily="18" charset="0"/>
              </a:rPr>
              <a:t>Pilot </a:t>
            </a:r>
            <a:r>
              <a:rPr lang="tr-TR" sz="1600" dirty="0">
                <a:latin typeface="Times New Roman" pitchFamily="18" charset="0"/>
                <a:cs typeface="Times New Roman" pitchFamily="18" charset="0"/>
              </a:rPr>
              <a:t>tesis yaklaşık 0,7 </a:t>
            </a:r>
            <a:r>
              <a:rPr lang="tr-TR" sz="1600" dirty="0" smtClean="0">
                <a:latin typeface="Times New Roman" pitchFamily="18" charset="0"/>
                <a:cs typeface="Times New Roman" pitchFamily="18" charset="0"/>
              </a:rPr>
              <a:t>m</a:t>
            </a:r>
            <a:r>
              <a:rPr lang="tr-TR" sz="1600" baseline="30000" dirty="0" smtClean="0">
                <a:latin typeface="Times New Roman" pitchFamily="18" charset="0"/>
                <a:cs typeface="Times New Roman" pitchFamily="18" charset="0"/>
              </a:rPr>
              <a:t>3</a:t>
            </a:r>
            <a:r>
              <a:rPr lang="tr-TR" sz="1600" dirty="0" smtClean="0">
                <a:latin typeface="Times New Roman" pitchFamily="18" charset="0"/>
                <a:cs typeface="Times New Roman" pitchFamily="18" charset="0"/>
              </a:rPr>
              <a:t>/saat </a:t>
            </a:r>
            <a:r>
              <a:rPr lang="tr-TR" sz="1600" dirty="0">
                <a:latin typeface="Times New Roman" pitchFamily="18" charset="0"/>
                <a:cs typeface="Times New Roman" pitchFamily="18" charset="0"/>
              </a:rPr>
              <a:t>maksimum </a:t>
            </a:r>
            <a:r>
              <a:rPr lang="tr-TR" sz="1600" dirty="0" smtClean="0">
                <a:latin typeface="Times New Roman" pitchFamily="18" charset="0"/>
                <a:cs typeface="Times New Roman" pitchFamily="18" charset="0"/>
              </a:rPr>
              <a:t>kapasiteye sahip ve </a:t>
            </a:r>
            <a:r>
              <a:rPr lang="tr-TR" sz="1600" dirty="0">
                <a:latin typeface="Times New Roman" pitchFamily="18" charset="0"/>
                <a:cs typeface="Times New Roman" pitchFamily="18" charset="0"/>
              </a:rPr>
              <a:t>güneydoğu İtalya'daki 50.000 nüfuslu şehir olan </a:t>
            </a:r>
            <a:r>
              <a:rPr lang="tr-TR" sz="1600" dirty="0" err="1">
                <a:latin typeface="Times New Roman" pitchFamily="18" charset="0"/>
                <a:cs typeface="Times New Roman" pitchFamily="18" charset="0"/>
              </a:rPr>
              <a:t>E</a:t>
            </a:r>
            <a:r>
              <a:rPr lang="tr-TR" sz="1600" dirty="0" err="1" smtClean="0">
                <a:latin typeface="Times New Roman" pitchFamily="18" charset="0"/>
                <a:cs typeface="Times New Roman" pitchFamily="18" charset="0"/>
              </a:rPr>
              <a:t>rignola'nın</a:t>
            </a: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belediye atık su arıtma tesisine kuruldu. </a:t>
            </a:r>
            <a:endParaRPr lang="tr-TR" sz="1600" dirty="0" smtClean="0">
              <a:latin typeface="Times New Roman" pitchFamily="18" charset="0"/>
              <a:cs typeface="Times New Roman" pitchFamily="18" charset="0"/>
            </a:endParaRPr>
          </a:p>
          <a:p>
            <a:pPr algn="just">
              <a:buClr>
                <a:srgbClr val="FF0000"/>
              </a:buClr>
            </a:pPr>
            <a:endParaRPr lang="tr-TR" sz="1600" dirty="0" smtClean="0">
              <a:latin typeface="Times New Roman" pitchFamily="18" charset="0"/>
              <a:cs typeface="Times New Roman" pitchFamily="18" charset="0"/>
            </a:endParaRPr>
          </a:p>
          <a:p>
            <a:pPr marL="285750" indent="-285750" algn="just">
              <a:buClr>
                <a:srgbClr val="FF0000"/>
              </a:buClr>
              <a:buFont typeface="Arial" pitchFamily="34" charset="0"/>
              <a:buChar char="•"/>
            </a:pPr>
            <a:r>
              <a:rPr lang="tr-TR" sz="1600" dirty="0" smtClean="0">
                <a:latin typeface="Times New Roman" pitchFamily="18" charset="0"/>
                <a:cs typeface="Times New Roman" pitchFamily="18" charset="0"/>
              </a:rPr>
              <a:t>Tam </a:t>
            </a:r>
            <a:r>
              <a:rPr lang="tr-TR" sz="1600" dirty="0">
                <a:latin typeface="Times New Roman" pitchFamily="18" charset="0"/>
                <a:cs typeface="Times New Roman" pitchFamily="18" charset="0"/>
              </a:rPr>
              <a:t>ölçekli tesisin ikincil atık sularının bir kısmı üçüncül filtrasyon için </a:t>
            </a:r>
            <a:r>
              <a:rPr lang="tr-TR" sz="1600" dirty="0" smtClean="0">
                <a:latin typeface="Times New Roman" pitchFamily="18" charset="0"/>
                <a:cs typeface="Times New Roman" pitchFamily="18" charset="0"/>
              </a:rPr>
              <a:t>pilot tesise </a:t>
            </a:r>
            <a:r>
              <a:rPr lang="tr-TR" sz="1600" dirty="0">
                <a:latin typeface="Times New Roman" pitchFamily="18" charset="0"/>
                <a:cs typeface="Times New Roman" pitchFamily="18" charset="0"/>
              </a:rPr>
              <a:t>gönderildi ve </a:t>
            </a:r>
            <a:r>
              <a:rPr lang="tr-TR" sz="1600" dirty="0" err="1">
                <a:latin typeface="Times New Roman" pitchFamily="18" charset="0"/>
                <a:cs typeface="Times New Roman" pitchFamily="18" charset="0"/>
              </a:rPr>
              <a:t>permeate</a:t>
            </a:r>
            <a:r>
              <a:rPr lang="tr-TR" sz="1600" dirty="0">
                <a:latin typeface="Times New Roman" pitchFamily="18" charset="0"/>
                <a:cs typeface="Times New Roman" pitchFamily="18" charset="0"/>
              </a:rPr>
              <a:t> altı tankta </a:t>
            </a:r>
            <a:r>
              <a:rPr lang="tr-TR" sz="1600" dirty="0" smtClean="0">
                <a:latin typeface="Times New Roman" pitchFamily="18" charset="0"/>
                <a:cs typeface="Times New Roman" pitchFamily="18" charset="0"/>
              </a:rPr>
              <a:t>(her biri 5 m</a:t>
            </a:r>
            <a:r>
              <a:rPr lang="tr-TR" sz="1600" baseline="30000" dirty="0" smtClean="0">
                <a:latin typeface="Times New Roman" pitchFamily="18" charset="0"/>
                <a:cs typeface="Times New Roman" pitchFamily="18" charset="0"/>
              </a:rPr>
              <a:t>3</a:t>
            </a:r>
            <a:r>
              <a:rPr lang="tr-TR" sz="1600" dirty="0" smtClean="0">
                <a:latin typeface="Times New Roman" pitchFamily="18" charset="0"/>
                <a:cs typeface="Times New Roman" pitchFamily="18" charset="0"/>
              </a:rPr>
              <a:t>) saklandı</a:t>
            </a:r>
            <a:r>
              <a:rPr lang="tr-TR" sz="1600" dirty="0">
                <a:latin typeface="Times New Roman" pitchFamily="18" charset="0"/>
                <a:cs typeface="Times New Roman" pitchFamily="18" charset="0"/>
              </a:rPr>
              <a:t>. </a:t>
            </a:r>
            <a:endParaRPr lang="tr-TR" sz="1600" dirty="0" smtClean="0">
              <a:latin typeface="Times New Roman" pitchFamily="18" charset="0"/>
              <a:cs typeface="Times New Roman" pitchFamily="18" charset="0"/>
            </a:endParaRPr>
          </a:p>
          <a:p>
            <a:pPr marL="285750" indent="-285750" algn="just">
              <a:buClr>
                <a:srgbClr val="FF0000"/>
              </a:buClr>
              <a:buFont typeface="Arial" pitchFamily="34" charset="0"/>
              <a:buChar char="•"/>
            </a:pPr>
            <a:endParaRPr lang="tr-TR" sz="1600" dirty="0" smtClean="0">
              <a:latin typeface="Times New Roman" pitchFamily="18" charset="0"/>
              <a:cs typeface="Times New Roman" pitchFamily="18" charset="0"/>
            </a:endParaRPr>
          </a:p>
          <a:p>
            <a:pPr marL="285750" indent="-285750" algn="just">
              <a:buClr>
                <a:srgbClr val="FF0000"/>
              </a:buClr>
              <a:buFont typeface="Arial" pitchFamily="34" charset="0"/>
              <a:buChar char="•"/>
            </a:pPr>
            <a:r>
              <a:rPr lang="tr-TR" sz="1600" dirty="0" smtClean="0">
                <a:latin typeface="Times New Roman" pitchFamily="18" charset="0"/>
                <a:cs typeface="Times New Roman" pitchFamily="18" charset="0"/>
              </a:rPr>
              <a:t>Her sulamada </a:t>
            </a:r>
            <a:r>
              <a:rPr lang="tr-TR" sz="1600" dirty="0">
                <a:latin typeface="Times New Roman" pitchFamily="18" charset="0"/>
                <a:cs typeface="Times New Roman" pitchFamily="18" charset="0"/>
              </a:rPr>
              <a:t>yaklaşık 15 m</a:t>
            </a:r>
            <a:r>
              <a:rPr lang="tr-TR" sz="1600" baseline="30000" dirty="0">
                <a:latin typeface="Times New Roman" pitchFamily="18" charset="0"/>
                <a:cs typeface="Times New Roman" pitchFamily="18" charset="0"/>
              </a:rPr>
              <a:t>3</a:t>
            </a:r>
            <a:r>
              <a:rPr lang="tr-TR" sz="1600" dirty="0">
                <a:latin typeface="Times New Roman" pitchFamily="18" charset="0"/>
                <a:cs typeface="Times New Roman" pitchFamily="18" charset="0"/>
              </a:rPr>
              <a:t> su </a:t>
            </a:r>
            <a:r>
              <a:rPr lang="tr-TR" sz="1600" dirty="0" smtClean="0">
                <a:latin typeface="Times New Roman" pitchFamily="18" charset="0"/>
                <a:cs typeface="Times New Roman" pitchFamily="18" charset="0"/>
              </a:rPr>
              <a:t>gerekmesine </a:t>
            </a:r>
            <a:r>
              <a:rPr lang="tr-TR" sz="1600" dirty="0">
                <a:latin typeface="Times New Roman" pitchFamily="18" charset="0"/>
                <a:cs typeface="Times New Roman" pitchFamily="18" charset="0"/>
              </a:rPr>
              <a:t>rağmen, olası ekipman arızaları durumunda arıtılmış su </a:t>
            </a:r>
            <a:r>
              <a:rPr lang="tr-TR" sz="1600" dirty="0" smtClean="0">
                <a:latin typeface="Times New Roman" pitchFamily="18" charset="0"/>
                <a:cs typeface="Times New Roman" pitchFamily="18" charset="0"/>
              </a:rPr>
              <a:t>elde </a:t>
            </a:r>
            <a:r>
              <a:rPr lang="tr-TR" sz="1600" dirty="0">
                <a:latin typeface="Times New Roman" pitchFamily="18" charset="0"/>
                <a:cs typeface="Times New Roman" pitchFamily="18" charset="0"/>
              </a:rPr>
              <a:t>etmek için toplam 30 m</a:t>
            </a:r>
            <a:r>
              <a:rPr lang="tr-TR" sz="1600" baseline="30000" dirty="0">
                <a:latin typeface="Times New Roman" pitchFamily="18" charset="0"/>
                <a:cs typeface="Times New Roman" pitchFamily="18" charset="0"/>
              </a:rPr>
              <a:t>3</a:t>
            </a:r>
            <a:r>
              <a:rPr lang="tr-TR" sz="1600" dirty="0">
                <a:latin typeface="Times New Roman" pitchFamily="18" charset="0"/>
                <a:cs typeface="Times New Roman" pitchFamily="18" charset="0"/>
              </a:rPr>
              <a:t>'lük bir depolanmış hacim her zaman </a:t>
            </a:r>
            <a:r>
              <a:rPr lang="tr-TR" sz="1600" dirty="0" smtClean="0">
                <a:latin typeface="Times New Roman" pitchFamily="18" charset="0"/>
                <a:cs typeface="Times New Roman" pitchFamily="18" charset="0"/>
              </a:rPr>
              <a:t>mevcuttu.</a:t>
            </a:r>
          </a:p>
          <a:p>
            <a:pPr marL="285750" indent="-285750" algn="just">
              <a:buClr>
                <a:srgbClr val="FF0000"/>
              </a:buClr>
              <a:buFont typeface="Arial" pitchFamily="34" charset="0"/>
              <a:buChar char="•"/>
            </a:pPr>
            <a:endParaRPr lang="tr-TR" sz="1600" dirty="0" smtClean="0">
              <a:latin typeface="Times New Roman" pitchFamily="18" charset="0"/>
              <a:cs typeface="Times New Roman" pitchFamily="18" charset="0"/>
            </a:endParaRPr>
          </a:p>
          <a:p>
            <a:pPr marL="285750" indent="-285750" algn="just">
              <a:buClr>
                <a:srgbClr val="FF0000"/>
              </a:buClr>
              <a:buFont typeface="Arial" pitchFamily="34" charset="0"/>
              <a:buChar char="•"/>
            </a:pPr>
            <a:r>
              <a:rPr lang="tr-TR" sz="1600" dirty="0" smtClean="0">
                <a:latin typeface="Times New Roman" pitchFamily="18" charset="0"/>
                <a:cs typeface="Times New Roman" pitchFamily="18" charset="0"/>
              </a:rPr>
              <a:t>Test </a:t>
            </a:r>
            <a:r>
              <a:rPr lang="tr-TR" sz="1600" dirty="0">
                <a:latin typeface="Times New Roman" pitchFamily="18" charset="0"/>
                <a:cs typeface="Times New Roman" pitchFamily="18" charset="0"/>
              </a:rPr>
              <a:t>alanı pilot tesisten yaklaşık 100 m uzağa yerleştirildi ve depolama tanklarına bir boru hattıyla bağlandı </a:t>
            </a:r>
            <a:endParaRPr lang="tr-TR" sz="1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69388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5016758"/>
          </a:xfrm>
          <a:prstGeom prst="rect">
            <a:avLst/>
          </a:prstGeom>
          <a:noFill/>
        </p:spPr>
        <p:txBody>
          <a:bodyPr wrap="square" rtlCol="0">
            <a:spAutoFit/>
          </a:bodyPr>
          <a:lstStyle/>
          <a:p>
            <a:endParaRPr lang="tr-TR" sz="1600" dirty="0" smtClean="0">
              <a:latin typeface="Times New Roman" pitchFamily="18" charset="0"/>
              <a:cs typeface="Times New Roman" pitchFamily="18" charset="0"/>
            </a:endParaRPr>
          </a:p>
          <a:p>
            <a:pPr>
              <a:buClr>
                <a:srgbClr val="FF0000"/>
              </a:buClr>
            </a:pPr>
            <a:r>
              <a:rPr lang="tr-TR" sz="1600" b="1" dirty="0" smtClean="0">
                <a:solidFill>
                  <a:srgbClr val="FF0000"/>
                </a:solidFill>
                <a:latin typeface="Times New Roman" pitchFamily="18" charset="0"/>
                <a:cs typeface="Times New Roman" pitchFamily="18" charset="0"/>
              </a:rPr>
              <a:t>b) Ekinlerin Sulanması</a:t>
            </a:r>
          </a:p>
          <a:p>
            <a:pPr marL="285750" indent="-285750">
              <a:buClr>
                <a:srgbClr val="FF0000"/>
              </a:buClr>
              <a:buFont typeface="Wingdings" pitchFamily="2" charset="2"/>
              <a:buChar char="Ø"/>
            </a:pPr>
            <a:endParaRPr lang="tr-TR" sz="1600" b="1" dirty="0">
              <a:solidFill>
                <a:srgbClr val="FF0000"/>
              </a:solidFill>
              <a:latin typeface="Times New Roman" pitchFamily="18" charset="0"/>
              <a:cs typeface="Times New Roman" pitchFamily="18" charset="0"/>
            </a:endParaRPr>
          </a:p>
          <a:p>
            <a:pPr marL="285750" indent="-285750" algn="just">
              <a:buClr>
                <a:srgbClr val="FF0000"/>
              </a:buClr>
              <a:buFont typeface="Arial" pitchFamily="34" charset="0"/>
              <a:buChar char="•"/>
            </a:pPr>
            <a:r>
              <a:rPr lang="tr-TR" sz="1600" dirty="0" smtClean="0">
                <a:latin typeface="Times New Roman" pitchFamily="18" charset="0"/>
                <a:cs typeface="Times New Roman" pitchFamily="18" charset="0"/>
              </a:rPr>
              <a:t>Haziran </a:t>
            </a:r>
            <a:r>
              <a:rPr lang="tr-TR" sz="1600" dirty="0">
                <a:latin typeface="Times New Roman" pitchFamily="18" charset="0"/>
                <a:cs typeface="Times New Roman" pitchFamily="18" charset="0"/>
              </a:rPr>
              <a:t>2003'te </a:t>
            </a:r>
            <a:r>
              <a:rPr lang="tr-TR" sz="1600" dirty="0" smtClean="0">
                <a:latin typeface="Times New Roman" pitchFamily="18" charset="0"/>
                <a:cs typeface="Times New Roman" pitchFamily="18" charset="0"/>
              </a:rPr>
              <a:t>domatesler, </a:t>
            </a:r>
            <a:r>
              <a:rPr lang="tr-TR" sz="1600" dirty="0">
                <a:latin typeface="Times New Roman" pitchFamily="18" charset="0"/>
                <a:cs typeface="Times New Roman" pitchFamily="18" charset="0"/>
              </a:rPr>
              <a:t>birbirinden 1.6 m uzakta çift sıra halinde </a:t>
            </a:r>
            <a:r>
              <a:rPr lang="tr-TR" sz="1600" dirty="0" smtClean="0">
                <a:latin typeface="Times New Roman" pitchFamily="18" charset="0"/>
                <a:cs typeface="Times New Roman" pitchFamily="18" charset="0"/>
              </a:rPr>
              <a:t>ekilmiş </a:t>
            </a:r>
            <a:r>
              <a:rPr lang="tr-TR" sz="1600" dirty="0">
                <a:latin typeface="Times New Roman" pitchFamily="18" charset="0"/>
                <a:cs typeface="Times New Roman" pitchFamily="18" charset="0"/>
              </a:rPr>
              <a:t>ve 3.1 </a:t>
            </a:r>
            <a:r>
              <a:rPr lang="tr-TR" sz="1600" dirty="0" smtClean="0">
                <a:latin typeface="Times New Roman" pitchFamily="18" charset="0"/>
                <a:cs typeface="Times New Roman" pitchFamily="18" charset="0"/>
              </a:rPr>
              <a:t>bitki/m</a:t>
            </a:r>
            <a:r>
              <a:rPr lang="tr-TR" sz="1600" baseline="30000" dirty="0" smtClean="0">
                <a:latin typeface="Times New Roman" pitchFamily="18" charset="0"/>
                <a:cs typeface="Times New Roman" pitchFamily="18" charset="0"/>
              </a:rPr>
              <a:t>2</a:t>
            </a:r>
            <a:r>
              <a:rPr lang="tr-TR" sz="1600" dirty="0" smtClean="0">
                <a:latin typeface="Times New Roman" pitchFamily="18" charset="0"/>
                <a:cs typeface="Times New Roman" pitchFamily="18" charset="0"/>
              </a:rPr>
              <a:t>'lik </a:t>
            </a:r>
            <a:r>
              <a:rPr lang="tr-TR" sz="1600" dirty="0">
                <a:latin typeface="Times New Roman" pitchFamily="18" charset="0"/>
                <a:cs typeface="Times New Roman" pitchFamily="18" charset="0"/>
              </a:rPr>
              <a:t>bir teorik bitki yoğunluğu </a:t>
            </a:r>
            <a:r>
              <a:rPr lang="tr-TR" sz="1600" dirty="0" smtClean="0">
                <a:latin typeface="Times New Roman" pitchFamily="18" charset="0"/>
                <a:cs typeface="Times New Roman" pitchFamily="18" charset="0"/>
              </a:rPr>
              <a:t>sağlanmıştır.</a:t>
            </a:r>
          </a:p>
          <a:p>
            <a:pPr marL="285750" indent="-285750" algn="just">
              <a:buClr>
                <a:srgbClr val="FF0000"/>
              </a:buClr>
              <a:buFont typeface="Arial" pitchFamily="34" charset="0"/>
              <a:buChar char="•"/>
            </a:pPr>
            <a:endParaRPr lang="tr-TR" sz="1600" dirty="0" smtClean="0">
              <a:latin typeface="Times New Roman" pitchFamily="18" charset="0"/>
              <a:cs typeface="Times New Roman" pitchFamily="18" charset="0"/>
            </a:endParaRPr>
          </a:p>
          <a:p>
            <a:pPr marL="285750" indent="-285750" algn="just">
              <a:buClr>
                <a:srgbClr val="FF0000"/>
              </a:buClr>
              <a:buFont typeface="Arial" pitchFamily="34" charset="0"/>
              <a:buChar char="•"/>
            </a:pPr>
            <a:r>
              <a:rPr lang="tr-TR" sz="1600" dirty="0" smtClean="0">
                <a:latin typeface="Times New Roman" pitchFamily="18" charset="0"/>
                <a:cs typeface="Times New Roman" pitchFamily="18" charset="0"/>
              </a:rPr>
              <a:t>Eylül </a:t>
            </a:r>
            <a:r>
              <a:rPr lang="tr-TR" sz="1600" dirty="0">
                <a:latin typeface="Times New Roman" pitchFamily="18" charset="0"/>
                <a:cs typeface="Times New Roman" pitchFamily="18" charset="0"/>
              </a:rPr>
              <a:t>2003’te, domates </a:t>
            </a:r>
            <a:r>
              <a:rPr lang="tr-TR" sz="1600" dirty="0" err="1" smtClean="0">
                <a:latin typeface="Times New Roman" pitchFamily="18" charset="0"/>
                <a:cs typeface="Times New Roman" pitchFamily="18" charset="0"/>
              </a:rPr>
              <a:t>hasatından</a:t>
            </a: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sonra, toprak ikinci mahsulün (rezene) ekilmesi için hazırlandı</a:t>
            </a:r>
            <a:r>
              <a:rPr lang="tr-TR" sz="1600" dirty="0" smtClean="0">
                <a:latin typeface="Times New Roman" pitchFamily="18" charset="0"/>
                <a:cs typeface="Times New Roman" pitchFamily="18" charset="0"/>
              </a:rPr>
              <a:t>.</a:t>
            </a:r>
          </a:p>
          <a:p>
            <a:pPr algn="just">
              <a:buClr>
                <a:srgbClr val="FF0000"/>
              </a:buClr>
            </a:pPr>
            <a:r>
              <a:rPr lang="tr-TR" sz="1600" dirty="0" smtClean="0">
                <a:latin typeface="Times New Roman" pitchFamily="18" charset="0"/>
                <a:cs typeface="Times New Roman" pitchFamily="18" charset="0"/>
              </a:rPr>
              <a:t> </a:t>
            </a:r>
          </a:p>
          <a:p>
            <a:pPr marL="285750" indent="-285750" algn="just">
              <a:buClr>
                <a:srgbClr val="FF0000"/>
              </a:buClr>
              <a:buFont typeface="Arial" pitchFamily="34" charset="0"/>
              <a:buChar char="•"/>
            </a:pPr>
            <a:r>
              <a:rPr lang="tr-TR" sz="1600" dirty="0" smtClean="0">
                <a:latin typeface="Times New Roman" pitchFamily="18" charset="0"/>
                <a:cs typeface="Times New Roman" pitchFamily="18" charset="0"/>
              </a:rPr>
              <a:t>Rezene</a:t>
            </a:r>
            <a:r>
              <a:rPr lang="tr-TR" sz="1600" dirty="0">
                <a:latin typeface="Times New Roman" pitchFamily="18" charset="0"/>
                <a:cs typeface="Times New Roman" pitchFamily="18" charset="0"/>
              </a:rPr>
              <a:t>, Ekim 2003'te, birbirinden 0.3 m </a:t>
            </a:r>
            <a:r>
              <a:rPr lang="tr-TR" sz="1600" dirty="0" smtClean="0">
                <a:latin typeface="Times New Roman" pitchFamily="18" charset="0"/>
                <a:cs typeface="Times New Roman" pitchFamily="18" charset="0"/>
              </a:rPr>
              <a:t>uzaklıkta, </a:t>
            </a:r>
            <a:r>
              <a:rPr lang="tr-TR" sz="1600" dirty="0">
                <a:latin typeface="Times New Roman" pitchFamily="18" charset="0"/>
                <a:cs typeface="Times New Roman" pitchFamily="18" charset="0"/>
              </a:rPr>
              <a:t>tek sıra halinde </a:t>
            </a:r>
            <a:r>
              <a:rPr lang="tr-TR" sz="1600" dirty="0" smtClean="0">
                <a:latin typeface="Times New Roman" pitchFamily="18" charset="0"/>
                <a:cs typeface="Times New Roman" pitchFamily="18" charset="0"/>
              </a:rPr>
              <a:t>ekilerek </a:t>
            </a:r>
            <a:r>
              <a:rPr lang="tr-TR" sz="1600" dirty="0">
                <a:latin typeface="Times New Roman" pitchFamily="18" charset="0"/>
                <a:cs typeface="Times New Roman" pitchFamily="18" charset="0"/>
              </a:rPr>
              <a:t>Nisan 2004'te hasat edilmiştir. </a:t>
            </a:r>
            <a:endParaRPr lang="tr-TR" sz="1600" dirty="0" smtClean="0">
              <a:latin typeface="Times New Roman" pitchFamily="18" charset="0"/>
              <a:cs typeface="Times New Roman" pitchFamily="18" charset="0"/>
            </a:endParaRPr>
          </a:p>
          <a:p>
            <a:pPr marL="285750" indent="-285750" algn="just">
              <a:buClr>
                <a:srgbClr val="FF0000"/>
              </a:buClr>
              <a:buFont typeface="Arial" pitchFamily="34" charset="0"/>
              <a:buChar char="•"/>
            </a:pPr>
            <a:endParaRPr lang="tr-TR" sz="1600" dirty="0" smtClean="0">
              <a:latin typeface="Times New Roman" pitchFamily="18" charset="0"/>
              <a:cs typeface="Times New Roman" pitchFamily="18" charset="0"/>
            </a:endParaRPr>
          </a:p>
          <a:p>
            <a:pPr marL="285750" indent="-285750" algn="just">
              <a:buClr>
                <a:srgbClr val="FF0000"/>
              </a:buClr>
              <a:buFont typeface="Arial" pitchFamily="34" charset="0"/>
              <a:buChar char="•"/>
            </a:pPr>
            <a:r>
              <a:rPr lang="tr-TR" sz="1600" dirty="0" smtClean="0">
                <a:latin typeface="Times New Roman" pitchFamily="18" charset="0"/>
                <a:cs typeface="Times New Roman" pitchFamily="18" charset="0"/>
              </a:rPr>
              <a:t>Marul</a:t>
            </a:r>
            <a:r>
              <a:rPr lang="tr-TR" sz="1600" dirty="0">
                <a:latin typeface="Times New Roman" pitchFamily="18" charset="0"/>
                <a:cs typeface="Times New Roman" pitchFamily="18" charset="0"/>
              </a:rPr>
              <a:t>, Nisan ayı sonunda, tek sıra halinde, birbirinden 0.4 metre </a:t>
            </a:r>
            <a:r>
              <a:rPr lang="tr-TR" sz="1600" dirty="0" smtClean="0">
                <a:latin typeface="Times New Roman" pitchFamily="18" charset="0"/>
                <a:cs typeface="Times New Roman" pitchFamily="18" charset="0"/>
              </a:rPr>
              <a:t>uzaklıkta ekilmiş </a:t>
            </a:r>
            <a:r>
              <a:rPr lang="tr-TR" sz="1600" dirty="0">
                <a:latin typeface="Times New Roman" pitchFamily="18" charset="0"/>
                <a:cs typeface="Times New Roman" pitchFamily="18" charset="0"/>
              </a:rPr>
              <a:t>ve Temmuz 2004'te hasat edilmiştir. </a:t>
            </a:r>
          </a:p>
          <a:p>
            <a:pPr marL="285750" indent="-285750" algn="just">
              <a:buClr>
                <a:srgbClr val="FF0000"/>
              </a:buClr>
              <a:buFont typeface="Arial" pitchFamily="34" charset="0"/>
              <a:buChar char="•"/>
            </a:pPr>
            <a:endParaRPr lang="tr-TR" sz="1600" dirty="0" smtClean="0">
              <a:latin typeface="Times New Roman" pitchFamily="18" charset="0"/>
              <a:cs typeface="Times New Roman" pitchFamily="18" charset="0"/>
            </a:endParaRPr>
          </a:p>
          <a:p>
            <a:pPr marL="285750" indent="-285750" algn="just">
              <a:buClr>
                <a:srgbClr val="FF0000"/>
              </a:buClr>
              <a:buFont typeface="Arial" pitchFamily="34" charset="0"/>
              <a:buChar char="•"/>
            </a:pPr>
            <a:r>
              <a:rPr lang="tr-TR" sz="1600" dirty="0" smtClean="0">
                <a:latin typeface="Times New Roman" pitchFamily="18" charset="0"/>
                <a:cs typeface="Times New Roman" pitchFamily="18" charset="0"/>
              </a:rPr>
              <a:t>Tüm </a:t>
            </a:r>
            <a:r>
              <a:rPr lang="tr-TR" sz="1600" dirty="0">
                <a:latin typeface="Times New Roman" pitchFamily="18" charset="0"/>
                <a:cs typeface="Times New Roman" pitchFamily="18" charset="0"/>
              </a:rPr>
              <a:t>mahsuller için, damla sulama hatları, her iki domates sırası ile diğer tüm rezene ve marul sıralarının arasına damlama çizgileri yerleştirilerek </a:t>
            </a:r>
            <a:r>
              <a:rPr lang="tr-TR" sz="1600" dirty="0" smtClean="0">
                <a:latin typeface="Times New Roman" pitchFamily="18" charset="0"/>
                <a:cs typeface="Times New Roman" pitchFamily="18" charset="0"/>
              </a:rPr>
              <a:t>yapılmıştır.</a:t>
            </a:r>
          </a:p>
          <a:p>
            <a:pPr marL="285750" indent="-285750" algn="just">
              <a:buClr>
                <a:srgbClr val="FF0000"/>
              </a:buClr>
              <a:buFont typeface="Arial" pitchFamily="34" charset="0"/>
              <a:buChar char="•"/>
            </a:pPr>
            <a:endParaRPr lang="tr-TR" sz="1600" dirty="0" smtClean="0">
              <a:latin typeface="Times New Roman" pitchFamily="18" charset="0"/>
              <a:cs typeface="Times New Roman" pitchFamily="18" charset="0"/>
            </a:endParaRPr>
          </a:p>
          <a:p>
            <a:r>
              <a:rPr lang="tr-TR" sz="1600" dirty="0" smtClean="0">
                <a:latin typeface="Times New Roman" pitchFamily="18" charset="0"/>
                <a:cs typeface="Times New Roman" pitchFamily="18" charset="0"/>
              </a:rPr>
              <a:t>.</a:t>
            </a:r>
          </a:p>
          <a:p>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3543109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5016758"/>
          </a:xfrm>
          <a:prstGeom prst="rect">
            <a:avLst/>
          </a:prstGeom>
          <a:noFill/>
        </p:spPr>
        <p:txBody>
          <a:bodyPr wrap="square" rtlCol="0">
            <a:spAutoFit/>
          </a:bodyPr>
          <a:lstStyle/>
          <a:p>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Kök </a:t>
            </a:r>
            <a:r>
              <a:rPr lang="tr-TR" sz="1600" dirty="0">
                <a:latin typeface="Times New Roman" pitchFamily="18" charset="0"/>
                <a:cs typeface="Times New Roman" pitchFamily="18" charset="0"/>
              </a:rPr>
              <a:t>bölgesindeki toprak su açığı (SWD) toplam mevcut suyun (TAW</a:t>
            </a:r>
            <a:r>
              <a:rPr lang="tr-TR" sz="1600" dirty="0" smtClean="0">
                <a:latin typeface="Times New Roman" pitchFamily="18" charset="0"/>
                <a:cs typeface="Times New Roman" pitchFamily="18" charset="0"/>
              </a:rPr>
              <a:t>) %35'i </a:t>
            </a:r>
            <a:r>
              <a:rPr lang="tr-TR" sz="1600" dirty="0">
                <a:latin typeface="Times New Roman" pitchFamily="18" charset="0"/>
                <a:cs typeface="Times New Roman" pitchFamily="18" charset="0"/>
              </a:rPr>
              <a:t>olduğunda üç </a:t>
            </a:r>
            <a:r>
              <a:rPr lang="tr-TR" sz="1600" dirty="0" smtClean="0">
                <a:latin typeface="Times New Roman" pitchFamily="18" charset="0"/>
                <a:cs typeface="Times New Roman" pitchFamily="18" charset="0"/>
              </a:rPr>
              <a:t>ürün </a:t>
            </a:r>
            <a:r>
              <a:rPr lang="tr-TR" sz="1600" dirty="0">
                <a:latin typeface="Times New Roman" pitchFamily="18" charset="0"/>
                <a:cs typeface="Times New Roman" pitchFamily="18" charset="0"/>
              </a:rPr>
              <a:t>sulandı. </a:t>
            </a:r>
            <a:r>
              <a:rPr lang="tr-TR" sz="1600" dirty="0" err="1" smtClean="0">
                <a:latin typeface="Times New Roman" pitchFamily="18" charset="0"/>
                <a:cs typeface="Times New Roman" pitchFamily="18" charset="0"/>
              </a:rPr>
              <a:t>Evapotransprasyon</a:t>
            </a:r>
            <a:r>
              <a:rPr lang="tr-TR" sz="1600" dirty="0" smtClean="0">
                <a:latin typeface="Times New Roman" pitchFamily="18" charset="0"/>
                <a:cs typeface="Times New Roman" pitchFamily="18" charset="0"/>
              </a:rPr>
              <a:t> kriterine </a:t>
            </a:r>
            <a:r>
              <a:rPr lang="tr-TR" sz="1600" dirty="0">
                <a:latin typeface="Times New Roman" pitchFamily="18" charset="0"/>
                <a:cs typeface="Times New Roman" pitchFamily="18" charset="0"/>
              </a:rPr>
              <a:t>dayanarak, aşağıdaki şartlar sağlandığında mahsullere su temin edilmesi planlandı:</a:t>
            </a:r>
          </a:p>
          <a:p>
            <a:r>
              <a:rPr lang="tr-TR" sz="1600" dirty="0" smtClean="0">
                <a:latin typeface="Times New Roman" pitchFamily="18" charset="0"/>
                <a:cs typeface="Times New Roman" pitchFamily="18" charset="0"/>
              </a:rPr>
              <a:t>                           </a:t>
            </a:r>
          </a:p>
          <a:p>
            <a:r>
              <a:rPr lang="tr-TR" sz="1600" dirty="0" smtClean="0">
                <a:latin typeface="Times New Roman" pitchFamily="18" charset="0"/>
                <a:cs typeface="Times New Roman" pitchFamily="18" charset="0"/>
              </a:rPr>
              <a:t>                              30 </a:t>
            </a:r>
            <a:r>
              <a:rPr lang="es-ES" sz="1600" dirty="0" smtClean="0">
                <a:latin typeface="Times New Roman" pitchFamily="18" charset="0"/>
                <a:cs typeface="Times New Roman" pitchFamily="18" charset="0"/>
              </a:rPr>
              <a:t>domates </a:t>
            </a:r>
            <a:r>
              <a:rPr lang="es-ES" sz="1600" dirty="0">
                <a:latin typeface="Times New Roman" pitchFamily="18" charset="0"/>
                <a:cs typeface="Times New Roman" pitchFamily="18" charset="0"/>
              </a:rPr>
              <a:t>için ve rezene ve marul için 25 </a:t>
            </a:r>
            <a:r>
              <a:rPr lang="es-ES" sz="1600" dirty="0" smtClean="0">
                <a:latin typeface="Times New Roman" pitchFamily="18" charset="0"/>
                <a:cs typeface="Times New Roman" pitchFamily="18" charset="0"/>
              </a:rPr>
              <a:t>mm</a:t>
            </a:r>
            <a:endParaRPr lang="tr-TR" sz="1600" dirty="0" smtClean="0">
              <a:latin typeface="Times New Roman" pitchFamily="18" charset="0"/>
              <a:cs typeface="Times New Roman" pitchFamily="18" charset="0"/>
            </a:endParaRPr>
          </a:p>
          <a:p>
            <a:endParaRPr lang="tr-TR" sz="1600" dirty="0" smtClean="0">
              <a:latin typeface="Times New Roman" pitchFamily="18" charset="0"/>
              <a:cs typeface="Times New Roman" pitchFamily="18" charset="0"/>
            </a:endParaRPr>
          </a:p>
          <a:p>
            <a:pPr algn="just"/>
            <a:r>
              <a:rPr lang="tr-TR" sz="1600" dirty="0">
                <a:solidFill>
                  <a:srgbClr val="FF0000"/>
                </a:solidFill>
                <a:latin typeface="Times New Roman" pitchFamily="18" charset="0"/>
                <a:cs typeface="Times New Roman" pitchFamily="18" charset="0"/>
              </a:rPr>
              <a:t>n</a:t>
            </a:r>
            <a:r>
              <a:rPr lang="tr-TR" sz="1600" dirty="0" smtClean="0">
                <a:solidFill>
                  <a:srgbClr val="FF0000"/>
                </a:solidFill>
                <a:latin typeface="Times New Roman" pitchFamily="18" charset="0"/>
                <a:cs typeface="Times New Roman" pitchFamily="18" charset="0"/>
              </a:rPr>
              <a:t>   = </a:t>
            </a:r>
            <a:r>
              <a:rPr lang="tr-TR" sz="1600" dirty="0">
                <a:latin typeface="Times New Roman" pitchFamily="18" charset="0"/>
                <a:cs typeface="Times New Roman" pitchFamily="18" charset="0"/>
              </a:rPr>
              <a:t>son sulamadan itibaren </a:t>
            </a:r>
            <a:r>
              <a:rPr lang="tr-TR" sz="1600" dirty="0" err="1">
                <a:latin typeface="Times New Roman" pitchFamily="18" charset="0"/>
                <a:cs typeface="Times New Roman" pitchFamily="18" charset="0"/>
              </a:rPr>
              <a:t>SWD</a:t>
            </a:r>
            <a:r>
              <a:rPr lang="tr-TR" sz="1600" baseline="-25000" dirty="0" err="1">
                <a:latin typeface="Times New Roman" pitchFamily="18" charset="0"/>
                <a:cs typeface="Times New Roman" pitchFamily="18" charset="0"/>
              </a:rPr>
              <a:t>lim</a:t>
            </a:r>
            <a:r>
              <a:rPr lang="tr-TR" sz="1600" dirty="0" err="1">
                <a:latin typeface="Times New Roman" pitchFamily="18" charset="0"/>
                <a:cs typeface="Times New Roman" pitchFamily="18" charset="0"/>
              </a:rPr>
              <a:t>'e</a:t>
            </a:r>
            <a:r>
              <a:rPr lang="tr-TR" sz="1600" dirty="0">
                <a:latin typeface="Times New Roman" pitchFamily="18" charset="0"/>
                <a:cs typeface="Times New Roman" pitchFamily="18" charset="0"/>
              </a:rPr>
              <a:t> ulaşmak için gerekli gün sayısıdır; </a:t>
            </a:r>
            <a:endParaRPr lang="tr-TR" sz="1600" dirty="0" smtClean="0">
              <a:latin typeface="Times New Roman" pitchFamily="18" charset="0"/>
              <a:cs typeface="Times New Roman" pitchFamily="18" charset="0"/>
            </a:endParaRPr>
          </a:p>
          <a:p>
            <a:pPr algn="just"/>
            <a:r>
              <a:rPr lang="tr-TR" sz="1600" dirty="0" err="1" smtClean="0">
                <a:solidFill>
                  <a:srgbClr val="FF0000"/>
                </a:solidFill>
                <a:latin typeface="Times New Roman" pitchFamily="18" charset="0"/>
                <a:cs typeface="Times New Roman" pitchFamily="18" charset="0"/>
              </a:rPr>
              <a:t>E</a:t>
            </a:r>
            <a:r>
              <a:rPr lang="tr-TR" sz="1600" baseline="-25000" dirty="0" err="1" smtClean="0">
                <a:solidFill>
                  <a:srgbClr val="FF0000"/>
                </a:solidFill>
                <a:latin typeface="Times New Roman" pitchFamily="18" charset="0"/>
                <a:cs typeface="Times New Roman" pitchFamily="18" charset="0"/>
              </a:rPr>
              <a:t>tc</a:t>
            </a:r>
            <a:r>
              <a:rPr lang="tr-TR" sz="1600" dirty="0" smtClean="0">
                <a:solidFill>
                  <a:srgbClr val="FF0000"/>
                </a:solidFill>
                <a:latin typeface="Times New Roman" pitchFamily="18" charset="0"/>
                <a:cs typeface="Times New Roman" pitchFamily="18" charset="0"/>
              </a:rPr>
              <a:t> = </a:t>
            </a:r>
            <a:r>
              <a:rPr lang="tr-TR" sz="1600" dirty="0">
                <a:latin typeface="Times New Roman" pitchFamily="18" charset="0"/>
                <a:cs typeface="Times New Roman" pitchFamily="18" charset="0"/>
              </a:rPr>
              <a:t>ürün </a:t>
            </a:r>
            <a:r>
              <a:rPr lang="tr-TR" sz="1600" dirty="0" err="1" smtClean="0">
                <a:latin typeface="Times New Roman" pitchFamily="18" charset="0"/>
                <a:cs typeface="Times New Roman" pitchFamily="18" charset="0"/>
              </a:rPr>
              <a:t>evapotransprasyonu</a:t>
            </a:r>
            <a:r>
              <a:rPr lang="tr-TR" sz="1600" dirty="0" smtClean="0">
                <a:latin typeface="Times New Roman" pitchFamily="18" charset="0"/>
                <a:cs typeface="Times New Roman" pitchFamily="18" charset="0"/>
              </a:rPr>
              <a:t> (mm</a:t>
            </a:r>
            <a:r>
              <a:rPr lang="tr-TR" sz="1600" dirty="0">
                <a:latin typeface="Times New Roman" pitchFamily="18" charset="0"/>
                <a:cs typeface="Times New Roman" pitchFamily="18" charset="0"/>
              </a:rPr>
              <a:t>); </a:t>
            </a:r>
            <a:endParaRPr lang="tr-TR" sz="1600" dirty="0" smtClean="0">
              <a:latin typeface="Times New Roman" pitchFamily="18" charset="0"/>
              <a:cs typeface="Times New Roman" pitchFamily="18" charset="0"/>
            </a:endParaRPr>
          </a:p>
          <a:p>
            <a:pPr algn="just"/>
            <a:r>
              <a:rPr lang="tr-TR" sz="1600" dirty="0" smtClean="0">
                <a:solidFill>
                  <a:srgbClr val="FF0000"/>
                </a:solidFill>
                <a:latin typeface="Times New Roman" pitchFamily="18" charset="0"/>
                <a:cs typeface="Times New Roman" pitchFamily="18" charset="0"/>
              </a:rPr>
              <a:t>R</a:t>
            </a:r>
            <a:r>
              <a:rPr lang="tr-TR" sz="1600" baseline="-25000" dirty="0" smtClean="0">
                <a:solidFill>
                  <a:srgbClr val="FF0000"/>
                </a:solidFill>
                <a:latin typeface="Times New Roman" pitchFamily="18" charset="0"/>
                <a:cs typeface="Times New Roman" pitchFamily="18" charset="0"/>
              </a:rPr>
              <a:t>e</a:t>
            </a:r>
            <a:r>
              <a:rPr lang="tr-TR" sz="1600" dirty="0">
                <a:solidFill>
                  <a:srgbClr val="FF0000"/>
                </a:solidFill>
                <a:latin typeface="Times New Roman" pitchFamily="18" charset="0"/>
                <a:cs typeface="Times New Roman" pitchFamily="18" charset="0"/>
              </a:rPr>
              <a:t> </a:t>
            </a:r>
            <a:r>
              <a:rPr lang="tr-TR" sz="1600" dirty="0" smtClean="0">
                <a:solidFill>
                  <a:srgbClr val="FF0000"/>
                </a:solidFill>
                <a:latin typeface="Times New Roman" pitchFamily="18" charset="0"/>
                <a:cs typeface="Times New Roman" pitchFamily="18" charset="0"/>
              </a:rPr>
              <a:t> = </a:t>
            </a:r>
            <a:r>
              <a:rPr lang="tr-TR" sz="1600" dirty="0" smtClean="0">
                <a:latin typeface="Times New Roman" pitchFamily="18" charset="0"/>
                <a:cs typeface="Times New Roman" pitchFamily="18" charset="0"/>
              </a:rPr>
              <a:t>yağış </a:t>
            </a:r>
            <a:r>
              <a:rPr lang="tr-TR" sz="1600" dirty="0">
                <a:latin typeface="Times New Roman" pitchFamily="18" charset="0"/>
                <a:cs typeface="Times New Roman" pitchFamily="18" charset="0"/>
              </a:rPr>
              <a:t>(mm</a:t>
            </a:r>
            <a:r>
              <a:rPr lang="tr-TR" sz="1600" dirty="0" smtClean="0">
                <a:latin typeface="Times New Roman" pitchFamily="18" charset="0"/>
                <a:cs typeface="Times New Roman" pitchFamily="18" charset="0"/>
              </a:rPr>
              <a:t>).</a:t>
            </a:r>
          </a:p>
          <a:p>
            <a:pPr algn="just"/>
            <a:endParaRPr lang="tr-TR" sz="1600" dirty="0" smtClean="0">
              <a:latin typeface="Times New Roman" pitchFamily="18" charset="0"/>
              <a:cs typeface="Times New Roman" pitchFamily="18" charset="0"/>
            </a:endParaRPr>
          </a:p>
          <a:p>
            <a:r>
              <a:rPr lang="tr-TR" sz="1600" dirty="0" err="1">
                <a:latin typeface="Times New Roman" pitchFamily="18" charset="0"/>
                <a:cs typeface="Times New Roman" pitchFamily="18" charset="0"/>
              </a:rPr>
              <a:t>Evapotranspirasyon</a:t>
            </a:r>
            <a:r>
              <a:rPr lang="tr-TR" sz="1600" dirty="0">
                <a:latin typeface="Times New Roman" pitchFamily="18" charset="0"/>
                <a:cs typeface="Times New Roman" pitchFamily="18" charset="0"/>
              </a:rPr>
              <a:t> aşağıdaki gibi ifade </a:t>
            </a:r>
            <a:r>
              <a:rPr lang="tr-TR" sz="1600" dirty="0" smtClean="0">
                <a:latin typeface="Times New Roman" pitchFamily="18" charset="0"/>
                <a:cs typeface="Times New Roman" pitchFamily="18" charset="0"/>
              </a:rPr>
              <a:t>edilebilir</a:t>
            </a:r>
          </a:p>
          <a:p>
            <a:endParaRPr lang="tr-TR" sz="1600" dirty="0">
              <a:latin typeface="Times New Roman" pitchFamily="18" charset="0"/>
              <a:cs typeface="Times New Roman" pitchFamily="18" charset="0"/>
            </a:endParaRPr>
          </a:p>
          <a:p>
            <a:endParaRPr lang="tr-TR" sz="1600" dirty="0" smtClean="0">
              <a:latin typeface="Times New Roman" pitchFamily="18" charset="0"/>
              <a:cs typeface="Times New Roman" pitchFamily="18" charset="0"/>
            </a:endParaRPr>
          </a:p>
          <a:p>
            <a:r>
              <a:rPr lang="tr-TR" sz="1600" dirty="0">
                <a:solidFill>
                  <a:srgbClr val="FF0000"/>
                </a:solidFill>
                <a:latin typeface="Times New Roman" pitchFamily="18" charset="0"/>
                <a:cs typeface="Times New Roman" pitchFamily="18" charset="0"/>
              </a:rPr>
              <a:t>E </a:t>
            </a:r>
            <a:r>
              <a:rPr lang="tr-TR" sz="1600" dirty="0" smtClean="0">
                <a:solidFill>
                  <a:srgbClr val="FF0000"/>
                </a:solidFill>
                <a:latin typeface="Times New Roman" pitchFamily="18" charset="0"/>
                <a:cs typeface="Times New Roman" pitchFamily="18" charset="0"/>
              </a:rPr>
              <a:t> = </a:t>
            </a:r>
            <a:r>
              <a:rPr lang="tr-TR" sz="1600" dirty="0">
                <a:latin typeface="Times New Roman" pitchFamily="18" charset="0"/>
                <a:cs typeface="Times New Roman" pitchFamily="18" charset="0"/>
              </a:rPr>
              <a:t>“A sınıfı” tava buharlaşmasıyla (mm); </a:t>
            </a:r>
            <a:endParaRPr lang="tr-TR" sz="1600" dirty="0" smtClean="0">
              <a:latin typeface="Times New Roman" pitchFamily="18" charset="0"/>
              <a:cs typeface="Times New Roman" pitchFamily="18" charset="0"/>
            </a:endParaRPr>
          </a:p>
          <a:p>
            <a:r>
              <a:rPr lang="tr-TR" sz="1600" dirty="0" err="1" smtClean="0">
                <a:solidFill>
                  <a:srgbClr val="FF0000"/>
                </a:solidFill>
                <a:latin typeface="Times New Roman" pitchFamily="18" charset="0"/>
                <a:cs typeface="Times New Roman" pitchFamily="18" charset="0"/>
              </a:rPr>
              <a:t>Kc</a:t>
            </a:r>
            <a:r>
              <a:rPr lang="tr-TR" sz="1600" dirty="0" smtClean="0">
                <a:solidFill>
                  <a:srgbClr val="FF0000"/>
                </a:solidFill>
                <a:latin typeface="Times New Roman" pitchFamily="18" charset="0"/>
                <a:cs typeface="Times New Roman" pitchFamily="18" charset="0"/>
              </a:rPr>
              <a:t> </a:t>
            </a:r>
            <a:r>
              <a:rPr lang="tr-TR" sz="1600" dirty="0">
                <a:solidFill>
                  <a:srgbClr val="FF0000"/>
                </a:solidFill>
                <a:latin typeface="Times New Roman" pitchFamily="18" charset="0"/>
                <a:cs typeface="Times New Roman" pitchFamily="18" charset="0"/>
              </a:rPr>
              <a:t>=</a:t>
            </a:r>
            <a:r>
              <a:rPr lang="tr-TR" sz="1600" dirty="0" smtClean="0">
                <a:latin typeface="Times New Roman" pitchFamily="18" charset="0"/>
                <a:cs typeface="Times New Roman" pitchFamily="18" charset="0"/>
              </a:rPr>
              <a:t>ürün </a:t>
            </a:r>
            <a:r>
              <a:rPr lang="tr-TR" sz="1600" dirty="0">
                <a:latin typeface="Times New Roman" pitchFamily="18" charset="0"/>
                <a:cs typeface="Times New Roman" pitchFamily="18" charset="0"/>
              </a:rPr>
              <a:t>katsayısı; </a:t>
            </a:r>
            <a:endParaRPr lang="tr-TR" sz="1600" dirty="0" smtClean="0">
              <a:latin typeface="Times New Roman" pitchFamily="18" charset="0"/>
              <a:cs typeface="Times New Roman" pitchFamily="18" charset="0"/>
            </a:endParaRPr>
          </a:p>
          <a:p>
            <a:r>
              <a:rPr lang="tr-TR" sz="1600" dirty="0" err="1" smtClean="0">
                <a:solidFill>
                  <a:srgbClr val="FF0000"/>
                </a:solidFill>
                <a:latin typeface="Times New Roman" pitchFamily="18" charset="0"/>
                <a:cs typeface="Times New Roman" pitchFamily="18" charset="0"/>
              </a:rPr>
              <a:t>Kp</a:t>
            </a:r>
            <a:r>
              <a:rPr lang="tr-TR" sz="1600" dirty="0" smtClean="0">
                <a:solidFill>
                  <a:srgbClr val="FF0000"/>
                </a:solidFill>
                <a:latin typeface="Times New Roman" pitchFamily="18" charset="0"/>
                <a:cs typeface="Times New Roman" pitchFamily="18" charset="0"/>
              </a:rPr>
              <a:t> =</a:t>
            </a:r>
            <a:r>
              <a:rPr lang="tr-TR" sz="1600" dirty="0" err="1" smtClean="0">
                <a:latin typeface="Times New Roman" pitchFamily="18" charset="0"/>
                <a:cs typeface="Times New Roman" pitchFamily="18" charset="0"/>
              </a:rPr>
              <a:t>pan</a:t>
            </a:r>
            <a:r>
              <a:rPr lang="tr-TR" sz="1600"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katsayısı (0.8). </a:t>
            </a:r>
            <a:endParaRPr lang="tr-TR" sz="1600" dirty="0" smtClean="0">
              <a:latin typeface="Times New Roman" pitchFamily="18" charset="0"/>
              <a:cs typeface="Times New Roman" pitchFamily="18" charset="0"/>
            </a:endParaRPr>
          </a:p>
          <a:p>
            <a:endParaRPr lang="tr-TR" sz="1600" dirty="0" smtClean="0">
              <a:latin typeface="Times New Roman" pitchFamily="18" charset="0"/>
              <a:cs typeface="Times New Roman" pitchFamily="18" charset="0"/>
            </a:endParaRPr>
          </a:p>
          <a:p>
            <a:r>
              <a:rPr lang="tr-TR" sz="1600" dirty="0" smtClean="0">
                <a:latin typeface="Times New Roman" pitchFamily="18" charset="0"/>
                <a:cs typeface="Times New Roman" pitchFamily="18" charset="0"/>
              </a:rPr>
              <a:t>Test </a:t>
            </a:r>
            <a:r>
              <a:rPr lang="tr-TR" sz="1600" dirty="0">
                <a:latin typeface="Times New Roman" pitchFamily="18" charset="0"/>
                <a:cs typeface="Times New Roman" pitchFamily="18" charset="0"/>
              </a:rPr>
              <a:t>alanı, yerel çiftçiler tarafından yaygın olarak </a:t>
            </a:r>
            <a:r>
              <a:rPr lang="tr-TR" sz="1600" dirty="0" smtClean="0">
                <a:latin typeface="Times New Roman" pitchFamily="18" charset="0"/>
                <a:cs typeface="Times New Roman" pitchFamily="18" charset="0"/>
              </a:rPr>
              <a:t>yapılan </a:t>
            </a:r>
            <a:r>
              <a:rPr lang="tr-TR" sz="1600" dirty="0">
                <a:latin typeface="Times New Roman" pitchFamily="18" charset="0"/>
                <a:cs typeface="Times New Roman" pitchFamily="18" charset="0"/>
              </a:rPr>
              <a:t>uygulamalara göre ekilmiştir.</a:t>
            </a:r>
            <a:endParaRPr lang="tr-TR" sz="1600" dirty="0" smtClean="0">
              <a:latin typeface="Times New Roman" pitchFamily="18" charset="0"/>
              <a:cs typeface="Times New Roman" pitchFamily="18" charset="0"/>
            </a:endParaRPr>
          </a:p>
          <a:p>
            <a:endParaRPr lang="tr-TR" sz="16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6164" y="1978808"/>
            <a:ext cx="1314450" cy="3238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2311" y="3879348"/>
            <a:ext cx="1362075" cy="3143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0533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a:p>
        </p:txBody>
      </p:sp>
      <p:sp>
        <p:nvSpPr>
          <p:cNvPr id="2" name="Başlık 1"/>
          <p:cNvSpPr>
            <a:spLocks noGrp="1"/>
          </p:cNvSpPr>
          <p:nvPr>
            <p:ph type="ctrTitle"/>
          </p:nvPr>
        </p:nvSpPr>
        <p:spPr/>
        <p:txBody>
          <a:bodyPr/>
          <a:lstStyle/>
          <a:p>
            <a:endParaRPr lang="tr-TR"/>
          </a:p>
        </p:txBody>
      </p:sp>
      <p:sp>
        <p:nvSpPr>
          <p:cNvPr id="4" name="Dikdörtgen 3"/>
          <p:cNvSpPr/>
          <p:nvPr/>
        </p:nvSpPr>
        <p:spPr>
          <a:xfrm>
            <a:off x="395536" y="332656"/>
            <a:ext cx="8424936" cy="6192688"/>
          </a:xfrm>
          <a:prstGeom prst="rect">
            <a:avLst/>
          </a:prstGeom>
          <a:solidFill>
            <a:schemeClr val="bg1"/>
          </a:solidFill>
          <a:ln w="38100">
            <a:noFill/>
            <a:prstDash val="lgDash"/>
          </a:ln>
          <a:effectLst>
            <a:glow rad="228600">
              <a:schemeClr val="tx1">
                <a:lumMod val="95000"/>
                <a:lumOff val="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ln w="38100">
                <a:solidFill>
                  <a:schemeClr val="tx1"/>
                </a:solidFill>
              </a:ln>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7703" y="5262405"/>
            <a:ext cx="2376264" cy="1185333"/>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27584" y="764704"/>
            <a:ext cx="7560840" cy="5509200"/>
          </a:xfrm>
          <a:prstGeom prst="rect">
            <a:avLst/>
          </a:prstGeom>
          <a:noFill/>
        </p:spPr>
        <p:txBody>
          <a:bodyPr wrap="square" rtlCol="0">
            <a:spAutoFit/>
          </a:bodyPr>
          <a:lstStyle/>
          <a:p>
            <a:pPr>
              <a:buClr>
                <a:srgbClr val="FF0000"/>
              </a:buClr>
            </a:pPr>
            <a:r>
              <a:rPr lang="tr-TR" sz="1600" b="1" dirty="0" smtClean="0">
                <a:solidFill>
                  <a:srgbClr val="FF0000"/>
                </a:solidFill>
                <a:latin typeface="Times New Roman" pitchFamily="18" charset="0"/>
                <a:cs typeface="Times New Roman" pitchFamily="18" charset="0"/>
              </a:rPr>
              <a:t>c) Örnekleme </a:t>
            </a:r>
            <a:r>
              <a:rPr lang="tr-TR" sz="1600" b="1" dirty="0">
                <a:solidFill>
                  <a:srgbClr val="FF0000"/>
                </a:solidFill>
                <a:latin typeface="Times New Roman" pitchFamily="18" charset="0"/>
                <a:cs typeface="Times New Roman" pitchFamily="18" charset="0"/>
              </a:rPr>
              <a:t>ve </a:t>
            </a:r>
            <a:r>
              <a:rPr lang="tr-TR" sz="1600" b="1" dirty="0" smtClean="0">
                <a:solidFill>
                  <a:srgbClr val="FF0000"/>
                </a:solidFill>
                <a:latin typeface="Times New Roman" pitchFamily="18" charset="0"/>
                <a:cs typeface="Times New Roman" pitchFamily="18" charset="0"/>
              </a:rPr>
              <a:t>analizler</a:t>
            </a:r>
          </a:p>
          <a:p>
            <a:pPr>
              <a:buClr>
                <a:srgbClr val="FF0000"/>
              </a:buClr>
            </a:pPr>
            <a:endParaRPr lang="tr-TR" sz="1600" b="1" dirty="0" smtClean="0">
              <a:solidFill>
                <a:srgbClr val="FF0000"/>
              </a:solidFill>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Atık </a:t>
            </a:r>
            <a:r>
              <a:rPr lang="tr-TR" sz="1600" dirty="0">
                <a:latin typeface="Times New Roman" pitchFamily="18" charset="0"/>
                <a:cs typeface="Times New Roman" pitchFamily="18" charset="0"/>
              </a:rPr>
              <a:t>su numuneleri (</a:t>
            </a:r>
            <a:r>
              <a:rPr lang="tr-TR" sz="1600" dirty="0" err="1">
                <a:latin typeface="Times New Roman" pitchFamily="18" charset="0"/>
                <a:cs typeface="Times New Roman" pitchFamily="18" charset="0"/>
              </a:rPr>
              <a:t>filtrasyondan</a:t>
            </a:r>
            <a:r>
              <a:rPr lang="tr-TR" sz="1600" dirty="0">
                <a:latin typeface="Times New Roman" pitchFamily="18" charset="0"/>
                <a:cs typeface="Times New Roman" pitchFamily="18" charset="0"/>
              </a:rPr>
              <a:t> önce ve sonra) ve geleneksel su numuneleri her sulamada toplanmış ve standart metotlara göre analiz </a:t>
            </a:r>
            <a:r>
              <a:rPr lang="tr-TR" sz="1600" dirty="0" smtClean="0">
                <a:latin typeface="Times New Roman" pitchFamily="18" charset="0"/>
                <a:cs typeface="Times New Roman" pitchFamily="18" charset="0"/>
              </a:rPr>
              <a:t>edilmiştir,</a:t>
            </a:r>
          </a:p>
          <a:p>
            <a:pPr algn="just"/>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Ölçülen </a:t>
            </a:r>
            <a:r>
              <a:rPr lang="tr-TR" sz="1600" dirty="0">
                <a:latin typeface="Times New Roman" pitchFamily="18" charset="0"/>
                <a:cs typeface="Times New Roman" pitchFamily="18" charset="0"/>
              </a:rPr>
              <a:t>parametreler: </a:t>
            </a:r>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v"/>
            </a:pPr>
            <a:r>
              <a:rPr lang="tr-TR" sz="1600" dirty="0" smtClean="0">
                <a:solidFill>
                  <a:srgbClr val="FF0000"/>
                </a:solidFill>
                <a:latin typeface="Times New Roman" pitchFamily="18" charset="0"/>
                <a:cs typeface="Times New Roman" pitchFamily="18" charset="0"/>
              </a:rPr>
              <a:t>TSS</a:t>
            </a:r>
            <a:r>
              <a:rPr lang="tr-TR" sz="1600" dirty="0">
                <a:solidFill>
                  <a:srgbClr val="FF0000"/>
                </a:solidFill>
                <a:latin typeface="Times New Roman" pitchFamily="18" charset="0"/>
                <a:cs typeface="Times New Roman" pitchFamily="18" charset="0"/>
              </a:rPr>
              <a:t>, COD, </a:t>
            </a:r>
            <a:r>
              <a:rPr lang="tr-TR" sz="1600" dirty="0" smtClean="0">
                <a:solidFill>
                  <a:srgbClr val="FF0000"/>
                </a:solidFill>
                <a:latin typeface="Times New Roman" pitchFamily="18" charset="0"/>
                <a:cs typeface="Times New Roman" pitchFamily="18" charset="0"/>
              </a:rPr>
              <a:t>N-NH</a:t>
            </a:r>
            <a:r>
              <a:rPr lang="tr-TR" sz="1600" baseline="-25000" dirty="0" smtClean="0">
                <a:solidFill>
                  <a:srgbClr val="FF0000"/>
                </a:solidFill>
                <a:latin typeface="Times New Roman" pitchFamily="18" charset="0"/>
                <a:cs typeface="Times New Roman" pitchFamily="18" charset="0"/>
              </a:rPr>
              <a:t>4</a:t>
            </a:r>
            <a:r>
              <a:rPr lang="tr-TR" sz="1600" baseline="30000" dirty="0" smtClean="0">
                <a:solidFill>
                  <a:srgbClr val="FF0000"/>
                </a:solidFill>
                <a:latin typeface="Times New Roman" pitchFamily="18" charset="0"/>
                <a:cs typeface="Times New Roman" pitchFamily="18" charset="0"/>
              </a:rPr>
              <a:t>+</a:t>
            </a:r>
            <a:r>
              <a:rPr lang="tr-TR" sz="1600" dirty="0" smtClean="0">
                <a:solidFill>
                  <a:srgbClr val="FF0000"/>
                </a:solidFill>
                <a:latin typeface="Times New Roman" pitchFamily="18" charset="0"/>
                <a:cs typeface="Times New Roman" pitchFamily="18" charset="0"/>
              </a:rPr>
              <a:t>, </a:t>
            </a:r>
            <a:r>
              <a:rPr lang="tr-TR" sz="1600" dirty="0">
                <a:solidFill>
                  <a:srgbClr val="FF0000"/>
                </a:solidFill>
                <a:latin typeface="Times New Roman" pitchFamily="18" charset="0"/>
                <a:cs typeface="Times New Roman" pitchFamily="18" charset="0"/>
              </a:rPr>
              <a:t>TKN, </a:t>
            </a:r>
            <a:r>
              <a:rPr lang="tr-TR" sz="1600" dirty="0" smtClean="0">
                <a:solidFill>
                  <a:srgbClr val="FF0000"/>
                </a:solidFill>
                <a:latin typeface="Times New Roman" pitchFamily="18" charset="0"/>
                <a:cs typeface="Times New Roman" pitchFamily="18" charset="0"/>
              </a:rPr>
              <a:t>P-PO</a:t>
            </a:r>
            <a:r>
              <a:rPr lang="tr-TR" sz="1600" baseline="-25000" dirty="0" smtClean="0">
                <a:solidFill>
                  <a:srgbClr val="FF0000"/>
                </a:solidFill>
                <a:latin typeface="Times New Roman" pitchFamily="18" charset="0"/>
                <a:cs typeface="Times New Roman" pitchFamily="18" charset="0"/>
              </a:rPr>
              <a:t>4</a:t>
            </a:r>
            <a:r>
              <a:rPr lang="tr-TR" sz="1600" baseline="30000" dirty="0" smtClean="0">
                <a:solidFill>
                  <a:srgbClr val="FF0000"/>
                </a:solidFill>
                <a:latin typeface="Times New Roman" pitchFamily="18" charset="0"/>
                <a:cs typeface="Times New Roman" pitchFamily="18" charset="0"/>
              </a:rPr>
              <a:t>3-</a:t>
            </a:r>
            <a:r>
              <a:rPr lang="tr-TR" sz="1600" dirty="0" smtClean="0">
                <a:solidFill>
                  <a:srgbClr val="FF0000"/>
                </a:solidFill>
                <a:latin typeface="Times New Roman" pitchFamily="18" charset="0"/>
                <a:cs typeface="Times New Roman" pitchFamily="18" charset="0"/>
              </a:rPr>
              <a:t>, </a:t>
            </a:r>
            <a:r>
              <a:rPr lang="tr-TR" sz="1600" dirty="0" err="1" smtClean="0">
                <a:solidFill>
                  <a:srgbClr val="FF0000"/>
                </a:solidFill>
                <a:latin typeface="Times New Roman" pitchFamily="18" charset="0"/>
                <a:cs typeface="Times New Roman" pitchFamily="18" charset="0"/>
              </a:rPr>
              <a:t>Ca</a:t>
            </a:r>
            <a:r>
              <a:rPr lang="tr-TR" sz="1600" dirty="0" smtClean="0">
                <a:solidFill>
                  <a:srgbClr val="FF0000"/>
                </a:solidFill>
                <a:latin typeface="Times New Roman" pitchFamily="18" charset="0"/>
                <a:cs typeface="Times New Roman" pitchFamily="18" charset="0"/>
              </a:rPr>
              <a:t> </a:t>
            </a:r>
            <a:r>
              <a:rPr lang="tr-TR" sz="1600" baseline="30000" dirty="0" smtClean="0">
                <a:solidFill>
                  <a:srgbClr val="FF0000"/>
                </a:solidFill>
                <a:latin typeface="Times New Roman" pitchFamily="18" charset="0"/>
                <a:cs typeface="Times New Roman" pitchFamily="18" charset="0"/>
              </a:rPr>
              <a:t>2+ </a:t>
            </a:r>
            <a:r>
              <a:rPr lang="tr-TR" sz="1600" dirty="0" smtClean="0">
                <a:solidFill>
                  <a:srgbClr val="FF0000"/>
                </a:solidFill>
                <a:latin typeface="Times New Roman" pitchFamily="18" charset="0"/>
                <a:cs typeface="Times New Roman" pitchFamily="18" charset="0"/>
              </a:rPr>
              <a:t>, Mg </a:t>
            </a:r>
            <a:r>
              <a:rPr lang="tr-TR" sz="1600" baseline="30000" dirty="0" smtClean="0">
                <a:solidFill>
                  <a:srgbClr val="FF0000"/>
                </a:solidFill>
                <a:latin typeface="Times New Roman" pitchFamily="18" charset="0"/>
                <a:cs typeface="Times New Roman" pitchFamily="18" charset="0"/>
              </a:rPr>
              <a:t>2+ </a:t>
            </a:r>
            <a:r>
              <a:rPr lang="tr-TR" sz="1600" dirty="0" smtClean="0">
                <a:solidFill>
                  <a:srgbClr val="FF0000"/>
                </a:solidFill>
                <a:latin typeface="Times New Roman" pitchFamily="18" charset="0"/>
                <a:cs typeface="Times New Roman" pitchFamily="18" charset="0"/>
              </a:rPr>
              <a:t> N</a:t>
            </a:r>
            <a:r>
              <a:rPr lang="tr-TR" sz="1600" baseline="30000" dirty="0" smtClean="0">
                <a:solidFill>
                  <a:srgbClr val="FF0000"/>
                </a:solidFill>
                <a:latin typeface="Times New Roman" pitchFamily="18" charset="0"/>
                <a:cs typeface="Times New Roman" pitchFamily="18" charset="0"/>
              </a:rPr>
              <a:t>+ </a:t>
            </a:r>
            <a:r>
              <a:rPr lang="tr-TR" sz="1600" dirty="0" smtClean="0">
                <a:solidFill>
                  <a:srgbClr val="FF0000"/>
                </a:solidFill>
                <a:latin typeface="Times New Roman" pitchFamily="18" charset="0"/>
                <a:cs typeface="Times New Roman" pitchFamily="18" charset="0"/>
              </a:rPr>
              <a:t>, K</a:t>
            </a:r>
            <a:r>
              <a:rPr lang="tr-TR" sz="1600" baseline="30000" dirty="0" smtClean="0">
                <a:solidFill>
                  <a:srgbClr val="FF0000"/>
                </a:solidFill>
                <a:latin typeface="Times New Roman" pitchFamily="18" charset="0"/>
                <a:cs typeface="Times New Roman" pitchFamily="18" charset="0"/>
              </a:rPr>
              <a:t>+</a:t>
            </a:r>
            <a:r>
              <a:rPr lang="tr-TR" sz="1600" dirty="0" smtClean="0">
                <a:solidFill>
                  <a:srgbClr val="FF0000"/>
                </a:solidFill>
                <a:latin typeface="Times New Roman" pitchFamily="18" charset="0"/>
                <a:cs typeface="Times New Roman" pitchFamily="18" charset="0"/>
              </a:rPr>
              <a:t>, </a:t>
            </a:r>
            <a:r>
              <a:rPr lang="tr-TR" sz="1600" dirty="0">
                <a:solidFill>
                  <a:srgbClr val="FF0000"/>
                </a:solidFill>
                <a:latin typeface="Times New Roman" pitchFamily="18" charset="0"/>
                <a:cs typeface="Times New Roman" pitchFamily="18" charset="0"/>
              </a:rPr>
              <a:t>B, Cl</a:t>
            </a:r>
            <a:r>
              <a:rPr lang="tr-TR" sz="1600" baseline="30000" dirty="0" smtClean="0">
                <a:solidFill>
                  <a:srgbClr val="FF0000"/>
                </a:solidFill>
                <a:latin typeface="Times New Roman" pitchFamily="18" charset="0"/>
                <a:cs typeface="Times New Roman" pitchFamily="18" charset="0"/>
              </a:rPr>
              <a:t>–</a:t>
            </a:r>
            <a:r>
              <a:rPr lang="tr-TR" sz="1600" dirty="0" smtClean="0">
                <a:solidFill>
                  <a:srgbClr val="FF0000"/>
                </a:solidFill>
                <a:latin typeface="Times New Roman" pitchFamily="18" charset="0"/>
                <a:cs typeface="Times New Roman" pitchFamily="18" charset="0"/>
              </a:rPr>
              <a:t> , </a:t>
            </a:r>
            <a:r>
              <a:rPr lang="tr-TR" sz="1600" dirty="0" err="1">
                <a:solidFill>
                  <a:srgbClr val="FF0000"/>
                </a:solidFill>
                <a:latin typeface="Times New Roman" pitchFamily="18" charset="0"/>
                <a:cs typeface="Times New Roman" pitchFamily="18" charset="0"/>
              </a:rPr>
              <a:t>pH</a:t>
            </a:r>
            <a:r>
              <a:rPr lang="tr-TR" sz="1600" dirty="0">
                <a:solidFill>
                  <a:srgbClr val="FF0000"/>
                </a:solidFill>
                <a:latin typeface="Times New Roman" pitchFamily="18" charset="0"/>
                <a:cs typeface="Times New Roman" pitchFamily="18" charset="0"/>
              </a:rPr>
              <a:t>, elektriksel iletkenlik (</a:t>
            </a:r>
            <a:r>
              <a:rPr lang="tr-TR" sz="1600" dirty="0" err="1">
                <a:solidFill>
                  <a:srgbClr val="FF0000"/>
                </a:solidFill>
                <a:latin typeface="Times New Roman" pitchFamily="18" charset="0"/>
                <a:cs typeface="Times New Roman" pitchFamily="18" charset="0"/>
              </a:rPr>
              <a:t>ECw</a:t>
            </a:r>
            <a:r>
              <a:rPr lang="tr-TR" sz="1600" dirty="0">
                <a:solidFill>
                  <a:srgbClr val="FF0000"/>
                </a:solidFill>
                <a:latin typeface="Times New Roman" pitchFamily="18" charset="0"/>
                <a:cs typeface="Times New Roman" pitchFamily="18" charset="0"/>
              </a:rPr>
              <a:t>), toplam </a:t>
            </a:r>
            <a:r>
              <a:rPr lang="tr-TR" sz="1600" dirty="0" err="1" smtClean="0">
                <a:solidFill>
                  <a:srgbClr val="FF0000"/>
                </a:solidFill>
                <a:latin typeface="Times New Roman" pitchFamily="18" charset="0"/>
                <a:cs typeface="Times New Roman" pitchFamily="18" charset="0"/>
              </a:rPr>
              <a:t>koliformlar</a:t>
            </a:r>
            <a:r>
              <a:rPr lang="tr-TR" sz="1600" dirty="0" smtClean="0">
                <a:solidFill>
                  <a:srgbClr val="FF0000"/>
                </a:solidFill>
                <a:latin typeface="Times New Roman" pitchFamily="18" charset="0"/>
                <a:cs typeface="Times New Roman" pitchFamily="18" charset="0"/>
              </a:rPr>
              <a:t>, </a:t>
            </a:r>
            <a:r>
              <a:rPr lang="tr-TR" sz="1600" dirty="0" err="1">
                <a:solidFill>
                  <a:srgbClr val="FF0000"/>
                </a:solidFill>
                <a:latin typeface="Times New Roman" pitchFamily="18" charset="0"/>
                <a:cs typeface="Times New Roman" pitchFamily="18" charset="0"/>
              </a:rPr>
              <a:t>Escherichia</a:t>
            </a:r>
            <a:r>
              <a:rPr lang="tr-TR" sz="1600" dirty="0">
                <a:solidFill>
                  <a:srgbClr val="FF0000"/>
                </a:solidFill>
                <a:latin typeface="Times New Roman" pitchFamily="18" charset="0"/>
                <a:cs typeface="Times New Roman" pitchFamily="18" charset="0"/>
              </a:rPr>
              <a:t> </a:t>
            </a:r>
            <a:r>
              <a:rPr lang="tr-TR" sz="1600" dirty="0" err="1">
                <a:solidFill>
                  <a:srgbClr val="FF0000"/>
                </a:solidFill>
                <a:latin typeface="Times New Roman" pitchFamily="18" charset="0"/>
                <a:cs typeface="Times New Roman" pitchFamily="18" charset="0"/>
              </a:rPr>
              <a:t>coli</a:t>
            </a:r>
            <a:r>
              <a:rPr lang="tr-TR" sz="1600" dirty="0">
                <a:solidFill>
                  <a:srgbClr val="FF0000"/>
                </a:solidFill>
                <a:latin typeface="Times New Roman" pitchFamily="18" charset="0"/>
                <a:cs typeface="Times New Roman" pitchFamily="18" charset="0"/>
              </a:rPr>
              <a:t>, </a:t>
            </a:r>
            <a:r>
              <a:rPr lang="tr-TR" sz="1600" dirty="0" err="1">
                <a:solidFill>
                  <a:srgbClr val="FF0000"/>
                </a:solidFill>
                <a:latin typeface="Times New Roman" pitchFamily="18" charset="0"/>
                <a:cs typeface="Times New Roman" pitchFamily="18" charset="0"/>
              </a:rPr>
              <a:t>fekal</a:t>
            </a:r>
            <a:r>
              <a:rPr lang="tr-TR" sz="1600" dirty="0">
                <a:solidFill>
                  <a:srgbClr val="FF0000"/>
                </a:solidFill>
                <a:latin typeface="Times New Roman" pitchFamily="18" charset="0"/>
                <a:cs typeface="Times New Roman" pitchFamily="18" charset="0"/>
              </a:rPr>
              <a:t> Streptokoklar ve </a:t>
            </a:r>
            <a:r>
              <a:rPr lang="tr-TR" sz="1600" dirty="0" err="1">
                <a:solidFill>
                  <a:srgbClr val="FF0000"/>
                </a:solidFill>
                <a:latin typeface="Times New Roman" pitchFamily="18" charset="0"/>
                <a:cs typeface="Times New Roman" pitchFamily="18" charset="0"/>
              </a:rPr>
              <a:t>Salmonella</a:t>
            </a:r>
            <a:r>
              <a:rPr lang="tr-TR" sz="1600" dirty="0" smtClean="0">
                <a:solidFill>
                  <a:srgbClr val="FF0000"/>
                </a:solidFill>
                <a:latin typeface="Times New Roman" pitchFamily="18" charset="0"/>
                <a:cs typeface="Times New Roman" pitchFamily="18" charset="0"/>
              </a:rPr>
              <a:t>.</a:t>
            </a:r>
          </a:p>
          <a:p>
            <a:pPr algn="just"/>
            <a:endParaRPr lang="tr-TR" sz="1600" dirty="0">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Her mahsul döngüsünden önce ve sonra, her 0.2 m'de azalan derinliklerde, </a:t>
            </a:r>
            <a:r>
              <a:rPr lang="tr-TR" sz="1600" dirty="0" smtClean="0">
                <a:latin typeface="Times New Roman" pitchFamily="18" charset="0"/>
                <a:cs typeface="Times New Roman" pitchFamily="18" charset="0"/>
              </a:rPr>
              <a:t>toprak </a:t>
            </a:r>
            <a:r>
              <a:rPr lang="tr-TR" sz="1600" dirty="0">
                <a:latin typeface="Times New Roman" pitchFamily="18" charset="0"/>
                <a:cs typeface="Times New Roman" pitchFamily="18" charset="0"/>
              </a:rPr>
              <a:t>numuneleri alındı. </a:t>
            </a: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marL="285750" indent="-285750" algn="just">
              <a:buClr>
                <a:srgbClr val="FF0000"/>
              </a:buClr>
              <a:buFont typeface="Wingdings" pitchFamily="2" charset="2"/>
              <a:buChar char="v"/>
            </a:pPr>
            <a:r>
              <a:rPr lang="tr-TR" sz="1600" dirty="0" smtClean="0">
                <a:latin typeface="Times New Roman" pitchFamily="18" charset="0"/>
                <a:cs typeface="Times New Roman" pitchFamily="18" charset="0"/>
              </a:rPr>
              <a:t>Azot </a:t>
            </a:r>
            <a:r>
              <a:rPr lang="tr-TR" sz="1600" dirty="0">
                <a:latin typeface="Times New Roman" pitchFamily="18" charset="0"/>
                <a:cs typeface="Times New Roman" pitchFamily="18" charset="0"/>
              </a:rPr>
              <a:t>(N), fosfor (P</a:t>
            </a:r>
            <a:r>
              <a:rPr lang="tr-TR" sz="1600" baseline="-25000" dirty="0">
                <a:latin typeface="Times New Roman" pitchFamily="18" charset="0"/>
                <a:cs typeface="Times New Roman" pitchFamily="18" charset="0"/>
              </a:rPr>
              <a:t>2</a:t>
            </a:r>
            <a:r>
              <a:rPr lang="tr-TR" sz="1600" dirty="0">
                <a:latin typeface="Times New Roman" pitchFamily="18" charset="0"/>
                <a:cs typeface="Times New Roman" pitchFamily="18" charset="0"/>
              </a:rPr>
              <a:t>O</a:t>
            </a:r>
            <a:r>
              <a:rPr lang="tr-TR" sz="1600" baseline="-25000" dirty="0">
                <a:latin typeface="Times New Roman" pitchFamily="18" charset="0"/>
                <a:cs typeface="Times New Roman" pitchFamily="18" charset="0"/>
              </a:rPr>
              <a:t>5</a:t>
            </a:r>
            <a:r>
              <a:rPr lang="tr-TR" sz="1600" dirty="0">
                <a:latin typeface="Times New Roman" pitchFamily="18" charset="0"/>
                <a:cs typeface="Times New Roman" pitchFamily="18" charset="0"/>
              </a:rPr>
              <a:t>), organik madde (OM), </a:t>
            </a:r>
            <a:r>
              <a:rPr lang="tr-TR" sz="1600" dirty="0" err="1">
                <a:latin typeface="Times New Roman" pitchFamily="18" charset="0"/>
                <a:cs typeface="Times New Roman" pitchFamily="18" charset="0"/>
              </a:rPr>
              <a:t>pH</a:t>
            </a:r>
            <a:r>
              <a:rPr lang="tr-TR" sz="1600" dirty="0">
                <a:latin typeface="Times New Roman" pitchFamily="18" charset="0"/>
                <a:cs typeface="Times New Roman" pitchFamily="18" charset="0"/>
              </a:rPr>
              <a:t>, </a:t>
            </a:r>
            <a:r>
              <a:rPr lang="tr-TR" sz="1600" dirty="0" smtClean="0">
                <a:latin typeface="Times New Roman" pitchFamily="18" charset="0"/>
                <a:cs typeface="Times New Roman" pitchFamily="18" charset="0"/>
              </a:rPr>
              <a:t>elektriksel </a:t>
            </a:r>
            <a:r>
              <a:rPr lang="tr-TR" sz="1600" dirty="0">
                <a:latin typeface="Times New Roman" pitchFamily="18" charset="0"/>
                <a:cs typeface="Times New Roman" pitchFamily="18" charset="0"/>
              </a:rPr>
              <a:t>iletkenlik (</a:t>
            </a:r>
            <a:r>
              <a:rPr lang="tr-TR" sz="1600" dirty="0" err="1">
                <a:latin typeface="Times New Roman" pitchFamily="18" charset="0"/>
                <a:cs typeface="Times New Roman" pitchFamily="18" charset="0"/>
              </a:rPr>
              <a:t>ECe</a:t>
            </a:r>
            <a:r>
              <a:rPr lang="tr-TR" sz="1600" dirty="0">
                <a:latin typeface="Times New Roman" pitchFamily="18" charset="0"/>
                <a:cs typeface="Times New Roman" pitchFamily="18" charset="0"/>
              </a:rPr>
              <a:t>), sodyum emme oranı (SAR), </a:t>
            </a:r>
            <a:r>
              <a:rPr lang="tr-TR" sz="1600" dirty="0" err="1">
                <a:latin typeface="Times New Roman" pitchFamily="18" charset="0"/>
                <a:cs typeface="Times New Roman" pitchFamily="18" charset="0"/>
              </a:rPr>
              <a:t>alkalinite</a:t>
            </a:r>
            <a:r>
              <a:rPr lang="tr-TR" sz="1600" dirty="0">
                <a:latin typeface="Times New Roman" pitchFamily="18" charset="0"/>
                <a:cs typeface="Times New Roman" pitchFamily="18" charset="0"/>
              </a:rPr>
              <a:t> (CaCO</a:t>
            </a:r>
            <a:r>
              <a:rPr lang="tr-TR" sz="1600" baseline="-25000" dirty="0">
                <a:latin typeface="Times New Roman" pitchFamily="18" charset="0"/>
                <a:cs typeface="Times New Roman" pitchFamily="18" charset="0"/>
              </a:rPr>
              <a:t>3</a:t>
            </a:r>
            <a:r>
              <a:rPr lang="tr-TR" sz="1600" dirty="0">
                <a:latin typeface="Times New Roman" pitchFamily="18" charset="0"/>
                <a:cs typeface="Times New Roman" pitchFamily="18" charset="0"/>
              </a:rPr>
              <a:t> olarak), potasyum (K) ve </a:t>
            </a:r>
            <a:r>
              <a:rPr lang="tr-TR" sz="1600" dirty="0" smtClean="0">
                <a:latin typeface="Times New Roman" pitchFamily="18" charset="0"/>
                <a:cs typeface="Times New Roman" pitchFamily="18" charset="0"/>
              </a:rPr>
              <a:t>sodyum </a:t>
            </a:r>
            <a:r>
              <a:rPr lang="tr-TR" sz="1600" dirty="0">
                <a:latin typeface="Times New Roman" pitchFamily="18" charset="0"/>
                <a:cs typeface="Times New Roman" pitchFamily="18" charset="0"/>
              </a:rPr>
              <a:t>yüzdesi (ESP</a:t>
            </a:r>
            <a:r>
              <a:rPr lang="tr-TR" sz="1600" dirty="0" smtClean="0">
                <a:latin typeface="Times New Roman" pitchFamily="18" charset="0"/>
                <a:cs typeface="Times New Roman" pitchFamily="18" charset="0"/>
              </a:rPr>
              <a:t>).</a:t>
            </a:r>
          </a:p>
          <a:p>
            <a:pPr marL="285750" indent="-285750" algn="just">
              <a:buClr>
                <a:srgbClr val="FF0000"/>
              </a:buClr>
              <a:buFont typeface="Wingdings" pitchFamily="2" charset="2"/>
              <a:buChar char="v"/>
            </a:pPr>
            <a:endParaRPr lang="tr-TR" sz="1600" dirty="0">
              <a:latin typeface="Times New Roman" pitchFamily="18" charset="0"/>
              <a:cs typeface="Times New Roman" pitchFamily="18" charset="0"/>
            </a:endParaRPr>
          </a:p>
          <a:p>
            <a:pPr marL="285750" indent="-285750" algn="just">
              <a:buClr>
                <a:srgbClr val="FF0000"/>
              </a:buClr>
              <a:buFont typeface="Wingdings" pitchFamily="2" charset="2"/>
              <a:buChar char="v"/>
            </a:pPr>
            <a:r>
              <a:rPr lang="tr-TR" sz="1600" dirty="0" smtClean="0">
                <a:latin typeface="Times New Roman" pitchFamily="18" charset="0"/>
                <a:cs typeface="Times New Roman" pitchFamily="18" charset="0"/>
              </a:rPr>
              <a:t>Mikrobiyolojik </a:t>
            </a:r>
            <a:r>
              <a:rPr lang="tr-TR" sz="1600" dirty="0">
                <a:latin typeface="Times New Roman" pitchFamily="18" charset="0"/>
                <a:cs typeface="Times New Roman" pitchFamily="18" charset="0"/>
              </a:rPr>
              <a:t>analizler (toplam ve </a:t>
            </a:r>
            <a:r>
              <a:rPr lang="tr-TR" sz="1600" dirty="0" err="1">
                <a:latin typeface="Times New Roman" pitchFamily="18" charset="0"/>
                <a:cs typeface="Times New Roman" pitchFamily="18" charset="0"/>
              </a:rPr>
              <a:t>fekal</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koliformlar</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fekal</a:t>
            </a:r>
            <a:r>
              <a:rPr lang="tr-TR" sz="1600" dirty="0">
                <a:latin typeface="Times New Roman" pitchFamily="18" charset="0"/>
                <a:cs typeface="Times New Roman" pitchFamily="18" charset="0"/>
              </a:rPr>
              <a:t> Streptokoklar, </a:t>
            </a:r>
            <a:r>
              <a:rPr lang="tr-TR" sz="1600" dirty="0" err="1">
                <a:latin typeface="Times New Roman" pitchFamily="18" charset="0"/>
                <a:cs typeface="Times New Roman" pitchFamily="18" charset="0"/>
              </a:rPr>
              <a:t>Escherichia</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coli</a:t>
            </a:r>
            <a:r>
              <a:rPr lang="tr-TR" sz="1600" dirty="0">
                <a:latin typeface="Times New Roman" pitchFamily="18" charset="0"/>
                <a:cs typeface="Times New Roman" pitchFamily="18" charset="0"/>
              </a:rPr>
              <a:t> ve </a:t>
            </a:r>
            <a:r>
              <a:rPr lang="tr-TR" sz="1600" dirty="0" err="1">
                <a:latin typeface="Times New Roman" pitchFamily="18" charset="0"/>
                <a:cs typeface="Times New Roman" pitchFamily="18" charset="0"/>
              </a:rPr>
              <a:t>Salmonella</a:t>
            </a:r>
            <a:r>
              <a:rPr lang="tr-TR" sz="1600" dirty="0">
                <a:latin typeface="Times New Roman" pitchFamily="18" charset="0"/>
                <a:cs typeface="Times New Roman" pitchFamily="18" charset="0"/>
              </a:rPr>
              <a:t>), 0-0.1 m derinlikteki toprak örneklerinde ve standart yöntemlere göre </a:t>
            </a:r>
            <a:r>
              <a:rPr lang="tr-TR" sz="1600" dirty="0" smtClean="0">
                <a:latin typeface="Times New Roman" pitchFamily="18" charset="0"/>
                <a:cs typeface="Times New Roman" pitchFamily="18" charset="0"/>
              </a:rPr>
              <a:t>domates, </a:t>
            </a:r>
            <a:r>
              <a:rPr lang="tr-TR" sz="1600" dirty="0">
                <a:latin typeface="Times New Roman" pitchFamily="18" charset="0"/>
                <a:cs typeface="Times New Roman" pitchFamily="18" charset="0"/>
              </a:rPr>
              <a:t>rezene başları ve marul üzerinde de </a:t>
            </a:r>
            <a:r>
              <a:rPr lang="tr-TR" sz="1600" dirty="0" smtClean="0">
                <a:latin typeface="Times New Roman" pitchFamily="18" charset="0"/>
                <a:cs typeface="Times New Roman" pitchFamily="18" charset="0"/>
              </a:rPr>
              <a:t>yapılmıştır.</a:t>
            </a:r>
            <a:endParaRPr lang="tr-TR" sz="1600" dirty="0">
              <a:latin typeface="Times New Roman" pitchFamily="18" charset="0"/>
              <a:cs typeface="Times New Roman" pitchFamily="18" charset="0"/>
            </a:endParaRPr>
          </a:p>
          <a:p>
            <a:endParaRPr lang="tr-TR" sz="1600" dirty="0" smtClean="0">
              <a:latin typeface="Times New Roman" pitchFamily="18" charset="0"/>
              <a:cs typeface="Times New Roman" pitchFamily="18" charset="0"/>
            </a:endParaRPr>
          </a:p>
          <a:p>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1397911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673</TotalTime>
  <Words>3488</Words>
  <Application>Microsoft Office PowerPoint</Application>
  <PresentationFormat>Ekran Gösterisi (4:3)</PresentationFormat>
  <Paragraphs>311</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Hava Akımı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SONY</dc:creator>
  <cp:lastModifiedBy>SONY</cp:lastModifiedBy>
  <cp:revision>106</cp:revision>
  <dcterms:created xsi:type="dcterms:W3CDTF">2019-11-03T18:08:52Z</dcterms:created>
  <dcterms:modified xsi:type="dcterms:W3CDTF">2019-11-13T11:20:51Z</dcterms:modified>
</cp:coreProperties>
</file>