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8" r:id="rId3"/>
    <p:sldId id="259" r:id="rId4"/>
    <p:sldId id="257" r:id="rId5"/>
    <p:sldId id="260" r:id="rId6"/>
    <p:sldId id="303" r:id="rId7"/>
    <p:sldId id="304" r:id="rId8"/>
    <p:sldId id="305" r:id="rId9"/>
    <p:sldId id="310" r:id="rId10"/>
    <p:sldId id="306" r:id="rId11"/>
    <p:sldId id="307" r:id="rId12"/>
    <p:sldId id="261" r:id="rId13"/>
    <p:sldId id="262" r:id="rId14"/>
    <p:sldId id="263" r:id="rId15"/>
    <p:sldId id="264" r:id="rId16"/>
    <p:sldId id="265" r:id="rId17"/>
    <p:sldId id="266" r:id="rId18"/>
    <p:sldId id="267" r:id="rId19"/>
    <p:sldId id="309" r:id="rId20"/>
    <p:sldId id="269" r:id="rId21"/>
    <p:sldId id="270" r:id="rId22"/>
    <p:sldId id="271" r:id="rId23"/>
    <p:sldId id="272" r:id="rId24"/>
    <p:sldId id="273" r:id="rId25"/>
    <p:sldId id="274" r:id="rId26"/>
    <p:sldId id="275" r:id="rId27"/>
    <p:sldId id="276" r:id="rId28"/>
    <p:sldId id="258" r:id="rId2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1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582102-B971-46B0-938A-BAF40D5B9A47}"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tr-TR"/>
        </a:p>
      </dgm:t>
    </dgm:pt>
    <dgm:pt modelId="{1F6C53DE-E666-4028-8246-FDC24FBF8A20}">
      <dgm:prSet phldrT="[Metin]" custT="1"/>
      <dgm:spPr/>
      <dgm:t>
        <a:bodyPr/>
        <a:lstStyle/>
        <a:p>
          <a:r>
            <a:rPr lang="tr-TR" sz="4400" dirty="0" smtClean="0"/>
            <a:t>TOKSİKOLOJİ</a:t>
          </a:r>
          <a:endParaRPr lang="tr-TR" sz="4400" dirty="0"/>
        </a:p>
      </dgm:t>
    </dgm:pt>
    <dgm:pt modelId="{76F95503-A7B3-4B4C-870C-D1BED436EBA0}" type="parTrans" cxnId="{5E2CDEB2-2722-47B8-9D53-90E7E0868F5D}">
      <dgm:prSet/>
      <dgm:spPr/>
      <dgm:t>
        <a:bodyPr/>
        <a:lstStyle/>
        <a:p>
          <a:endParaRPr lang="tr-TR"/>
        </a:p>
      </dgm:t>
    </dgm:pt>
    <dgm:pt modelId="{07AB6FA1-FA51-4D65-9E38-6F81810CF79A}" type="sibTrans" cxnId="{5E2CDEB2-2722-47B8-9D53-90E7E0868F5D}">
      <dgm:prSet/>
      <dgm:spPr/>
      <dgm:t>
        <a:bodyPr/>
        <a:lstStyle/>
        <a:p>
          <a:endParaRPr lang="tr-TR"/>
        </a:p>
      </dgm:t>
    </dgm:pt>
    <dgm:pt modelId="{2CB8BF5B-146C-4A91-AF51-A60E655AB5B8}">
      <dgm:prSet phldrT="[Metin]" custT="1"/>
      <dgm:spPr/>
      <dgm:t>
        <a:bodyPr/>
        <a:lstStyle/>
        <a:p>
          <a:r>
            <a:rPr lang="tr-TR" sz="2400" dirty="0" smtClean="0"/>
            <a:t>GENEL TOKSİKOLOJİ</a:t>
          </a:r>
          <a:endParaRPr lang="tr-TR" sz="2400" dirty="0"/>
        </a:p>
      </dgm:t>
    </dgm:pt>
    <dgm:pt modelId="{D0208A89-B89F-4D4F-B7E3-6B7FC9C9CEF5}" type="parTrans" cxnId="{AA674382-3FA5-4CC9-B8DC-6AAF55660BED}">
      <dgm:prSet/>
      <dgm:spPr/>
      <dgm:t>
        <a:bodyPr/>
        <a:lstStyle/>
        <a:p>
          <a:endParaRPr lang="tr-TR"/>
        </a:p>
      </dgm:t>
    </dgm:pt>
    <dgm:pt modelId="{C538F9B9-3CA0-4E26-BAFE-95AD74152B79}" type="sibTrans" cxnId="{AA674382-3FA5-4CC9-B8DC-6AAF55660BED}">
      <dgm:prSet/>
      <dgm:spPr/>
      <dgm:t>
        <a:bodyPr/>
        <a:lstStyle/>
        <a:p>
          <a:endParaRPr lang="tr-TR"/>
        </a:p>
      </dgm:t>
    </dgm:pt>
    <dgm:pt modelId="{2734DDE3-89D6-4F57-A7E9-E48E348EAA9C}">
      <dgm:prSet phldrT="[Metin]" custT="1"/>
      <dgm:spPr/>
      <dgm:t>
        <a:bodyPr/>
        <a:lstStyle/>
        <a:p>
          <a:r>
            <a:rPr lang="tr-TR" sz="2400" dirty="0" smtClean="0"/>
            <a:t>ÖZEL TOKSİKOLOJİ</a:t>
          </a:r>
          <a:endParaRPr lang="tr-TR" sz="2400" dirty="0"/>
        </a:p>
      </dgm:t>
    </dgm:pt>
    <dgm:pt modelId="{45AE6FA5-13D4-42A9-8901-D56564287C3C}" type="parTrans" cxnId="{B800880C-EABD-4267-AA1A-9A9FA2017CA8}">
      <dgm:prSet/>
      <dgm:spPr/>
      <dgm:t>
        <a:bodyPr/>
        <a:lstStyle/>
        <a:p>
          <a:endParaRPr lang="tr-TR"/>
        </a:p>
      </dgm:t>
    </dgm:pt>
    <dgm:pt modelId="{B28997B2-8689-407C-9D79-DEFB5CA8E28D}" type="sibTrans" cxnId="{B800880C-EABD-4267-AA1A-9A9FA2017CA8}">
      <dgm:prSet/>
      <dgm:spPr/>
      <dgm:t>
        <a:bodyPr/>
        <a:lstStyle/>
        <a:p>
          <a:endParaRPr lang="tr-TR"/>
        </a:p>
      </dgm:t>
    </dgm:pt>
    <dgm:pt modelId="{D7B7A177-21FB-4595-AEB7-654BA973C9B4}" type="pres">
      <dgm:prSet presAssocID="{57582102-B971-46B0-938A-BAF40D5B9A47}" presName="hierChild1" presStyleCnt="0">
        <dgm:presLayoutVars>
          <dgm:orgChart val="1"/>
          <dgm:chPref val="1"/>
          <dgm:dir/>
          <dgm:animOne val="branch"/>
          <dgm:animLvl val="lvl"/>
          <dgm:resizeHandles/>
        </dgm:presLayoutVars>
      </dgm:prSet>
      <dgm:spPr/>
      <dgm:t>
        <a:bodyPr/>
        <a:lstStyle/>
        <a:p>
          <a:endParaRPr lang="tr-TR"/>
        </a:p>
      </dgm:t>
    </dgm:pt>
    <dgm:pt modelId="{E7FC94BC-F201-45CF-8EE0-0CA906251A9B}" type="pres">
      <dgm:prSet presAssocID="{1F6C53DE-E666-4028-8246-FDC24FBF8A20}" presName="hierRoot1" presStyleCnt="0">
        <dgm:presLayoutVars>
          <dgm:hierBranch val="init"/>
        </dgm:presLayoutVars>
      </dgm:prSet>
      <dgm:spPr/>
    </dgm:pt>
    <dgm:pt modelId="{CFFABF9F-2D83-4667-8885-D9590FCBC129}" type="pres">
      <dgm:prSet presAssocID="{1F6C53DE-E666-4028-8246-FDC24FBF8A20}" presName="rootComposite1" presStyleCnt="0"/>
      <dgm:spPr/>
    </dgm:pt>
    <dgm:pt modelId="{0D407FDA-E832-4097-8016-CF22F11024F6}" type="pres">
      <dgm:prSet presAssocID="{1F6C53DE-E666-4028-8246-FDC24FBF8A20}" presName="rootText1" presStyleLbl="node0" presStyleIdx="0" presStyleCnt="1" custScaleY="55858">
        <dgm:presLayoutVars>
          <dgm:chPref val="3"/>
        </dgm:presLayoutVars>
      </dgm:prSet>
      <dgm:spPr/>
      <dgm:t>
        <a:bodyPr/>
        <a:lstStyle/>
        <a:p>
          <a:endParaRPr lang="tr-TR"/>
        </a:p>
      </dgm:t>
    </dgm:pt>
    <dgm:pt modelId="{69B67314-D899-4C33-8AF8-40CED06D3372}" type="pres">
      <dgm:prSet presAssocID="{1F6C53DE-E666-4028-8246-FDC24FBF8A20}" presName="rootConnector1" presStyleLbl="node1" presStyleIdx="0" presStyleCnt="0"/>
      <dgm:spPr/>
      <dgm:t>
        <a:bodyPr/>
        <a:lstStyle/>
        <a:p>
          <a:endParaRPr lang="tr-TR"/>
        </a:p>
      </dgm:t>
    </dgm:pt>
    <dgm:pt modelId="{837CC8A1-E6E8-48F8-AF77-6A33509F0554}" type="pres">
      <dgm:prSet presAssocID="{1F6C53DE-E666-4028-8246-FDC24FBF8A20}" presName="hierChild2" presStyleCnt="0"/>
      <dgm:spPr/>
    </dgm:pt>
    <dgm:pt modelId="{81CBF4A0-FD9F-403F-A01E-1EF70B3F359D}" type="pres">
      <dgm:prSet presAssocID="{D0208A89-B89F-4D4F-B7E3-6B7FC9C9CEF5}" presName="Name37" presStyleLbl="parChTrans1D2" presStyleIdx="0" presStyleCnt="2"/>
      <dgm:spPr/>
      <dgm:t>
        <a:bodyPr/>
        <a:lstStyle/>
        <a:p>
          <a:endParaRPr lang="tr-TR"/>
        </a:p>
      </dgm:t>
    </dgm:pt>
    <dgm:pt modelId="{3459737A-15FD-45CB-AD6A-9D4491B464FA}" type="pres">
      <dgm:prSet presAssocID="{2CB8BF5B-146C-4A91-AF51-A60E655AB5B8}" presName="hierRoot2" presStyleCnt="0">
        <dgm:presLayoutVars>
          <dgm:hierBranch val="init"/>
        </dgm:presLayoutVars>
      </dgm:prSet>
      <dgm:spPr/>
    </dgm:pt>
    <dgm:pt modelId="{409D631D-DD09-4C08-81A6-E66F2464C154}" type="pres">
      <dgm:prSet presAssocID="{2CB8BF5B-146C-4A91-AF51-A60E655AB5B8}" presName="rootComposite" presStyleCnt="0"/>
      <dgm:spPr/>
    </dgm:pt>
    <dgm:pt modelId="{4F6CC050-F207-448D-A94C-90D01C20A788}" type="pres">
      <dgm:prSet presAssocID="{2CB8BF5B-146C-4A91-AF51-A60E655AB5B8}" presName="rootText" presStyleLbl="node2" presStyleIdx="0" presStyleCnt="2" custScaleY="30345" custLinFactNeighborY="427">
        <dgm:presLayoutVars>
          <dgm:chPref val="3"/>
        </dgm:presLayoutVars>
      </dgm:prSet>
      <dgm:spPr/>
      <dgm:t>
        <a:bodyPr/>
        <a:lstStyle/>
        <a:p>
          <a:endParaRPr lang="tr-TR"/>
        </a:p>
      </dgm:t>
    </dgm:pt>
    <dgm:pt modelId="{05FDA7EF-FBD8-4BCC-A7C7-0D4138DFBD49}" type="pres">
      <dgm:prSet presAssocID="{2CB8BF5B-146C-4A91-AF51-A60E655AB5B8}" presName="rootConnector" presStyleLbl="node2" presStyleIdx="0" presStyleCnt="2"/>
      <dgm:spPr/>
      <dgm:t>
        <a:bodyPr/>
        <a:lstStyle/>
        <a:p>
          <a:endParaRPr lang="tr-TR"/>
        </a:p>
      </dgm:t>
    </dgm:pt>
    <dgm:pt modelId="{535E01B2-EF95-4AF6-8676-7BB95AB9F139}" type="pres">
      <dgm:prSet presAssocID="{2CB8BF5B-146C-4A91-AF51-A60E655AB5B8}" presName="hierChild4" presStyleCnt="0"/>
      <dgm:spPr/>
    </dgm:pt>
    <dgm:pt modelId="{16F808AF-7ED6-4D1E-878B-D21BB52712FA}" type="pres">
      <dgm:prSet presAssocID="{2CB8BF5B-146C-4A91-AF51-A60E655AB5B8}" presName="hierChild5" presStyleCnt="0"/>
      <dgm:spPr/>
    </dgm:pt>
    <dgm:pt modelId="{C11AE1F5-0A10-4F62-AAFF-E8BE3CB56023}" type="pres">
      <dgm:prSet presAssocID="{45AE6FA5-13D4-42A9-8901-D56564287C3C}" presName="Name37" presStyleLbl="parChTrans1D2" presStyleIdx="1" presStyleCnt="2"/>
      <dgm:spPr/>
      <dgm:t>
        <a:bodyPr/>
        <a:lstStyle/>
        <a:p>
          <a:endParaRPr lang="tr-TR"/>
        </a:p>
      </dgm:t>
    </dgm:pt>
    <dgm:pt modelId="{E83B5D72-93B3-4011-AAF5-E9B2AECF40D1}" type="pres">
      <dgm:prSet presAssocID="{2734DDE3-89D6-4F57-A7E9-E48E348EAA9C}" presName="hierRoot2" presStyleCnt="0">
        <dgm:presLayoutVars>
          <dgm:hierBranch val="init"/>
        </dgm:presLayoutVars>
      </dgm:prSet>
      <dgm:spPr/>
    </dgm:pt>
    <dgm:pt modelId="{35A6BE58-F05F-4BD7-A996-9C39540569F2}" type="pres">
      <dgm:prSet presAssocID="{2734DDE3-89D6-4F57-A7E9-E48E348EAA9C}" presName="rootComposite" presStyleCnt="0"/>
      <dgm:spPr/>
    </dgm:pt>
    <dgm:pt modelId="{08F516B6-51D6-42D7-8042-BA46D0C063ED}" type="pres">
      <dgm:prSet presAssocID="{2734DDE3-89D6-4F57-A7E9-E48E348EAA9C}" presName="rootText" presStyleLbl="node2" presStyleIdx="1" presStyleCnt="2" custScaleX="96507" custScaleY="30375" custLinFactNeighborY="501">
        <dgm:presLayoutVars>
          <dgm:chPref val="3"/>
        </dgm:presLayoutVars>
      </dgm:prSet>
      <dgm:spPr/>
      <dgm:t>
        <a:bodyPr/>
        <a:lstStyle/>
        <a:p>
          <a:endParaRPr lang="tr-TR"/>
        </a:p>
      </dgm:t>
    </dgm:pt>
    <dgm:pt modelId="{4D17CE1E-78D3-4518-A737-B72F8646E467}" type="pres">
      <dgm:prSet presAssocID="{2734DDE3-89D6-4F57-A7E9-E48E348EAA9C}" presName="rootConnector" presStyleLbl="node2" presStyleIdx="1" presStyleCnt="2"/>
      <dgm:spPr/>
      <dgm:t>
        <a:bodyPr/>
        <a:lstStyle/>
        <a:p>
          <a:endParaRPr lang="tr-TR"/>
        </a:p>
      </dgm:t>
    </dgm:pt>
    <dgm:pt modelId="{05195F1C-762E-44D7-834E-EC25194A3720}" type="pres">
      <dgm:prSet presAssocID="{2734DDE3-89D6-4F57-A7E9-E48E348EAA9C}" presName="hierChild4" presStyleCnt="0"/>
      <dgm:spPr/>
    </dgm:pt>
    <dgm:pt modelId="{999B5B0C-D5AC-490D-8D46-4707A0F1E698}" type="pres">
      <dgm:prSet presAssocID="{2734DDE3-89D6-4F57-A7E9-E48E348EAA9C}" presName="hierChild5" presStyleCnt="0"/>
      <dgm:spPr/>
    </dgm:pt>
    <dgm:pt modelId="{5CFD6AFA-A8D3-4CF2-AB2B-E31EB3F23EDC}" type="pres">
      <dgm:prSet presAssocID="{1F6C53DE-E666-4028-8246-FDC24FBF8A20}" presName="hierChild3" presStyleCnt="0"/>
      <dgm:spPr/>
    </dgm:pt>
  </dgm:ptLst>
  <dgm:cxnLst>
    <dgm:cxn modelId="{A69D0C7E-AFAE-41B4-A45D-CE4CD1B27D2C}" type="presOf" srcId="{45AE6FA5-13D4-42A9-8901-D56564287C3C}" destId="{C11AE1F5-0A10-4F62-AAFF-E8BE3CB56023}" srcOrd="0" destOrd="0" presId="urn:microsoft.com/office/officeart/2005/8/layout/orgChart1"/>
    <dgm:cxn modelId="{52E3DDC7-B00A-43F0-9500-AAE3B95E229D}" type="presOf" srcId="{2CB8BF5B-146C-4A91-AF51-A60E655AB5B8}" destId="{05FDA7EF-FBD8-4BCC-A7C7-0D4138DFBD49}" srcOrd="1" destOrd="0" presId="urn:microsoft.com/office/officeart/2005/8/layout/orgChart1"/>
    <dgm:cxn modelId="{F8924AB6-AA84-4D63-88C7-E5D437BF6ED2}" type="presOf" srcId="{2734DDE3-89D6-4F57-A7E9-E48E348EAA9C}" destId="{4D17CE1E-78D3-4518-A737-B72F8646E467}" srcOrd="1" destOrd="0" presId="urn:microsoft.com/office/officeart/2005/8/layout/orgChart1"/>
    <dgm:cxn modelId="{1AE55A81-4060-4F0B-83D7-5D62FD7B9560}" type="presOf" srcId="{1F6C53DE-E666-4028-8246-FDC24FBF8A20}" destId="{69B67314-D899-4C33-8AF8-40CED06D3372}" srcOrd="1" destOrd="0" presId="urn:microsoft.com/office/officeart/2005/8/layout/orgChart1"/>
    <dgm:cxn modelId="{638C916D-32B5-494C-9283-0AC7352D28A3}" type="presOf" srcId="{1F6C53DE-E666-4028-8246-FDC24FBF8A20}" destId="{0D407FDA-E832-4097-8016-CF22F11024F6}" srcOrd="0" destOrd="0" presId="urn:microsoft.com/office/officeart/2005/8/layout/orgChart1"/>
    <dgm:cxn modelId="{E165BA16-C575-402B-980C-0FC3EE408DEA}" type="presOf" srcId="{57582102-B971-46B0-938A-BAF40D5B9A47}" destId="{D7B7A177-21FB-4595-AEB7-654BA973C9B4}" srcOrd="0" destOrd="0" presId="urn:microsoft.com/office/officeart/2005/8/layout/orgChart1"/>
    <dgm:cxn modelId="{00868F45-48FB-434B-98EA-99156376FFC6}" type="presOf" srcId="{2CB8BF5B-146C-4A91-AF51-A60E655AB5B8}" destId="{4F6CC050-F207-448D-A94C-90D01C20A788}" srcOrd="0" destOrd="0" presId="urn:microsoft.com/office/officeart/2005/8/layout/orgChart1"/>
    <dgm:cxn modelId="{5E2CDEB2-2722-47B8-9D53-90E7E0868F5D}" srcId="{57582102-B971-46B0-938A-BAF40D5B9A47}" destId="{1F6C53DE-E666-4028-8246-FDC24FBF8A20}" srcOrd="0" destOrd="0" parTransId="{76F95503-A7B3-4B4C-870C-D1BED436EBA0}" sibTransId="{07AB6FA1-FA51-4D65-9E38-6F81810CF79A}"/>
    <dgm:cxn modelId="{9A1F8A74-C457-472B-AB6A-46029A7FC8E0}" type="presOf" srcId="{2734DDE3-89D6-4F57-A7E9-E48E348EAA9C}" destId="{08F516B6-51D6-42D7-8042-BA46D0C063ED}" srcOrd="0" destOrd="0" presId="urn:microsoft.com/office/officeart/2005/8/layout/orgChart1"/>
    <dgm:cxn modelId="{B800880C-EABD-4267-AA1A-9A9FA2017CA8}" srcId="{1F6C53DE-E666-4028-8246-FDC24FBF8A20}" destId="{2734DDE3-89D6-4F57-A7E9-E48E348EAA9C}" srcOrd="1" destOrd="0" parTransId="{45AE6FA5-13D4-42A9-8901-D56564287C3C}" sibTransId="{B28997B2-8689-407C-9D79-DEFB5CA8E28D}"/>
    <dgm:cxn modelId="{45EC89D6-B5A2-4C7F-BBCC-0D0BB6DC0B66}" type="presOf" srcId="{D0208A89-B89F-4D4F-B7E3-6B7FC9C9CEF5}" destId="{81CBF4A0-FD9F-403F-A01E-1EF70B3F359D}" srcOrd="0" destOrd="0" presId="urn:microsoft.com/office/officeart/2005/8/layout/orgChart1"/>
    <dgm:cxn modelId="{AA674382-3FA5-4CC9-B8DC-6AAF55660BED}" srcId="{1F6C53DE-E666-4028-8246-FDC24FBF8A20}" destId="{2CB8BF5B-146C-4A91-AF51-A60E655AB5B8}" srcOrd="0" destOrd="0" parTransId="{D0208A89-B89F-4D4F-B7E3-6B7FC9C9CEF5}" sibTransId="{C538F9B9-3CA0-4E26-BAFE-95AD74152B79}"/>
    <dgm:cxn modelId="{A9038726-5D54-49F2-B23F-5AD92AD59DCD}" type="presParOf" srcId="{D7B7A177-21FB-4595-AEB7-654BA973C9B4}" destId="{E7FC94BC-F201-45CF-8EE0-0CA906251A9B}" srcOrd="0" destOrd="0" presId="urn:microsoft.com/office/officeart/2005/8/layout/orgChart1"/>
    <dgm:cxn modelId="{B786B4D0-9619-4743-8E12-1AF0F28CBC21}" type="presParOf" srcId="{E7FC94BC-F201-45CF-8EE0-0CA906251A9B}" destId="{CFFABF9F-2D83-4667-8885-D9590FCBC129}" srcOrd="0" destOrd="0" presId="urn:microsoft.com/office/officeart/2005/8/layout/orgChart1"/>
    <dgm:cxn modelId="{0FC99D27-6310-401E-8F10-A8ECA07B9EEA}" type="presParOf" srcId="{CFFABF9F-2D83-4667-8885-D9590FCBC129}" destId="{0D407FDA-E832-4097-8016-CF22F11024F6}" srcOrd="0" destOrd="0" presId="urn:microsoft.com/office/officeart/2005/8/layout/orgChart1"/>
    <dgm:cxn modelId="{085F0A56-52EE-49AB-AFCE-839FD0CAFB94}" type="presParOf" srcId="{CFFABF9F-2D83-4667-8885-D9590FCBC129}" destId="{69B67314-D899-4C33-8AF8-40CED06D3372}" srcOrd="1" destOrd="0" presId="urn:microsoft.com/office/officeart/2005/8/layout/orgChart1"/>
    <dgm:cxn modelId="{380339AC-1B1E-4A9B-984B-B45AD9B6EF35}" type="presParOf" srcId="{E7FC94BC-F201-45CF-8EE0-0CA906251A9B}" destId="{837CC8A1-E6E8-48F8-AF77-6A33509F0554}" srcOrd="1" destOrd="0" presId="urn:microsoft.com/office/officeart/2005/8/layout/orgChart1"/>
    <dgm:cxn modelId="{0B42D2C5-2DF3-406D-A382-558FF08D2C51}" type="presParOf" srcId="{837CC8A1-E6E8-48F8-AF77-6A33509F0554}" destId="{81CBF4A0-FD9F-403F-A01E-1EF70B3F359D}" srcOrd="0" destOrd="0" presId="urn:microsoft.com/office/officeart/2005/8/layout/orgChart1"/>
    <dgm:cxn modelId="{71F8FCAD-E324-495E-B96F-24863F81E877}" type="presParOf" srcId="{837CC8A1-E6E8-48F8-AF77-6A33509F0554}" destId="{3459737A-15FD-45CB-AD6A-9D4491B464FA}" srcOrd="1" destOrd="0" presId="urn:microsoft.com/office/officeart/2005/8/layout/orgChart1"/>
    <dgm:cxn modelId="{2B51EE58-A199-4EDA-B2EE-417DA9251BBA}" type="presParOf" srcId="{3459737A-15FD-45CB-AD6A-9D4491B464FA}" destId="{409D631D-DD09-4C08-81A6-E66F2464C154}" srcOrd="0" destOrd="0" presId="urn:microsoft.com/office/officeart/2005/8/layout/orgChart1"/>
    <dgm:cxn modelId="{C43CB27C-AED0-450E-BD77-C1788EA96B19}" type="presParOf" srcId="{409D631D-DD09-4C08-81A6-E66F2464C154}" destId="{4F6CC050-F207-448D-A94C-90D01C20A788}" srcOrd="0" destOrd="0" presId="urn:microsoft.com/office/officeart/2005/8/layout/orgChart1"/>
    <dgm:cxn modelId="{71FCEF61-9DF0-4942-A2BF-75525B173959}" type="presParOf" srcId="{409D631D-DD09-4C08-81A6-E66F2464C154}" destId="{05FDA7EF-FBD8-4BCC-A7C7-0D4138DFBD49}" srcOrd="1" destOrd="0" presId="urn:microsoft.com/office/officeart/2005/8/layout/orgChart1"/>
    <dgm:cxn modelId="{06F6B2AB-4E67-47DE-8BB0-6E1FDEFBEF67}" type="presParOf" srcId="{3459737A-15FD-45CB-AD6A-9D4491B464FA}" destId="{535E01B2-EF95-4AF6-8676-7BB95AB9F139}" srcOrd="1" destOrd="0" presId="urn:microsoft.com/office/officeart/2005/8/layout/orgChart1"/>
    <dgm:cxn modelId="{377364BD-7036-4694-AFEB-FF222FE35964}" type="presParOf" srcId="{3459737A-15FD-45CB-AD6A-9D4491B464FA}" destId="{16F808AF-7ED6-4D1E-878B-D21BB52712FA}" srcOrd="2" destOrd="0" presId="urn:microsoft.com/office/officeart/2005/8/layout/orgChart1"/>
    <dgm:cxn modelId="{9D1EE370-2491-4388-92F5-C1D5CD99D5B2}" type="presParOf" srcId="{837CC8A1-E6E8-48F8-AF77-6A33509F0554}" destId="{C11AE1F5-0A10-4F62-AAFF-E8BE3CB56023}" srcOrd="2" destOrd="0" presId="urn:microsoft.com/office/officeart/2005/8/layout/orgChart1"/>
    <dgm:cxn modelId="{33117877-A889-421D-B569-AB518E2AA40A}" type="presParOf" srcId="{837CC8A1-E6E8-48F8-AF77-6A33509F0554}" destId="{E83B5D72-93B3-4011-AAF5-E9B2AECF40D1}" srcOrd="3" destOrd="0" presId="urn:microsoft.com/office/officeart/2005/8/layout/orgChart1"/>
    <dgm:cxn modelId="{A838B86C-2B8F-43C6-B1B6-334ABF07A71E}" type="presParOf" srcId="{E83B5D72-93B3-4011-AAF5-E9B2AECF40D1}" destId="{35A6BE58-F05F-4BD7-A996-9C39540569F2}" srcOrd="0" destOrd="0" presId="urn:microsoft.com/office/officeart/2005/8/layout/orgChart1"/>
    <dgm:cxn modelId="{A9204545-2820-4416-92E1-5065B07BA869}" type="presParOf" srcId="{35A6BE58-F05F-4BD7-A996-9C39540569F2}" destId="{08F516B6-51D6-42D7-8042-BA46D0C063ED}" srcOrd="0" destOrd="0" presId="urn:microsoft.com/office/officeart/2005/8/layout/orgChart1"/>
    <dgm:cxn modelId="{CC1E0BD8-446F-4863-B89D-4714CF9689A7}" type="presParOf" srcId="{35A6BE58-F05F-4BD7-A996-9C39540569F2}" destId="{4D17CE1E-78D3-4518-A737-B72F8646E467}" srcOrd="1" destOrd="0" presId="urn:microsoft.com/office/officeart/2005/8/layout/orgChart1"/>
    <dgm:cxn modelId="{CBFAC3B8-D71B-47D8-A3F4-C8C70754F1F0}" type="presParOf" srcId="{E83B5D72-93B3-4011-AAF5-E9B2AECF40D1}" destId="{05195F1C-762E-44D7-834E-EC25194A3720}" srcOrd="1" destOrd="0" presId="urn:microsoft.com/office/officeart/2005/8/layout/orgChart1"/>
    <dgm:cxn modelId="{333352BC-14CF-4BE7-A1C6-FCF14E9DB4AB}" type="presParOf" srcId="{E83B5D72-93B3-4011-AAF5-E9B2AECF40D1}" destId="{999B5B0C-D5AC-490D-8D46-4707A0F1E698}" srcOrd="2" destOrd="0" presId="urn:microsoft.com/office/officeart/2005/8/layout/orgChart1"/>
    <dgm:cxn modelId="{1F26350B-E65D-49B8-8BA5-7F998C95D8AC}" type="presParOf" srcId="{E7FC94BC-F201-45CF-8EE0-0CA906251A9B}" destId="{5CFD6AFA-A8D3-4CF2-AB2B-E31EB3F23ED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184D353-93C5-48E8-B39A-0C53748A6565}"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tr-TR"/>
        </a:p>
      </dgm:t>
    </dgm:pt>
    <dgm:pt modelId="{2CF1F270-C965-4AA3-B1D0-A96D8F7D3BED}">
      <dgm:prSet phldrT="[Metin]" custT="1"/>
      <dgm:spPr/>
      <dgm:t>
        <a:bodyPr/>
        <a:lstStyle/>
        <a:p>
          <a:r>
            <a:rPr lang="tr-TR" sz="3200" dirty="0" smtClean="0"/>
            <a:t>ZEHİRLENME TÜRLERİ</a:t>
          </a:r>
          <a:endParaRPr lang="tr-TR" sz="3200" dirty="0"/>
        </a:p>
      </dgm:t>
    </dgm:pt>
    <dgm:pt modelId="{EB019FD2-B069-40DA-9E50-8EC1E4D0F5A5}" type="parTrans" cxnId="{B3B9DF02-9260-4DC8-AD59-DC9156049AC4}">
      <dgm:prSet/>
      <dgm:spPr/>
      <dgm:t>
        <a:bodyPr/>
        <a:lstStyle/>
        <a:p>
          <a:endParaRPr lang="tr-TR"/>
        </a:p>
      </dgm:t>
    </dgm:pt>
    <dgm:pt modelId="{B6238D63-A773-42FB-AF17-2FA6A3C0F976}" type="sibTrans" cxnId="{B3B9DF02-9260-4DC8-AD59-DC9156049AC4}">
      <dgm:prSet/>
      <dgm:spPr/>
      <dgm:t>
        <a:bodyPr/>
        <a:lstStyle/>
        <a:p>
          <a:endParaRPr lang="tr-TR"/>
        </a:p>
      </dgm:t>
    </dgm:pt>
    <dgm:pt modelId="{C9622ABF-3401-4D15-969D-61541BF8F9F7}">
      <dgm:prSet phldrT="[Metin]"/>
      <dgm:spPr/>
      <dgm:t>
        <a:bodyPr/>
        <a:lstStyle/>
        <a:p>
          <a:r>
            <a:rPr lang="tr-TR" dirty="0" smtClean="0"/>
            <a:t>AKUT ZEHİRLENME</a:t>
          </a:r>
          <a:endParaRPr lang="tr-TR" dirty="0"/>
        </a:p>
      </dgm:t>
    </dgm:pt>
    <dgm:pt modelId="{E02D26D0-5BEE-44E8-8F87-22B861BB894E}" type="parTrans" cxnId="{0B48B395-4139-413D-9217-E6CFB6CABC0F}">
      <dgm:prSet/>
      <dgm:spPr/>
      <dgm:t>
        <a:bodyPr/>
        <a:lstStyle/>
        <a:p>
          <a:endParaRPr lang="tr-TR"/>
        </a:p>
      </dgm:t>
    </dgm:pt>
    <dgm:pt modelId="{E6A93240-1F45-4E1E-954D-8F2B328875C9}" type="sibTrans" cxnId="{0B48B395-4139-413D-9217-E6CFB6CABC0F}">
      <dgm:prSet/>
      <dgm:spPr/>
      <dgm:t>
        <a:bodyPr/>
        <a:lstStyle/>
        <a:p>
          <a:endParaRPr lang="tr-TR"/>
        </a:p>
      </dgm:t>
    </dgm:pt>
    <dgm:pt modelId="{37355447-C956-4CDB-9E7B-6B296810DE2C}">
      <dgm:prSet phldrT="[Metin]"/>
      <dgm:spPr/>
      <dgm:t>
        <a:bodyPr/>
        <a:lstStyle/>
        <a:p>
          <a:r>
            <a:rPr lang="tr-TR" dirty="0" smtClean="0"/>
            <a:t>SUB-AKUT ZEHİRLENME</a:t>
          </a:r>
          <a:endParaRPr lang="tr-TR" dirty="0"/>
        </a:p>
      </dgm:t>
    </dgm:pt>
    <dgm:pt modelId="{16B63784-7853-4602-887B-D56C96C4F13C}" type="parTrans" cxnId="{E0DF8B19-37A4-4883-A069-291F2AC77636}">
      <dgm:prSet/>
      <dgm:spPr/>
      <dgm:t>
        <a:bodyPr/>
        <a:lstStyle/>
        <a:p>
          <a:endParaRPr lang="tr-TR"/>
        </a:p>
      </dgm:t>
    </dgm:pt>
    <dgm:pt modelId="{5C508DB5-9999-48CA-BCBB-32463AE30F09}" type="sibTrans" cxnId="{E0DF8B19-37A4-4883-A069-291F2AC77636}">
      <dgm:prSet/>
      <dgm:spPr/>
      <dgm:t>
        <a:bodyPr/>
        <a:lstStyle/>
        <a:p>
          <a:endParaRPr lang="tr-TR"/>
        </a:p>
      </dgm:t>
    </dgm:pt>
    <dgm:pt modelId="{F4218C06-61A1-4FD1-B7FE-823E8261605E}">
      <dgm:prSet phldrT="[Metin]"/>
      <dgm:spPr/>
      <dgm:t>
        <a:bodyPr/>
        <a:lstStyle/>
        <a:p>
          <a:r>
            <a:rPr lang="tr-TR" dirty="0" smtClean="0"/>
            <a:t>KRONİK ZEHİRLENME</a:t>
          </a:r>
          <a:endParaRPr lang="tr-TR" dirty="0"/>
        </a:p>
      </dgm:t>
    </dgm:pt>
    <dgm:pt modelId="{406A6A8C-F87C-459D-9D83-C2CC934E1660}" type="parTrans" cxnId="{0716839A-BFDA-46C5-ACD5-02C3D2451F0C}">
      <dgm:prSet/>
      <dgm:spPr/>
      <dgm:t>
        <a:bodyPr/>
        <a:lstStyle/>
        <a:p>
          <a:endParaRPr lang="tr-TR"/>
        </a:p>
      </dgm:t>
    </dgm:pt>
    <dgm:pt modelId="{4DD42B59-4E1E-4DBA-AD35-6266C67F899E}" type="sibTrans" cxnId="{0716839A-BFDA-46C5-ACD5-02C3D2451F0C}">
      <dgm:prSet/>
      <dgm:spPr/>
      <dgm:t>
        <a:bodyPr/>
        <a:lstStyle/>
        <a:p>
          <a:endParaRPr lang="tr-TR"/>
        </a:p>
      </dgm:t>
    </dgm:pt>
    <dgm:pt modelId="{DE117572-BF85-4730-BD12-257DC86B0891}" type="pres">
      <dgm:prSet presAssocID="{4184D353-93C5-48E8-B39A-0C53748A6565}" presName="hierChild1" presStyleCnt="0">
        <dgm:presLayoutVars>
          <dgm:orgChart val="1"/>
          <dgm:chPref val="1"/>
          <dgm:dir/>
          <dgm:animOne val="branch"/>
          <dgm:animLvl val="lvl"/>
          <dgm:resizeHandles/>
        </dgm:presLayoutVars>
      </dgm:prSet>
      <dgm:spPr/>
      <dgm:t>
        <a:bodyPr/>
        <a:lstStyle/>
        <a:p>
          <a:endParaRPr lang="tr-TR"/>
        </a:p>
      </dgm:t>
    </dgm:pt>
    <dgm:pt modelId="{AC919EAD-82DF-40CF-B041-31A186851C2E}" type="pres">
      <dgm:prSet presAssocID="{2CF1F270-C965-4AA3-B1D0-A96D8F7D3BED}" presName="hierRoot1" presStyleCnt="0">
        <dgm:presLayoutVars>
          <dgm:hierBranch val="init"/>
        </dgm:presLayoutVars>
      </dgm:prSet>
      <dgm:spPr/>
    </dgm:pt>
    <dgm:pt modelId="{5A371CB5-9041-4167-8DEC-DE52D1C46715}" type="pres">
      <dgm:prSet presAssocID="{2CF1F270-C965-4AA3-B1D0-A96D8F7D3BED}" presName="rootComposite1" presStyleCnt="0"/>
      <dgm:spPr/>
    </dgm:pt>
    <dgm:pt modelId="{5AC9FAA5-DDE6-43AB-98F1-A9FA617FF1F6}" type="pres">
      <dgm:prSet presAssocID="{2CF1F270-C965-4AA3-B1D0-A96D8F7D3BED}" presName="rootText1" presStyleLbl="node0" presStyleIdx="0" presStyleCnt="1" custScaleX="153534">
        <dgm:presLayoutVars>
          <dgm:chPref val="3"/>
        </dgm:presLayoutVars>
      </dgm:prSet>
      <dgm:spPr/>
      <dgm:t>
        <a:bodyPr/>
        <a:lstStyle/>
        <a:p>
          <a:endParaRPr lang="tr-TR"/>
        </a:p>
      </dgm:t>
    </dgm:pt>
    <dgm:pt modelId="{3C08FB63-D663-4610-A745-AA584DBED1AC}" type="pres">
      <dgm:prSet presAssocID="{2CF1F270-C965-4AA3-B1D0-A96D8F7D3BED}" presName="rootConnector1" presStyleLbl="node1" presStyleIdx="0" presStyleCnt="0"/>
      <dgm:spPr/>
      <dgm:t>
        <a:bodyPr/>
        <a:lstStyle/>
        <a:p>
          <a:endParaRPr lang="tr-TR"/>
        </a:p>
      </dgm:t>
    </dgm:pt>
    <dgm:pt modelId="{51A36E4C-D5E8-44B8-A1BF-406789154BF2}" type="pres">
      <dgm:prSet presAssocID="{2CF1F270-C965-4AA3-B1D0-A96D8F7D3BED}" presName="hierChild2" presStyleCnt="0"/>
      <dgm:spPr/>
    </dgm:pt>
    <dgm:pt modelId="{B0E84BFB-DFF0-4F3E-A9E5-39A8999C7B28}" type="pres">
      <dgm:prSet presAssocID="{E02D26D0-5BEE-44E8-8F87-22B861BB894E}" presName="Name37" presStyleLbl="parChTrans1D2" presStyleIdx="0" presStyleCnt="3"/>
      <dgm:spPr/>
      <dgm:t>
        <a:bodyPr/>
        <a:lstStyle/>
        <a:p>
          <a:endParaRPr lang="tr-TR"/>
        </a:p>
      </dgm:t>
    </dgm:pt>
    <dgm:pt modelId="{0D24C335-905D-40C9-848F-A12B160ED625}" type="pres">
      <dgm:prSet presAssocID="{C9622ABF-3401-4D15-969D-61541BF8F9F7}" presName="hierRoot2" presStyleCnt="0">
        <dgm:presLayoutVars>
          <dgm:hierBranch val="init"/>
        </dgm:presLayoutVars>
      </dgm:prSet>
      <dgm:spPr/>
    </dgm:pt>
    <dgm:pt modelId="{3866F27D-DE8C-43DA-8DA3-5BD9364DA04D}" type="pres">
      <dgm:prSet presAssocID="{C9622ABF-3401-4D15-969D-61541BF8F9F7}" presName="rootComposite" presStyleCnt="0"/>
      <dgm:spPr/>
    </dgm:pt>
    <dgm:pt modelId="{D9EFB077-6B51-4194-9759-6B3A2E2AD59C}" type="pres">
      <dgm:prSet presAssocID="{C9622ABF-3401-4D15-969D-61541BF8F9F7}" presName="rootText" presStyleLbl="node2" presStyleIdx="0" presStyleCnt="3">
        <dgm:presLayoutVars>
          <dgm:chPref val="3"/>
        </dgm:presLayoutVars>
      </dgm:prSet>
      <dgm:spPr/>
      <dgm:t>
        <a:bodyPr/>
        <a:lstStyle/>
        <a:p>
          <a:endParaRPr lang="tr-TR"/>
        </a:p>
      </dgm:t>
    </dgm:pt>
    <dgm:pt modelId="{30018B75-D888-4860-8F4F-6204131F29FD}" type="pres">
      <dgm:prSet presAssocID="{C9622ABF-3401-4D15-969D-61541BF8F9F7}" presName="rootConnector" presStyleLbl="node2" presStyleIdx="0" presStyleCnt="3"/>
      <dgm:spPr/>
      <dgm:t>
        <a:bodyPr/>
        <a:lstStyle/>
        <a:p>
          <a:endParaRPr lang="tr-TR"/>
        </a:p>
      </dgm:t>
    </dgm:pt>
    <dgm:pt modelId="{EF1F4FC3-47FC-4274-A088-5CA8C4D4D27B}" type="pres">
      <dgm:prSet presAssocID="{C9622ABF-3401-4D15-969D-61541BF8F9F7}" presName="hierChild4" presStyleCnt="0"/>
      <dgm:spPr/>
    </dgm:pt>
    <dgm:pt modelId="{325A5FBA-5D97-4857-BB72-873A45AF22DC}" type="pres">
      <dgm:prSet presAssocID="{C9622ABF-3401-4D15-969D-61541BF8F9F7}" presName="hierChild5" presStyleCnt="0"/>
      <dgm:spPr/>
    </dgm:pt>
    <dgm:pt modelId="{9F187C3A-7AB6-48C6-81C0-FD61A5D780D4}" type="pres">
      <dgm:prSet presAssocID="{16B63784-7853-4602-887B-D56C96C4F13C}" presName="Name37" presStyleLbl="parChTrans1D2" presStyleIdx="1" presStyleCnt="3"/>
      <dgm:spPr/>
      <dgm:t>
        <a:bodyPr/>
        <a:lstStyle/>
        <a:p>
          <a:endParaRPr lang="tr-TR"/>
        </a:p>
      </dgm:t>
    </dgm:pt>
    <dgm:pt modelId="{894359E9-BA64-4396-B4F6-CEF4FD71A720}" type="pres">
      <dgm:prSet presAssocID="{37355447-C956-4CDB-9E7B-6B296810DE2C}" presName="hierRoot2" presStyleCnt="0">
        <dgm:presLayoutVars>
          <dgm:hierBranch val="init"/>
        </dgm:presLayoutVars>
      </dgm:prSet>
      <dgm:spPr/>
    </dgm:pt>
    <dgm:pt modelId="{BFBA64CB-E14A-41D5-A0D7-63F45E384178}" type="pres">
      <dgm:prSet presAssocID="{37355447-C956-4CDB-9E7B-6B296810DE2C}" presName="rootComposite" presStyleCnt="0"/>
      <dgm:spPr/>
    </dgm:pt>
    <dgm:pt modelId="{723AA07A-9D7A-4CD6-BCC9-C939D6430A5C}" type="pres">
      <dgm:prSet presAssocID="{37355447-C956-4CDB-9E7B-6B296810DE2C}" presName="rootText" presStyleLbl="node2" presStyleIdx="1" presStyleCnt="3">
        <dgm:presLayoutVars>
          <dgm:chPref val="3"/>
        </dgm:presLayoutVars>
      </dgm:prSet>
      <dgm:spPr/>
      <dgm:t>
        <a:bodyPr/>
        <a:lstStyle/>
        <a:p>
          <a:endParaRPr lang="tr-TR"/>
        </a:p>
      </dgm:t>
    </dgm:pt>
    <dgm:pt modelId="{C855DB17-73D4-4F00-905B-08D5A0B407FD}" type="pres">
      <dgm:prSet presAssocID="{37355447-C956-4CDB-9E7B-6B296810DE2C}" presName="rootConnector" presStyleLbl="node2" presStyleIdx="1" presStyleCnt="3"/>
      <dgm:spPr/>
      <dgm:t>
        <a:bodyPr/>
        <a:lstStyle/>
        <a:p>
          <a:endParaRPr lang="tr-TR"/>
        </a:p>
      </dgm:t>
    </dgm:pt>
    <dgm:pt modelId="{6F33B678-C5B5-4BDF-B8D0-310FDF87E236}" type="pres">
      <dgm:prSet presAssocID="{37355447-C956-4CDB-9E7B-6B296810DE2C}" presName="hierChild4" presStyleCnt="0"/>
      <dgm:spPr/>
    </dgm:pt>
    <dgm:pt modelId="{0939ABF4-52A8-45D5-AD83-E92214286417}" type="pres">
      <dgm:prSet presAssocID="{37355447-C956-4CDB-9E7B-6B296810DE2C}" presName="hierChild5" presStyleCnt="0"/>
      <dgm:spPr/>
    </dgm:pt>
    <dgm:pt modelId="{050F8A22-0B65-4171-A3D4-ECE343652EB8}" type="pres">
      <dgm:prSet presAssocID="{406A6A8C-F87C-459D-9D83-C2CC934E1660}" presName="Name37" presStyleLbl="parChTrans1D2" presStyleIdx="2" presStyleCnt="3"/>
      <dgm:spPr/>
      <dgm:t>
        <a:bodyPr/>
        <a:lstStyle/>
        <a:p>
          <a:endParaRPr lang="tr-TR"/>
        </a:p>
      </dgm:t>
    </dgm:pt>
    <dgm:pt modelId="{5EBF5DF6-1D0D-4583-B28E-BEF6E2B55674}" type="pres">
      <dgm:prSet presAssocID="{F4218C06-61A1-4FD1-B7FE-823E8261605E}" presName="hierRoot2" presStyleCnt="0">
        <dgm:presLayoutVars>
          <dgm:hierBranch val="init"/>
        </dgm:presLayoutVars>
      </dgm:prSet>
      <dgm:spPr/>
    </dgm:pt>
    <dgm:pt modelId="{C35CD37A-5BD6-4D31-8746-A44C5BDD414E}" type="pres">
      <dgm:prSet presAssocID="{F4218C06-61A1-4FD1-B7FE-823E8261605E}" presName="rootComposite" presStyleCnt="0"/>
      <dgm:spPr/>
    </dgm:pt>
    <dgm:pt modelId="{60911715-943E-44C0-A3FB-B3568D1576B5}" type="pres">
      <dgm:prSet presAssocID="{F4218C06-61A1-4FD1-B7FE-823E8261605E}" presName="rootText" presStyleLbl="node2" presStyleIdx="2" presStyleCnt="3">
        <dgm:presLayoutVars>
          <dgm:chPref val="3"/>
        </dgm:presLayoutVars>
      </dgm:prSet>
      <dgm:spPr/>
      <dgm:t>
        <a:bodyPr/>
        <a:lstStyle/>
        <a:p>
          <a:endParaRPr lang="tr-TR"/>
        </a:p>
      </dgm:t>
    </dgm:pt>
    <dgm:pt modelId="{C16A84A1-8388-4D8F-AF26-4F99BA3DA866}" type="pres">
      <dgm:prSet presAssocID="{F4218C06-61A1-4FD1-B7FE-823E8261605E}" presName="rootConnector" presStyleLbl="node2" presStyleIdx="2" presStyleCnt="3"/>
      <dgm:spPr/>
      <dgm:t>
        <a:bodyPr/>
        <a:lstStyle/>
        <a:p>
          <a:endParaRPr lang="tr-TR"/>
        </a:p>
      </dgm:t>
    </dgm:pt>
    <dgm:pt modelId="{1C10EC83-D5C3-49FA-90E6-2FC38BF758C9}" type="pres">
      <dgm:prSet presAssocID="{F4218C06-61A1-4FD1-B7FE-823E8261605E}" presName="hierChild4" presStyleCnt="0"/>
      <dgm:spPr/>
    </dgm:pt>
    <dgm:pt modelId="{D5C177BD-3D3C-42DF-9376-A202DAF0116B}" type="pres">
      <dgm:prSet presAssocID="{F4218C06-61A1-4FD1-B7FE-823E8261605E}" presName="hierChild5" presStyleCnt="0"/>
      <dgm:spPr/>
    </dgm:pt>
    <dgm:pt modelId="{E0D45E5F-6883-411F-B745-716303571713}" type="pres">
      <dgm:prSet presAssocID="{2CF1F270-C965-4AA3-B1D0-A96D8F7D3BED}" presName="hierChild3" presStyleCnt="0"/>
      <dgm:spPr/>
    </dgm:pt>
  </dgm:ptLst>
  <dgm:cxnLst>
    <dgm:cxn modelId="{499D2FA4-BFB8-4BE0-8919-0F60BAD9F2AB}" type="presOf" srcId="{406A6A8C-F87C-459D-9D83-C2CC934E1660}" destId="{050F8A22-0B65-4171-A3D4-ECE343652EB8}" srcOrd="0" destOrd="0" presId="urn:microsoft.com/office/officeart/2005/8/layout/orgChart1"/>
    <dgm:cxn modelId="{866EAEBB-318B-4586-AD53-811784E9024E}" type="presOf" srcId="{E02D26D0-5BEE-44E8-8F87-22B861BB894E}" destId="{B0E84BFB-DFF0-4F3E-A9E5-39A8999C7B28}" srcOrd="0" destOrd="0" presId="urn:microsoft.com/office/officeart/2005/8/layout/orgChart1"/>
    <dgm:cxn modelId="{B3B9DF02-9260-4DC8-AD59-DC9156049AC4}" srcId="{4184D353-93C5-48E8-B39A-0C53748A6565}" destId="{2CF1F270-C965-4AA3-B1D0-A96D8F7D3BED}" srcOrd="0" destOrd="0" parTransId="{EB019FD2-B069-40DA-9E50-8EC1E4D0F5A5}" sibTransId="{B6238D63-A773-42FB-AF17-2FA6A3C0F976}"/>
    <dgm:cxn modelId="{0716839A-BFDA-46C5-ACD5-02C3D2451F0C}" srcId="{2CF1F270-C965-4AA3-B1D0-A96D8F7D3BED}" destId="{F4218C06-61A1-4FD1-B7FE-823E8261605E}" srcOrd="2" destOrd="0" parTransId="{406A6A8C-F87C-459D-9D83-C2CC934E1660}" sibTransId="{4DD42B59-4E1E-4DBA-AD35-6266C67F899E}"/>
    <dgm:cxn modelId="{C9FBC35A-C59E-493C-BB6E-29DFE794BD1C}" type="presOf" srcId="{C9622ABF-3401-4D15-969D-61541BF8F9F7}" destId="{30018B75-D888-4860-8F4F-6204131F29FD}" srcOrd="1" destOrd="0" presId="urn:microsoft.com/office/officeart/2005/8/layout/orgChart1"/>
    <dgm:cxn modelId="{812D78E5-16B6-4AAA-B16F-5BF607F7B4EE}" type="presOf" srcId="{F4218C06-61A1-4FD1-B7FE-823E8261605E}" destId="{60911715-943E-44C0-A3FB-B3568D1576B5}" srcOrd="0" destOrd="0" presId="urn:microsoft.com/office/officeart/2005/8/layout/orgChart1"/>
    <dgm:cxn modelId="{E13C532E-35C0-4D41-A2B5-5DE5E629FD40}" type="presOf" srcId="{F4218C06-61A1-4FD1-B7FE-823E8261605E}" destId="{C16A84A1-8388-4D8F-AF26-4F99BA3DA866}" srcOrd="1" destOrd="0" presId="urn:microsoft.com/office/officeart/2005/8/layout/orgChart1"/>
    <dgm:cxn modelId="{7B61E92B-4461-41FB-AE07-8D455180E2BE}" type="presOf" srcId="{C9622ABF-3401-4D15-969D-61541BF8F9F7}" destId="{D9EFB077-6B51-4194-9759-6B3A2E2AD59C}" srcOrd="0" destOrd="0" presId="urn:microsoft.com/office/officeart/2005/8/layout/orgChart1"/>
    <dgm:cxn modelId="{0B48B395-4139-413D-9217-E6CFB6CABC0F}" srcId="{2CF1F270-C965-4AA3-B1D0-A96D8F7D3BED}" destId="{C9622ABF-3401-4D15-969D-61541BF8F9F7}" srcOrd="0" destOrd="0" parTransId="{E02D26D0-5BEE-44E8-8F87-22B861BB894E}" sibTransId="{E6A93240-1F45-4E1E-954D-8F2B328875C9}"/>
    <dgm:cxn modelId="{50BE2A81-7CB6-43C3-AB85-249DF4024AF8}" type="presOf" srcId="{4184D353-93C5-48E8-B39A-0C53748A6565}" destId="{DE117572-BF85-4730-BD12-257DC86B0891}" srcOrd="0" destOrd="0" presId="urn:microsoft.com/office/officeart/2005/8/layout/orgChart1"/>
    <dgm:cxn modelId="{7AF1893F-7F44-4C82-82ED-0FEC9B839735}" type="presOf" srcId="{2CF1F270-C965-4AA3-B1D0-A96D8F7D3BED}" destId="{5AC9FAA5-DDE6-43AB-98F1-A9FA617FF1F6}" srcOrd="0" destOrd="0" presId="urn:microsoft.com/office/officeart/2005/8/layout/orgChart1"/>
    <dgm:cxn modelId="{F5DE9428-22A7-4E02-8E09-FA536326EECF}" type="presOf" srcId="{37355447-C956-4CDB-9E7B-6B296810DE2C}" destId="{723AA07A-9D7A-4CD6-BCC9-C939D6430A5C}" srcOrd="0" destOrd="0" presId="urn:microsoft.com/office/officeart/2005/8/layout/orgChart1"/>
    <dgm:cxn modelId="{82EF6C0A-A711-449F-AE9B-D69D7A5C3B5F}" type="presOf" srcId="{16B63784-7853-4602-887B-D56C96C4F13C}" destId="{9F187C3A-7AB6-48C6-81C0-FD61A5D780D4}" srcOrd="0" destOrd="0" presId="urn:microsoft.com/office/officeart/2005/8/layout/orgChart1"/>
    <dgm:cxn modelId="{E0792255-3E53-4AC0-BD52-9774858D8EC5}" type="presOf" srcId="{2CF1F270-C965-4AA3-B1D0-A96D8F7D3BED}" destId="{3C08FB63-D663-4610-A745-AA584DBED1AC}" srcOrd="1" destOrd="0" presId="urn:microsoft.com/office/officeart/2005/8/layout/orgChart1"/>
    <dgm:cxn modelId="{0D2BE5C7-2AA0-472F-A025-DC68405AE40C}" type="presOf" srcId="{37355447-C956-4CDB-9E7B-6B296810DE2C}" destId="{C855DB17-73D4-4F00-905B-08D5A0B407FD}" srcOrd="1" destOrd="0" presId="urn:microsoft.com/office/officeart/2005/8/layout/orgChart1"/>
    <dgm:cxn modelId="{E0DF8B19-37A4-4883-A069-291F2AC77636}" srcId="{2CF1F270-C965-4AA3-B1D0-A96D8F7D3BED}" destId="{37355447-C956-4CDB-9E7B-6B296810DE2C}" srcOrd="1" destOrd="0" parTransId="{16B63784-7853-4602-887B-D56C96C4F13C}" sibTransId="{5C508DB5-9999-48CA-BCBB-32463AE30F09}"/>
    <dgm:cxn modelId="{90586723-943C-455E-BE84-7DD1AAB833B1}" type="presParOf" srcId="{DE117572-BF85-4730-BD12-257DC86B0891}" destId="{AC919EAD-82DF-40CF-B041-31A186851C2E}" srcOrd="0" destOrd="0" presId="urn:microsoft.com/office/officeart/2005/8/layout/orgChart1"/>
    <dgm:cxn modelId="{CC22D2EA-DF84-4E7E-B130-3747AE3A603B}" type="presParOf" srcId="{AC919EAD-82DF-40CF-B041-31A186851C2E}" destId="{5A371CB5-9041-4167-8DEC-DE52D1C46715}" srcOrd="0" destOrd="0" presId="urn:microsoft.com/office/officeart/2005/8/layout/orgChart1"/>
    <dgm:cxn modelId="{34743BC3-8D64-4543-BD3C-F695D8CD0F92}" type="presParOf" srcId="{5A371CB5-9041-4167-8DEC-DE52D1C46715}" destId="{5AC9FAA5-DDE6-43AB-98F1-A9FA617FF1F6}" srcOrd="0" destOrd="0" presId="urn:microsoft.com/office/officeart/2005/8/layout/orgChart1"/>
    <dgm:cxn modelId="{49E40AEE-3437-4503-8D5B-A1B84A45B697}" type="presParOf" srcId="{5A371CB5-9041-4167-8DEC-DE52D1C46715}" destId="{3C08FB63-D663-4610-A745-AA584DBED1AC}" srcOrd="1" destOrd="0" presId="urn:microsoft.com/office/officeart/2005/8/layout/orgChart1"/>
    <dgm:cxn modelId="{A25A515A-D1BE-4BC9-842B-836F31EB5A9F}" type="presParOf" srcId="{AC919EAD-82DF-40CF-B041-31A186851C2E}" destId="{51A36E4C-D5E8-44B8-A1BF-406789154BF2}" srcOrd="1" destOrd="0" presId="urn:microsoft.com/office/officeart/2005/8/layout/orgChart1"/>
    <dgm:cxn modelId="{3FE7E6F3-297F-4B4C-BC63-5290E2D0E660}" type="presParOf" srcId="{51A36E4C-D5E8-44B8-A1BF-406789154BF2}" destId="{B0E84BFB-DFF0-4F3E-A9E5-39A8999C7B28}" srcOrd="0" destOrd="0" presId="urn:microsoft.com/office/officeart/2005/8/layout/orgChart1"/>
    <dgm:cxn modelId="{BBE0DDA8-BAF9-4FB1-ABD6-B7393C483D7A}" type="presParOf" srcId="{51A36E4C-D5E8-44B8-A1BF-406789154BF2}" destId="{0D24C335-905D-40C9-848F-A12B160ED625}" srcOrd="1" destOrd="0" presId="urn:microsoft.com/office/officeart/2005/8/layout/orgChart1"/>
    <dgm:cxn modelId="{71AE9E65-2B13-416D-8773-3C989220DAC5}" type="presParOf" srcId="{0D24C335-905D-40C9-848F-A12B160ED625}" destId="{3866F27D-DE8C-43DA-8DA3-5BD9364DA04D}" srcOrd="0" destOrd="0" presId="urn:microsoft.com/office/officeart/2005/8/layout/orgChart1"/>
    <dgm:cxn modelId="{102C9B36-B578-4AA6-93DA-85BD890674AF}" type="presParOf" srcId="{3866F27D-DE8C-43DA-8DA3-5BD9364DA04D}" destId="{D9EFB077-6B51-4194-9759-6B3A2E2AD59C}" srcOrd="0" destOrd="0" presId="urn:microsoft.com/office/officeart/2005/8/layout/orgChart1"/>
    <dgm:cxn modelId="{D96691E8-5F79-4A58-A31C-3A6B79E0F663}" type="presParOf" srcId="{3866F27D-DE8C-43DA-8DA3-5BD9364DA04D}" destId="{30018B75-D888-4860-8F4F-6204131F29FD}" srcOrd="1" destOrd="0" presId="urn:microsoft.com/office/officeart/2005/8/layout/orgChart1"/>
    <dgm:cxn modelId="{7F7339C1-48A0-419A-A8CD-DE337B03A3D7}" type="presParOf" srcId="{0D24C335-905D-40C9-848F-A12B160ED625}" destId="{EF1F4FC3-47FC-4274-A088-5CA8C4D4D27B}" srcOrd="1" destOrd="0" presId="urn:microsoft.com/office/officeart/2005/8/layout/orgChart1"/>
    <dgm:cxn modelId="{9A66299D-617E-4938-8103-D967456221F0}" type="presParOf" srcId="{0D24C335-905D-40C9-848F-A12B160ED625}" destId="{325A5FBA-5D97-4857-BB72-873A45AF22DC}" srcOrd="2" destOrd="0" presId="urn:microsoft.com/office/officeart/2005/8/layout/orgChart1"/>
    <dgm:cxn modelId="{F993A596-235B-4345-9110-2C6EF3D67DE5}" type="presParOf" srcId="{51A36E4C-D5E8-44B8-A1BF-406789154BF2}" destId="{9F187C3A-7AB6-48C6-81C0-FD61A5D780D4}" srcOrd="2" destOrd="0" presId="urn:microsoft.com/office/officeart/2005/8/layout/orgChart1"/>
    <dgm:cxn modelId="{29AFD9BB-A317-454D-BDC7-61F400BB2113}" type="presParOf" srcId="{51A36E4C-D5E8-44B8-A1BF-406789154BF2}" destId="{894359E9-BA64-4396-B4F6-CEF4FD71A720}" srcOrd="3" destOrd="0" presId="urn:microsoft.com/office/officeart/2005/8/layout/orgChart1"/>
    <dgm:cxn modelId="{53B5D210-9A7A-4ABB-BF22-4C854CC481CE}" type="presParOf" srcId="{894359E9-BA64-4396-B4F6-CEF4FD71A720}" destId="{BFBA64CB-E14A-41D5-A0D7-63F45E384178}" srcOrd="0" destOrd="0" presId="urn:microsoft.com/office/officeart/2005/8/layout/orgChart1"/>
    <dgm:cxn modelId="{41F3D897-4F44-480B-BDB8-6DA6A6C402D7}" type="presParOf" srcId="{BFBA64CB-E14A-41D5-A0D7-63F45E384178}" destId="{723AA07A-9D7A-4CD6-BCC9-C939D6430A5C}" srcOrd="0" destOrd="0" presId="urn:microsoft.com/office/officeart/2005/8/layout/orgChart1"/>
    <dgm:cxn modelId="{9F704A4F-E9E1-4F51-ABB1-6C0EB53893C8}" type="presParOf" srcId="{BFBA64CB-E14A-41D5-A0D7-63F45E384178}" destId="{C855DB17-73D4-4F00-905B-08D5A0B407FD}" srcOrd="1" destOrd="0" presId="urn:microsoft.com/office/officeart/2005/8/layout/orgChart1"/>
    <dgm:cxn modelId="{8E29B00A-F25E-4546-883A-FDF90C4AF447}" type="presParOf" srcId="{894359E9-BA64-4396-B4F6-CEF4FD71A720}" destId="{6F33B678-C5B5-4BDF-B8D0-310FDF87E236}" srcOrd="1" destOrd="0" presId="urn:microsoft.com/office/officeart/2005/8/layout/orgChart1"/>
    <dgm:cxn modelId="{5D284631-18FB-4C1D-AA96-71EFEECD9EC0}" type="presParOf" srcId="{894359E9-BA64-4396-B4F6-CEF4FD71A720}" destId="{0939ABF4-52A8-45D5-AD83-E92214286417}" srcOrd="2" destOrd="0" presId="urn:microsoft.com/office/officeart/2005/8/layout/orgChart1"/>
    <dgm:cxn modelId="{5FA189AA-7C5B-4323-AA87-A748D2DC7B54}" type="presParOf" srcId="{51A36E4C-D5E8-44B8-A1BF-406789154BF2}" destId="{050F8A22-0B65-4171-A3D4-ECE343652EB8}" srcOrd="4" destOrd="0" presId="urn:microsoft.com/office/officeart/2005/8/layout/orgChart1"/>
    <dgm:cxn modelId="{7C70D6D6-1ACD-4BB1-A0F5-66B2FD372AF9}" type="presParOf" srcId="{51A36E4C-D5E8-44B8-A1BF-406789154BF2}" destId="{5EBF5DF6-1D0D-4583-B28E-BEF6E2B55674}" srcOrd="5" destOrd="0" presId="urn:microsoft.com/office/officeart/2005/8/layout/orgChart1"/>
    <dgm:cxn modelId="{6E8DC26C-0E8D-42B2-9953-3456A971937C}" type="presParOf" srcId="{5EBF5DF6-1D0D-4583-B28E-BEF6E2B55674}" destId="{C35CD37A-5BD6-4D31-8746-A44C5BDD414E}" srcOrd="0" destOrd="0" presId="urn:microsoft.com/office/officeart/2005/8/layout/orgChart1"/>
    <dgm:cxn modelId="{0E73C950-F6B9-4023-803D-F61B3019F1AE}" type="presParOf" srcId="{C35CD37A-5BD6-4D31-8746-A44C5BDD414E}" destId="{60911715-943E-44C0-A3FB-B3568D1576B5}" srcOrd="0" destOrd="0" presId="urn:microsoft.com/office/officeart/2005/8/layout/orgChart1"/>
    <dgm:cxn modelId="{C181C37C-C574-41D7-BE65-3418CF6C91BA}" type="presParOf" srcId="{C35CD37A-5BD6-4D31-8746-A44C5BDD414E}" destId="{C16A84A1-8388-4D8F-AF26-4F99BA3DA866}" srcOrd="1" destOrd="0" presId="urn:microsoft.com/office/officeart/2005/8/layout/orgChart1"/>
    <dgm:cxn modelId="{8E83A324-5654-4521-8DDC-4B97D2BE563B}" type="presParOf" srcId="{5EBF5DF6-1D0D-4583-B28E-BEF6E2B55674}" destId="{1C10EC83-D5C3-49FA-90E6-2FC38BF758C9}" srcOrd="1" destOrd="0" presId="urn:microsoft.com/office/officeart/2005/8/layout/orgChart1"/>
    <dgm:cxn modelId="{97743B88-BD92-4B64-8EDB-9BCBC2FEAAC6}" type="presParOf" srcId="{5EBF5DF6-1D0D-4583-B28E-BEF6E2B55674}" destId="{D5C177BD-3D3C-42DF-9376-A202DAF0116B}" srcOrd="2" destOrd="0" presId="urn:microsoft.com/office/officeart/2005/8/layout/orgChart1"/>
    <dgm:cxn modelId="{516EB6D7-0C38-4F17-A137-AAB6FC9A5E98}" type="presParOf" srcId="{AC919EAD-82DF-40CF-B041-31A186851C2E}" destId="{E0D45E5F-6883-411F-B745-71630357171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1AE1F5-0A10-4F62-AAFF-E8BE3CB56023}">
      <dsp:nvSpPr>
        <dsp:cNvPr id="0" name=""/>
        <dsp:cNvSpPr/>
      </dsp:nvSpPr>
      <dsp:spPr>
        <a:xfrm>
          <a:off x="4140460" y="1874846"/>
          <a:ext cx="2302549" cy="808765"/>
        </a:xfrm>
        <a:custGeom>
          <a:avLst/>
          <a:gdLst/>
          <a:ahLst/>
          <a:cxnLst/>
          <a:rect l="0" t="0" r="0" b="0"/>
          <a:pathLst>
            <a:path>
              <a:moveTo>
                <a:pt x="0" y="0"/>
              </a:moveTo>
              <a:lnTo>
                <a:pt x="0" y="409149"/>
              </a:lnTo>
              <a:lnTo>
                <a:pt x="2302549" y="409149"/>
              </a:lnTo>
              <a:lnTo>
                <a:pt x="2302549" y="80876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CBF4A0-FD9F-403F-A01E-1EF70B3F359D}">
      <dsp:nvSpPr>
        <dsp:cNvPr id="0" name=""/>
        <dsp:cNvSpPr/>
      </dsp:nvSpPr>
      <dsp:spPr>
        <a:xfrm>
          <a:off x="1904379" y="1874846"/>
          <a:ext cx="2236080" cy="807357"/>
        </a:xfrm>
        <a:custGeom>
          <a:avLst/>
          <a:gdLst/>
          <a:ahLst/>
          <a:cxnLst/>
          <a:rect l="0" t="0" r="0" b="0"/>
          <a:pathLst>
            <a:path>
              <a:moveTo>
                <a:pt x="2236080" y="0"/>
              </a:moveTo>
              <a:lnTo>
                <a:pt x="2236080" y="407741"/>
              </a:lnTo>
              <a:lnTo>
                <a:pt x="0" y="407741"/>
              </a:lnTo>
              <a:lnTo>
                <a:pt x="0" y="80735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407FDA-E832-4097-8016-CF22F11024F6}">
      <dsp:nvSpPr>
        <dsp:cNvPr id="0" name=""/>
        <dsp:cNvSpPr/>
      </dsp:nvSpPr>
      <dsp:spPr>
        <a:xfrm>
          <a:off x="2237526" y="811905"/>
          <a:ext cx="3805867" cy="106294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1955800">
            <a:lnSpc>
              <a:spcPct val="90000"/>
            </a:lnSpc>
            <a:spcBef>
              <a:spcPct val="0"/>
            </a:spcBef>
            <a:spcAft>
              <a:spcPct val="35000"/>
            </a:spcAft>
          </a:pPr>
          <a:r>
            <a:rPr lang="tr-TR" sz="4400" kern="1200" dirty="0" smtClean="0"/>
            <a:t>TOKSİKOLOJİ</a:t>
          </a:r>
          <a:endParaRPr lang="tr-TR" sz="4400" kern="1200" dirty="0"/>
        </a:p>
      </dsp:txBody>
      <dsp:txXfrm>
        <a:off x="2237526" y="811905"/>
        <a:ext cx="3805867" cy="1062940"/>
      </dsp:txXfrm>
    </dsp:sp>
    <dsp:sp modelId="{4F6CC050-F207-448D-A94C-90D01C20A788}">
      <dsp:nvSpPr>
        <dsp:cNvPr id="0" name=""/>
        <dsp:cNvSpPr/>
      </dsp:nvSpPr>
      <dsp:spPr>
        <a:xfrm>
          <a:off x="1446" y="2682203"/>
          <a:ext cx="3805867" cy="57744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kern="1200" dirty="0" smtClean="0"/>
            <a:t>GENEL TOKSİKOLOJİ</a:t>
          </a:r>
          <a:endParaRPr lang="tr-TR" sz="2400" kern="1200" dirty="0"/>
        </a:p>
      </dsp:txBody>
      <dsp:txXfrm>
        <a:off x="1446" y="2682203"/>
        <a:ext cx="3805867" cy="577445"/>
      </dsp:txXfrm>
    </dsp:sp>
    <dsp:sp modelId="{08F516B6-51D6-42D7-8042-BA46D0C063ED}">
      <dsp:nvSpPr>
        <dsp:cNvPr id="0" name=""/>
        <dsp:cNvSpPr/>
      </dsp:nvSpPr>
      <dsp:spPr>
        <a:xfrm>
          <a:off x="4606545" y="2683612"/>
          <a:ext cx="3672928" cy="5780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kern="1200" dirty="0" smtClean="0"/>
            <a:t>ÖZEL TOKSİKOLOJİ</a:t>
          </a:r>
          <a:endParaRPr lang="tr-TR" sz="2400" kern="1200" dirty="0"/>
        </a:p>
      </dsp:txBody>
      <dsp:txXfrm>
        <a:off x="4606545" y="2683612"/>
        <a:ext cx="3672928" cy="5780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26.09.2016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26.09.2016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26.09.2016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26.09.2016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26.09.2016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26.09.2016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26.09.2016</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26.09.2016</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26.09.2016</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26.09.2016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26.09.2016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26.09.2016</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m.tr/url?sa=i&amp;rct=j&amp;q=&amp;esrc=s&amp;frm=1&amp;source=images&amp;cd=&amp;cad=rja&amp;uact=8&amp;ved=0CAcQjRxqFQoTCKGEh52T7cgCFQc2GgodbmkA4g&amp;url=http://www.publicinvolvement.org.uk/2012/03/when-customer-satisfaction-is-just-routine/tick-mark/&amp;bvm=bv.106379543,d.bGQ&amp;psig=AFQjCNEjLxpPujswLM_x4ZFGO5KOseuOXA&amp;ust=144639557196365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539552" y="1980129"/>
            <a:ext cx="8280920" cy="584775"/>
          </a:xfrm>
          <a:prstGeom prst="rect">
            <a:avLst/>
          </a:prstGeom>
          <a:noFill/>
        </p:spPr>
        <p:txBody>
          <a:bodyPr wrap="square" rtlCol="0">
            <a:spAutoFit/>
          </a:bodyPr>
          <a:lstStyle/>
          <a:p>
            <a:r>
              <a:rPr lang="tr-TR" sz="3200" dirty="0">
                <a:latin typeface="Comic Sans MS" panose="030F0702030302020204" pitchFamily="66" charset="0"/>
              </a:rPr>
              <a:t>Toksikoloji Bilgisi ve Mikro kirleticiler</a:t>
            </a:r>
            <a:endParaRPr lang="tr-TR" sz="3200" dirty="0"/>
          </a:p>
        </p:txBody>
      </p:sp>
      <p:sp>
        <p:nvSpPr>
          <p:cNvPr id="5" name="Alt Başlık 2"/>
          <p:cNvSpPr>
            <a:spLocks noGrp="1"/>
          </p:cNvSpPr>
          <p:nvPr>
            <p:ph type="subTitle" idx="1"/>
          </p:nvPr>
        </p:nvSpPr>
        <p:spPr>
          <a:xfrm>
            <a:off x="1403648" y="3573016"/>
            <a:ext cx="6400800" cy="1152128"/>
          </a:xfrm>
        </p:spPr>
        <p:txBody>
          <a:bodyPr>
            <a:normAutofit/>
          </a:bodyPr>
          <a:lstStyle/>
          <a:p>
            <a:r>
              <a:rPr lang="tr-TR" sz="2400" dirty="0" smtClean="0">
                <a:solidFill>
                  <a:schemeClr val="tx1"/>
                </a:solidFill>
                <a:latin typeface="Comic Sans MS" panose="030F0702030302020204" pitchFamily="66" charset="0"/>
              </a:rPr>
              <a:t>Yrd. Doç. Dr. Ömür GÖKKUŞ</a:t>
            </a:r>
          </a:p>
          <a:p>
            <a:r>
              <a:rPr lang="tr-TR" sz="2400" dirty="0" smtClean="0">
                <a:solidFill>
                  <a:schemeClr val="tx1"/>
                </a:solidFill>
                <a:latin typeface="Comic Sans MS" panose="030F0702030302020204" pitchFamily="66" charset="0"/>
              </a:rPr>
              <a:t>Kasım </a:t>
            </a:r>
            <a:r>
              <a:rPr lang="tr-TR" sz="2400" dirty="0" smtClean="0">
                <a:solidFill>
                  <a:schemeClr val="tx1"/>
                </a:solidFill>
                <a:latin typeface="Comic Sans MS" panose="030F0702030302020204" pitchFamily="66" charset="0"/>
              </a:rPr>
              <a:t>2016</a:t>
            </a:r>
            <a:endParaRPr lang="en-US" sz="2400" dirty="0">
              <a:solidFill>
                <a:schemeClr val="tx1"/>
              </a:solidFill>
              <a:latin typeface="Comic Sans MS" panose="030F0702030302020204" pitchFamily="66" charset="0"/>
            </a:endParaRPr>
          </a:p>
        </p:txBody>
      </p:sp>
      <p:sp>
        <p:nvSpPr>
          <p:cNvPr id="6" name="Metin kutusu 5"/>
          <p:cNvSpPr txBox="1"/>
          <p:nvPr/>
        </p:nvSpPr>
        <p:spPr>
          <a:xfrm>
            <a:off x="1835696" y="980728"/>
            <a:ext cx="5400600" cy="646331"/>
          </a:xfrm>
          <a:prstGeom prst="rect">
            <a:avLst/>
          </a:prstGeom>
          <a:noFill/>
        </p:spPr>
        <p:txBody>
          <a:bodyPr wrap="square" rtlCol="0">
            <a:spAutoFit/>
          </a:bodyPr>
          <a:lstStyle/>
          <a:p>
            <a:pPr algn="ctr"/>
            <a:r>
              <a:rPr lang="tr-TR" sz="3600" b="1" dirty="0" smtClean="0">
                <a:latin typeface="Comic Sans MS" panose="030F0702030302020204" pitchFamily="66" charset="0"/>
              </a:rPr>
              <a:t>ÇEVRE SAĞLIĞI</a:t>
            </a:r>
            <a:endParaRPr lang="tr-TR" sz="3600" b="1" dirty="0">
              <a:latin typeface="Comic Sans MS" panose="030F0702030302020204" pitchFamily="66" charset="0"/>
            </a:endParaRPr>
          </a:p>
        </p:txBody>
      </p:sp>
    </p:spTree>
    <p:extLst>
      <p:ext uri="{BB962C8B-B14F-4D97-AF65-F5344CB8AC3E}">
        <p14:creationId xmlns:p14="http://schemas.microsoft.com/office/powerpoint/2010/main" val="12305205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5"/>
          <p:cNvSpPr txBox="1"/>
          <p:nvPr/>
        </p:nvSpPr>
        <p:spPr>
          <a:xfrm>
            <a:off x="323528" y="764704"/>
            <a:ext cx="8568952" cy="3000821"/>
          </a:xfrm>
          <a:prstGeom prst="rect">
            <a:avLst/>
          </a:prstGeom>
          <a:noFill/>
        </p:spPr>
        <p:txBody>
          <a:bodyPr wrap="square" rtlCol="0">
            <a:spAutoFit/>
          </a:bodyPr>
          <a:lstStyle/>
          <a:p>
            <a:pPr algn="just">
              <a:lnSpc>
                <a:spcPct val="150000"/>
              </a:lnSpc>
            </a:pPr>
            <a:r>
              <a:rPr lang="tr-TR" i="1" dirty="0" smtClean="0">
                <a:latin typeface="Comic Sans MS" panose="030F0702030302020204" pitchFamily="66" charset="0"/>
              </a:rPr>
              <a:t>Endüstriyel toksikoloji</a:t>
            </a:r>
            <a:r>
              <a:rPr lang="tr-TR" i="1" dirty="0">
                <a:latin typeface="Comic Sans MS" panose="030F0702030302020204" pitchFamily="66" charset="0"/>
              </a:rPr>
              <a:t>, </a:t>
            </a:r>
            <a:r>
              <a:rPr lang="tr-TR" dirty="0" smtClean="0">
                <a:latin typeface="Comic Sans MS" panose="030F0702030302020204" pitchFamily="66" charset="0"/>
              </a:rPr>
              <a:t>endüstri işçilerinin </a:t>
            </a:r>
            <a:r>
              <a:rPr lang="tr-TR" dirty="0">
                <a:latin typeface="Comic Sans MS" panose="030F0702030302020204" pitchFamily="66" charset="0"/>
              </a:rPr>
              <a:t>bu </a:t>
            </a:r>
            <a:r>
              <a:rPr lang="tr-TR" dirty="0" err="1">
                <a:latin typeface="Comic Sans MS" panose="030F0702030302020204" pitchFamily="66" charset="0"/>
              </a:rPr>
              <a:t>toksik</a:t>
            </a:r>
            <a:r>
              <a:rPr lang="tr-TR" dirty="0">
                <a:latin typeface="Comic Sans MS" panose="030F0702030302020204" pitchFamily="66" charset="0"/>
              </a:rPr>
              <a:t> maddelerle </a:t>
            </a:r>
            <a:r>
              <a:rPr lang="tr-TR" dirty="0" smtClean="0">
                <a:latin typeface="Comic Sans MS" panose="030F0702030302020204" pitchFamily="66" charset="0"/>
              </a:rPr>
              <a:t>güvenli </a:t>
            </a:r>
            <a:r>
              <a:rPr lang="it-IT" dirty="0" smtClean="0">
                <a:latin typeface="Comic Sans MS" panose="030F0702030302020204" pitchFamily="66" charset="0"/>
              </a:rPr>
              <a:t>ko</a:t>
            </a:r>
            <a:r>
              <a:rPr lang="tr-TR" dirty="0" smtClean="0">
                <a:latin typeface="Comic Sans MS" panose="030F0702030302020204" pitchFamily="66" charset="0"/>
              </a:rPr>
              <a:t>ş</a:t>
            </a:r>
            <a:r>
              <a:rPr lang="it-IT" dirty="0" smtClean="0">
                <a:latin typeface="Comic Sans MS" panose="030F0702030302020204" pitchFamily="66" charset="0"/>
              </a:rPr>
              <a:t>ullarda </a:t>
            </a:r>
            <a:r>
              <a:rPr lang="tr-TR" dirty="0" smtClean="0">
                <a:latin typeface="Comic Sans MS" panose="030F0702030302020204" pitchFamily="66" charset="0"/>
              </a:rPr>
              <a:t>çalışmasını</a:t>
            </a:r>
            <a:r>
              <a:rPr lang="it-IT" dirty="0" smtClean="0">
                <a:latin typeface="Comic Sans MS" panose="030F0702030302020204" pitchFamily="66" charset="0"/>
              </a:rPr>
              <a:t> saglamay</a:t>
            </a:r>
            <a:r>
              <a:rPr lang="tr-TR" dirty="0" smtClean="0">
                <a:latin typeface="Comic Sans MS" panose="030F0702030302020204" pitchFamily="66" charset="0"/>
              </a:rPr>
              <a:t>ı</a:t>
            </a:r>
            <a:r>
              <a:rPr lang="it-IT" dirty="0" smtClean="0">
                <a:latin typeface="Comic Sans MS" panose="030F0702030302020204" pitchFamily="66" charset="0"/>
              </a:rPr>
              <a:t> </a:t>
            </a:r>
            <a:r>
              <a:rPr lang="tr-TR" dirty="0" smtClean="0">
                <a:latin typeface="Comic Sans MS" panose="030F0702030302020204" pitchFamily="66" charset="0"/>
              </a:rPr>
              <a:t>amaç</a:t>
            </a:r>
            <a:r>
              <a:rPr lang="it-IT" dirty="0" smtClean="0">
                <a:latin typeface="Comic Sans MS" panose="030F0702030302020204" pitchFamily="66" charset="0"/>
              </a:rPr>
              <a:t> </a:t>
            </a:r>
            <a:r>
              <a:rPr lang="tr-TR" dirty="0" smtClean="0">
                <a:latin typeface="Comic Sans MS" panose="030F0702030302020204" pitchFamily="66" charset="0"/>
              </a:rPr>
              <a:t>edinmiştir</a:t>
            </a:r>
            <a:r>
              <a:rPr lang="it-IT" dirty="0" smtClean="0">
                <a:latin typeface="Comic Sans MS" panose="030F0702030302020204" pitchFamily="66" charset="0"/>
              </a:rPr>
              <a:t>. </a:t>
            </a:r>
            <a:r>
              <a:rPr lang="it-IT" dirty="0">
                <a:latin typeface="Comic Sans MS" panose="030F0702030302020204" pitchFamily="66" charset="0"/>
              </a:rPr>
              <a:t>Bunun </a:t>
            </a:r>
            <a:r>
              <a:rPr lang="tr-TR" dirty="0" smtClean="0">
                <a:latin typeface="Comic Sans MS" panose="030F0702030302020204" pitchFamily="66" charset="0"/>
              </a:rPr>
              <a:t>için</a:t>
            </a:r>
            <a:r>
              <a:rPr lang="it-IT" dirty="0" smtClean="0">
                <a:latin typeface="Comic Sans MS" panose="030F0702030302020204" pitchFamily="66" charset="0"/>
              </a:rPr>
              <a:t> de</a:t>
            </a:r>
            <a:r>
              <a:rPr lang="tr-TR" dirty="0" smtClean="0">
                <a:latin typeface="Comic Sans MS" panose="030F0702030302020204" pitchFamily="66" charset="0"/>
              </a:rPr>
              <a:t> endüstride</a:t>
            </a:r>
            <a:r>
              <a:rPr lang="nb-NO" dirty="0" smtClean="0">
                <a:latin typeface="Comic Sans MS" panose="030F0702030302020204" pitchFamily="66" charset="0"/>
              </a:rPr>
              <a:t> </a:t>
            </a:r>
            <a:r>
              <a:rPr lang="nb-NO" dirty="0">
                <a:latin typeface="Comic Sans MS" panose="030F0702030302020204" pitchFamily="66" charset="0"/>
              </a:rPr>
              <a:t>kullanilan her </a:t>
            </a:r>
            <a:r>
              <a:rPr lang="tr-TR" dirty="0" smtClean="0">
                <a:latin typeface="Comic Sans MS" panose="030F0702030302020204" pitchFamily="66" charset="0"/>
              </a:rPr>
              <a:t>türlü</a:t>
            </a:r>
            <a:r>
              <a:rPr lang="nb-NO" dirty="0" smtClean="0">
                <a:latin typeface="Comic Sans MS" panose="030F0702030302020204" pitchFamily="66" charset="0"/>
              </a:rPr>
              <a:t> </a:t>
            </a:r>
            <a:r>
              <a:rPr lang="nb-NO" dirty="0">
                <a:latin typeface="Comic Sans MS" panose="030F0702030302020204" pitchFamily="66" charset="0"/>
              </a:rPr>
              <a:t>kimyasal maddelerin akut </a:t>
            </a:r>
            <a:r>
              <a:rPr lang="nb-NO" dirty="0" smtClean="0">
                <a:latin typeface="Comic Sans MS" panose="030F0702030302020204" pitchFamily="66" charset="0"/>
              </a:rPr>
              <a:t>toksisiteleri,</a:t>
            </a:r>
            <a:r>
              <a:rPr lang="tr-TR" dirty="0" smtClean="0">
                <a:latin typeface="Comic Sans MS" panose="030F0702030302020204" pitchFamily="66" charset="0"/>
              </a:rPr>
              <a:t> kronik </a:t>
            </a:r>
            <a:r>
              <a:rPr lang="tr-TR" dirty="0" err="1">
                <a:latin typeface="Comic Sans MS" panose="030F0702030302020204" pitchFamily="66" charset="0"/>
              </a:rPr>
              <a:t>toksisiteleri</a:t>
            </a:r>
            <a:r>
              <a:rPr lang="tr-TR" dirty="0">
                <a:latin typeface="Comic Sans MS" panose="030F0702030302020204" pitchFamily="66" charset="0"/>
              </a:rPr>
              <a:t> ve </a:t>
            </a:r>
            <a:r>
              <a:rPr lang="tr-TR" dirty="0" smtClean="0">
                <a:latin typeface="Comic Sans MS" panose="030F0702030302020204" pitchFamily="66" charset="0"/>
              </a:rPr>
              <a:t>özel </a:t>
            </a:r>
            <a:r>
              <a:rPr lang="tr-TR" dirty="0" err="1">
                <a:latin typeface="Comic Sans MS" panose="030F0702030302020204" pitchFamily="66" charset="0"/>
              </a:rPr>
              <a:t>toksik</a:t>
            </a:r>
            <a:r>
              <a:rPr lang="tr-TR" dirty="0">
                <a:latin typeface="Comic Sans MS" panose="030F0702030302020204" pitchFamily="66" charset="0"/>
              </a:rPr>
              <a:t> etkilerini saptayarak, kimyasal </a:t>
            </a:r>
            <a:r>
              <a:rPr lang="tr-TR" dirty="0" smtClean="0">
                <a:latin typeface="Comic Sans MS" panose="030F0702030302020204" pitchFamily="66" charset="0"/>
              </a:rPr>
              <a:t>maddeleri zararlılık </a:t>
            </a:r>
            <a:r>
              <a:rPr lang="tr-TR" dirty="0">
                <a:latin typeface="Comic Sans MS" panose="030F0702030302020204" pitchFamily="66" charset="0"/>
              </a:rPr>
              <a:t>(</a:t>
            </a:r>
            <a:r>
              <a:rPr lang="tr-TR" dirty="0" err="1">
                <a:latin typeface="Comic Sans MS" panose="030F0702030302020204" pitchFamily="66" charset="0"/>
              </a:rPr>
              <a:t>toksisite</a:t>
            </a:r>
            <a:r>
              <a:rPr lang="tr-TR" dirty="0">
                <a:latin typeface="Comic Sans MS" panose="030F0702030302020204" pitchFamily="66" charset="0"/>
              </a:rPr>
              <a:t>) derecesine </a:t>
            </a:r>
            <a:r>
              <a:rPr lang="tr-TR" dirty="0" smtClean="0">
                <a:latin typeface="Comic Sans MS" panose="030F0702030302020204" pitchFamily="66" charset="0"/>
              </a:rPr>
              <a:t>göre değerlendirir. </a:t>
            </a:r>
            <a:r>
              <a:rPr lang="tr-TR" dirty="0">
                <a:latin typeface="Comic Sans MS" panose="030F0702030302020204" pitchFamily="66" charset="0"/>
              </a:rPr>
              <a:t>Uzun </a:t>
            </a:r>
            <a:r>
              <a:rPr lang="tr-TR" dirty="0" smtClean="0">
                <a:latin typeface="Comic Sans MS" panose="030F0702030302020204" pitchFamily="66" charset="0"/>
              </a:rPr>
              <a:t>süre maruz </a:t>
            </a:r>
            <a:r>
              <a:rPr lang="tr-TR" dirty="0">
                <a:latin typeface="Comic Sans MS" panose="030F0702030302020204" pitchFamily="66" charset="0"/>
              </a:rPr>
              <a:t>kalmada </a:t>
            </a:r>
            <a:r>
              <a:rPr lang="tr-TR" dirty="0" smtClean="0">
                <a:latin typeface="Comic Sans MS" panose="030F0702030302020204" pitchFamily="66" charset="0"/>
              </a:rPr>
              <a:t>zararsız </a:t>
            </a:r>
            <a:r>
              <a:rPr lang="tr-TR" dirty="0">
                <a:latin typeface="Comic Sans MS" panose="030F0702030302020204" pitchFamily="66" charset="0"/>
              </a:rPr>
              <a:t>olabilecek en </a:t>
            </a:r>
            <a:r>
              <a:rPr lang="tr-TR" dirty="0" smtClean="0">
                <a:latin typeface="Comic Sans MS" panose="030F0702030302020204" pitchFamily="66" charset="0"/>
              </a:rPr>
              <a:t>yüksek </a:t>
            </a:r>
            <a:r>
              <a:rPr lang="tr-TR" dirty="0">
                <a:latin typeface="Comic Sans MS" panose="030F0702030302020204" pitchFamily="66" charset="0"/>
              </a:rPr>
              <a:t>konsantrasyonu (</a:t>
            </a:r>
            <a:r>
              <a:rPr lang="tr-TR" dirty="0" smtClean="0">
                <a:latin typeface="Comic Sans MS" panose="030F0702030302020204" pitchFamily="66" charset="0"/>
              </a:rPr>
              <a:t>MAK) veya eşik </a:t>
            </a:r>
            <a:r>
              <a:rPr lang="tr-TR" dirty="0">
                <a:latin typeface="Comic Sans MS" panose="030F0702030302020204" pitchFamily="66" charset="0"/>
              </a:rPr>
              <a:t>limit </a:t>
            </a:r>
            <a:r>
              <a:rPr lang="tr-TR" dirty="0" smtClean="0">
                <a:latin typeface="Comic Sans MS" panose="030F0702030302020204" pitchFamily="66" charset="0"/>
              </a:rPr>
              <a:t>değeri </a:t>
            </a:r>
            <a:r>
              <a:rPr lang="tr-TR" dirty="0">
                <a:latin typeface="Comic Sans MS" panose="030F0702030302020204" pitchFamily="66" charset="0"/>
              </a:rPr>
              <a:t>(TLV) saptar. Bu </a:t>
            </a:r>
            <a:r>
              <a:rPr lang="tr-TR" dirty="0" smtClean="0">
                <a:latin typeface="Comic Sans MS" panose="030F0702030302020204" pitchFamily="66" charset="0"/>
              </a:rPr>
              <a:t>çalışmalar </a:t>
            </a:r>
            <a:r>
              <a:rPr lang="tr-TR" dirty="0">
                <a:latin typeface="Comic Sans MS" panose="030F0702030302020204" pitchFamily="66" charset="0"/>
              </a:rPr>
              <a:t>sonucu </a:t>
            </a:r>
            <a:r>
              <a:rPr lang="tr-TR" dirty="0" smtClean="0">
                <a:latin typeface="Comic Sans MS" panose="030F0702030302020204" pitchFamily="66" charset="0"/>
              </a:rPr>
              <a:t>böylece "endüstriyel hijyen standartları" geliştirilmiş </a:t>
            </a:r>
            <a:r>
              <a:rPr lang="tr-TR" dirty="0">
                <a:latin typeface="Comic Sans MS" panose="030F0702030302020204" pitchFamily="66" charset="0"/>
              </a:rPr>
              <a:t>olur</a:t>
            </a:r>
            <a:r>
              <a:rPr lang="tr-TR" dirty="0" smtClean="0">
                <a:latin typeface="Comic Sans MS" panose="030F0702030302020204" pitchFamily="66" charset="0"/>
              </a:rPr>
              <a:t>.</a:t>
            </a:r>
            <a:endParaRPr lang="tr-TR" dirty="0">
              <a:latin typeface="Comic Sans MS" panose="030F0702030302020204" pitchFamily="66" charset="0"/>
            </a:endParaRPr>
          </a:p>
        </p:txBody>
      </p:sp>
    </p:spTree>
    <p:extLst>
      <p:ext uri="{BB962C8B-B14F-4D97-AF65-F5344CB8AC3E}">
        <p14:creationId xmlns:p14="http://schemas.microsoft.com/office/powerpoint/2010/main" val="40198163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p:cNvSpPr txBox="1"/>
          <p:nvPr/>
        </p:nvSpPr>
        <p:spPr>
          <a:xfrm>
            <a:off x="395536" y="764704"/>
            <a:ext cx="8352928" cy="2585323"/>
          </a:xfrm>
          <a:prstGeom prst="rect">
            <a:avLst/>
          </a:prstGeom>
          <a:noFill/>
        </p:spPr>
        <p:txBody>
          <a:bodyPr wrap="square" rtlCol="0">
            <a:spAutoFit/>
          </a:bodyPr>
          <a:lstStyle/>
          <a:p>
            <a:pPr algn="just">
              <a:lnSpc>
                <a:spcPct val="150000"/>
              </a:lnSpc>
            </a:pPr>
            <a:r>
              <a:rPr lang="tr-TR" dirty="0" smtClean="0">
                <a:latin typeface="Comic Sans MS" panose="030F0702030302020204" pitchFamily="66" charset="0"/>
              </a:rPr>
              <a:t>Çevre toksikolojisi, çevrede </a:t>
            </a:r>
            <a:r>
              <a:rPr lang="tr-TR" dirty="0">
                <a:latin typeface="Comic Sans MS" panose="030F0702030302020204" pitchFamily="66" charset="0"/>
              </a:rPr>
              <a:t>bulunan bu kirleticilerin </a:t>
            </a:r>
            <a:r>
              <a:rPr lang="tr-TR" dirty="0" err="1">
                <a:latin typeface="Comic Sans MS" panose="030F0702030302020204" pitchFamily="66" charset="0"/>
              </a:rPr>
              <a:t>toksisitelerini</a:t>
            </a:r>
            <a:r>
              <a:rPr lang="tr-TR" dirty="0">
                <a:latin typeface="Comic Sans MS" panose="030F0702030302020204" pitchFamily="66" charset="0"/>
              </a:rPr>
              <a:t>, </a:t>
            </a:r>
            <a:r>
              <a:rPr lang="tr-TR" dirty="0" err="1">
                <a:latin typeface="Comic Sans MS" panose="030F0702030302020204" pitchFamily="66" charset="0"/>
              </a:rPr>
              <a:t>toksik</a:t>
            </a:r>
            <a:r>
              <a:rPr lang="tr-TR" dirty="0">
                <a:latin typeface="Comic Sans MS" panose="030F0702030302020204" pitchFamily="66" charset="0"/>
              </a:rPr>
              <a:t> </a:t>
            </a:r>
            <a:r>
              <a:rPr lang="tr-TR" dirty="0" smtClean="0">
                <a:latin typeface="Comic Sans MS" panose="030F0702030302020204" pitchFamily="66" charset="0"/>
              </a:rPr>
              <a:t>etkileşimlerini </a:t>
            </a:r>
            <a:r>
              <a:rPr lang="tr-TR" dirty="0">
                <a:latin typeface="Comic Sans MS" panose="030F0702030302020204" pitchFamily="66" charset="0"/>
              </a:rPr>
              <a:t>inceleyerek; hava, su, toprak ve besinlerdeki MAK </a:t>
            </a:r>
            <a:r>
              <a:rPr lang="tr-TR" dirty="0" smtClean="0">
                <a:latin typeface="Comic Sans MS" panose="030F0702030302020204" pitchFamily="66" charset="0"/>
              </a:rPr>
              <a:t>veya TLV değerlerini </a:t>
            </a:r>
            <a:r>
              <a:rPr lang="tr-TR" dirty="0">
                <a:latin typeface="Comic Sans MS" panose="030F0702030302020204" pitchFamily="66" charset="0"/>
              </a:rPr>
              <a:t>belirleyerek halk </a:t>
            </a:r>
            <a:r>
              <a:rPr lang="tr-TR" dirty="0" smtClean="0">
                <a:latin typeface="Comic Sans MS" panose="030F0702030302020204" pitchFamily="66" charset="0"/>
              </a:rPr>
              <a:t>sağlığını </a:t>
            </a:r>
            <a:r>
              <a:rPr lang="tr-TR" dirty="0">
                <a:latin typeface="Comic Sans MS" panose="030F0702030302020204" pitchFamily="66" charset="0"/>
              </a:rPr>
              <a:t>korumaya </a:t>
            </a:r>
            <a:r>
              <a:rPr lang="tr-TR" dirty="0" smtClean="0">
                <a:latin typeface="Comic Sans MS" panose="030F0702030302020204" pitchFamily="66" charset="0"/>
              </a:rPr>
              <a:t>yardımcı olmaktadır. (Çevre </a:t>
            </a:r>
            <a:r>
              <a:rPr lang="tr-TR" dirty="0">
                <a:latin typeface="Comic Sans MS" panose="030F0702030302020204" pitchFamily="66" charset="0"/>
              </a:rPr>
              <a:t>toksikolojisi, </a:t>
            </a:r>
            <a:r>
              <a:rPr lang="tr-TR" dirty="0" smtClean="0">
                <a:latin typeface="Comic Sans MS" panose="030F0702030302020204" pitchFamily="66" charset="0"/>
              </a:rPr>
              <a:t>canlı </a:t>
            </a:r>
            <a:r>
              <a:rPr lang="tr-TR" dirty="0">
                <a:latin typeface="Comic Sans MS" panose="030F0702030302020204" pitchFamily="66" charset="0"/>
              </a:rPr>
              <a:t>organizmalar ile </a:t>
            </a:r>
            <a:r>
              <a:rPr lang="tr-TR" dirty="0" smtClean="0">
                <a:latin typeface="Comic Sans MS" panose="030F0702030302020204" pitchFamily="66" charset="0"/>
              </a:rPr>
              <a:t>çevresi arasındaki ilişkileri </a:t>
            </a:r>
            <a:r>
              <a:rPr lang="tr-TR" dirty="0">
                <a:latin typeface="Comic Sans MS" panose="030F0702030302020204" pitchFamily="66" charset="0"/>
              </a:rPr>
              <a:t>inceleyen </a:t>
            </a:r>
            <a:r>
              <a:rPr lang="tr-TR" dirty="0" smtClean="0">
                <a:latin typeface="Comic Sans MS" panose="030F0702030302020204" pitchFamily="66" charset="0"/>
              </a:rPr>
              <a:t>ekolojinin (çevrebilim</a:t>
            </a:r>
            <a:r>
              <a:rPr lang="tr-TR" dirty="0">
                <a:latin typeface="Comic Sans MS" panose="030F0702030302020204" pitchFamily="66" charset="0"/>
              </a:rPr>
              <a:t>) bir </a:t>
            </a:r>
            <a:r>
              <a:rPr lang="tr-TR" dirty="0" smtClean="0">
                <a:latin typeface="Comic Sans MS" panose="030F0702030302020204" pitchFamily="66" charset="0"/>
              </a:rPr>
              <a:t>dalı </a:t>
            </a:r>
            <a:r>
              <a:rPr lang="tr-TR" dirty="0">
                <a:latin typeface="Comic Sans MS" panose="030F0702030302020204" pitchFamily="66" charset="0"/>
              </a:rPr>
              <a:t>olarak </a:t>
            </a:r>
            <a:r>
              <a:rPr lang="tr-TR" dirty="0" smtClean="0">
                <a:latin typeface="Comic Sans MS" panose="030F0702030302020204" pitchFamily="66" charset="0"/>
              </a:rPr>
              <a:t>düşünülebilir. Böylece </a:t>
            </a:r>
            <a:r>
              <a:rPr lang="tr-TR" dirty="0">
                <a:latin typeface="Comic Sans MS" panose="030F0702030302020204" pitchFamily="66" charset="0"/>
              </a:rPr>
              <a:t>de </a:t>
            </a:r>
            <a:r>
              <a:rPr lang="tr-TR" dirty="0" smtClean="0">
                <a:latin typeface="Comic Sans MS" panose="030F0702030302020204" pitchFamily="66" charset="0"/>
              </a:rPr>
              <a:t>boyutları açısından çok geniş olduğu </a:t>
            </a:r>
            <a:r>
              <a:rPr lang="tr-TR" dirty="0">
                <a:latin typeface="Comic Sans MS" panose="030F0702030302020204" pitchFamily="66" charset="0"/>
              </a:rPr>
              <a:t>kolayca </a:t>
            </a:r>
            <a:r>
              <a:rPr lang="tr-TR" dirty="0" smtClean="0">
                <a:latin typeface="Comic Sans MS" panose="030F0702030302020204" pitchFamily="66" charset="0"/>
              </a:rPr>
              <a:t>anlaşılabilir.</a:t>
            </a:r>
            <a:endParaRPr lang="tr-TR" dirty="0">
              <a:latin typeface="Comic Sans MS" panose="030F0702030302020204" pitchFamily="66" charset="0"/>
            </a:endParaRPr>
          </a:p>
        </p:txBody>
      </p:sp>
    </p:spTree>
    <p:extLst>
      <p:ext uri="{BB962C8B-B14F-4D97-AF65-F5344CB8AC3E}">
        <p14:creationId xmlns:p14="http://schemas.microsoft.com/office/powerpoint/2010/main" val="177698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23528" y="980728"/>
            <a:ext cx="8496944" cy="2169825"/>
          </a:xfrm>
          <a:prstGeom prst="rect">
            <a:avLst/>
          </a:prstGeom>
          <a:noFill/>
        </p:spPr>
        <p:txBody>
          <a:bodyPr wrap="square" rtlCol="0">
            <a:spAutoFit/>
          </a:bodyPr>
          <a:lstStyle/>
          <a:p>
            <a:pPr algn="just">
              <a:lnSpc>
                <a:spcPct val="150000"/>
              </a:lnSpc>
            </a:pPr>
            <a:r>
              <a:rPr lang="tr-TR" b="1" dirty="0">
                <a:latin typeface="Comic Sans MS" panose="030F0702030302020204" pitchFamily="66" charset="0"/>
              </a:rPr>
              <a:t>Zehir: </a:t>
            </a:r>
            <a:r>
              <a:rPr lang="tr-TR" dirty="0">
                <a:latin typeface="Comic Sans MS" panose="030F0702030302020204" pitchFamily="66" charset="0"/>
              </a:rPr>
              <a:t>Zehir kavramı kişileri, mesleklere ve yargı </a:t>
            </a:r>
            <a:r>
              <a:rPr lang="tr-TR" dirty="0" smtClean="0">
                <a:latin typeface="Comic Sans MS" panose="030F0702030302020204" pitchFamily="66" charset="0"/>
              </a:rPr>
              <a:t>anlayışına </a:t>
            </a:r>
            <a:r>
              <a:rPr lang="tr-TR" dirty="0">
                <a:latin typeface="Comic Sans MS" panose="030F0702030302020204" pitchFamily="66" charset="0"/>
              </a:rPr>
              <a:t>göre </a:t>
            </a:r>
            <a:r>
              <a:rPr lang="tr-TR" dirty="0" smtClean="0">
                <a:latin typeface="Comic Sans MS" panose="030F0702030302020204" pitchFamily="66" charset="0"/>
              </a:rPr>
              <a:t>değişir, </a:t>
            </a:r>
            <a:r>
              <a:rPr lang="tr-TR" dirty="0">
                <a:latin typeface="Comic Sans MS" panose="030F0702030302020204" pitchFamily="66" charset="0"/>
              </a:rPr>
              <a:t>kişi bakımından zehir, zehirlenmelere neden olan maddelerdir. Yargı anlayışına göre Türk Ceza Kanununun 449. </a:t>
            </a:r>
            <a:r>
              <a:rPr lang="tr-TR" dirty="0" smtClean="0">
                <a:latin typeface="Comic Sans MS" panose="030F0702030302020204" pitchFamily="66" charset="0"/>
              </a:rPr>
              <a:t>maddesi </a:t>
            </a:r>
            <a:r>
              <a:rPr lang="tr-TR" dirty="0">
                <a:latin typeface="Comic Sans MS" panose="030F0702030302020204" pitchFamily="66" charset="0"/>
              </a:rPr>
              <a:t>zehirlemek amacıyla kullanılan her çeşit maddeyi zehir olarak kabul eder.</a:t>
            </a:r>
          </a:p>
          <a:p>
            <a:pPr algn="just">
              <a:lnSpc>
                <a:spcPct val="150000"/>
              </a:lnSpc>
            </a:pPr>
            <a:endParaRPr lang="tr-TR" dirty="0">
              <a:latin typeface="Comic Sans MS" panose="030F0702030302020204" pitchFamily="66" charset="0"/>
            </a:endParaRPr>
          </a:p>
        </p:txBody>
      </p:sp>
    </p:spTree>
    <p:extLst>
      <p:ext uri="{BB962C8B-B14F-4D97-AF65-F5344CB8AC3E}">
        <p14:creationId xmlns:p14="http://schemas.microsoft.com/office/powerpoint/2010/main" val="26383384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95536" y="1052736"/>
            <a:ext cx="8280920" cy="3831818"/>
          </a:xfrm>
          <a:prstGeom prst="rect">
            <a:avLst/>
          </a:prstGeom>
          <a:noFill/>
        </p:spPr>
        <p:txBody>
          <a:bodyPr wrap="square" rtlCol="0">
            <a:spAutoFit/>
          </a:bodyPr>
          <a:lstStyle/>
          <a:p>
            <a:pPr algn="just">
              <a:lnSpc>
                <a:spcPct val="150000"/>
              </a:lnSpc>
            </a:pPr>
            <a:r>
              <a:rPr lang="tr-TR" b="1" dirty="0">
                <a:latin typeface="Comic Sans MS" panose="030F0702030302020204" pitchFamily="66" charset="0"/>
              </a:rPr>
              <a:t>Genel Anlamda Zehir:</a:t>
            </a:r>
            <a:endParaRPr lang="tr-TR" dirty="0">
              <a:latin typeface="Comic Sans MS" panose="030F0702030302020204" pitchFamily="66" charset="0"/>
            </a:endParaRPr>
          </a:p>
          <a:p>
            <a:pPr algn="just">
              <a:lnSpc>
                <a:spcPct val="150000"/>
              </a:lnSpc>
            </a:pPr>
            <a:r>
              <a:rPr lang="tr-TR" dirty="0">
                <a:latin typeface="Comic Sans MS" panose="030F0702030302020204" pitchFamily="66" charset="0"/>
              </a:rPr>
              <a:t>Çok az miktarda bile adi yollarla vücuda alındığında organizmanın fonksiyonlarını </a:t>
            </a:r>
            <a:r>
              <a:rPr lang="tr-TR" dirty="0" smtClean="0">
                <a:latin typeface="Comic Sans MS" panose="030F0702030302020204" pitchFamily="66" charset="0"/>
              </a:rPr>
              <a:t>bozan </a:t>
            </a:r>
            <a:r>
              <a:rPr lang="tr-TR" dirty="0">
                <a:latin typeface="Comic Sans MS" panose="030F0702030302020204" pitchFamily="66" charset="0"/>
              </a:rPr>
              <a:t>kimyasal maddelere zehir denir. Bir maddenin zehir gibi etki göstermesi için </a:t>
            </a:r>
          </a:p>
          <a:p>
            <a:pPr algn="just">
              <a:lnSpc>
                <a:spcPct val="150000"/>
              </a:lnSpc>
            </a:pPr>
            <a:endParaRPr lang="tr-TR" b="1" dirty="0" smtClean="0">
              <a:latin typeface="Comic Sans MS" panose="030F0702030302020204" pitchFamily="66" charset="0"/>
            </a:endParaRPr>
          </a:p>
          <a:p>
            <a:pPr algn="just">
              <a:lnSpc>
                <a:spcPct val="150000"/>
              </a:lnSpc>
            </a:pPr>
            <a:r>
              <a:rPr lang="tr-TR" b="1" dirty="0" smtClean="0">
                <a:latin typeface="Comic Sans MS" panose="030F0702030302020204" pitchFamily="66" charset="0"/>
              </a:rPr>
              <a:t>1-</a:t>
            </a:r>
            <a:r>
              <a:rPr lang="tr-TR" dirty="0" smtClean="0">
                <a:latin typeface="Comic Sans MS" panose="030F0702030302020204" pitchFamily="66" charset="0"/>
              </a:rPr>
              <a:t>Kimyasal </a:t>
            </a:r>
            <a:r>
              <a:rPr lang="tr-TR" dirty="0">
                <a:latin typeface="Comic Sans MS" panose="030F0702030302020204" pitchFamily="66" charset="0"/>
              </a:rPr>
              <a:t>maddenin </a:t>
            </a:r>
            <a:r>
              <a:rPr lang="tr-TR" dirty="0" smtClean="0">
                <a:latin typeface="Comic Sans MS" panose="030F0702030302020204" pitchFamily="66" charset="0"/>
              </a:rPr>
              <a:t>konsantrasyonu</a:t>
            </a:r>
            <a:endParaRPr lang="tr-TR" dirty="0">
              <a:latin typeface="Comic Sans MS" panose="030F0702030302020204" pitchFamily="66" charset="0"/>
            </a:endParaRPr>
          </a:p>
          <a:p>
            <a:pPr algn="just">
              <a:lnSpc>
                <a:spcPct val="150000"/>
              </a:lnSpc>
            </a:pPr>
            <a:r>
              <a:rPr lang="tr-TR" b="1" dirty="0">
                <a:latin typeface="Comic Sans MS" panose="030F0702030302020204" pitchFamily="66" charset="0"/>
              </a:rPr>
              <a:t>2-</a:t>
            </a:r>
            <a:r>
              <a:rPr lang="tr-TR" dirty="0">
                <a:latin typeface="Comic Sans MS" panose="030F0702030302020204" pitchFamily="66" charset="0"/>
              </a:rPr>
              <a:t>Zehirlerin kimyasal veya </a:t>
            </a:r>
            <a:r>
              <a:rPr lang="tr-TR" dirty="0" err="1">
                <a:latin typeface="Comic Sans MS" panose="030F0702030302020204" pitchFamily="66" charset="0"/>
              </a:rPr>
              <a:t>fizikokimyasal</a:t>
            </a:r>
            <a:r>
              <a:rPr lang="tr-TR" dirty="0">
                <a:latin typeface="Comic Sans MS" panose="030F0702030302020204" pitchFamily="66" charset="0"/>
              </a:rPr>
              <a:t> </a:t>
            </a:r>
            <a:r>
              <a:rPr lang="tr-TR" dirty="0" smtClean="0">
                <a:latin typeface="Comic Sans MS" panose="030F0702030302020204" pitchFamily="66" charset="0"/>
              </a:rPr>
              <a:t>oluşu</a:t>
            </a:r>
            <a:endParaRPr lang="tr-TR" dirty="0">
              <a:latin typeface="Comic Sans MS" panose="030F0702030302020204" pitchFamily="66" charset="0"/>
            </a:endParaRPr>
          </a:p>
          <a:p>
            <a:pPr algn="just">
              <a:lnSpc>
                <a:spcPct val="150000"/>
              </a:lnSpc>
            </a:pPr>
            <a:r>
              <a:rPr lang="tr-TR" b="1" dirty="0">
                <a:latin typeface="Comic Sans MS" panose="030F0702030302020204" pitchFamily="66" charset="0"/>
              </a:rPr>
              <a:t>3-</a:t>
            </a:r>
            <a:r>
              <a:rPr lang="tr-TR" dirty="0">
                <a:latin typeface="Comic Sans MS" panose="030F0702030302020204" pitchFamily="66" charset="0"/>
              </a:rPr>
              <a:t>Organizmaya giriş </a:t>
            </a:r>
            <a:r>
              <a:rPr lang="tr-TR" dirty="0" smtClean="0">
                <a:latin typeface="Comic Sans MS" panose="030F0702030302020204" pitchFamily="66" charset="0"/>
              </a:rPr>
              <a:t>şekli </a:t>
            </a:r>
            <a:endParaRPr lang="tr-TR" dirty="0">
              <a:latin typeface="Comic Sans MS" panose="030F0702030302020204" pitchFamily="66" charset="0"/>
            </a:endParaRPr>
          </a:p>
          <a:p>
            <a:pPr algn="just">
              <a:lnSpc>
                <a:spcPct val="150000"/>
              </a:lnSpc>
            </a:pPr>
            <a:endParaRPr lang="tr-TR" dirty="0">
              <a:latin typeface="Comic Sans MS" panose="030F0702030302020204" pitchFamily="66" charset="0"/>
            </a:endParaRPr>
          </a:p>
        </p:txBody>
      </p:sp>
      <p:sp>
        <p:nvSpPr>
          <p:cNvPr id="3" name="Metin kutusu 2"/>
          <p:cNvSpPr txBox="1"/>
          <p:nvPr/>
        </p:nvSpPr>
        <p:spPr>
          <a:xfrm>
            <a:off x="251520" y="4941168"/>
            <a:ext cx="8712968" cy="646331"/>
          </a:xfrm>
          <a:prstGeom prst="rect">
            <a:avLst/>
          </a:prstGeom>
          <a:noFill/>
        </p:spPr>
        <p:txBody>
          <a:bodyPr wrap="square" rtlCol="0">
            <a:spAutoFit/>
          </a:bodyPr>
          <a:lstStyle/>
          <a:p>
            <a:pPr algn="just"/>
            <a:r>
              <a:rPr lang="tr-TR" b="1" dirty="0">
                <a:latin typeface="Comic Sans MS" panose="030F0702030302020204" pitchFamily="66" charset="0"/>
              </a:rPr>
              <a:t>İlaç: </a:t>
            </a:r>
            <a:r>
              <a:rPr lang="tr-TR" dirty="0">
                <a:latin typeface="Comic Sans MS" panose="030F0702030302020204" pitchFamily="66" charset="0"/>
              </a:rPr>
              <a:t>Bozulmuş fonksiyonları normal hale getirmek için kullanılan herhangi bir maddedir</a:t>
            </a:r>
            <a:r>
              <a:rPr lang="tr-TR" dirty="0" smtClean="0">
                <a:latin typeface="Comic Sans MS" panose="030F0702030302020204" pitchFamily="66" charset="0"/>
              </a:rPr>
              <a:t>.</a:t>
            </a:r>
            <a:endParaRPr lang="tr-TR" dirty="0">
              <a:latin typeface="Comic Sans MS" panose="030F0702030302020204" pitchFamily="66" charset="0"/>
            </a:endParaRPr>
          </a:p>
        </p:txBody>
      </p:sp>
    </p:spTree>
    <p:extLst>
      <p:ext uri="{BB962C8B-B14F-4D97-AF65-F5344CB8AC3E}">
        <p14:creationId xmlns:p14="http://schemas.microsoft.com/office/powerpoint/2010/main" val="26383384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yagram 1"/>
          <p:cNvGraphicFramePr/>
          <p:nvPr>
            <p:extLst>
              <p:ext uri="{D42A27DB-BD31-4B8C-83A1-F6EECF244321}">
                <p14:modId xmlns:p14="http://schemas.microsoft.com/office/powerpoint/2010/main" val="2589231946"/>
              </p:ext>
            </p:extLst>
          </p:nvPr>
        </p:nvGraphicFramePr>
        <p:xfrm>
          <a:off x="899592" y="908720"/>
          <a:ext cx="7416824"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83384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23528" y="1268760"/>
            <a:ext cx="8496944" cy="1708353"/>
          </a:xfrm>
          <a:prstGeom prst="rect">
            <a:avLst/>
          </a:prstGeom>
          <a:noFill/>
        </p:spPr>
        <p:txBody>
          <a:bodyPr wrap="square" rtlCol="0">
            <a:spAutoFit/>
          </a:bodyPr>
          <a:lstStyle/>
          <a:p>
            <a:pPr algn="just">
              <a:lnSpc>
                <a:spcPct val="150000"/>
              </a:lnSpc>
            </a:pPr>
            <a:r>
              <a:rPr lang="tr-TR" b="1" dirty="0">
                <a:latin typeface="Comic Sans MS" panose="030F0702030302020204" pitchFamily="66" charset="0"/>
              </a:rPr>
              <a:t>1-Akut Zehirlenme:</a:t>
            </a:r>
            <a:r>
              <a:rPr lang="tr-TR" dirty="0">
                <a:latin typeface="Comic Sans MS" panose="030F0702030302020204" pitchFamily="66" charset="0"/>
              </a:rPr>
              <a:t> Bir kimyasal maddeye bir kez maruz kalındığında ortaya çıkan zehirlenmedir. Bu tür zehirlenmelerde etki yarım saat ile 1 hafta arasında ortaya çıkar (Gıda zehirlenmesi)</a:t>
            </a:r>
          </a:p>
          <a:p>
            <a:pPr algn="just">
              <a:lnSpc>
                <a:spcPct val="150000"/>
              </a:lnSpc>
            </a:pPr>
            <a:endParaRPr lang="tr-TR" dirty="0">
              <a:latin typeface="Comic Sans MS" panose="030F0702030302020204" pitchFamily="66" charset="0"/>
            </a:endParaRPr>
          </a:p>
        </p:txBody>
      </p:sp>
    </p:spTree>
    <p:extLst>
      <p:ext uri="{BB962C8B-B14F-4D97-AF65-F5344CB8AC3E}">
        <p14:creationId xmlns:p14="http://schemas.microsoft.com/office/powerpoint/2010/main" val="26383384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79512" y="1268760"/>
            <a:ext cx="8712968" cy="2123851"/>
          </a:xfrm>
          <a:prstGeom prst="rect">
            <a:avLst/>
          </a:prstGeom>
          <a:noFill/>
        </p:spPr>
        <p:txBody>
          <a:bodyPr wrap="square" rtlCol="0">
            <a:spAutoFit/>
          </a:bodyPr>
          <a:lstStyle/>
          <a:p>
            <a:pPr algn="just">
              <a:lnSpc>
                <a:spcPct val="150000"/>
              </a:lnSpc>
            </a:pPr>
            <a:r>
              <a:rPr lang="tr-TR" b="1" dirty="0">
                <a:latin typeface="Comic Sans MS" panose="030F0702030302020204" pitchFamily="66" charset="0"/>
              </a:rPr>
              <a:t>2-Sub-akut zehirlenme:</a:t>
            </a:r>
            <a:r>
              <a:rPr lang="tr-TR" dirty="0">
                <a:latin typeface="Comic Sans MS" panose="030F0702030302020204" pitchFamily="66" charset="0"/>
              </a:rPr>
              <a:t> Akut zehirlenmeye yakındır. Kısa zaman aralığında birkaç kez </a:t>
            </a:r>
            <a:r>
              <a:rPr lang="tr-TR" dirty="0" err="1">
                <a:latin typeface="Comic Sans MS" panose="030F0702030302020204" pitchFamily="66" charset="0"/>
              </a:rPr>
              <a:t>toksik</a:t>
            </a:r>
            <a:r>
              <a:rPr lang="tr-TR" dirty="0">
                <a:latin typeface="Comic Sans MS" panose="030F0702030302020204" pitchFamily="66" charset="0"/>
              </a:rPr>
              <a:t> maddeye maruz kalındığında akut zehirlenmede ki doza ulaşıyorsa buna </a:t>
            </a:r>
            <a:r>
              <a:rPr lang="tr-TR" dirty="0" err="1">
                <a:latin typeface="Comic Sans MS" panose="030F0702030302020204" pitchFamily="66" charset="0"/>
              </a:rPr>
              <a:t>sub</a:t>
            </a:r>
            <a:r>
              <a:rPr lang="tr-TR" dirty="0">
                <a:latin typeface="Comic Sans MS" panose="030F0702030302020204" pitchFamily="66" charset="0"/>
              </a:rPr>
              <a:t>-akut zehirlenme denir. Endüstri ve tarımla uğraşanlarda görülür.</a:t>
            </a:r>
          </a:p>
          <a:p>
            <a:pPr algn="just">
              <a:lnSpc>
                <a:spcPct val="150000"/>
              </a:lnSpc>
            </a:pPr>
            <a:endParaRPr lang="tr-TR" dirty="0">
              <a:latin typeface="Comic Sans MS" panose="030F0702030302020204" pitchFamily="66" charset="0"/>
            </a:endParaRPr>
          </a:p>
        </p:txBody>
      </p:sp>
    </p:spTree>
    <p:extLst>
      <p:ext uri="{BB962C8B-B14F-4D97-AF65-F5344CB8AC3E}">
        <p14:creationId xmlns:p14="http://schemas.microsoft.com/office/powerpoint/2010/main" val="26383384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51520" y="1484784"/>
            <a:ext cx="8568952" cy="2539350"/>
          </a:xfrm>
          <a:prstGeom prst="rect">
            <a:avLst/>
          </a:prstGeom>
          <a:noFill/>
        </p:spPr>
        <p:txBody>
          <a:bodyPr wrap="square" rtlCol="0">
            <a:spAutoFit/>
          </a:bodyPr>
          <a:lstStyle/>
          <a:p>
            <a:pPr algn="just">
              <a:lnSpc>
                <a:spcPct val="150000"/>
              </a:lnSpc>
            </a:pPr>
            <a:r>
              <a:rPr lang="tr-TR" b="1" dirty="0">
                <a:latin typeface="Comic Sans MS" panose="030F0702030302020204" pitchFamily="66" charset="0"/>
              </a:rPr>
              <a:t>3-Kronik zehirlenme:</a:t>
            </a:r>
            <a:r>
              <a:rPr lang="tr-TR" dirty="0">
                <a:latin typeface="Comic Sans MS" panose="030F0702030302020204" pitchFamily="66" charset="0"/>
              </a:rPr>
              <a:t> Genellikle </a:t>
            </a:r>
            <a:r>
              <a:rPr lang="tr-TR" dirty="0" err="1">
                <a:latin typeface="Comic Sans MS" panose="030F0702030302020204" pitchFamily="66" charset="0"/>
              </a:rPr>
              <a:t>toksik</a:t>
            </a:r>
            <a:r>
              <a:rPr lang="tr-TR" dirty="0">
                <a:latin typeface="Comic Sans MS" panose="030F0702030302020204" pitchFamily="66" charset="0"/>
              </a:rPr>
              <a:t> dozlardan daha az düzeydeki </a:t>
            </a:r>
            <a:r>
              <a:rPr lang="tr-TR" dirty="0" err="1">
                <a:latin typeface="Comic Sans MS" panose="030F0702030302020204" pitchFamily="66" charset="0"/>
              </a:rPr>
              <a:t>toksik</a:t>
            </a:r>
            <a:r>
              <a:rPr lang="tr-TR" dirty="0">
                <a:latin typeface="Comic Sans MS" panose="030F0702030302020204" pitchFamily="66" charset="0"/>
              </a:rPr>
              <a:t> maddelerin tekrarlanan alımları sonucu ortaya çıkan zehirlenmedir. Zehirlenme belirtileri 15 günden sonra ortaya çıkar bu süre 1 hatta 2 yıla kadar sürebilir. Kronik zehirlenme kümülatiftir. </a:t>
            </a:r>
            <a:r>
              <a:rPr lang="tr-TR" dirty="0" err="1">
                <a:latin typeface="Comic Sans MS" panose="030F0702030302020204" pitchFamily="66" charset="0"/>
              </a:rPr>
              <a:t>Toksik</a:t>
            </a:r>
            <a:r>
              <a:rPr lang="tr-TR" dirty="0">
                <a:latin typeface="Comic Sans MS" panose="030F0702030302020204" pitchFamily="66" charset="0"/>
              </a:rPr>
              <a:t> maddenin organizmadan atılma hızı girenden çok olmaması durumunda birikme özelliğine sahiptir.</a:t>
            </a:r>
          </a:p>
          <a:p>
            <a:pPr algn="just">
              <a:lnSpc>
                <a:spcPct val="150000"/>
              </a:lnSpc>
            </a:pPr>
            <a:endParaRPr lang="tr-TR" dirty="0">
              <a:latin typeface="Comic Sans MS" panose="030F0702030302020204" pitchFamily="66" charset="0"/>
            </a:endParaRPr>
          </a:p>
        </p:txBody>
      </p:sp>
    </p:spTree>
    <p:extLst>
      <p:ext uri="{BB962C8B-B14F-4D97-AF65-F5344CB8AC3E}">
        <p14:creationId xmlns:p14="http://schemas.microsoft.com/office/powerpoint/2010/main" val="26383384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95536" y="548680"/>
            <a:ext cx="8136904" cy="369332"/>
          </a:xfrm>
          <a:prstGeom prst="rect">
            <a:avLst/>
          </a:prstGeom>
          <a:noFill/>
        </p:spPr>
        <p:txBody>
          <a:bodyPr wrap="square" rtlCol="0">
            <a:spAutoFit/>
          </a:bodyPr>
          <a:lstStyle/>
          <a:p>
            <a:r>
              <a:rPr lang="tr-TR" b="1" dirty="0" smtClean="0">
                <a:solidFill>
                  <a:srgbClr val="FF0000"/>
                </a:solidFill>
                <a:latin typeface="Comic Sans MS" panose="030F0702030302020204" pitchFamily="66" charset="0"/>
              </a:rPr>
              <a:t>Bir </a:t>
            </a:r>
            <a:r>
              <a:rPr lang="tr-TR" b="1" dirty="0">
                <a:solidFill>
                  <a:srgbClr val="FF0000"/>
                </a:solidFill>
                <a:latin typeface="Comic Sans MS" panose="030F0702030302020204" pitchFamily="66" charset="0"/>
              </a:rPr>
              <a:t>maddenin zehir etkisi aşağıdaki koşullara göre değişir</a:t>
            </a:r>
            <a:r>
              <a:rPr lang="tr-TR" b="1" dirty="0" smtClean="0">
                <a:solidFill>
                  <a:srgbClr val="FF0000"/>
                </a:solidFill>
                <a:latin typeface="Comic Sans MS" panose="030F0702030302020204" pitchFamily="66" charset="0"/>
              </a:rPr>
              <a:t>.</a:t>
            </a:r>
            <a:endParaRPr lang="tr-TR" b="1" dirty="0">
              <a:solidFill>
                <a:srgbClr val="FF0000"/>
              </a:solidFill>
              <a:latin typeface="Comic Sans MS" panose="030F0702030302020204" pitchFamily="66" charset="0"/>
            </a:endParaRPr>
          </a:p>
        </p:txBody>
      </p:sp>
      <p:sp>
        <p:nvSpPr>
          <p:cNvPr id="3" name="Metin kutusu 2"/>
          <p:cNvSpPr txBox="1"/>
          <p:nvPr/>
        </p:nvSpPr>
        <p:spPr>
          <a:xfrm>
            <a:off x="395536" y="1052736"/>
            <a:ext cx="8496944" cy="4247317"/>
          </a:xfrm>
          <a:prstGeom prst="rect">
            <a:avLst/>
          </a:prstGeom>
          <a:noFill/>
        </p:spPr>
        <p:txBody>
          <a:bodyPr wrap="square" rtlCol="0">
            <a:spAutoFit/>
          </a:bodyPr>
          <a:lstStyle/>
          <a:p>
            <a:r>
              <a:rPr lang="tr-TR" b="1" dirty="0">
                <a:latin typeface="Comic Sans MS" panose="030F0702030302020204" pitchFamily="66" charset="0"/>
              </a:rPr>
              <a:t>1-Verilen miktar (Doz):</a:t>
            </a:r>
            <a:r>
              <a:rPr lang="tr-TR" dirty="0">
                <a:latin typeface="Comic Sans MS" panose="030F0702030302020204" pitchFamily="66" charset="0"/>
              </a:rPr>
              <a:t> Zehirlenme belirtilerine yol açan en az miktara doz denir. Ölümlere yol açan en az madde miktarına “</a:t>
            </a:r>
            <a:r>
              <a:rPr lang="tr-TR" b="1" dirty="0">
                <a:latin typeface="Comic Sans MS" panose="030F0702030302020204" pitchFamily="66" charset="0"/>
              </a:rPr>
              <a:t>minimal </a:t>
            </a:r>
            <a:r>
              <a:rPr lang="tr-TR" b="1" dirty="0" err="1">
                <a:latin typeface="Comic Sans MS" panose="030F0702030302020204" pitchFamily="66" charset="0"/>
              </a:rPr>
              <a:t>letal</a:t>
            </a:r>
            <a:r>
              <a:rPr lang="tr-TR" b="1" dirty="0">
                <a:latin typeface="Comic Sans MS" panose="030F0702030302020204" pitchFamily="66" charset="0"/>
              </a:rPr>
              <a:t> doz</a:t>
            </a:r>
            <a:r>
              <a:rPr lang="tr-TR" dirty="0">
                <a:latin typeface="Comic Sans MS" panose="030F0702030302020204" pitchFamily="66" charset="0"/>
              </a:rPr>
              <a:t> (MLD)” denir.</a:t>
            </a:r>
          </a:p>
          <a:p>
            <a:r>
              <a:rPr lang="tr-TR" b="1" dirty="0">
                <a:latin typeface="Comic Sans MS" panose="030F0702030302020204" pitchFamily="66" charset="0"/>
              </a:rPr>
              <a:t>LD</a:t>
            </a:r>
            <a:r>
              <a:rPr lang="tr-TR" b="1" baseline="-25000" dirty="0">
                <a:latin typeface="Comic Sans MS" panose="030F0702030302020204" pitchFamily="66" charset="0"/>
              </a:rPr>
              <a:t>50</a:t>
            </a:r>
            <a:r>
              <a:rPr lang="tr-TR" b="1" dirty="0">
                <a:latin typeface="Comic Sans MS" panose="030F0702030302020204" pitchFamily="66" charset="0"/>
              </a:rPr>
              <a:t>:</a:t>
            </a:r>
            <a:r>
              <a:rPr lang="tr-TR" dirty="0">
                <a:latin typeface="Comic Sans MS" panose="030F0702030302020204" pitchFamily="66" charset="0"/>
              </a:rPr>
              <a:t>Deneysel farmakoloji ve toksikolojide 100 hayvandan 50 sini öldüren doz.</a:t>
            </a:r>
          </a:p>
          <a:p>
            <a:r>
              <a:rPr lang="tr-TR" b="1" dirty="0">
                <a:latin typeface="Comic Sans MS" panose="030F0702030302020204" pitchFamily="66" charset="0"/>
              </a:rPr>
              <a:t>2-</a:t>
            </a:r>
            <a:r>
              <a:rPr lang="tr-TR" dirty="0">
                <a:latin typeface="Comic Sans MS" panose="030F0702030302020204" pitchFamily="66" charset="0"/>
              </a:rPr>
              <a:t>Zehirli maddenin şekli: Katı haldeki maddelerin ince toz halinde olanları kaba partiküllere göre daha zehirlidir.</a:t>
            </a:r>
          </a:p>
          <a:p>
            <a:r>
              <a:rPr lang="tr-TR" b="1" dirty="0" smtClean="0">
                <a:latin typeface="Comic Sans MS" panose="030F0702030302020204" pitchFamily="66" charset="0"/>
              </a:rPr>
              <a:t>3-Zehirin </a:t>
            </a:r>
            <a:r>
              <a:rPr lang="tr-TR" b="1" dirty="0" err="1">
                <a:latin typeface="Comic Sans MS" panose="030F0702030302020204" pitchFamily="66" charset="0"/>
              </a:rPr>
              <a:t>orjini</a:t>
            </a:r>
            <a:r>
              <a:rPr lang="tr-TR" b="1" dirty="0">
                <a:latin typeface="Comic Sans MS" panose="030F0702030302020204" pitchFamily="66" charset="0"/>
              </a:rPr>
              <a:t> (kökeni):</a:t>
            </a:r>
            <a:endParaRPr lang="tr-TR" dirty="0">
              <a:latin typeface="Comic Sans MS" panose="030F0702030302020204" pitchFamily="66" charset="0"/>
            </a:endParaRPr>
          </a:p>
          <a:p>
            <a:r>
              <a:rPr lang="tr-TR" b="1" dirty="0">
                <a:latin typeface="Comic Sans MS" panose="030F0702030302020204" pitchFamily="66" charset="0"/>
              </a:rPr>
              <a:t>4-Canlının türü:</a:t>
            </a:r>
            <a:r>
              <a:rPr lang="tr-TR" dirty="0">
                <a:latin typeface="Comic Sans MS" panose="030F0702030302020204" pitchFamily="66" charset="0"/>
              </a:rPr>
              <a:t> insanlar gibi merkezi sinir sistemi gelişmiş olan türler bazı </a:t>
            </a:r>
            <a:r>
              <a:rPr lang="tr-TR" dirty="0" err="1">
                <a:latin typeface="Comic Sans MS" panose="030F0702030302020204" pitchFamily="66" charset="0"/>
              </a:rPr>
              <a:t>toksik</a:t>
            </a:r>
            <a:r>
              <a:rPr lang="tr-TR" dirty="0">
                <a:latin typeface="Comic Sans MS" panose="030F0702030302020204" pitchFamily="66" charset="0"/>
              </a:rPr>
              <a:t> maddelere daha duyarlıdır.</a:t>
            </a:r>
          </a:p>
          <a:p>
            <a:r>
              <a:rPr lang="tr-TR" b="1" dirty="0">
                <a:latin typeface="Comic Sans MS" panose="030F0702030302020204" pitchFamily="66" charset="0"/>
              </a:rPr>
              <a:t>5-İnsanın bünyesi yaşı:</a:t>
            </a:r>
            <a:r>
              <a:rPr lang="tr-TR" dirty="0">
                <a:latin typeface="Comic Sans MS" panose="030F0702030302020204" pitchFamily="66" charset="0"/>
              </a:rPr>
              <a:t> Zehir etkisi vücut ağırlığı ve yaş arttıkça azalır.</a:t>
            </a:r>
          </a:p>
          <a:p>
            <a:r>
              <a:rPr lang="tr-TR" b="1" dirty="0">
                <a:latin typeface="Comic Sans MS" panose="030F0702030302020204" pitchFamily="66" charset="0"/>
              </a:rPr>
              <a:t>6-Cinsiyetin etkisi:</a:t>
            </a:r>
            <a:r>
              <a:rPr lang="tr-TR" dirty="0">
                <a:latin typeface="Comic Sans MS" panose="030F0702030302020204" pitchFamily="66" charset="0"/>
              </a:rPr>
              <a:t> İnsanlarda kadınlar erkeklere göre daha duyarlıdır.</a:t>
            </a:r>
          </a:p>
          <a:p>
            <a:r>
              <a:rPr lang="tr-TR" b="1" dirty="0">
                <a:latin typeface="Comic Sans MS" panose="030F0702030302020204" pitchFamily="66" charset="0"/>
              </a:rPr>
              <a:t>7-Uygulama şekli:</a:t>
            </a:r>
            <a:endParaRPr lang="tr-TR" dirty="0">
              <a:latin typeface="Comic Sans MS" panose="030F0702030302020204" pitchFamily="66" charset="0"/>
            </a:endParaRPr>
          </a:p>
          <a:p>
            <a:r>
              <a:rPr lang="tr-TR" b="1" dirty="0">
                <a:latin typeface="Comic Sans MS" panose="030F0702030302020204" pitchFamily="66" charset="0"/>
              </a:rPr>
              <a:t>8-</a:t>
            </a:r>
            <a:r>
              <a:rPr lang="tr-TR" dirty="0">
                <a:latin typeface="Comic Sans MS" panose="030F0702030302020204" pitchFamily="66" charset="0"/>
              </a:rPr>
              <a:t>Zehirin organizmadan atımı:</a:t>
            </a:r>
          </a:p>
          <a:p>
            <a:r>
              <a:rPr lang="tr-TR" b="1" dirty="0">
                <a:latin typeface="Comic Sans MS" panose="030F0702030302020204" pitchFamily="66" charset="0"/>
              </a:rPr>
              <a:t>9-</a:t>
            </a:r>
            <a:r>
              <a:rPr lang="tr-TR" dirty="0">
                <a:latin typeface="Comic Sans MS" panose="030F0702030302020204" pitchFamily="66" charset="0"/>
              </a:rPr>
              <a:t>Zehire karşı alışkanlık</a:t>
            </a:r>
          </a:p>
          <a:p>
            <a:r>
              <a:rPr lang="tr-TR" b="1" dirty="0">
                <a:latin typeface="Comic Sans MS" panose="030F0702030302020204" pitchFamily="66" charset="0"/>
              </a:rPr>
              <a:t>10-</a:t>
            </a:r>
            <a:r>
              <a:rPr lang="tr-TR" dirty="0">
                <a:latin typeface="Comic Sans MS" panose="030F0702030302020204" pitchFamily="66" charset="0"/>
              </a:rPr>
              <a:t>İlaçlar arasındaki </a:t>
            </a:r>
            <a:r>
              <a:rPr lang="tr-TR" dirty="0" err="1">
                <a:latin typeface="Comic Sans MS" panose="030F0702030302020204" pitchFamily="66" charset="0"/>
              </a:rPr>
              <a:t>sinerjizm</a:t>
            </a:r>
            <a:r>
              <a:rPr lang="tr-TR" dirty="0">
                <a:latin typeface="Comic Sans MS" panose="030F0702030302020204" pitchFamily="66" charset="0"/>
              </a:rPr>
              <a:t> ve </a:t>
            </a:r>
            <a:r>
              <a:rPr lang="tr-TR" dirty="0" smtClean="0">
                <a:latin typeface="Comic Sans MS" panose="030F0702030302020204" pitchFamily="66" charset="0"/>
              </a:rPr>
              <a:t>antagonizma</a:t>
            </a:r>
            <a:endParaRPr lang="tr-TR" dirty="0">
              <a:latin typeface="Comic Sans MS" panose="030F0702030302020204" pitchFamily="66" charset="0"/>
            </a:endParaRPr>
          </a:p>
        </p:txBody>
      </p:sp>
    </p:spTree>
    <p:extLst>
      <p:ext uri="{BB962C8B-B14F-4D97-AF65-F5344CB8AC3E}">
        <p14:creationId xmlns:p14="http://schemas.microsoft.com/office/powerpoint/2010/main" val="26383384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Metin kutusu 3"/>
          <p:cNvSpPr txBox="1"/>
          <p:nvPr/>
        </p:nvSpPr>
        <p:spPr>
          <a:xfrm>
            <a:off x="899592" y="2420888"/>
            <a:ext cx="7488832" cy="769441"/>
          </a:xfrm>
          <a:prstGeom prst="rect">
            <a:avLst/>
          </a:prstGeom>
          <a:noFill/>
        </p:spPr>
        <p:txBody>
          <a:bodyPr wrap="square" rtlCol="0">
            <a:spAutoFit/>
          </a:bodyPr>
          <a:lstStyle/>
          <a:p>
            <a:pPr algn="ctr"/>
            <a:r>
              <a:rPr lang="tr-TR" sz="4400" b="1" dirty="0" smtClean="0">
                <a:solidFill>
                  <a:schemeClr val="bg1"/>
                </a:solidFill>
                <a:latin typeface="Comic Sans MS" panose="030F0702030302020204" pitchFamily="66" charset="0"/>
              </a:rPr>
              <a:t>MİKROKİRLETİCİLER</a:t>
            </a:r>
            <a:endParaRPr lang="tr-TR" sz="4400" b="1"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39878448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Metin kutusu 3"/>
          <p:cNvSpPr txBox="1"/>
          <p:nvPr/>
        </p:nvSpPr>
        <p:spPr>
          <a:xfrm>
            <a:off x="899592" y="2420888"/>
            <a:ext cx="7488832" cy="769441"/>
          </a:xfrm>
          <a:prstGeom prst="rect">
            <a:avLst/>
          </a:prstGeom>
          <a:noFill/>
        </p:spPr>
        <p:txBody>
          <a:bodyPr wrap="square" rtlCol="0">
            <a:spAutoFit/>
          </a:bodyPr>
          <a:lstStyle/>
          <a:p>
            <a:pPr algn="ctr"/>
            <a:r>
              <a:rPr lang="tr-TR" sz="4400" b="1" dirty="0" smtClean="0">
                <a:solidFill>
                  <a:schemeClr val="bg1"/>
                </a:solidFill>
                <a:latin typeface="Comic Sans MS" panose="030F0702030302020204" pitchFamily="66" charset="0"/>
              </a:rPr>
              <a:t>TOKSİKOLOJİ</a:t>
            </a:r>
            <a:endParaRPr lang="tr-TR" sz="4400" b="1"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36499637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51520" y="764704"/>
            <a:ext cx="8712968" cy="3370346"/>
          </a:xfrm>
          <a:prstGeom prst="rect">
            <a:avLst/>
          </a:prstGeom>
          <a:noFill/>
        </p:spPr>
        <p:txBody>
          <a:bodyPr wrap="square" rtlCol="0">
            <a:spAutoFit/>
          </a:bodyPr>
          <a:lstStyle/>
          <a:p>
            <a:pPr algn="just">
              <a:lnSpc>
                <a:spcPct val="150000"/>
              </a:lnSpc>
            </a:pPr>
            <a:r>
              <a:rPr lang="tr-TR" dirty="0">
                <a:latin typeface="Comic Sans MS" panose="030F0702030302020204" pitchFamily="66" charset="0"/>
              </a:rPr>
              <a:t>Evsel ve endüstriyel </a:t>
            </a:r>
            <a:r>
              <a:rPr lang="tr-TR" dirty="0" err="1">
                <a:latin typeface="Comic Sans MS" panose="030F0702030302020204" pitchFamily="66" charset="0"/>
              </a:rPr>
              <a:t>atıksularda</a:t>
            </a:r>
            <a:r>
              <a:rPr lang="tr-TR" dirty="0">
                <a:latin typeface="Comic Sans MS" panose="030F0702030302020204" pitchFamily="66" charset="0"/>
              </a:rPr>
              <a:t> su geri kazanımda geri kazanılmış su </a:t>
            </a:r>
            <a:r>
              <a:rPr lang="tr-TR" dirty="0" smtClean="0">
                <a:latin typeface="Comic Sans MS" panose="030F0702030302020204" pitchFamily="66" charset="0"/>
              </a:rPr>
              <a:t>içerisindeki </a:t>
            </a:r>
            <a:r>
              <a:rPr lang="tr-TR" dirty="0" err="1" smtClean="0">
                <a:latin typeface="Comic Sans MS" panose="030F0702030302020204" pitchFamily="66" charset="0"/>
              </a:rPr>
              <a:t>mikrokirleticilerin</a:t>
            </a:r>
            <a:r>
              <a:rPr lang="tr-TR" dirty="0" smtClean="0">
                <a:latin typeface="Comic Sans MS" panose="030F0702030302020204" pitchFamily="66" charset="0"/>
              </a:rPr>
              <a:t> </a:t>
            </a:r>
            <a:r>
              <a:rPr lang="tr-TR" dirty="0">
                <a:latin typeface="Comic Sans MS" panose="030F0702030302020204" pitchFamily="66" charset="0"/>
              </a:rPr>
              <a:t>varlığı, bu suların tekrar kullanımını sınırlandıran önemli bir </a:t>
            </a:r>
            <a:r>
              <a:rPr lang="tr-TR" dirty="0" smtClean="0">
                <a:latin typeface="Comic Sans MS" panose="030F0702030302020204" pitchFamily="66" charset="0"/>
              </a:rPr>
              <a:t>unsurdur. Yapılan </a:t>
            </a:r>
            <a:r>
              <a:rPr lang="tr-TR" dirty="0">
                <a:latin typeface="Comic Sans MS" panose="030F0702030302020204" pitchFamily="66" charset="0"/>
              </a:rPr>
              <a:t>çalışmalar </a:t>
            </a:r>
            <a:r>
              <a:rPr lang="tr-TR" dirty="0" err="1">
                <a:latin typeface="Comic Sans MS" panose="030F0702030302020204" pitchFamily="66" charset="0"/>
              </a:rPr>
              <a:t>mikrokirleticilerin</a:t>
            </a:r>
            <a:r>
              <a:rPr lang="tr-TR" dirty="0">
                <a:latin typeface="Comic Sans MS" panose="030F0702030302020204" pitchFamily="66" charset="0"/>
              </a:rPr>
              <a:t> dirençli yapılarından dolayı arıtılmış </a:t>
            </a:r>
            <a:r>
              <a:rPr lang="tr-TR" dirty="0" err="1" smtClean="0">
                <a:latin typeface="Comic Sans MS" panose="030F0702030302020204" pitchFamily="66" charset="0"/>
              </a:rPr>
              <a:t>atıksularda</a:t>
            </a:r>
            <a:r>
              <a:rPr lang="tr-TR" dirty="0" smtClean="0">
                <a:latin typeface="Comic Sans MS" panose="030F0702030302020204" pitchFamily="66" charset="0"/>
              </a:rPr>
              <a:t> varlığının </a:t>
            </a:r>
            <a:r>
              <a:rPr lang="tr-TR" dirty="0">
                <a:latin typeface="Comic Sans MS" panose="030F0702030302020204" pitchFamily="66" charset="0"/>
              </a:rPr>
              <a:t>devam ettiğini işaret etmektedir. Bu durum klasik yöntemlerle arıtılmış </a:t>
            </a:r>
            <a:r>
              <a:rPr lang="tr-TR" dirty="0" err="1" smtClean="0">
                <a:latin typeface="Comic Sans MS" panose="030F0702030302020204" pitchFamily="66" charset="0"/>
              </a:rPr>
              <a:t>atıksuların</a:t>
            </a:r>
            <a:r>
              <a:rPr lang="tr-TR" dirty="0" smtClean="0">
                <a:latin typeface="Comic Sans MS" panose="030F0702030302020204" pitchFamily="66" charset="0"/>
              </a:rPr>
              <a:t> başta </a:t>
            </a:r>
            <a:r>
              <a:rPr lang="tr-TR" dirty="0">
                <a:latin typeface="Comic Sans MS" panose="030F0702030302020204" pitchFamily="66" charset="0"/>
              </a:rPr>
              <a:t>tarım olmak üzere farklı alanlarda yeniden kullanımını sınırlamaktadır. Bu </a:t>
            </a:r>
            <a:r>
              <a:rPr lang="tr-TR" dirty="0" smtClean="0">
                <a:latin typeface="Comic Sans MS" panose="030F0702030302020204" pitchFamily="66" charset="0"/>
              </a:rPr>
              <a:t>nedenle, </a:t>
            </a:r>
            <a:r>
              <a:rPr lang="tr-TR" dirty="0" err="1" smtClean="0">
                <a:latin typeface="Comic Sans MS" panose="030F0702030302020204" pitchFamily="66" charset="0"/>
              </a:rPr>
              <a:t>atıksuların</a:t>
            </a:r>
            <a:r>
              <a:rPr lang="tr-TR" dirty="0" smtClean="0">
                <a:latin typeface="Comic Sans MS" panose="030F0702030302020204" pitchFamily="66" charset="0"/>
              </a:rPr>
              <a:t> </a:t>
            </a:r>
            <a:r>
              <a:rPr lang="tr-TR" dirty="0">
                <a:latin typeface="Comic Sans MS" panose="030F0702030302020204" pitchFamily="66" charset="0"/>
              </a:rPr>
              <a:t>geri kullanımında bu kirleticilerin kontrolü önemli bir araştırma ihtiyaç alanı </a:t>
            </a:r>
            <a:r>
              <a:rPr lang="tr-TR" dirty="0" smtClean="0">
                <a:latin typeface="Comic Sans MS" panose="030F0702030302020204" pitchFamily="66" charset="0"/>
              </a:rPr>
              <a:t>olarak ortaya </a:t>
            </a:r>
            <a:r>
              <a:rPr lang="tr-TR" dirty="0">
                <a:latin typeface="Comic Sans MS" panose="030F0702030302020204" pitchFamily="66" charset="0"/>
              </a:rPr>
              <a:t>çıkmaktadır.</a:t>
            </a:r>
          </a:p>
        </p:txBody>
      </p:sp>
    </p:spTree>
    <p:extLst>
      <p:ext uri="{BB962C8B-B14F-4D97-AF65-F5344CB8AC3E}">
        <p14:creationId xmlns:p14="http://schemas.microsoft.com/office/powerpoint/2010/main" val="26383384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79512" y="692696"/>
            <a:ext cx="8712968" cy="3000821"/>
          </a:xfrm>
          <a:prstGeom prst="rect">
            <a:avLst/>
          </a:prstGeom>
          <a:noFill/>
        </p:spPr>
        <p:txBody>
          <a:bodyPr wrap="square" rtlCol="0">
            <a:spAutoFit/>
          </a:bodyPr>
          <a:lstStyle/>
          <a:p>
            <a:pPr algn="just">
              <a:lnSpc>
                <a:spcPct val="150000"/>
              </a:lnSpc>
            </a:pPr>
            <a:r>
              <a:rPr lang="tr-TR" dirty="0" err="1" smtClean="0">
                <a:latin typeface="Comic Sans MS" panose="030F0702030302020204" pitchFamily="66" charset="0"/>
              </a:rPr>
              <a:t>Mikrokirletici</a:t>
            </a:r>
            <a:r>
              <a:rPr lang="tr-TR" dirty="0" smtClean="0">
                <a:latin typeface="Comic Sans MS" panose="030F0702030302020204" pitchFamily="66" charset="0"/>
              </a:rPr>
              <a:t> kavramı </a:t>
            </a:r>
            <a:r>
              <a:rPr lang="tr-TR" dirty="0" err="1" smtClean="0">
                <a:latin typeface="Comic Sans MS" panose="030F0702030302020204" pitchFamily="66" charset="0"/>
              </a:rPr>
              <a:t>toksik</a:t>
            </a:r>
            <a:r>
              <a:rPr lang="tr-TR" dirty="0" smtClean="0">
                <a:latin typeface="Comic Sans MS" panose="030F0702030302020204" pitchFamily="66" charset="0"/>
              </a:rPr>
              <a:t>, kalıcı ve </a:t>
            </a:r>
            <a:r>
              <a:rPr lang="tr-TR" dirty="0" err="1" smtClean="0">
                <a:latin typeface="Comic Sans MS" panose="030F0702030302020204" pitchFamily="66" charset="0"/>
              </a:rPr>
              <a:t>biyobirikme</a:t>
            </a:r>
            <a:r>
              <a:rPr lang="tr-TR" dirty="0" smtClean="0">
                <a:latin typeface="Comic Sans MS" panose="030F0702030302020204" pitchFamily="66" charset="0"/>
              </a:rPr>
              <a:t> potansiyeli olan organik veya mineral maddelere verilen genel isim olarak açıklanabilir. Bu tür kirleticiler çevreye veya yaşayan organizmalar üzerine negatif etkiler yaratabilecek özelliktedir. Bu kirleticiler günlük tüketimini yaptığımız pek çok ürün içerisinde mevcuttur. Örnek verilecek olursa; ilaçlar, kozmetik, bitki sağlık ürünleri, </a:t>
            </a:r>
            <a:r>
              <a:rPr lang="tr-TR" dirty="0" err="1" smtClean="0">
                <a:latin typeface="Comic Sans MS" panose="030F0702030302020204" pitchFamily="66" charset="0"/>
              </a:rPr>
              <a:t>insektisitler</a:t>
            </a:r>
            <a:r>
              <a:rPr lang="tr-TR" dirty="0" smtClean="0">
                <a:latin typeface="Comic Sans MS" panose="030F0702030302020204" pitchFamily="66" charset="0"/>
              </a:rPr>
              <a:t> (böcek öldürücü) gibi ev </a:t>
            </a:r>
            <a:r>
              <a:rPr lang="tr-TR" smtClean="0">
                <a:latin typeface="Comic Sans MS" panose="030F0702030302020204" pitchFamily="66" charset="0"/>
              </a:rPr>
              <a:t>veya endüstri </a:t>
            </a:r>
            <a:r>
              <a:rPr lang="tr-TR" dirty="0" smtClean="0">
                <a:latin typeface="Comic Sans MS" panose="030F0702030302020204" pitchFamily="66" charset="0"/>
              </a:rPr>
              <a:t>kaynaklı kullanım alanına sahip ürünler.</a:t>
            </a:r>
            <a:endParaRPr lang="tr-TR" dirty="0">
              <a:latin typeface="Comic Sans MS" panose="030F0702030302020204" pitchFamily="66" charset="0"/>
            </a:endParaRPr>
          </a:p>
        </p:txBody>
      </p:sp>
    </p:spTree>
    <p:extLst>
      <p:ext uri="{BB962C8B-B14F-4D97-AF65-F5344CB8AC3E}">
        <p14:creationId xmlns:p14="http://schemas.microsoft.com/office/powerpoint/2010/main" val="26383384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51520" y="1700808"/>
            <a:ext cx="8496944" cy="3000821"/>
          </a:xfrm>
          <a:prstGeom prst="rect">
            <a:avLst/>
          </a:prstGeom>
          <a:noFill/>
        </p:spPr>
        <p:txBody>
          <a:bodyPr wrap="square" rtlCol="0">
            <a:spAutoFit/>
          </a:bodyPr>
          <a:lstStyle/>
          <a:p>
            <a:pPr algn="just">
              <a:lnSpc>
                <a:spcPct val="150000"/>
              </a:lnSpc>
            </a:pPr>
            <a:r>
              <a:rPr lang="tr-TR" dirty="0" smtClean="0">
                <a:latin typeface="Comic Sans MS" panose="030F0702030302020204" pitchFamily="66" charset="0"/>
              </a:rPr>
              <a:t>Laboratuvar analizlerindeki gelişmeler her geçen gün sucul ortamlarda mikro kirleticilerin varlığının bir nanogram/litre düzeylerinde düşük konsantrasyonlarda dahi varlığının tespit edildiğine işaret etmektedir. Bu maddelerden bazıları doğrudan veya dolaylı olarak ekosistem üzerinde kronik potansiyel negatif etkilerinden sorumludurlar. (örneğin sucul canlılarda endokrin bozucu kimyasallar nedeniyle balıkların cinsiyet değiştirmesi (</a:t>
            </a:r>
            <a:r>
              <a:rPr lang="tr-TR" dirty="0" err="1" smtClean="0">
                <a:latin typeface="Comic Sans MS" panose="030F0702030302020204" pitchFamily="66" charset="0"/>
              </a:rPr>
              <a:t>feminisation</a:t>
            </a:r>
            <a:r>
              <a:rPr lang="tr-TR" dirty="0" smtClean="0">
                <a:latin typeface="Comic Sans MS" panose="030F0702030302020204" pitchFamily="66" charset="0"/>
              </a:rPr>
              <a:t>) gibi etkilere sahip olması) </a:t>
            </a:r>
            <a:endParaRPr lang="tr-TR" dirty="0">
              <a:latin typeface="Comic Sans MS" panose="030F0702030302020204" pitchFamily="66" charset="0"/>
            </a:endParaRPr>
          </a:p>
        </p:txBody>
      </p:sp>
    </p:spTree>
    <p:extLst>
      <p:ext uri="{BB962C8B-B14F-4D97-AF65-F5344CB8AC3E}">
        <p14:creationId xmlns:p14="http://schemas.microsoft.com/office/powerpoint/2010/main" val="26383384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23528" y="188640"/>
            <a:ext cx="8496944" cy="5909310"/>
          </a:xfrm>
          <a:prstGeom prst="rect">
            <a:avLst/>
          </a:prstGeom>
          <a:noFill/>
        </p:spPr>
        <p:txBody>
          <a:bodyPr wrap="square" rtlCol="0">
            <a:spAutoFit/>
          </a:bodyPr>
          <a:lstStyle/>
          <a:p>
            <a:pPr algn="just">
              <a:lnSpc>
                <a:spcPct val="150000"/>
              </a:lnSpc>
            </a:pPr>
            <a:r>
              <a:rPr lang="tr-TR" b="1" dirty="0" smtClean="0">
                <a:latin typeface="Comic Sans MS" panose="030F0702030302020204" pitchFamily="66" charset="0"/>
              </a:rPr>
              <a:t>TEMEL MİKROKİRLETİCİLER</a:t>
            </a:r>
          </a:p>
          <a:p>
            <a:pPr algn="just">
              <a:lnSpc>
                <a:spcPct val="150000"/>
              </a:lnSpc>
            </a:pPr>
            <a:endParaRPr lang="tr-TR" dirty="0">
              <a:latin typeface="Comic Sans MS" panose="030F0702030302020204" pitchFamily="66" charset="0"/>
            </a:endParaRPr>
          </a:p>
          <a:p>
            <a:pPr algn="just">
              <a:lnSpc>
                <a:spcPct val="150000"/>
              </a:lnSpc>
            </a:pPr>
            <a:r>
              <a:rPr lang="tr-TR" b="1" dirty="0" smtClean="0">
                <a:latin typeface="Comic Sans MS" panose="030F0702030302020204" pitchFamily="66" charset="0"/>
              </a:rPr>
              <a:t>Metaller veya </a:t>
            </a:r>
            <a:r>
              <a:rPr lang="tr-TR" b="1" dirty="0" err="1" smtClean="0">
                <a:latin typeface="Comic Sans MS" panose="030F0702030302020204" pitchFamily="66" charset="0"/>
              </a:rPr>
              <a:t>metaloidler</a:t>
            </a:r>
            <a:endParaRPr lang="tr-TR" b="1" dirty="0" smtClean="0">
              <a:latin typeface="Comic Sans MS" panose="030F0702030302020204" pitchFamily="66" charset="0"/>
            </a:endParaRPr>
          </a:p>
          <a:p>
            <a:pPr algn="just">
              <a:lnSpc>
                <a:spcPct val="150000"/>
              </a:lnSpc>
            </a:pPr>
            <a:r>
              <a:rPr lang="tr-TR" dirty="0" smtClean="0">
                <a:latin typeface="Comic Sans MS" panose="030F0702030302020204" pitchFamily="66" charset="0"/>
              </a:rPr>
              <a:t>Kurşun, </a:t>
            </a:r>
            <a:r>
              <a:rPr lang="tr-TR" dirty="0" err="1" smtClean="0">
                <a:latin typeface="Comic Sans MS" panose="030F0702030302020204" pitchFamily="66" charset="0"/>
              </a:rPr>
              <a:t>kadminyum</a:t>
            </a:r>
            <a:r>
              <a:rPr lang="tr-TR" dirty="0" smtClean="0">
                <a:latin typeface="Comic Sans MS" panose="030F0702030302020204" pitchFamily="66" charset="0"/>
              </a:rPr>
              <a:t>, </a:t>
            </a:r>
            <a:r>
              <a:rPr lang="tr-TR" dirty="0" err="1" smtClean="0">
                <a:latin typeface="Comic Sans MS" panose="030F0702030302020204" pitchFamily="66" charset="0"/>
              </a:rPr>
              <a:t>civa</a:t>
            </a:r>
            <a:r>
              <a:rPr lang="tr-TR" dirty="0" smtClean="0">
                <a:latin typeface="Comic Sans MS" panose="030F0702030302020204" pitchFamily="66" charset="0"/>
              </a:rPr>
              <a:t>, arsenik, antimon, radon, uranyum</a:t>
            </a:r>
          </a:p>
          <a:p>
            <a:pPr algn="just">
              <a:lnSpc>
                <a:spcPct val="150000"/>
              </a:lnSpc>
            </a:pPr>
            <a:endParaRPr lang="tr-TR" dirty="0">
              <a:latin typeface="Comic Sans MS" panose="030F0702030302020204" pitchFamily="66" charset="0"/>
            </a:endParaRPr>
          </a:p>
          <a:p>
            <a:pPr algn="just">
              <a:lnSpc>
                <a:spcPct val="150000"/>
              </a:lnSpc>
            </a:pPr>
            <a:r>
              <a:rPr lang="tr-TR" b="1" dirty="0" smtClean="0">
                <a:latin typeface="Comic Sans MS" panose="030F0702030302020204" pitchFamily="66" charset="0"/>
              </a:rPr>
              <a:t>Organik </a:t>
            </a:r>
            <a:r>
              <a:rPr lang="tr-TR" b="1" dirty="0" err="1" smtClean="0">
                <a:latin typeface="Comic Sans MS" panose="030F0702030302020204" pitchFamily="66" charset="0"/>
              </a:rPr>
              <a:t>mikrokirleticiler</a:t>
            </a:r>
            <a:endParaRPr lang="tr-TR" b="1" dirty="0" smtClean="0">
              <a:latin typeface="Comic Sans MS" panose="030F0702030302020204" pitchFamily="66" charset="0"/>
            </a:endParaRPr>
          </a:p>
          <a:p>
            <a:pPr algn="just">
              <a:lnSpc>
                <a:spcPct val="150000"/>
              </a:lnSpc>
            </a:pPr>
            <a:r>
              <a:rPr lang="tr-TR" dirty="0" smtClean="0">
                <a:latin typeface="Comic Sans MS" panose="030F0702030302020204" pitchFamily="66" charset="0"/>
              </a:rPr>
              <a:t>Pestisitler, hidrokarbonlar, </a:t>
            </a:r>
            <a:r>
              <a:rPr lang="tr-TR" dirty="0" err="1" smtClean="0">
                <a:latin typeface="Comic Sans MS" panose="030F0702030302020204" pitchFamily="66" charset="0"/>
              </a:rPr>
              <a:t>solventler</a:t>
            </a:r>
            <a:r>
              <a:rPr lang="tr-TR" dirty="0" smtClean="0">
                <a:latin typeface="Comic Sans MS" panose="030F0702030302020204" pitchFamily="66" charset="0"/>
              </a:rPr>
              <a:t>, deterjanlar, kozmetik ürünleri</a:t>
            </a:r>
          </a:p>
          <a:p>
            <a:pPr algn="just">
              <a:lnSpc>
                <a:spcPct val="150000"/>
              </a:lnSpc>
            </a:pPr>
            <a:endParaRPr lang="tr-TR" dirty="0">
              <a:latin typeface="Comic Sans MS" panose="030F0702030302020204" pitchFamily="66" charset="0"/>
            </a:endParaRPr>
          </a:p>
          <a:p>
            <a:pPr algn="just">
              <a:lnSpc>
                <a:spcPct val="150000"/>
              </a:lnSpc>
            </a:pPr>
            <a:r>
              <a:rPr lang="tr-TR" b="1" dirty="0" smtClean="0">
                <a:latin typeface="Comic Sans MS" panose="030F0702030302020204" pitchFamily="66" charset="0"/>
              </a:rPr>
              <a:t>Hormonlar</a:t>
            </a:r>
          </a:p>
          <a:p>
            <a:pPr algn="just">
              <a:lnSpc>
                <a:spcPct val="150000"/>
              </a:lnSpc>
            </a:pPr>
            <a:r>
              <a:rPr lang="tr-TR" dirty="0" smtClean="0">
                <a:latin typeface="Comic Sans MS" panose="030F0702030302020204" pitchFamily="66" charset="0"/>
              </a:rPr>
              <a:t>Doğal yada sentetik</a:t>
            </a:r>
          </a:p>
          <a:p>
            <a:pPr algn="just">
              <a:lnSpc>
                <a:spcPct val="150000"/>
              </a:lnSpc>
            </a:pPr>
            <a:endParaRPr lang="tr-TR" dirty="0">
              <a:latin typeface="Comic Sans MS" panose="030F0702030302020204" pitchFamily="66" charset="0"/>
            </a:endParaRPr>
          </a:p>
          <a:p>
            <a:pPr algn="just">
              <a:lnSpc>
                <a:spcPct val="150000"/>
              </a:lnSpc>
            </a:pPr>
            <a:r>
              <a:rPr lang="tr-TR" b="1" dirty="0" smtClean="0">
                <a:latin typeface="Comic Sans MS" panose="030F0702030302020204" pitchFamily="66" charset="0"/>
              </a:rPr>
              <a:t>İlaç ürünleri ve endokrin bozucular</a:t>
            </a:r>
          </a:p>
          <a:p>
            <a:pPr algn="just">
              <a:lnSpc>
                <a:spcPct val="150000"/>
              </a:lnSpc>
            </a:pPr>
            <a:r>
              <a:rPr lang="tr-TR" dirty="0" err="1" smtClean="0">
                <a:latin typeface="Comic Sans MS" panose="030F0702030302020204" pitchFamily="66" charset="0"/>
              </a:rPr>
              <a:t>Betablokers</a:t>
            </a:r>
            <a:r>
              <a:rPr lang="tr-TR" dirty="0" smtClean="0">
                <a:latin typeface="Comic Sans MS" panose="030F0702030302020204" pitchFamily="66" charset="0"/>
              </a:rPr>
              <a:t> (kalbin iş yükünü azaltan ilaçlar), anti-</a:t>
            </a:r>
            <a:r>
              <a:rPr lang="tr-TR" dirty="0" err="1" smtClean="0">
                <a:latin typeface="Comic Sans MS" panose="030F0702030302020204" pitchFamily="66" charset="0"/>
              </a:rPr>
              <a:t>depresanlar</a:t>
            </a:r>
            <a:r>
              <a:rPr lang="tr-TR" dirty="0" smtClean="0">
                <a:latin typeface="Comic Sans MS" panose="030F0702030302020204" pitchFamily="66" charset="0"/>
              </a:rPr>
              <a:t>, antibiyotikler, kemoterapi ürünleri, ağrı kesiciler gibi</a:t>
            </a:r>
            <a:endParaRPr lang="tr-TR" dirty="0">
              <a:latin typeface="Comic Sans MS" panose="030F0702030302020204" pitchFamily="66" charset="0"/>
            </a:endParaRPr>
          </a:p>
        </p:txBody>
      </p:sp>
    </p:spTree>
    <p:extLst>
      <p:ext uri="{BB962C8B-B14F-4D97-AF65-F5344CB8AC3E}">
        <p14:creationId xmlns:p14="http://schemas.microsoft.com/office/powerpoint/2010/main" val="26383384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6015" y="4402286"/>
            <a:ext cx="6977985" cy="24557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Metin kutusu 2"/>
          <p:cNvSpPr txBox="1"/>
          <p:nvPr/>
        </p:nvSpPr>
        <p:spPr>
          <a:xfrm>
            <a:off x="179512" y="523801"/>
            <a:ext cx="8856984" cy="4201343"/>
          </a:xfrm>
          <a:prstGeom prst="rect">
            <a:avLst/>
          </a:prstGeom>
          <a:noFill/>
        </p:spPr>
        <p:txBody>
          <a:bodyPr wrap="square" rtlCol="0">
            <a:spAutoFit/>
          </a:bodyPr>
          <a:lstStyle/>
          <a:p>
            <a:pPr>
              <a:lnSpc>
                <a:spcPct val="150000"/>
              </a:lnSpc>
            </a:pPr>
            <a:r>
              <a:rPr lang="tr-TR" dirty="0" err="1" smtClean="0">
                <a:latin typeface="Comic Sans MS" panose="030F0702030302020204" pitchFamily="66" charset="0"/>
              </a:rPr>
              <a:t>Mikrokirleticilerin</a:t>
            </a:r>
            <a:r>
              <a:rPr lang="tr-TR" dirty="0" smtClean="0">
                <a:latin typeface="Comic Sans MS" panose="030F0702030302020204" pitchFamily="66" charset="0"/>
              </a:rPr>
              <a:t> doğal çevreye ulaşması kentsel veya endüstriyel </a:t>
            </a:r>
            <a:r>
              <a:rPr lang="tr-TR" dirty="0" err="1" smtClean="0">
                <a:latin typeface="Comic Sans MS" panose="030F0702030302020204" pitchFamily="66" charset="0"/>
              </a:rPr>
              <a:t>atıksularla</a:t>
            </a:r>
            <a:r>
              <a:rPr lang="tr-TR" dirty="0" smtClean="0">
                <a:latin typeface="Comic Sans MS" panose="030F0702030302020204" pitchFamily="66" charset="0"/>
              </a:rPr>
              <a:t>, tarımsal faaliyetlerle, tıbbi aktiviteler sonucu, taşıtlardan kaynaklı </a:t>
            </a:r>
            <a:r>
              <a:rPr lang="tr-TR" dirty="0" err="1" smtClean="0">
                <a:latin typeface="Comic Sans MS" panose="030F0702030302020204" pitchFamily="66" charset="0"/>
              </a:rPr>
              <a:t>emissiyonlarla</a:t>
            </a:r>
            <a:r>
              <a:rPr lang="tr-TR" dirty="0" smtClean="0">
                <a:latin typeface="Comic Sans MS" panose="030F0702030302020204" pitchFamily="66" charset="0"/>
              </a:rPr>
              <a:t> veya atmosferik yağışlarla gerçekleşir. Aynı zamanda bu tür kirleticiler doğal bir geri dönüşüm mekanizmasının son ürünü olarak da doğaya karışılabilir. Örneğin kullanılmayan ilaçların doğrudan kanalizasyona atılması kadar üreden veya insan dışkısından da doğaya karışabilir.</a:t>
            </a:r>
          </a:p>
          <a:p>
            <a:pPr>
              <a:lnSpc>
                <a:spcPct val="150000"/>
              </a:lnSpc>
            </a:pPr>
            <a:endParaRPr lang="tr-TR" dirty="0">
              <a:latin typeface="Comic Sans MS" panose="030F0702030302020204" pitchFamily="66" charset="0"/>
            </a:endParaRPr>
          </a:p>
          <a:p>
            <a:pPr>
              <a:lnSpc>
                <a:spcPct val="150000"/>
              </a:lnSpc>
            </a:pPr>
            <a:r>
              <a:rPr lang="tr-TR" dirty="0" err="1" smtClean="0">
                <a:latin typeface="Comic Sans MS" panose="030F0702030302020204" pitchFamily="66" charset="0"/>
              </a:rPr>
              <a:t>Atıksu</a:t>
            </a:r>
            <a:r>
              <a:rPr lang="tr-TR" dirty="0" smtClean="0">
                <a:latin typeface="Comic Sans MS" panose="030F0702030302020204" pitchFamily="66" charset="0"/>
              </a:rPr>
              <a:t> arıtma tesisleri aynı zamanda bölgesel </a:t>
            </a:r>
            <a:r>
              <a:rPr lang="tr-TR" dirty="0" err="1" smtClean="0">
                <a:latin typeface="Comic Sans MS" panose="030F0702030302020204" pitchFamily="66" charset="0"/>
              </a:rPr>
              <a:t>atıksu</a:t>
            </a:r>
            <a:r>
              <a:rPr lang="tr-TR" dirty="0" smtClean="0">
                <a:latin typeface="Comic Sans MS" panose="030F0702030302020204" pitchFamily="66" charset="0"/>
              </a:rPr>
              <a:t> toplama merkezleri oldukları için yasa düzenleyiciler son yıllarda bu türde kirleticilerin ekosistemler üzerindeki olumsuz etkilerini azaltma yönünde çaba sarf etmektedirler. </a:t>
            </a:r>
            <a:endParaRPr lang="tr-TR" dirty="0">
              <a:latin typeface="Comic Sans MS" panose="030F0702030302020204" pitchFamily="66" charset="0"/>
            </a:endParaRPr>
          </a:p>
        </p:txBody>
      </p:sp>
    </p:spTree>
    <p:extLst>
      <p:ext uri="{BB962C8B-B14F-4D97-AF65-F5344CB8AC3E}">
        <p14:creationId xmlns:p14="http://schemas.microsoft.com/office/powerpoint/2010/main" val="26383384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501" y="1700808"/>
            <a:ext cx="8178524" cy="29346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383384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079712"/>
            <a:ext cx="8256044" cy="47255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383384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95536" y="2420888"/>
            <a:ext cx="8208912" cy="707886"/>
          </a:xfrm>
          <a:prstGeom prst="rect">
            <a:avLst/>
          </a:prstGeom>
          <a:noFill/>
        </p:spPr>
        <p:txBody>
          <a:bodyPr wrap="square" rtlCol="0">
            <a:spAutoFit/>
          </a:bodyPr>
          <a:lstStyle/>
          <a:p>
            <a:pPr algn="ctr"/>
            <a:r>
              <a:rPr lang="tr-TR" sz="4000" b="1" dirty="0" smtClean="0">
                <a:latin typeface="Comic Sans MS" panose="030F0702030302020204" pitchFamily="66" charset="0"/>
              </a:rPr>
              <a:t>TEŞEKKÜRLER</a:t>
            </a:r>
            <a:endParaRPr lang="tr-TR" sz="4000" b="1" dirty="0">
              <a:latin typeface="Comic Sans MS" panose="030F0702030302020204" pitchFamily="66" charset="0"/>
            </a:endParaRPr>
          </a:p>
        </p:txBody>
      </p:sp>
    </p:spTree>
    <p:extLst>
      <p:ext uri="{BB962C8B-B14F-4D97-AF65-F5344CB8AC3E}">
        <p14:creationId xmlns:p14="http://schemas.microsoft.com/office/powerpoint/2010/main" val="26383384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497730" y="188640"/>
            <a:ext cx="8538765" cy="6093976"/>
          </a:xfrm>
          <a:prstGeom prst="rect">
            <a:avLst/>
          </a:prstGeom>
          <a:noFill/>
        </p:spPr>
        <p:txBody>
          <a:bodyPr wrap="square" rtlCol="0">
            <a:spAutoFit/>
          </a:bodyPr>
          <a:lstStyle/>
          <a:p>
            <a:pPr algn="just"/>
            <a:r>
              <a:rPr lang="tr-TR" sz="1500" dirty="0" smtClean="0">
                <a:latin typeface="Comic Sans MS" panose="030F0702030302020204" pitchFamily="66" charset="0"/>
              </a:rPr>
              <a:t>Ekolojik Denge, Çevre Kirliliği ve İnsan Sağlığı, Kirlilik kontrolüne ekosistem yaklaşımı </a:t>
            </a:r>
            <a:r>
              <a:rPr lang="tr-TR" sz="1500" dirty="0" smtClean="0">
                <a:solidFill>
                  <a:srgbClr val="FF0000"/>
                </a:solidFill>
                <a:latin typeface="Comic Sans MS" panose="030F0702030302020204" pitchFamily="66" charset="0"/>
              </a:rPr>
              <a:t>(1. ve 2. Hafta)</a:t>
            </a:r>
          </a:p>
          <a:p>
            <a:pPr algn="just"/>
            <a:endParaRPr lang="tr-TR" sz="1500" dirty="0" smtClean="0">
              <a:latin typeface="Comic Sans MS" panose="030F0702030302020204" pitchFamily="66" charset="0"/>
            </a:endParaRPr>
          </a:p>
          <a:p>
            <a:pPr algn="just"/>
            <a:r>
              <a:rPr lang="tr-TR" sz="1500" dirty="0" smtClean="0">
                <a:latin typeface="Comic Sans MS" panose="030F0702030302020204" pitchFamily="66" charset="0"/>
              </a:rPr>
              <a:t>Sağlık açısından çevre, Çevre sağlık ilişkisi, Çevre sağlığı tanımı-Konuları </a:t>
            </a:r>
            <a:r>
              <a:rPr lang="tr-TR" sz="1500" dirty="0" smtClean="0">
                <a:solidFill>
                  <a:srgbClr val="FF0000"/>
                </a:solidFill>
                <a:latin typeface="Comic Sans MS" panose="030F0702030302020204" pitchFamily="66" charset="0"/>
              </a:rPr>
              <a:t>(3.Hafta)</a:t>
            </a:r>
          </a:p>
          <a:p>
            <a:pPr algn="just"/>
            <a:endParaRPr lang="tr-TR" sz="1500" dirty="0" smtClean="0">
              <a:latin typeface="Comic Sans MS" panose="030F0702030302020204" pitchFamily="66" charset="0"/>
            </a:endParaRPr>
          </a:p>
          <a:p>
            <a:pPr algn="just"/>
            <a:r>
              <a:rPr lang="tr-TR" sz="1500" dirty="0" smtClean="0">
                <a:latin typeface="Comic Sans MS" panose="030F0702030302020204" pitchFamily="66" charset="0"/>
              </a:rPr>
              <a:t>Epidemiyoloji-Kapsamı ve bulaşıcı hastalıklar yönünden Epidemiyolojinin önemi </a:t>
            </a:r>
            <a:r>
              <a:rPr lang="tr-TR" sz="1500" dirty="0" smtClean="0">
                <a:solidFill>
                  <a:srgbClr val="FF0000"/>
                </a:solidFill>
                <a:latin typeface="Comic Sans MS" panose="030F0702030302020204" pitchFamily="66" charset="0"/>
              </a:rPr>
              <a:t>(4.Hafta) </a:t>
            </a:r>
          </a:p>
          <a:p>
            <a:pPr algn="just"/>
            <a:endParaRPr lang="tr-TR" sz="1500" dirty="0" smtClean="0">
              <a:latin typeface="Comic Sans MS" panose="030F0702030302020204" pitchFamily="66" charset="0"/>
            </a:endParaRPr>
          </a:p>
          <a:p>
            <a:pPr algn="just"/>
            <a:r>
              <a:rPr lang="tr-TR" sz="1500" dirty="0" smtClean="0">
                <a:latin typeface="Comic Sans MS" panose="030F0702030302020204" pitchFamily="66" charset="0"/>
              </a:rPr>
              <a:t>Enfeksiyon hastalıklarına giriş, Enfeksiyon kaynağı ve bulaşma yolları </a:t>
            </a:r>
            <a:r>
              <a:rPr lang="tr-TR" sz="1500" dirty="0" smtClean="0">
                <a:solidFill>
                  <a:srgbClr val="FF0000"/>
                </a:solidFill>
                <a:latin typeface="Comic Sans MS" panose="030F0702030302020204" pitchFamily="66" charset="0"/>
              </a:rPr>
              <a:t>(5.Hafta)</a:t>
            </a:r>
            <a:r>
              <a:rPr lang="tr-TR" sz="1500" dirty="0" smtClean="0">
                <a:latin typeface="Comic Sans MS" panose="030F0702030302020204" pitchFamily="66" charset="0"/>
              </a:rPr>
              <a:t> </a:t>
            </a:r>
          </a:p>
          <a:p>
            <a:pPr algn="just"/>
            <a:endParaRPr lang="tr-TR" sz="1500" dirty="0" smtClean="0">
              <a:latin typeface="Comic Sans MS" panose="030F0702030302020204" pitchFamily="66" charset="0"/>
            </a:endParaRPr>
          </a:p>
          <a:p>
            <a:pPr algn="just"/>
            <a:r>
              <a:rPr lang="tr-TR" sz="1500" dirty="0" smtClean="0">
                <a:latin typeface="Comic Sans MS" panose="030F0702030302020204" pitchFamily="66" charset="0"/>
              </a:rPr>
              <a:t>Enfeksiyon etkenlerinin sınıflandırılması ve genel özellikleri </a:t>
            </a:r>
            <a:r>
              <a:rPr lang="tr-TR" sz="1500" dirty="0" smtClean="0">
                <a:solidFill>
                  <a:srgbClr val="FF0000"/>
                </a:solidFill>
                <a:latin typeface="Comic Sans MS" panose="030F0702030302020204" pitchFamily="66" charset="0"/>
              </a:rPr>
              <a:t>(6.7.ve 8.Haftalar)</a:t>
            </a:r>
            <a:r>
              <a:rPr lang="tr-TR" sz="1500" dirty="0" smtClean="0">
                <a:latin typeface="Comic Sans MS" panose="030F0702030302020204" pitchFamily="66" charset="0"/>
              </a:rPr>
              <a:t> </a:t>
            </a:r>
          </a:p>
          <a:p>
            <a:pPr algn="just"/>
            <a:endParaRPr lang="tr-TR" sz="1500" dirty="0" smtClean="0">
              <a:latin typeface="Comic Sans MS" panose="030F0702030302020204" pitchFamily="66" charset="0"/>
            </a:endParaRPr>
          </a:p>
          <a:p>
            <a:pPr algn="just"/>
            <a:r>
              <a:rPr lang="tr-TR" sz="1500" dirty="0" smtClean="0">
                <a:latin typeface="Comic Sans MS" panose="030F0702030302020204" pitchFamily="66" charset="0"/>
              </a:rPr>
              <a:t>Gıda zehirlenmeleri (Besinlerin sebep olabileceği hastalıklar) </a:t>
            </a:r>
            <a:r>
              <a:rPr lang="tr-TR" sz="1500" dirty="0" smtClean="0">
                <a:solidFill>
                  <a:srgbClr val="FF0000"/>
                </a:solidFill>
                <a:latin typeface="Comic Sans MS" panose="030F0702030302020204" pitchFamily="66" charset="0"/>
              </a:rPr>
              <a:t>(9.Hafta)</a:t>
            </a:r>
            <a:r>
              <a:rPr lang="tr-TR" sz="1500" dirty="0" smtClean="0">
                <a:latin typeface="Comic Sans MS" panose="030F0702030302020204" pitchFamily="66" charset="0"/>
              </a:rPr>
              <a:t> </a:t>
            </a:r>
          </a:p>
          <a:p>
            <a:pPr algn="just"/>
            <a:endParaRPr lang="tr-TR" sz="1500" dirty="0" smtClean="0">
              <a:latin typeface="Comic Sans MS" panose="030F0702030302020204" pitchFamily="66" charset="0"/>
            </a:endParaRPr>
          </a:p>
          <a:p>
            <a:pPr algn="just"/>
            <a:r>
              <a:rPr lang="tr-TR" sz="1500" dirty="0" smtClean="0">
                <a:latin typeface="Comic Sans MS" panose="030F0702030302020204" pitchFamily="66" charset="0"/>
              </a:rPr>
              <a:t>Ara Sınav </a:t>
            </a:r>
            <a:r>
              <a:rPr lang="tr-TR" sz="1500" dirty="0" smtClean="0">
                <a:solidFill>
                  <a:srgbClr val="FF0000"/>
                </a:solidFill>
                <a:latin typeface="Comic Sans MS" panose="030F0702030302020204" pitchFamily="66" charset="0"/>
              </a:rPr>
              <a:t>(10. Hafta)</a:t>
            </a:r>
            <a:r>
              <a:rPr lang="tr-TR" sz="1500" dirty="0" smtClean="0">
                <a:latin typeface="Comic Sans MS" panose="030F0702030302020204" pitchFamily="66" charset="0"/>
              </a:rPr>
              <a:t> </a:t>
            </a:r>
          </a:p>
          <a:p>
            <a:pPr algn="just"/>
            <a:endParaRPr lang="tr-TR" sz="1500" dirty="0" smtClean="0">
              <a:latin typeface="Comic Sans MS" panose="030F0702030302020204" pitchFamily="66" charset="0"/>
            </a:endParaRPr>
          </a:p>
          <a:p>
            <a:pPr algn="just"/>
            <a:r>
              <a:rPr lang="tr-TR" sz="1500" dirty="0" smtClean="0">
                <a:latin typeface="Comic Sans MS" panose="030F0702030302020204" pitchFamily="66" charset="0"/>
              </a:rPr>
              <a:t>Toksikoloji Bilgisi ve Mikro kirleticiler </a:t>
            </a:r>
            <a:r>
              <a:rPr lang="tr-TR" sz="1500" dirty="0" smtClean="0">
                <a:solidFill>
                  <a:srgbClr val="FF0000"/>
                </a:solidFill>
                <a:latin typeface="Comic Sans MS" panose="030F0702030302020204" pitchFamily="66" charset="0"/>
              </a:rPr>
              <a:t>(11. Hafta)</a:t>
            </a:r>
            <a:r>
              <a:rPr lang="tr-TR" sz="1500" dirty="0" smtClean="0">
                <a:latin typeface="Comic Sans MS" panose="030F0702030302020204" pitchFamily="66" charset="0"/>
              </a:rPr>
              <a:t> </a:t>
            </a:r>
          </a:p>
          <a:p>
            <a:pPr algn="just"/>
            <a:endParaRPr lang="tr-TR" sz="1500" dirty="0" smtClean="0">
              <a:latin typeface="Comic Sans MS" panose="030F0702030302020204" pitchFamily="66" charset="0"/>
            </a:endParaRPr>
          </a:p>
          <a:p>
            <a:pPr algn="just"/>
            <a:r>
              <a:rPr lang="tr-TR" sz="1500" dirty="0" smtClean="0">
                <a:latin typeface="Comic Sans MS" panose="030F0702030302020204" pitchFamily="66" charset="0"/>
              </a:rPr>
              <a:t>İş sağlığının kapsamı ve Meslek hastalıkları ( İşyeri sağlığı, güvenliği, iş kazaları, işçi sağlığı, iş emniyeti ve arıtma tesislerinde personel sağlığı ve emniyeti) </a:t>
            </a:r>
            <a:r>
              <a:rPr lang="tr-TR" sz="1500" dirty="0" smtClean="0">
                <a:solidFill>
                  <a:srgbClr val="FF0000"/>
                </a:solidFill>
                <a:latin typeface="Comic Sans MS" panose="030F0702030302020204" pitchFamily="66" charset="0"/>
              </a:rPr>
              <a:t>(12. Hafta)</a:t>
            </a:r>
            <a:r>
              <a:rPr lang="tr-TR" sz="1500" dirty="0" smtClean="0">
                <a:latin typeface="Comic Sans MS" panose="030F0702030302020204" pitchFamily="66" charset="0"/>
              </a:rPr>
              <a:t> </a:t>
            </a:r>
          </a:p>
          <a:p>
            <a:pPr algn="just"/>
            <a:endParaRPr lang="tr-TR" sz="1500" dirty="0" smtClean="0">
              <a:latin typeface="Comic Sans MS" panose="030F0702030302020204" pitchFamily="66" charset="0"/>
            </a:endParaRPr>
          </a:p>
          <a:p>
            <a:pPr algn="just"/>
            <a:r>
              <a:rPr lang="tr-TR" sz="1500" dirty="0" smtClean="0">
                <a:latin typeface="Comic Sans MS" panose="030F0702030302020204" pitchFamily="66" charset="0"/>
              </a:rPr>
              <a:t>Demografi (Nüfus bilimi) ve sağlık ilişkisi </a:t>
            </a:r>
            <a:r>
              <a:rPr lang="tr-TR" sz="1500" dirty="0" smtClean="0">
                <a:solidFill>
                  <a:srgbClr val="FF0000"/>
                </a:solidFill>
                <a:latin typeface="Comic Sans MS" panose="030F0702030302020204" pitchFamily="66" charset="0"/>
              </a:rPr>
              <a:t>(13. Hafta)</a:t>
            </a:r>
            <a:r>
              <a:rPr lang="tr-TR" sz="1500" dirty="0" smtClean="0">
                <a:latin typeface="Comic Sans MS" panose="030F0702030302020204" pitchFamily="66" charset="0"/>
              </a:rPr>
              <a:t> </a:t>
            </a:r>
          </a:p>
          <a:p>
            <a:pPr algn="just"/>
            <a:endParaRPr lang="tr-TR" sz="1500" dirty="0" smtClean="0">
              <a:latin typeface="Comic Sans MS" panose="030F0702030302020204" pitchFamily="66" charset="0"/>
            </a:endParaRPr>
          </a:p>
          <a:p>
            <a:pPr algn="just"/>
            <a:r>
              <a:rPr lang="tr-TR" sz="1500" dirty="0" smtClean="0">
                <a:latin typeface="Comic Sans MS" panose="030F0702030302020204" pitchFamily="66" charset="0"/>
              </a:rPr>
              <a:t>Kapalı Ortamlara bağlı Sağlık sorunları </a:t>
            </a:r>
            <a:r>
              <a:rPr lang="tr-TR" sz="1500" dirty="0" smtClean="0">
                <a:solidFill>
                  <a:srgbClr val="FF0000"/>
                </a:solidFill>
                <a:latin typeface="Comic Sans MS" panose="030F0702030302020204" pitchFamily="66" charset="0"/>
              </a:rPr>
              <a:t>(14. Hafta)</a:t>
            </a:r>
            <a:r>
              <a:rPr lang="tr-TR" sz="1500" dirty="0" smtClean="0">
                <a:latin typeface="Comic Sans MS" panose="030F0702030302020204" pitchFamily="66" charset="0"/>
              </a:rPr>
              <a:t> </a:t>
            </a:r>
          </a:p>
          <a:p>
            <a:pPr algn="just"/>
            <a:endParaRPr lang="tr-TR" sz="1500" dirty="0" smtClean="0">
              <a:latin typeface="Comic Sans MS" panose="030F0702030302020204" pitchFamily="66" charset="0"/>
            </a:endParaRPr>
          </a:p>
          <a:p>
            <a:pPr algn="just"/>
            <a:r>
              <a:rPr lang="tr-TR" sz="1500" dirty="0" smtClean="0">
                <a:latin typeface="Comic Sans MS" panose="030F0702030302020204" pitchFamily="66" charset="0"/>
              </a:rPr>
              <a:t>İçme suyu temini ve sağlık ilişkisi, hava kirliliği ve sağlık ilişkisi, Katı atıklar ve sağlık ilişkisi </a:t>
            </a:r>
            <a:r>
              <a:rPr lang="tr-TR" sz="1500" dirty="0" smtClean="0">
                <a:solidFill>
                  <a:srgbClr val="FF0000"/>
                </a:solidFill>
                <a:latin typeface="Comic Sans MS" panose="030F0702030302020204" pitchFamily="66" charset="0"/>
              </a:rPr>
              <a:t>(15. Hafta)</a:t>
            </a:r>
            <a:endParaRPr lang="tr-TR" sz="1500" dirty="0">
              <a:solidFill>
                <a:srgbClr val="FF0000"/>
              </a:solidFill>
              <a:latin typeface="Comic Sans MS" panose="030F0702030302020204" pitchFamily="66" charset="0"/>
            </a:endParaRPr>
          </a:p>
        </p:txBody>
      </p:sp>
      <p:pic>
        <p:nvPicPr>
          <p:cNvPr id="15364" name="Picture 4" descr="http://www.mooreadamsoncraig.co.uk/wp/wp-content/uploads/2012/03/tick-mark.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449" y="286658"/>
            <a:ext cx="392281" cy="392281"/>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4" descr="http://www.mooreadamsoncraig.co.uk/wp/wp-content/uploads/2012/03/tick-mark.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448" y="786561"/>
            <a:ext cx="392281" cy="392281"/>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4" descr="http://www.mooreadamsoncraig.co.uk/wp/wp-content/uploads/2012/03/tick-mark.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449" y="1275718"/>
            <a:ext cx="392281" cy="392281"/>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4" descr="http://www.mooreadamsoncraig.co.uk/wp/wp-content/uploads/2012/03/tick-mark.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449" y="1763249"/>
            <a:ext cx="392281" cy="392281"/>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4" descr="http://www.mooreadamsoncraig.co.uk/wp/wp-content/uploads/2012/03/tick-mark.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449" y="2241255"/>
            <a:ext cx="392281" cy="39228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http://www.mooreadamsoncraig.co.uk/wp/wp-content/uploads/2012/03/tick-mark.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2701062"/>
            <a:ext cx="392281" cy="39228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http://www.mooreadamsoncraig.co.uk/wp/wp-content/uploads/2012/03/tick-mark.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3180735"/>
            <a:ext cx="392281" cy="392281"/>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http://www.mooreadamsoncraig.co.uk/wp/wp-content/uploads/2012/03/tick-mark.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838" y="3656216"/>
            <a:ext cx="392281" cy="3922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7555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15364"/>
                                        </p:tgtEl>
                                        <p:attrNameLst>
                                          <p:attrName>style.visibility</p:attrName>
                                        </p:attrNameLst>
                                      </p:cBhvr>
                                      <p:to>
                                        <p:strVal val="visible"/>
                                      </p:to>
                                    </p:set>
                                    <p:animEffect transition="in" filter="wheel(1)">
                                      <p:cBhvr>
                                        <p:cTn id="7" dur="1000"/>
                                        <p:tgtEl>
                                          <p:spTgt spid="15364"/>
                                        </p:tgtEl>
                                      </p:cBhvr>
                                    </p:animEffect>
                                  </p:childTnLst>
                                </p:cTn>
                              </p:par>
                            </p:childTnLst>
                          </p:cTn>
                        </p:par>
                        <p:par>
                          <p:cTn id="8" fill="hold">
                            <p:stCondLst>
                              <p:cond delay="1000"/>
                            </p:stCondLst>
                            <p:childTnLst>
                              <p:par>
                                <p:cTn id="9" presetID="21" presetClass="entr" presetSubtype="1" fill="hold"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heel(1)">
                                      <p:cBhvr>
                                        <p:cTn id="11" dur="1000"/>
                                        <p:tgtEl>
                                          <p:spTgt spid="24"/>
                                        </p:tgtEl>
                                      </p:cBhvr>
                                    </p:animEffect>
                                  </p:childTnLst>
                                </p:cTn>
                              </p:par>
                            </p:childTnLst>
                          </p:cTn>
                        </p:par>
                        <p:par>
                          <p:cTn id="12" fill="hold">
                            <p:stCondLst>
                              <p:cond delay="2000"/>
                            </p:stCondLst>
                            <p:childTnLst>
                              <p:par>
                                <p:cTn id="13" presetID="21" presetClass="entr" presetSubtype="1" fill="hold" nodeType="after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wheel(1)">
                                      <p:cBhvr>
                                        <p:cTn id="15" dur="1000"/>
                                        <p:tgtEl>
                                          <p:spTgt spid="25"/>
                                        </p:tgtEl>
                                      </p:cBhvr>
                                    </p:animEffect>
                                  </p:childTnLst>
                                </p:cTn>
                              </p:par>
                            </p:childTnLst>
                          </p:cTn>
                        </p:par>
                        <p:par>
                          <p:cTn id="16" fill="hold">
                            <p:stCondLst>
                              <p:cond delay="3000"/>
                            </p:stCondLst>
                            <p:childTnLst>
                              <p:par>
                                <p:cTn id="17" presetID="21" presetClass="entr" presetSubtype="1" fill="hold" nodeType="after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wheel(1)">
                                      <p:cBhvr>
                                        <p:cTn id="19" dur="1000"/>
                                        <p:tgtEl>
                                          <p:spTgt spid="26"/>
                                        </p:tgtEl>
                                      </p:cBhvr>
                                    </p:animEffect>
                                  </p:childTnLst>
                                </p:cTn>
                              </p:par>
                            </p:childTnLst>
                          </p:cTn>
                        </p:par>
                        <p:par>
                          <p:cTn id="20" fill="hold">
                            <p:stCondLst>
                              <p:cond delay="4000"/>
                            </p:stCondLst>
                            <p:childTnLst>
                              <p:par>
                                <p:cTn id="21" presetID="21" presetClass="entr" presetSubtype="1" fill="hold" nodeType="after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wheel(1)">
                                      <p:cBhvr>
                                        <p:cTn id="23" dur="1000"/>
                                        <p:tgtEl>
                                          <p:spTgt spid="27"/>
                                        </p:tgtEl>
                                      </p:cBhvr>
                                    </p:animEffect>
                                  </p:childTnLst>
                                </p:cTn>
                              </p:par>
                            </p:childTnLst>
                          </p:cTn>
                        </p:par>
                        <p:par>
                          <p:cTn id="24" fill="hold">
                            <p:stCondLst>
                              <p:cond delay="5000"/>
                            </p:stCondLst>
                            <p:childTnLst>
                              <p:par>
                                <p:cTn id="25" presetID="21" presetClass="entr" presetSubtype="1" fill="hold"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heel(1)">
                                      <p:cBhvr>
                                        <p:cTn id="27" dur="1000"/>
                                        <p:tgtEl>
                                          <p:spTgt spid="8"/>
                                        </p:tgtEl>
                                      </p:cBhvr>
                                    </p:animEffect>
                                  </p:childTnLst>
                                </p:cTn>
                              </p:par>
                            </p:childTnLst>
                          </p:cTn>
                        </p:par>
                        <p:par>
                          <p:cTn id="28" fill="hold">
                            <p:stCondLst>
                              <p:cond delay="6000"/>
                            </p:stCondLst>
                            <p:childTnLst>
                              <p:par>
                                <p:cTn id="29" presetID="21" presetClass="entr" presetSubtype="1" fill="hold"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heel(1)">
                                      <p:cBhvr>
                                        <p:cTn id="31" dur="1000"/>
                                        <p:tgtEl>
                                          <p:spTgt spid="9"/>
                                        </p:tgtEl>
                                      </p:cBhvr>
                                    </p:animEffect>
                                  </p:childTnLst>
                                </p:cTn>
                              </p:par>
                            </p:childTnLst>
                          </p:cTn>
                        </p:par>
                        <p:par>
                          <p:cTn id="32" fill="hold">
                            <p:stCondLst>
                              <p:cond delay="7000"/>
                            </p:stCondLst>
                            <p:childTnLst>
                              <p:par>
                                <p:cTn id="33" presetID="21" presetClass="entr" presetSubtype="1" fill="hold"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wheel(1)">
                                      <p:cBhvr>
                                        <p:cTn id="35"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79512" y="1412776"/>
            <a:ext cx="8640960" cy="1708353"/>
          </a:xfrm>
          <a:prstGeom prst="rect">
            <a:avLst/>
          </a:prstGeom>
          <a:noFill/>
        </p:spPr>
        <p:txBody>
          <a:bodyPr wrap="square" rtlCol="0">
            <a:spAutoFit/>
          </a:bodyPr>
          <a:lstStyle/>
          <a:p>
            <a:pPr algn="just">
              <a:lnSpc>
                <a:spcPct val="150000"/>
              </a:lnSpc>
            </a:pPr>
            <a:r>
              <a:rPr lang="tr-TR" b="1" dirty="0">
                <a:latin typeface="Comic Sans MS" panose="030F0702030302020204" pitchFamily="66" charset="0"/>
              </a:rPr>
              <a:t>Toksikoloji:</a:t>
            </a:r>
            <a:r>
              <a:rPr lang="tr-TR" dirty="0">
                <a:latin typeface="Comic Sans MS" panose="030F0702030302020204" pitchFamily="66" charset="0"/>
              </a:rPr>
              <a:t> Zehirlerin canlı yapıya girişini, organizmanın metabolizmasında oluşturduğu </a:t>
            </a:r>
            <a:r>
              <a:rPr lang="tr-TR" dirty="0" err="1">
                <a:latin typeface="Comic Sans MS" panose="030F0702030302020204" pitchFamily="66" charset="0"/>
              </a:rPr>
              <a:t>toksik</a:t>
            </a:r>
            <a:r>
              <a:rPr lang="tr-TR" dirty="0">
                <a:latin typeface="Comic Sans MS" panose="030F0702030302020204" pitchFamily="66" charset="0"/>
              </a:rPr>
              <a:t> etkilere, organizmadan atılışına, her bir zehrin organizmadaki kimyasal analizini etüt eden bir bilim dalıdır.</a:t>
            </a:r>
          </a:p>
          <a:p>
            <a:pPr algn="just">
              <a:lnSpc>
                <a:spcPct val="150000"/>
              </a:lnSpc>
            </a:pPr>
            <a:endParaRPr lang="tr-TR" dirty="0">
              <a:latin typeface="Comic Sans MS" panose="030F0702030302020204" pitchFamily="66" charset="0"/>
            </a:endParaRPr>
          </a:p>
        </p:txBody>
      </p:sp>
    </p:spTree>
    <p:extLst>
      <p:ext uri="{BB962C8B-B14F-4D97-AF65-F5344CB8AC3E}">
        <p14:creationId xmlns:p14="http://schemas.microsoft.com/office/powerpoint/2010/main" val="26383384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3924857289"/>
              </p:ext>
            </p:extLst>
          </p:nvPr>
        </p:nvGraphicFramePr>
        <p:xfrm>
          <a:off x="467544" y="1268760"/>
          <a:ext cx="828092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8206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395536" y="922750"/>
            <a:ext cx="8352928" cy="3416320"/>
          </a:xfrm>
          <a:prstGeom prst="rect">
            <a:avLst/>
          </a:prstGeom>
          <a:noFill/>
        </p:spPr>
        <p:txBody>
          <a:bodyPr wrap="square" rtlCol="0">
            <a:spAutoFit/>
          </a:bodyPr>
          <a:lstStyle/>
          <a:p>
            <a:pPr algn="just">
              <a:lnSpc>
                <a:spcPct val="150000"/>
              </a:lnSpc>
            </a:pPr>
            <a:r>
              <a:rPr lang="tr-TR" b="1" dirty="0" smtClean="0">
                <a:latin typeface="Comic Sans MS" panose="030F0702030302020204" pitchFamily="66" charset="0"/>
              </a:rPr>
              <a:t>1-Genel </a:t>
            </a:r>
            <a:r>
              <a:rPr lang="tr-TR" b="1" dirty="0">
                <a:latin typeface="Comic Sans MS" panose="030F0702030302020204" pitchFamily="66" charset="0"/>
              </a:rPr>
              <a:t>Toksikoloji: </a:t>
            </a:r>
            <a:r>
              <a:rPr lang="tr-TR" dirty="0">
                <a:latin typeface="Comic Sans MS" panose="030F0702030302020204" pitchFamily="66" charset="0"/>
              </a:rPr>
              <a:t>Zehir kavramından, zehrin organizmaya alınmasından zehir kaynaklarından, zehirlenme nedenlerinden, zehirlerin teşhisinden, </a:t>
            </a:r>
            <a:r>
              <a:rPr lang="tr-TR" dirty="0" smtClean="0">
                <a:latin typeface="Comic Sans MS" panose="030F0702030302020204" pitchFamily="66" charset="0"/>
              </a:rPr>
              <a:t>tedavisinden </a:t>
            </a:r>
            <a:r>
              <a:rPr lang="tr-TR" dirty="0">
                <a:latin typeface="Comic Sans MS" panose="030F0702030302020204" pitchFamily="66" charset="0"/>
              </a:rPr>
              <a:t>ve kısmen zehirlenmelerin analizinden bahseder.</a:t>
            </a:r>
          </a:p>
          <a:p>
            <a:pPr algn="just">
              <a:lnSpc>
                <a:spcPct val="150000"/>
              </a:lnSpc>
            </a:pPr>
            <a:endParaRPr lang="tr-TR" b="1" dirty="0" smtClean="0">
              <a:latin typeface="Comic Sans MS" panose="030F0702030302020204" pitchFamily="66" charset="0"/>
            </a:endParaRPr>
          </a:p>
          <a:p>
            <a:pPr algn="just">
              <a:lnSpc>
                <a:spcPct val="150000"/>
              </a:lnSpc>
            </a:pPr>
            <a:endParaRPr lang="tr-TR" b="1" dirty="0">
              <a:latin typeface="Comic Sans MS" panose="030F0702030302020204" pitchFamily="66" charset="0"/>
            </a:endParaRPr>
          </a:p>
          <a:p>
            <a:pPr algn="just">
              <a:lnSpc>
                <a:spcPct val="150000"/>
              </a:lnSpc>
            </a:pPr>
            <a:r>
              <a:rPr lang="tr-TR" b="1" dirty="0" smtClean="0">
                <a:latin typeface="Comic Sans MS" panose="030F0702030302020204" pitchFamily="66" charset="0"/>
              </a:rPr>
              <a:t>2-Özel </a:t>
            </a:r>
            <a:r>
              <a:rPr lang="tr-TR" b="1" dirty="0">
                <a:latin typeface="Comic Sans MS" panose="030F0702030302020204" pitchFamily="66" charset="0"/>
              </a:rPr>
              <a:t>Toksikoloji:</a:t>
            </a:r>
            <a:r>
              <a:rPr lang="tr-TR" dirty="0">
                <a:latin typeface="Comic Sans MS" panose="030F0702030302020204" pitchFamily="66" charset="0"/>
              </a:rPr>
              <a:t> </a:t>
            </a:r>
            <a:r>
              <a:rPr lang="tr-TR" dirty="0" smtClean="0">
                <a:latin typeface="Comic Sans MS" panose="030F0702030302020204" pitchFamily="66" charset="0"/>
              </a:rPr>
              <a:t>Her bir </a:t>
            </a:r>
            <a:r>
              <a:rPr lang="tr-TR" dirty="0">
                <a:latin typeface="Comic Sans MS" panose="030F0702030302020204" pitchFamily="66" charset="0"/>
              </a:rPr>
              <a:t>zehrin tanımı, </a:t>
            </a:r>
            <a:r>
              <a:rPr lang="tr-TR" dirty="0" smtClean="0">
                <a:latin typeface="Comic Sans MS" panose="030F0702030302020204" pitchFamily="66" charset="0"/>
              </a:rPr>
              <a:t>bunlardan </a:t>
            </a:r>
            <a:r>
              <a:rPr lang="tr-TR" dirty="0">
                <a:latin typeface="Comic Sans MS" panose="030F0702030302020204" pitchFamily="66" charset="0"/>
              </a:rPr>
              <a:t>zehirlenme nedeni, zehirlenmenin şekli, </a:t>
            </a:r>
            <a:r>
              <a:rPr lang="tr-TR" dirty="0" smtClean="0">
                <a:latin typeface="Comic Sans MS" panose="030F0702030302020204" pitchFamily="66" charset="0"/>
              </a:rPr>
              <a:t>anatomik </a:t>
            </a:r>
            <a:r>
              <a:rPr lang="tr-TR" dirty="0">
                <a:latin typeface="Comic Sans MS" panose="030F0702030302020204" pitchFamily="66" charset="0"/>
              </a:rPr>
              <a:t>patolojisi, </a:t>
            </a:r>
            <a:r>
              <a:rPr lang="tr-TR" dirty="0" smtClean="0">
                <a:latin typeface="Comic Sans MS" panose="030F0702030302020204" pitchFamily="66" charset="0"/>
              </a:rPr>
              <a:t>tedavisi </a:t>
            </a:r>
            <a:r>
              <a:rPr lang="tr-TR" dirty="0">
                <a:latin typeface="Comic Sans MS" panose="030F0702030302020204" pitchFamily="66" charset="0"/>
              </a:rPr>
              <a:t>ve analizleriyle uğraşır.</a:t>
            </a:r>
          </a:p>
          <a:p>
            <a:pPr algn="just">
              <a:lnSpc>
                <a:spcPct val="150000"/>
              </a:lnSpc>
            </a:pPr>
            <a:endParaRPr lang="tr-TR" dirty="0">
              <a:latin typeface="Comic Sans MS" panose="030F0702030302020204" pitchFamily="66" charset="0"/>
            </a:endParaRPr>
          </a:p>
        </p:txBody>
      </p:sp>
    </p:spTree>
    <p:extLst>
      <p:ext uri="{BB962C8B-B14F-4D97-AF65-F5344CB8AC3E}">
        <p14:creationId xmlns:p14="http://schemas.microsoft.com/office/powerpoint/2010/main" val="26383384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51520" y="980728"/>
            <a:ext cx="8568952" cy="3000821"/>
          </a:xfrm>
          <a:prstGeom prst="rect">
            <a:avLst/>
          </a:prstGeom>
          <a:noFill/>
        </p:spPr>
        <p:txBody>
          <a:bodyPr wrap="square" rtlCol="0">
            <a:spAutoFit/>
          </a:bodyPr>
          <a:lstStyle/>
          <a:p>
            <a:pPr algn="just">
              <a:lnSpc>
                <a:spcPct val="150000"/>
              </a:lnSpc>
            </a:pPr>
            <a:r>
              <a:rPr lang="tr-TR" dirty="0" smtClean="0">
                <a:latin typeface="Comic Sans MS" panose="030F0702030302020204" pitchFamily="66" charset="0"/>
              </a:rPr>
              <a:t>İnsan </a:t>
            </a:r>
            <a:r>
              <a:rPr lang="tr-TR" dirty="0">
                <a:latin typeface="Comic Sans MS" panose="030F0702030302020204" pitchFamily="66" charset="0"/>
              </a:rPr>
              <a:t>ve hayvan </a:t>
            </a:r>
            <a:r>
              <a:rPr lang="tr-TR" dirty="0" smtClean="0">
                <a:latin typeface="Comic Sans MS" panose="030F0702030302020204" pitchFamily="66" charset="0"/>
              </a:rPr>
              <a:t>organizmaları yabancı birçok </a:t>
            </a:r>
            <a:r>
              <a:rPr lang="tr-TR" dirty="0">
                <a:latin typeface="Comic Sans MS" panose="030F0702030302020204" pitchFamily="66" charset="0"/>
              </a:rPr>
              <a:t>kimyasal </a:t>
            </a:r>
            <a:r>
              <a:rPr lang="tr-TR" dirty="0" smtClean="0">
                <a:latin typeface="Comic Sans MS" panose="030F0702030302020204" pitchFamily="66" charset="0"/>
              </a:rPr>
              <a:t>maddelere maruz kalmaktadırlar. İşte </a:t>
            </a:r>
            <a:r>
              <a:rPr lang="tr-TR" dirty="0">
                <a:latin typeface="Comic Sans MS" panose="030F0702030302020204" pitchFamily="66" charset="0"/>
              </a:rPr>
              <a:t>toksikoloji </a:t>
            </a:r>
            <a:r>
              <a:rPr lang="tr-TR" dirty="0" smtClean="0">
                <a:latin typeface="Comic Sans MS" panose="030F0702030302020204" pitchFamily="66" charset="0"/>
              </a:rPr>
              <a:t>başlıca, organizmanın normal metabolizması için </a:t>
            </a:r>
            <a:r>
              <a:rPr lang="tr-TR" dirty="0">
                <a:latin typeface="Comic Sans MS" panose="030F0702030302020204" pitchFamily="66" charset="0"/>
              </a:rPr>
              <a:t>gerekli olmayan bu </a:t>
            </a:r>
            <a:r>
              <a:rPr lang="tr-TR" dirty="0" smtClean="0">
                <a:latin typeface="Comic Sans MS" panose="030F0702030302020204" pitchFamily="66" charset="0"/>
              </a:rPr>
              <a:t>"yabancı kimyasal maddeler: </a:t>
            </a:r>
            <a:r>
              <a:rPr lang="tr-TR" i="1" dirty="0" err="1" smtClean="0">
                <a:latin typeface="Comic Sans MS" panose="030F0702030302020204" pitchFamily="66" charset="0"/>
              </a:rPr>
              <a:t>ksenobiyotikler</a:t>
            </a:r>
            <a:r>
              <a:rPr lang="tr-TR" i="1" dirty="0">
                <a:latin typeface="Comic Sans MS" panose="030F0702030302020204" pitchFamily="66" charset="0"/>
              </a:rPr>
              <a:t>" </a:t>
            </a:r>
            <a:r>
              <a:rPr lang="tr-TR" dirty="0">
                <a:latin typeface="Comic Sans MS" panose="030F0702030302020204" pitchFamily="66" charset="0"/>
              </a:rPr>
              <a:t>ile ilgilenir. Ancak </a:t>
            </a:r>
            <a:r>
              <a:rPr lang="tr-TR" dirty="0" smtClean="0">
                <a:latin typeface="Comic Sans MS" panose="030F0702030302020204" pitchFamily="66" charset="0"/>
              </a:rPr>
              <a:t>canlı </a:t>
            </a:r>
            <a:r>
              <a:rPr lang="tr-TR" dirty="0">
                <a:latin typeface="Comic Sans MS" panose="030F0702030302020204" pitchFamily="66" charset="0"/>
              </a:rPr>
              <a:t>organizma </a:t>
            </a:r>
            <a:r>
              <a:rPr lang="tr-TR" dirty="0" smtClean="0">
                <a:latin typeface="Comic Sans MS" panose="030F0702030302020204" pitchFamily="66" charset="0"/>
              </a:rPr>
              <a:t>için </a:t>
            </a:r>
            <a:r>
              <a:rPr lang="tr-TR" dirty="0" err="1">
                <a:latin typeface="Comic Sans MS" panose="030F0702030302020204" pitchFamily="66" charset="0"/>
              </a:rPr>
              <a:t>endojen</a:t>
            </a:r>
            <a:r>
              <a:rPr lang="tr-TR" dirty="0">
                <a:latin typeface="Comic Sans MS" panose="030F0702030302020204" pitchFamily="66" charset="0"/>
              </a:rPr>
              <a:t> </a:t>
            </a:r>
            <a:r>
              <a:rPr lang="tr-TR" dirty="0" smtClean="0">
                <a:latin typeface="Comic Sans MS" panose="030F0702030302020204" pitchFamily="66" charset="0"/>
              </a:rPr>
              <a:t>olan </a:t>
            </a:r>
            <a:r>
              <a:rPr lang="sv-SE" dirty="0" smtClean="0">
                <a:latin typeface="Comic Sans MS" panose="030F0702030302020204" pitchFamily="66" charset="0"/>
              </a:rPr>
              <a:t>maddeler </a:t>
            </a:r>
            <a:r>
              <a:rPr lang="sv-SE" dirty="0">
                <a:latin typeface="Comic Sans MS" panose="030F0702030302020204" pitchFamily="66" charset="0"/>
              </a:rPr>
              <a:t>(hormonlar, </a:t>
            </a:r>
            <a:r>
              <a:rPr lang="sv-SE" dirty="0" smtClean="0">
                <a:latin typeface="Comic Sans MS" panose="030F0702030302020204" pitchFamily="66" charset="0"/>
              </a:rPr>
              <a:t>baz</a:t>
            </a:r>
            <a:r>
              <a:rPr lang="tr-TR" dirty="0" smtClean="0">
                <a:latin typeface="Comic Sans MS" panose="030F0702030302020204" pitchFamily="66" charset="0"/>
              </a:rPr>
              <a:t>ı</a:t>
            </a:r>
            <a:r>
              <a:rPr lang="sv-SE" dirty="0" smtClean="0">
                <a:latin typeface="Comic Sans MS" panose="030F0702030302020204" pitchFamily="66" charset="0"/>
              </a:rPr>
              <a:t> </a:t>
            </a:r>
            <a:r>
              <a:rPr lang="sv-SE" dirty="0">
                <a:latin typeface="Comic Sans MS" panose="030F0702030302020204" pitchFamily="66" charset="0"/>
              </a:rPr>
              <a:t>aminoasitler gibi veya </a:t>
            </a:r>
            <a:r>
              <a:rPr lang="sv-SE" dirty="0" smtClean="0">
                <a:latin typeface="Comic Sans MS" panose="030F0702030302020204" pitchFamily="66" charset="0"/>
              </a:rPr>
              <a:t>v</a:t>
            </a:r>
            <a:r>
              <a:rPr lang="tr-TR" dirty="0" smtClean="0">
                <a:latin typeface="Comic Sans MS" panose="030F0702030302020204" pitchFamily="66" charset="0"/>
              </a:rPr>
              <a:t>ü</a:t>
            </a:r>
            <a:r>
              <a:rPr lang="sv-SE" dirty="0" smtClean="0">
                <a:latin typeface="Comic Sans MS" panose="030F0702030302020204" pitchFamily="66" charset="0"/>
              </a:rPr>
              <a:t>cut i</a:t>
            </a:r>
            <a:r>
              <a:rPr lang="tr-TR" dirty="0" smtClean="0">
                <a:latin typeface="Comic Sans MS" panose="030F0702030302020204" pitchFamily="66" charset="0"/>
              </a:rPr>
              <a:t>ç</a:t>
            </a:r>
            <a:r>
              <a:rPr lang="sv-SE" dirty="0" smtClean="0">
                <a:latin typeface="Comic Sans MS" panose="030F0702030302020204" pitchFamily="66" charset="0"/>
              </a:rPr>
              <a:t>in gerekli</a:t>
            </a:r>
            <a:r>
              <a:rPr lang="tr-TR" dirty="0" smtClean="0">
                <a:latin typeface="Comic Sans MS" panose="030F0702030302020204" pitchFamily="66" charset="0"/>
              </a:rPr>
              <a:t> </a:t>
            </a:r>
            <a:r>
              <a:rPr lang="tr-TR" dirty="0" err="1" smtClean="0">
                <a:latin typeface="Comic Sans MS" panose="030F0702030302020204" pitchFamily="66" charset="0"/>
              </a:rPr>
              <a:t>ekzojen</a:t>
            </a:r>
            <a:r>
              <a:rPr lang="tr-TR" dirty="0" smtClean="0">
                <a:latin typeface="Comic Sans MS" panose="030F0702030302020204" pitchFamily="66" charset="0"/>
              </a:rPr>
              <a:t> kaynaklı </a:t>
            </a:r>
            <a:r>
              <a:rPr lang="tr-TR" dirty="0">
                <a:latin typeface="Comic Sans MS" panose="030F0702030302020204" pitchFamily="66" charset="0"/>
              </a:rPr>
              <a:t>maddeler de: vitaminler, yemek tuzu gibi) </a:t>
            </a:r>
            <a:r>
              <a:rPr lang="tr-TR" dirty="0" smtClean="0">
                <a:latin typeface="Comic Sans MS" panose="030F0702030302020204" pitchFamily="66" charset="0"/>
              </a:rPr>
              <a:t>yüksek </a:t>
            </a:r>
            <a:r>
              <a:rPr lang="nn-NO" dirty="0" smtClean="0">
                <a:latin typeface="Comic Sans MS" panose="030F0702030302020204" pitchFamily="66" charset="0"/>
              </a:rPr>
              <a:t>dozlarda </a:t>
            </a:r>
            <a:r>
              <a:rPr lang="nn-NO" dirty="0">
                <a:latin typeface="Comic Sans MS" panose="030F0702030302020204" pitchFamily="66" charset="0"/>
              </a:rPr>
              <a:t>toksik etki gosterirler ve bu nedenle toksikolojinin </a:t>
            </a:r>
            <a:r>
              <a:rPr lang="nn-NO" dirty="0" smtClean="0">
                <a:latin typeface="Comic Sans MS" panose="030F0702030302020204" pitchFamily="66" charset="0"/>
              </a:rPr>
              <a:t>ara</a:t>
            </a:r>
            <a:r>
              <a:rPr lang="tr-TR" dirty="0" smtClean="0">
                <a:latin typeface="Comic Sans MS" panose="030F0702030302020204" pitchFamily="66" charset="0"/>
              </a:rPr>
              <a:t>ş</a:t>
            </a:r>
            <a:r>
              <a:rPr lang="nn-NO" dirty="0" smtClean="0">
                <a:latin typeface="Comic Sans MS" panose="030F0702030302020204" pitchFamily="66" charset="0"/>
              </a:rPr>
              <a:t>tirma</a:t>
            </a:r>
            <a:r>
              <a:rPr lang="tr-TR" dirty="0" smtClean="0">
                <a:latin typeface="Comic Sans MS" panose="030F0702030302020204" pitchFamily="66" charset="0"/>
              </a:rPr>
              <a:t> alanına </a:t>
            </a:r>
            <a:r>
              <a:rPr lang="tr-TR" dirty="0">
                <a:latin typeface="Comic Sans MS" panose="030F0702030302020204" pitchFamily="66" charset="0"/>
              </a:rPr>
              <a:t>girerler.</a:t>
            </a:r>
          </a:p>
        </p:txBody>
      </p:sp>
    </p:spTree>
    <p:extLst>
      <p:ext uri="{BB962C8B-B14F-4D97-AF65-F5344CB8AC3E}">
        <p14:creationId xmlns:p14="http://schemas.microsoft.com/office/powerpoint/2010/main" val="721872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51520" y="908720"/>
            <a:ext cx="8640960" cy="2169825"/>
          </a:xfrm>
          <a:prstGeom prst="rect">
            <a:avLst/>
          </a:prstGeom>
          <a:noFill/>
        </p:spPr>
        <p:txBody>
          <a:bodyPr wrap="square" rtlCol="0">
            <a:spAutoFit/>
          </a:bodyPr>
          <a:lstStyle/>
          <a:p>
            <a:pPr algn="just">
              <a:lnSpc>
                <a:spcPct val="150000"/>
              </a:lnSpc>
            </a:pPr>
            <a:r>
              <a:rPr lang="tr-TR" dirty="0" smtClean="0">
                <a:latin typeface="Comic Sans MS" panose="030F0702030302020204" pitchFamily="66" charset="0"/>
              </a:rPr>
              <a:t>Geçmişte yalnız ilaç </a:t>
            </a:r>
            <a:r>
              <a:rPr lang="tr-TR" dirty="0" err="1">
                <a:latin typeface="Comic Sans MS" panose="030F0702030302020204" pitchFamily="66" charset="0"/>
              </a:rPr>
              <a:t>toksisitesi</a:t>
            </a:r>
            <a:r>
              <a:rPr lang="tr-TR" dirty="0">
                <a:latin typeface="Comic Sans MS" panose="030F0702030302020204" pitchFamily="66" charset="0"/>
              </a:rPr>
              <a:t> ve bilinen </a:t>
            </a:r>
            <a:r>
              <a:rPr lang="tr-TR" dirty="0" smtClean="0">
                <a:latin typeface="Comic Sans MS" panose="030F0702030302020204" pitchFamily="66" charset="0"/>
              </a:rPr>
              <a:t>birkaç </a:t>
            </a:r>
            <a:r>
              <a:rPr lang="tr-TR" dirty="0">
                <a:latin typeface="Comic Sans MS" panose="030F0702030302020204" pitchFamily="66" charset="0"/>
              </a:rPr>
              <a:t>zehirden </a:t>
            </a:r>
            <a:r>
              <a:rPr lang="tr-TR" dirty="0" smtClean="0">
                <a:latin typeface="Comic Sans MS" panose="030F0702030302020204" pitchFamily="66" charset="0"/>
              </a:rPr>
              <a:t>bahseden bir bilgi olarak </a:t>
            </a:r>
            <a:r>
              <a:rPr lang="tr-TR" dirty="0">
                <a:latin typeface="Comic Sans MS" panose="030F0702030302020204" pitchFamily="66" charset="0"/>
              </a:rPr>
              <a:t>farmakoloji dersleri </a:t>
            </a:r>
            <a:r>
              <a:rPr lang="tr-TR" dirty="0" smtClean="0">
                <a:latin typeface="Comic Sans MS" panose="030F0702030302020204" pitchFamily="66" charset="0"/>
              </a:rPr>
              <a:t>içinde anlatılan toksikoloji, bugünkü gelişme </a:t>
            </a:r>
            <a:r>
              <a:rPr lang="tr-TR" dirty="0">
                <a:latin typeface="Comic Sans MS" panose="030F0702030302020204" pitchFamily="66" charset="0"/>
              </a:rPr>
              <a:t>devresi </a:t>
            </a:r>
            <a:r>
              <a:rPr lang="tr-TR" dirty="0" smtClean="0">
                <a:latin typeface="Comic Sans MS" panose="030F0702030302020204" pitchFamily="66" charset="0"/>
              </a:rPr>
              <a:t>içinde ayrı </a:t>
            </a:r>
            <a:r>
              <a:rPr lang="tr-TR" dirty="0">
                <a:latin typeface="Comic Sans MS" panose="030F0702030302020204" pitchFamily="66" charset="0"/>
              </a:rPr>
              <a:t>bir bilim </a:t>
            </a:r>
            <a:r>
              <a:rPr lang="tr-TR" dirty="0" smtClean="0">
                <a:latin typeface="Comic Sans MS" panose="030F0702030302020204" pitchFamily="66" charset="0"/>
              </a:rPr>
              <a:t>dalı </a:t>
            </a:r>
            <a:r>
              <a:rPr lang="tr-TR" dirty="0">
                <a:latin typeface="Comic Sans MS" panose="030F0702030302020204" pitchFamily="66" charset="0"/>
              </a:rPr>
              <a:t>haline </a:t>
            </a:r>
            <a:r>
              <a:rPr lang="tr-TR" dirty="0" smtClean="0">
                <a:latin typeface="Comic Sans MS" panose="030F0702030302020204" pitchFamily="66" charset="0"/>
              </a:rPr>
              <a:t>gelmiştir. "İlaç </a:t>
            </a:r>
            <a:r>
              <a:rPr lang="tr-TR" dirty="0">
                <a:latin typeface="Comic Sans MS" panose="030F0702030302020204" pitchFamily="66" charset="0"/>
              </a:rPr>
              <a:t>B</a:t>
            </a:r>
            <a:r>
              <a:rPr lang="tr-TR" dirty="0" smtClean="0">
                <a:latin typeface="Comic Sans MS" panose="030F0702030302020204" pitchFamily="66" charset="0"/>
              </a:rPr>
              <a:t>ilimi</a:t>
            </a:r>
            <a:r>
              <a:rPr lang="tr-TR" dirty="0">
                <a:latin typeface="Comic Sans MS" panose="030F0702030302020204" pitchFamily="66" charset="0"/>
              </a:rPr>
              <a:t>" olarak </a:t>
            </a:r>
            <a:r>
              <a:rPr lang="tr-TR" dirty="0" smtClean="0">
                <a:latin typeface="Comic Sans MS" panose="030F0702030302020204" pitchFamily="66" charset="0"/>
              </a:rPr>
              <a:t>tanımlanan farmakoloji ilaçların </a:t>
            </a:r>
            <a:r>
              <a:rPr lang="tr-TR" dirty="0">
                <a:latin typeface="Comic Sans MS" panose="030F0702030302020204" pitchFamily="66" charset="0"/>
              </a:rPr>
              <a:t>fiziksel, </a:t>
            </a:r>
            <a:r>
              <a:rPr lang="tr-TR" dirty="0" smtClean="0">
                <a:latin typeface="Comic Sans MS" panose="030F0702030302020204" pitchFamily="66" charset="0"/>
              </a:rPr>
              <a:t>kimyasal, biyokimyasal özellikleri </a:t>
            </a:r>
            <a:r>
              <a:rPr lang="tr-TR" dirty="0">
                <a:latin typeface="Comic Sans MS" panose="030F0702030302020204" pitchFamily="66" charset="0"/>
              </a:rPr>
              <a:t>ve </a:t>
            </a:r>
            <a:r>
              <a:rPr lang="tr-TR" dirty="0" err="1" smtClean="0">
                <a:latin typeface="Comic Sans MS" panose="030F0702030302020204" pitchFamily="66" charset="0"/>
              </a:rPr>
              <a:t>terapotik</a:t>
            </a:r>
            <a:r>
              <a:rPr lang="tr-TR" dirty="0" smtClean="0">
                <a:latin typeface="Comic Sans MS" panose="030F0702030302020204" pitchFamily="66" charset="0"/>
              </a:rPr>
              <a:t> (tedavi edici) </a:t>
            </a:r>
            <a:r>
              <a:rPr lang="tr-TR" dirty="0">
                <a:latin typeface="Comic Sans MS" panose="030F0702030302020204" pitchFamily="66" charset="0"/>
              </a:rPr>
              <a:t>etkilerinden bahseder.</a:t>
            </a:r>
          </a:p>
        </p:txBody>
      </p:sp>
    </p:spTree>
    <p:extLst>
      <p:ext uri="{BB962C8B-B14F-4D97-AF65-F5344CB8AC3E}">
        <p14:creationId xmlns:p14="http://schemas.microsoft.com/office/powerpoint/2010/main" val="32291334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395536" y="764704"/>
            <a:ext cx="8280920" cy="4247317"/>
          </a:xfrm>
          <a:prstGeom prst="rect">
            <a:avLst/>
          </a:prstGeom>
          <a:noFill/>
        </p:spPr>
        <p:txBody>
          <a:bodyPr wrap="square" rtlCol="0">
            <a:spAutoFit/>
          </a:bodyPr>
          <a:lstStyle/>
          <a:p>
            <a:pPr algn="just">
              <a:lnSpc>
                <a:spcPct val="150000"/>
              </a:lnSpc>
            </a:pPr>
            <a:r>
              <a:rPr lang="tr-TR" b="1" dirty="0" smtClean="0">
                <a:latin typeface="Comic Sans MS" panose="030F0702030302020204" pitchFamily="66" charset="0"/>
              </a:rPr>
              <a:t>Çevre </a:t>
            </a:r>
            <a:r>
              <a:rPr lang="tr-TR" b="1" dirty="0">
                <a:latin typeface="Comic Sans MS" panose="030F0702030302020204" pitchFamily="66" charset="0"/>
              </a:rPr>
              <a:t>toksikolojisi</a:t>
            </a:r>
            <a:r>
              <a:rPr lang="tr-TR" dirty="0">
                <a:latin typeface="Comic Sans MS" panose="030F0702030302020204" pitchFamily="66" charset="0"/>
              </a:rPr>
              <a:t>, biyolojik sistemlerin </a:t>
            </a:r>
            <a:r>
              <a:rPr lang="tr-TR" dirty="0" smtClean="0">
                <a:latin typeface="Comic Sans MS" panose="030F0702030302020204" pitchFamily="66" charset="0"/>
              </a:rPr>
              <a:t>kazara, </a:t>
            </a:r>
            <a:r>
              <a:rPr lang="tr-TR" dirty="0">
                <a:latin typeface="Comic Sans MS" panose="030F0702030302020204" pitchFamily="66" charset="0"/>
              </a:rPr>
              <a:t>daha </a:t>
            </a:r>
            <a:r>
              <a:rPr lang="tr-TR" dirty="0" smtClean="0">
                <a:latin typeface="Comic Sans MS" panose="030F0702030302020204" pitchFamily="66" charset="0"/>
              </a:rPr>
              <a:t>özel olarak da insanın </a:t>
            </a:r>
            <a:r>
              <a:rPr lang="tr-TR" dirty="0">
                <a:latin typeface="Comic Sans MS" panose="030F0702030302020204" pitchFamily="66" charset="0"/>
              </a:rPr>
              <a:t>ç</a:t>
            </a:r>
            <a:r>
              <a:rPr lang="tr-TR" dirty="0" smtClean="0">
                <a:latin typeface="Comic Sans MS" panose="030F0702030302020204" pitchFamily="66" charset="0"/>
              </a:rPr>
              <a:t>evresini </a:t>
            </a:r>
            <a:r>
              <a:rPr lang="tr-TR" dirty="0">
                <a:latin typeface="Comic Sans MS" panose="030F0702030302020204" pitchFamily="66" charset="0"/>
              </a:rPr>
              <a:t>kirleten kimyasal maddelere maruz </a:t>
            </a:r>
            <a:r>
              <a:rPr lang="tr-TR" dirty="0" smtClean="0">
                <a:latin typeface="Comic Sans MS" panose="030F0702030302020204" pitchFamily="66" charset="0"/>
              </a:rPr>
              <a:t>kalması ile oluşan </a:t>
            </a:r>
            <a:r>
              <a:rPr lang="tr-TR" dirty="0" err="1">
                <a:latin typeface="Comic Sans MS" panose="030F0702030302020204" pitchFamily="66" charset="0"/>
              </a:rPr>
              <a:t>toksikolojik</a:t>
            </a:r>
            <a:r>
              <a:rPr lang="tr-TR" dirty="0">
                <a:latin typeface="Comic Sans MS" panose="030F0702030302020204" pitchFamily="66" charset="0"/>
              </a:rPr>
              <a:t> </a:t>
            </a:r>
            <a:r>
              <a:rPr lang="tr-TR" dirty="0" smtClean="0">
                <a:latin typeface="Comic Sans MS" panose="030F0702030302020204" pitchFamily="66" charset="0"/>
              </a:rPr>
              <a:t>olayları araştıran </a:t>
            </a:r>
            <a:r>
              <a:rPr lang="tr-TR" dirty="0">
                <a:latin typeface="Comic Sans MS" panose="030F0702030302020204" pitchFamily="66" charset="0"/>
              </a:rPr>
              <a:t>bir bilimdir</a:t>
            </a:r>
            <a:r>
              <a:rPr lang="tr-TR" dirty="0" smtClean="0">
                <a:latin typeface="Comic Sans MS" panose="030F0702030302020204" pitchFamily="66" charset="0"/>
              </a:rPr>
              <a:t>.</a:t>
            </a:r>
          </a:p>
          <a:p>
            <a:pPr algn="just">
              <a:lnSpc>
                <a:spcPct val="150000"/>
              </a:lnSpc>
            </a:pPr>
            <a:endParaRPr lang="tr-TR" dirty="0" smtClean="0">
              <a:latin typeface="Comic Sans MS" panose="030F0702030302020204" pitchFamily="66" charset="0"/>
            </a:endParaRPr>
          </a:p>
          <a:p>
            <a:pPr algn="just">
              <a:lnSpc>
                <a:spcPct val="150000"/>
              </a:lnSpc>
            </a:pPr>
            <a:r>
              <a:rPr lang="tr-TR" dirty="0" smtClean="0">
                <a:latin typeface="Comic Sans MS" panose="030F0702030302020204" pitchFamily="66" charset="0"/>
              </a:rPr>
              <a:t>Çevre </a:t>
            </a:r>
            <a:r>
              <a:rPr lang="tr-TR" dirty="0">
                <a:latin typeface="Comic Sans MS" panose="030F0702030302020204" pitchFamily="66" charset="0"/>
              </a:rPr>
              <a:t>toksikolojisinde çevresel kirleticilerin insan sağlığı üzerindeki olumsuz etkileri incelenir. Çevresel kirleticilerin insanlar üzerindeki </a:t>
            </a:r>
            <a:r>
              <a:rPr lang="tr-TR" dirty="0" err="1">
                <a:latin typeface="Comic Sans MS" panose="030F0702030302020204" pitchFamily="66" charset="0"/>
              </a:rPr>
              <a:t>toksik</a:t>
            </a:r>
            <a:r>
              <a:rPr lang="tr-TR" dirty="0">
                <a:latin typeface="Comic Sans MS" panose="030F0702030302020204" pitchFamily="66" charset="0"/>
              </a:rPr>
              <a:t> etkilerinin değerlendirilmesinde, standart hayvan modellerinden (fare ve sıçan gibi) olduğu kadar, söz konusu kimyasala maruz kalan çiftçiler, fabrika işçileri gibi grupların epidemiyolojik değerlendirilmesinden de yararlanılır.</a:t>
            </a:r>
          </a:p>
          <a:p>
            <a:pPr algn="just">
              <a:lnSpc>
                <a:spcPct val="150000"/>
              </a:lnSpc>
            </a:pPr>
            <a:endParaRPr lang="tr-TR" dirty="0">
              <a:latin typeface="Comic Sans MS" panose="030F0702030302020204" pitchFamily="66" charset="0"/>
            </a:endParaRPr>
          </a:p>
        </p:txBody>
      </p:sp>
    </p:spTree>
    <p:extLst>
      <p:ext uri="{BB962C8B-B14F-4D97-AF65-F5344CB8AC3E}">
        <p14:creationId xmlns:p14="http://schemas.microsoft.com/office/powerpoint/2010/main" val="12064829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51520" y="1375608"/>
            <a:ext cx="8496944" cy="1477328"/>
          </a:xfrm>
          <a:prstGeom prst="rect">
            <a:avLst/>
          </a:prstGeom>
          <a:noFill/>
        </p:spPr>
        <p:txBody>
          <a:bodyPr wrap="square" rtlCol="0">
            <a:spAutoFit/>
          </a:bodyPr>
          <a:lstStyle/>
          <a:p>
            <a:r>
              <a:rPr lang="tr-TR" b="1" dirty="0">
                <a:latin typeface="Comic Sans MS" panose="030F0702030302020204" pitchFamily="66" charset="0"/>
              </a:rPr>
              <a:t>Endüstriyel toksikoloji</a:t>
            </a:r>
            <a:r>
              <a:rPr lang="tr-TR" dirty="0">
                <a:latin typeface="Comic Sans MS" panose="030F0702030302020204" pitchFamily="66" charset="0"/>
              </a:rPr>
              <a:t> ise, meslekleri ve uğraşları nedeni ile insanların </a:t>
            </a:r>
            <a:r>
              <a:rPr lang="tr-TR" dirty="0" err="1">
                <a:latin typeface="Comic Sans MS" panose="030F0702030302020204" pitchFamily="66" charset="0"/>
              </a:rPr>
              <a:t>toksik</a:t>
            </a:r>
            <a:r>
              <a:rPr lang="tr-TR" dirty="0">
                <a:latin typeface="Comic Sans MS" panose="030F0702030302020204" pitchFamily="66" charset="0"/>
              </a:rPr>
              <a:t> maddelere maruz kalmasını konu almaktadır. İnsan aktivitesi sonucu çevreyi kirleten kimyasal maddelere maruz kalma, endüstride hijyenik önlemlerin alınması ile kısmen sınırlandırılmıştır.</a:t>
            </a:r>
          </a:p>
          <a:p>
            <a:endParaRPr lang="tr-TR" dirty="0"/>
          </a:p>
        </p:txBody>
      </p:sp>
    </p:spTree>
    <p:extLst>
      <p:ext uri="{BB962C8B-B14F-4D97-AF65-F5344CB8AC3E}">
        <p14:creationId xmlns:p14="http://schemas.microsoft.com/office/powerpoint/2010/main" val="7559156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668</TotalTime>
  <Words>1338</Words>
  <Application>Microsoft Office PowerPoint</Application>
  <PresentationFormat>Ekran Gösterisi (4:3)</PresentationFormat>
  <Paragraphs>92</Paragraphs>
  <Slides>28</Slides>
  <Notes>0</Notes>
  <HiddenSlides>0</HiddenSlides>
  <MMClips>0</MMClips>
  <ScaleCrop>false</ScaleCrop>
  <HeadingPairs>
    <vt:vector size="4" baseType="variant">
      <vt:variant>
        <vt:lpstr>Tema</vt:lpstr>
      </vt:variant>
      <vt:variant>
        <vt:i4>1</vt:i4>
      </vt:variant>
      <vt:variant>
        <vt:lpstr>Slayt Başlıkları</vt:lpstr>
      </vt:variant>
      <vt:variant>
        <vt:i4>28</vt:i4>
      </vt:variant>
    </vt:vector>
  </HeadingPairs>
  <TitlesOfParts>
    <vt:vector size="29" baseType="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ASUS-PC</dc:creator>
  <cp:lastModifiedBy>Omur GOKKUS</cp:lastModifiedBy>
  <cp:revision>35</cp:revision>
  <dcterms:created xsi:type="dcterms:W3CDTF">2015-11-23T07:56:06Z</dcterms:created>
  <dcterms:modified xsi:type="dcterms:W3CDTF">2016-09-26T13:06:56Z</dcterms:modified>
</cp:coreProperties>
</file>