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sldIdLst>
    <p:sldId id="256" r:id="rId2"/>
    <p:sldId id="257" r:id="rId3"/>
    <p:sldId id="258" r:id="rId4"/>
    <p:sldId id="259" r:id="rId5"/>
    <p:sldId id="278" r:id="rId6"/>
    <p:sldId id="279" r:id="rId7"/>
    <p:sldId id="276" r:id="rId8"/>
    <p:sldId id="277" r:id="rId9"/>
    <p:sldId id="260" r:id="rId10"/>
    <p:sldId id="261" r:id="rId11"/>
    <p:sldId id="262" r:id="rId12"/>
    <p:sldId id="263" r:id="rId13"/>
    <p:sldId id="264" r:id="rId14"/>
    <p:sldId id="275" r:id="rId15"/>
    <p:sldId id="265" r:id="rId16"/>
    <p:sldId id="266" r:id="rId17"/>
    <p:sldId id="267" r:id="rId18"/>
    <p:sldId id="268" r:id="rId19"/>
    <p:sldId id="269" r:id="rId20"/>
    <p:sldId id="270" r:id="rId21"/>
    <p:sldId id="271" r:id="rId22"/>
    <p:sldId id="272" r:id="rId23"/>
    <p:sldId id="273" r:id="rId24"/>
    <p:sldId id="27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4/8/2021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026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7401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4/8/2021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1965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751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4/8/2021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0428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397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477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0612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1856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4/8/2021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3078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pPr/>
              <a:t>4/8/2021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9784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4/8/2021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774092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12727" y="2305393"/>
            <a:ext cx="10993549" cy="1475013"/>
          </a:xfrm>
        </p:spPr>
        <p:txBody>
          <a:bodyPr>
            <a:noAutofit/>
          </a:bodyPr>
          <a:lstStyle/>
          <a:p>
            <a:pPr algn="ctr"/>
            <a:r>
              <a:rPr lang="tr-TR" sz="2400" cap="none" dirty="0">
                <a:ln w="0"/>
                <a:solidFill>
                  <a:schemeClr val="tx1"/>
                </a:solidFill>
                <a:effectLst>
                  <a:glow rad="101600">
                    <a:schemeClr val="bg1">
                      <a:lumMod val="75000"/>
                      <a:alpha val="60000"/>
                    </a:schemeClr>
                  </a:glow>
                  <a:outerShdw blurRad="38100" dist="19050" dir="2700000" algn="tl" rotWithShape="0">
                    <a:schemeClr val="dk1">
                      <a:alpha val="40000"/>
                    </a:schemeClr>
                  </a:outerShdw>
                </a:effectLst>
                <a:latin typeface="Bookman Old Style" panose="02050604050505020204" pitchFamily="18" charset="0"/>
              </a:rPr>
              <a:t>ERCİYES ÜNİVERSİTESİ</a:t>
            </a:r>
            <a:br>
              <a:rPr lang="tr-TR" sz="2400" cap="none" dirty="0">
                <a:ln w="0"/>
                <a:solidFill>
                  <a:schemeClr val="tx1"/>
                </a:solidFill>
                <a:effectLst>
                  <a:glow rad="101600">
                    <a:schemeClr val="bg1">
                      <a:lumMod val="75000"/>
                      <a:alpha val="60000"/>
                    </a:schemeClr>
                  </a:glow>
                  <a:outerShdw blurRad="38100" dist="19050" dir="2700000" algn="tl" rotWithShape="0">
                    <a:schemeClr val="dk1">
                      <a:alpha val="40000"/>
                    </a:schemeClr>
                  </a:outerShdw>
                </a:effectLst>
                <a:latin typeface="Bookman Old Style" panose="02050604050505020204" pitchFamily="18" charset="0"/>
              </a:rPr>
            </a:br>
            <a:r>
              <a:rPr lang="tr-TR" sz="2400" cap="none" dirty="0">
                <a:ln w="0"/>
                <a:solidFill>
                  <a:schemeClr val="tx1"/>
                </a:solidFill>
                <a:effectLst>
                  <a:glow rad="101600">
                    <a:schemeClr val="bg1">
                      <a:lumMod val="75000"/>
                      <a:alpha val="60000"/>
                    </a:schemeClr>
                  </a:glow>
                  <a:outerShdw blurRad="38100" dist="19050" dir="2700000" algn="tl" rotWithShape="0">
                    <a:schemeClr val="dk1">
                      <a:alpha val="40000"/>
                    </a:schemeClr>
                  </a:outerShdw>
                </a:effectLst>
                <a:latin typeface="Bookman Old Style" panose="02050604050505020204" pitchFamily="18" charset="0"/>
              </a:rPr>
              <a:t>FEN BİLİMLERİ ENSTİTÜSÜ </a:t>
            </a:r>
            <a:br>
              <a:rPr lang="tr-TR" sz="2400" cap="none" dirty="0">
                <a:ln w="0"/>
                <a:solidFill>
                  <a:schemeClr val="tx1"/>
                </a:solidFill>
                <a:effectLst>
                  <a:glow rad="101600">
                    <a:schemeClr val="bg1">
                      <a:lumMod val="75000"/>
                      <a:alpha val="60000"/>
                    </a:schemeClr>
                  </a:glow>
                  <a:outerShdw blurRad="38100" dist="19050" dir="2700000" algn="tl" rotWithShape="0">
                    <a:schemeClr val="dk1">
                      <a:alpha val="40000"/>
                    </a:schemeClr>
                  </a:outerShdw>
                </a:effectLst>
                <a:latin typeface="Bookman Old Style" panose="02050604050505020204" pitchFamily="18" charset="0"/>
              </a:rPr>
            </a:br>
            <a:r>
              <a:rPr lang="tr-TR" sz="2400" cap="none" dirty="0">
                <a:ln w="0"/>
                <a:solidFill>
                  <a:schemeClr val="tx1"/>
                </a:solidFill>
                <a:effectLst>
                  <a:glow rad="101600">
                    <a:schemeClr val="bg1">
                      <a:lumMod val="75000"/>
                      <a:alpha val="60000"/>
                    </a:schemeClr>
                  </a:glow>
                  <a:outerShdw blurRad="38100" dist="19050" dir="2700000" algn="tl" rotWithShape="0">
                    <a:schemeClr val="dk1">
                      <a:alpha val="40000"/>
                    </a:schemeClr>
                  </a:outerShdw>
                </a:effectLst>
                <a:latin typeface="Bookman Old Style" panose="02050604050505020204" pitchFamily="18" charset="0"/>
              </a:rPr>
              <a:t>ÇEVRE MÜHENDİSLİĞİ ANA BİLİM </a:t>
            </a:r>
            <a:r>
              <a:rPr lang="tr-TR" sz="2400" cap="none" dirty="0" smtClean="0">
                <a:ln w="0"/>
                <a:solidFill>
                  <a:schemeClr val="tx1"/>
                </a:solidFill>
                <a:effectLst>
                  <a:glow rad="101600">
                    <a:schemeClr val="bg1">
                      <a:lumMod val="75000"/>
                      <a:alpha val="60000"/>
                    </a:schemeClr>
                  </a:glow>
                  <a:outerShdw blurRad="38100" dist="19050" dir="2700000" algn="tl" rotWithShape="0">
                    <a:schemeClr val="dk1">
                      <a:alpha val="40000"/>
                    </a:schemeClr>
                  </a:outerShdw>
                </a:effectLst>
                <a:latin typeface="Bookman Old Style" panose="02050604050505020204" pitchFamily="18" charset="0"/>
              </a:rPr>
              <a:t>DALI</a:t>
            </a:r>
            <a:br>
              <a:rPr lang="tr-TR" sz="2400" cap="none" dirty="0" smtClean="0">
                <a:ln w="0"/>
                <a:solidFill>
                  <a:schemeClr val="tx1"/>
                </a:solidFill>
                <a:effectLst>
                  <a:glow rad="101600">
                    <a:schemeClr val="bg1">
                      <a:lumMod val="75000"/>
                      <a:alpha val="60000"/>
                    </a:schemeClr>
                  </a:glow>
                  <a:outerShdw blurRad="38100" dist="19050" dir="2700000" algn="tl" rotWithShape="0">
                    <a:schemeClr val="dk1">
                      <a:alpha val="40000"/>
                    </a:schemeClr>
                  </a:outerShdw>
                </a:effectLst>
                <a:latin typeface="Bookman Old Style" panose="02050604050505020204" pitchFamily="18" charset="0"/>
              </a:rPr>
            </a:br>
            <a:r>
              <a:rPr lang="tr-TR" sz="2400" cap="none" dirty="0">
                <a:ln w="0"/>
                <a:solidFill>
                  <a:schemeClr val="tx1"/>
                </a:solidFill>
                <a:effectLst>
                  <a:glow rad="101600">
                    <a:schemeClr val="bg1">
                      <a:lumMod val="75000"/>
                      <a:alpha val="60000"/>
                    </a:schemeClr>
                  </a:glow>
                  <a:outerShdw blurRad="38100" dist="19050" dir="2700000" algn="tl" rotWithShape="0">
                    <a:schemeClr val="dk1">
                      <a:alpha val="40000"/>
                    </a:schemeClr>
                  </a:outerShdw>
                </a:effectLst>
                <a:latin typeface="Bookman Old Style" panose="02050604050505020204" pitchFamily="18" charset="0"/>
              </a:rPr>
              <a:t/>
            </a:r>
            <a:br>
              <a:rPr lang="tr-TR" sz="2400" cap="none" dirty="0">
                <a:ln w="0"/>
                <a:solidFill>
                  <a:schemeClr val="tx1"/>
                </a:solidFill>
                <a:effectLst>
                  <a:glow rad="101600">
                    <a:schemeClr val="bg1">
                      <a:lumMod val="75000"/>
                      <a:alpha val="60000"/>
                    </a:schemeClr>
                  </a:glow>
                  <a:outerShdw blurRad="38100" dist="19050" dir="2700000" algn="tl" rotWithShape="0">
                    <a:schemeClr val="dk1">
                      <a:alpha val="40000"/>
                    </a:schemeClr>
                  </a:outerShdw>
                </a:effectLst>
                <a:latin typeface="Bookman Old Style" panose="02050604050505020204" pitchFamily="18" charset="0"/>
              </a:rPr>
            </a:br>
            <a:r>
              <a:rPr lang="tr-TR" sz="2400" cap="none" dirty="0" smtClean="0">
                <a:ln w="0"/>
                <a:solidFill>
                  <a:schemeClr val="tx1"/>
                </a:solidFill>
                <a:effectLst>
                  <a:glow rad="101600">
                    <a:schemeClr val="bg1">
                      <a:lumMod val="75000"/>
                      <a:alpha val="60000"/>
                    </a:schemeClr>
                  </a:glow>
                  <a:outerShdw blurRad="38100" dist="19050" dir="2700000" algn="tl" rotWithShape="0">
                    <a:schemeClr val="dk1">
                      <a:alpha val="40000"/>
                    </a:schemeClr>
                  </a:outerShdw>
                </a:effectLst>
                <a:latin typeface="Bookman Old Style" panose="02050604050505020204" pitchFamily="18" charset="0"/>
              </a:rPr>
              <a:t/>
            </a:r>
            <a:br>
              <a:rPr lang="tr-TR" sz="2400" cap="none" dirty="0" smtClean="0">
                <a:ln w="0"/>
                <a:solidFill>
                  <a:schemeClr val="tx1"/>
                </a:solidFill>
                <a:effectLst>
                  <a:glow rad="101600">
                    <a:schemeClr val="bg1">
                      <a:lumMod val="75000"/>
                      <a:alpha val="60000"/>
                    </a:schemeClr>
                  </a:glow>
                  <a:outerShdw blurRad="38100" dist="19050" dir="2700000" algn="tl" rotWithShape="0">
                    <a:schemeClr val="dk1">
                      <a:alpha val="40000"/>
                    </a:schemeClr>
                  </a:outerShdw>
                </a:effectLst>
                <a:latin typeface="Bookman Old Style" panose="02050604050505020204" pitchFamily="18" charset="0"/>
              </a:rPr>
            </a:br>
            <a:r>
              <a:rPr lang="tr-TR" sz="2400" cap="none" dirty="0" smtClean="0">
                <a:ln w="0"/>
                <a:solidFill>
                  <a:schemeClr val="tx1"/>
                </a:solidFill>
                <a:effectLst>
                  <a:glow rad="101600">
                    <a:schemeClr val="bg1">
                      <a:lumMod val="75000"/>
                      <a:alpha val="60000"/>
                    </a:schemeClr>
                  </a:glow>
                  <a:outerShdw blurRad="38100" dist="19050" dir="2700000" algn="tl" rotWithShape="0">
                    <a:schemeClr val="dk1">
                      <a:alpha val="40000"/>
                    </a:schemeClr>
                  </a:outerShdw>
                </a:effectLst>
                <a:latin typeface="Bookman Old Style" panose="02050604050505020204" pitchFamily="18" charset="0"/>
              </a:rPr>
              <a:t>ZİRAİ ATIKSULARIN YÖNETİMİ VE KONTROLÜ</a:t>
            </a:r>
            <a:br>
              <a:rPr lang="tr-TR" sz="2400" cap="none" dirty="0" smtClean="0">
                <a:ln w="0"/>
                <a:solidFill>
                  <a:schemeClr val="tx1"/>
                </a:solidFill>
                <a:effectLst>
                  <a:glow rad="101600">
                    <a:schemeClr val="bg1">
                      <a:lumMod val="75000"/>
                      <a:alpha val="60000"/>
                    </a:schemeClr>
                  </a:glow>
                  <a:outerShdw blurRad="38100" dist="19050" dir="2700000" algn="tl" rotWithShape="0">
                    <a:schemeClr val="dk1">
                      <a:alpha val="40000"/>
                    </a:schemeClr>
                  </a:outerShdw>
                </a:effectLst>
                <a:latin typeface="Bookman Old Style" panose="02050604050505020204" pitchFamily="18" charset="0"/>
              </a:rPr>
            </a:br>
            <a:r>
              <a:rPr lang="tr-TR" sz="2400" cap="none" dirty="0">
                <a:ln w="0"/>
                <a:solidFill>
                  <a:schemeClr val="tx1"/>
                </a:solidFill>
                <a:effectLst>
                  <a:glow rad="101600">
                    <a:schemeClr val="bg1">
                      <a:lumMod val="75000"/>
                      <a:alpha val="60000"/>
                    </a:schemeClr>
                  </a:glow>
                  <a:outerShdw blurRad="38100" dist="19050" dir="2700000" algn="tl" rotWithShape="0">
                    <a:schemeClr val="dk1">
                      <a:alpha val="40000"/>
                    </a:schemeClr>
                  </a:outerShdw>
                </a:effectLst>
                <a:latin typeface="Bookman Old Style" panose="02050604050505020204" pitchFamily="18" charset="0"/>
              </a:rPr>
              <a:t/>
            </a:r>
            <a:br>
              <a:rPr lang="tr-TR" sz="2400" cap="none" dirty="0">
                <a:ln w="0"/>
                <a:solidFill>
                  <a:schemeClr val="tx1"/>
                </a:solidFill>
                <a:effectLst>
                  <a:glow rad="101600">
                    <a:schemeClr val="bg1">
                      <a:lumMod val="75000"/>
                      <a:alpha val="60000"/>
                    </a:schemeClr>
                  </a:glow>
                  <a:outerShdw blurRad="38100" dist="19050" dir="2700000" algn="tl" rotWithShape="0">
                    <a:schemeClr val="dk1">
                      <a:alpha val="40000"/>
                    </a:schemeClr>
                  </a:outerShdw>
                </a:effectLst>
                <a:latin typeface="Bookman Old Style" panose="02050604050505020204" pitchFamily="18" charset="0"/>
              </a:rPr>
            </a:br>
            <a:endParaRPr lang="tr-TR" sz="2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728" y="779619"/>
            <a:ext cx="1503014" cy="1463073"/>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2403" y="723718"/>
            <a:ext cx="1461382" cy="1419628"/>
          </a:xfrm>
          <a:prstGeom prst="rect">
            <a:avLst/>
          </a:prstGeom>
        </p:spPr>
      </p:pic>
      <p:sp>
        <p:nvSpPr>
          <p:cNvPr id="6" name="Metin kutusu 5"/>
          <p:cNvSpPr txBox="1"/>
          <p:nvPr/>
        </p:nvSpPr>
        <p:spPr>
          <a:xfrm>
            <a:off x="493837" y="3616817"/>
            <a:ext cx="11029948" cy="830997"/>
          </a:xfrm>
          <a:prstGeom prst="rect">
            <a:avLst/>
          </a:prstGeom>
          <a:noFill/>
        </p:spPr>
        <p:txBody>
          <a:bodyPr wrap="square" rtlCol="0">
            <a:spAutoFit/>
          </a:bodyPr>
          <a:lstStyle/>
          <a:p>
            <a:pPr algn="ctr"/>
            <a:r>
              <a:rPr lang="tr-TR" sz="2400" b="1" dirty="0" smtClean="0">
                <a:latin typeface="Constantia" panose="02030602050306030303" pitchFamily="18" charset="0"/>
              </a:rPr>
              <a:t>PESTİSİTLERİN GİDERİLMESİ İÇİN ELEKTROKİMYASAL TEKNOLOJİLER</a:t>
            </a:r>
            <a:endParaRPr lang="tr-TR" sz="2400" dirty="0" smtClean="0">
              <a:latin typeface="Constantia" panose="02030602050306030303" pitchFamily="18" charset="0"/>
            </a:endParaRPr>
          </a:p>
          <a:p>
            <a:pPr algn="ctr"/>
            <a:endParaRPr lang="tr-TR" sz="2400" dirty="0">
              <a:latin typeface="Constantia" panose="02030602050306030303" pitchFamily="18" charset="0"/>
            </a:endParaRPr>
          </a:p>
        </p:txBody>
      </p:sp>
      <p:sp>
        <p:nvSpPr>
          <p:cNvPr id="7" name="Metin kutusu 6"/>
          <p:cNvSpPr txBox="1"/>
          <p:nvPr/>
        </p:nvSpPr>
        <p:spPr>
          <a:xfrm>
            <a:off x="6942950" y="4555298"/>
            <a:ext cx="3876045" cy="923330"/>
          </a:xfrm>
          <a:prstGeom prst="rect">
            <a:avLst/>
          </a:prstGeom>
          <a:noFill/>
        </p:spPr>
        <p:txBody>
          <a:bodyPr wrap="square" rtlCol="0">
            <a:spAutoFit/>
          </a:bodyPr>
          <a:lstStyle/>
          <a:p>
            <a:r>
              <a:rPr lang="tr-TR" dirty="0" smtClean="0">
                <a:latin typeface="Book Antiqua" pitchFamily="18" charset="0"/>
              </a:rPr>
              <a:t>4011930059</a:t>
            </a:r>
          </a:p>
          <a:p>
            <a:r>
              <a:rPr lang="tr-TR" dirty="0" smtClean="0">
                <a:latin typeface="Book Antiqua" pitchFamily="18" charset="0"/>
              </a:rPr>
              <a:t>Eylül ÇETİNKAYA</a:t>
            </a:r>
          </a:p>
          <a:p>
            <a:r>
              <a:rPr lang="tr-TR" dirty="0">
                <a:latin typeface="Book Antiqua" pitchFamily="18" charset="0"/>
              </a:rPr>
              <a:t>DOÇ. DR. ÖMÜR GÖKKUŞ</a:t>
            </a:r>
          </a:p>
        </p:txBody>
      </p:sp>
      <p:sp>
        <p:nvSpPr>
          <p:cNvPr id="9" name="Rectangle 1"/>
          <p:cNvSpPr>
            <a:spLocks noChangeArrowheads="1"/>
          </p:cNvSpPr>
          <p:nvPr/>
        </p:nvSpPr>
        <p:spPr bwMode="auto">
          <a:xfrm>
            <a:off x="846950" y="275099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anose="020B0604020202020204" pitchFamily="34" charset="0"/>
              </a:rPr>
              <a:t/>
            </a:r>
            <a:br>
              <a:rPr kumimoji="0" lang="tr-TR" altLang="tr-TR" sz="1800" b="0" i="0" u="none" strike="noStrike" cap="none" normalizeH="0" baseline="0" smtClean="0">
                <a:ln>
                  <a:noFill/>
                </a:ln>
                <a:solidFill>
                  <a:schemeClr val="tx1"/>
                </a:solidFill>
                <a:effectLst/>
                <a:latin typeface="Arial" panose="020B0604020202020204" pitchFamily="34" charset="0"/>
              </a:rPr>
            </a:b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84515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2166" y="183032"/>
            <a:ext cx="8653587" cy="65268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25076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4940" y="566670"/>
            <a:ext cx="8437854" cy="62278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13310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1192" y="2047739"/>
            <a:ext cx="11042774" cy="3734873"/>
          </a:xfrm>
        </p:spPr>
      </p:pic>
    </p:spTree>
    <p:extLst>
      <p:ext uri="{BB962C8B-B14F-4D97-AF65-F5344CB8AC3E}">
        <p14:creationId xmlns:p14="http://schemas.microsoft.com/office/powerpoint/2010/main" val="3202265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86659" y="820615"/>
            <a:ext cx="9369884" cy="1244348"/>
          </a:xfrm>
        </p:spPr>
        <p:txBody>
          <a:bodyPr>
            <a:normAutofit fontScale="90000"/>
          </a:bodyPr>
          <a:lstStyle/>
          <a:p>
            <a:pPr algn="ctr"/>
            <a:r>
              <a:rPr lang="tr-TR" sz="2700" b="1" dirty="0" err="1" smtClean="0">
                <a:solidFill>
                  <a:schemeClr val="tx1"/>
                </a:solidFill>
                <a:latin typeface="Book Antiqua" pitchFamily="18" charset="0"/>
              </a:rPr>
              <a:t>Pestİsİtlerİn</a:t>
            </a:r>
            <a:r>
              <a:rPr lang="tr-TR" sz="2700" b="1" dirty="0" smtClean="0">
                <a:solidFill>
                  <a:schemeClr val="tx1"/>
                </a:solidFill>
                <a:latin typeface="Book Antiqua" pitchFamily="18" charset="0"/>
              </a:rPr>
              <a:t> </a:t>
            </a:r>
            <a:r>
              <a:rPr lang="tr-TR" sz="2700" b="1" dirty="0" err="1" smtClean="0">
                <a:solidFill>
                  <a:schemeClr val="tx1"/>
                </a:solidFill>
                <a:latin typeface="Book Antiqua" pitchFamily="18" charset="0"/>
              </a:rPr>
              <a:t>gİderİmİ</a:t>
            </a:r>
            <a:r>
              <a:rPr lang="tr-TR" sz="2700" b="1" dirty="0" smtClean="0">
                <a:solidFill>
                  <a:schemeClr val="tx1"/>
                </a:solidFill>
                <a:latin typeface="Book Antiqua" pitchFamily="18" charset="0"/>
              </a:rPr>
              <a:t> </a:t>
            </a:r>
            <a:r>
              <a:rPr lang="tr-TR" sz="2700" b="1" dirty="0" err="1" smtClean="0">
                <a:solidFill>
                  <a:schemeClr val="tx1"/>
                </a:solidFill>
                <a:latin typeface="Book Antiqua" pitchFamily="18" charset="0"/>
              </a:rPr>
              <a:t>İçİn</a:t>
            </a:r>
            <a:r>
              <a:rPr lang="tr-TR" sz="2700" b="1" dirty="0" smtClean="0">
                <a:solidFill>
                  <a:schemeClr val="tx1"/>
                </a:solidFill>
                <a:latin typeface="Book Antiqua" pitchFamily="18" charset="0"/>
              </a:rPr>
              <a:t> </a:t>
            </a:r>
            <a:r>
              <a:rPr lang="tr-TR" sz="2700" b="1" dirty="0" err="1" smtClean="0">
                <a:solidFill>
                  <a:schemeClr val="tx1"/>
                </a:solidFill>
                <a:latin typeface="Book Antiqua" pitchFamily="18" charset="0"/>
              </a:rPr>
              <a:t>hangİ</a:t>
            </a:r>
            <a:r>
              <a:rPr lang="tr-TR" sz="2700" b="1" dirty="0" smtClean="0">
                <a:solidFill>
                  <a:schemeClr val="tx1"/>
                </a:solidFill>
                <a:latin typeface="Book Antiqua" pitchFamily="18" charset="0"/>
              </a:rPr>
              <a:t> </a:t>
            </a:r>
            <a:r>
              <a:rPr lang="tr-TR" sz="2700" b="1" dirty="0" err="1" smtClean="0">
                <a:solidFill>
                  <a:schemeClr val="tx1"/>
                </a:solidFill>
                <a:latin typeface="Book Antiqua" pitchFamily="18" charset="0"/>
              </a:rPr>
              <a:t>elektrokİmyasal</a:t>
            </a:r>
            <a:r>
              <a:rPr lang="tr-TR" sz="2700" b="1" dirty="0" smtClean="0">
                <a:solidFill>
                  <a:schemeClr val="tx1"/>
                </a:solidFill>
                <a:latin typeface="Book Antiqua" pitchFamily="18" charset="0"/>
              </a:rPr>
              <a:t> </a:t>
            </a:r>
            <a:r>
              <a:rPr lang="tr-TR" sz="2700" b="1" dirty="0" err="1" smtClean="0">
                <a:solidFill>
                  <a:schemeClr val="tx1"/>
                </a:solidFill>
                <a:latin typeface="Book Antiqua" pitchFamily="18" charset="0"/>
              </a:rPr>
              <a:t>teknolojİler</a:t>
            </a:r>
            <a:r>
              <a:rPr lang="tr-TR" sz="2700" b="1" dirty="0" smtClean="0">
                <a:solidFill>
                  <a:schemeClr val="tx1"/>
                </a:solidFill>
                <a:latin typeface="Book Antiqua" pitchFamily="18" charset="0"/>
              </a:rPr>
              <a:t> </a:t>
            </a:r>
            <a:r>
              <a:rPr lang="tr-TR" sz="2700" b="1" dirty="0" err="1" smtClean="0">
                <a:solidFill>
                  <a:schemeClr val="tx1"/>
                </a:solidFill>
                <a:latin typeface="Book Antiqua" pitchFamily="18" charset="0"/>
              </a:rPr>
              <a:t>kullanIlIyor</a:t>
            </a:r>
            <a:r>
              <a:rPr lang="tr-TR" sz="2700" b="1" dirty="0">
                <a:solidFill>
                  <a:schemeClr val="tx1"/>
                </a:solidFill>
                <a:latin typeface="Book Antiqua" pitchFamily="18" charset="0"/>
              </a:rPr>
              <a:t>?</a:t>
            </a:r>
            <a:r>
              <a:rPr lang="tr-TR" dirty="0">
                <a:solidFill>
                  <a:schemeClr val="tx1"/>
                </a:solidFill>
                <a:latin typeface="Constantia" panose="02030602050306030303" pitchFamily="18" charset="0"/>
              </a:rPr>
              <a:t/>
            </a:r>
            <a:br>
              <a:rPr lang="tr-TR" dirty="0">
                <a:solidFill>
                  <a:schemeClr val="tx1"/>
                </a:solidFill>
                <a:latin typeface="Constantia" panose="02030602050306030303" pitchFamily="18" charset="0"/>
              </a:rPr>
            </a:br>
            <a:endParaRPr lang="tr-TR" dirty="0">
              <a:solidFill>
                <a:schemeClr val="tx1"/>
              </a:solidFill>
              <a:latin typeface="Constantia" panose="02030602050306030303" pitchFamily="18" charset="0"/>
            </a:endParaRPr>
          </a:p>
        </p:txBody>
      </p:sp>
      <p:sp>
        <p:nvSpPr>
          <p:cNvPr id="3" name="İçerik Yer Tutucusu 2"/>
          <p:cNvSpPr>
            <a:spLocks noGrp="1"/>
          </p:cNvSpPr>
          <p:nvPr>
            <p:ph idx="1"/>
          </p:nvPr>
        </p:nvSpPr>
        <p:spPr>
          <a:xfrm>
            <a:off x="568313" y="2734288"/>
            <a:ext cx="11029615" cy="3678303"/>
          </a:xfrm>
        </p:spPr>
        <p:txBody>
          <a:bodyPr/>
          <a:lstStyle/>
          <a:p>
            <a:pPr algn="just"/>
            <a:r>
              <a:rPr lang="tr-TR" dirty="0">
                <a:solidFill>
                  <a:schemeClr val="tx1"/>
                </a:solidFill>
                <a:latin typeface="Constantia" panose="02030602050306030303" pitchFamily="18" charset="0"/>
              </a:rPr>
              <a:t>Pestisitlerin suda ve toprakta arıtılması için farklı elektrokimyasal teknolojiler </a:t>
            </a:r>
            <a:r>
              <a:rPr lang="tr-TR" dirty="0" smtClean="0">
                <a:solidFill>
                  <a:schemeClr val="tx1"/>
                </a:solidFill>
                <a:latin typeface="Constantia" panose="02030602050306030303" pitchFamily="18" charset="0"/>
              </a:rPr>
              <a:t>uygulanmıştır. İki </a:t>
            </a:r>
            <a:r>
              <a:rPr lang="tr-TR" dirty="0">
                <a:solidFill>
                  <a:schemeClr val="tx1"/>
                </a:solidFill>
                <a:latin typeface="Constantia" panose="02030602050306030303" pitchFamily="18" charset="0"/>
              </a:rPr>
              <a:t>EAOP (elektro-</a:t>
            </a:r>
            <a:r>
              <a:rPr lang="tr-TR" dirty="0" err="1">
                <a:solidFill>
                  <a:schemeClr val="tx1"/>
                </a:solidFill>
                <a:latin typeface="Constantia" panose="02030602050306030303" pitchFamily="18" charset="0"/>
              </a:rPr>
              <a:t>Fenton</a:t>
            </a:r>
            <a:r>
              <a:rPr lang="tr-TR" dirty="0">
                <a:solidFill>
                  <a:schemeClr val="tx1"/>
                </a:solidFill>
                <a:latin typeface="Constantia" panose="02030602050306030303" pitchFamily="18" charset="0"/>
              </a:rPr>
              <a:t> (EF) ve </a:t>
            </a:r>
            <a:r>
              <a:rPr lang="tr-TR" dirty="0" err="1">
                <a:solidFill>
                  <a:schemeClr val="tx1"/>
                </a:solidFill>
                <a:latin typeface="Constantia" panose="02030602050306030303" pitchFamily="18" charset="0"/>
              </a:rPr>
              <a:t>elektrooksidasyon</a:t>
            </a:r>
            <a:r>
              <a:rPr lang="tr-TR" dirty="0">
                <a:solidFill>
                  <a:schemeClr val="tx1"/>
                </a:solidFill>
                <a:latin typeface="Constantia" panose="02030602050306030303" pitchFamily="18" charset="0"/>
              </a:rPr>
              <a:t> (veya </a:t>
            </a:r>
            <a:r>
              <a:rPr lang="tr-TR" dirty="0" err="1">
                <a:solidFill>
                  <a:schemeClr val="tx1"/>
                </a:solidFill>
                <a:latin typeface="Constantia" panose="02030602050306030303" pitchFamily="18" charset="0"/>
              </a:rPr>
              <a:t>anodik</a:t>
            </a:r>
            <a:r>
              <a:rPr lang="tr-TR" dirty="0">
                <a:solidFill>
                  <a:schemeClr val="tx1"/>
                </a:solidFill>
                <a:latin typeface="Constantia" panose="02030602050306030303" pitchFamily="18" charset="0"/>
              </a:rPr>
              <a:t> </a:t>
            </a:r>
            <a:r>
              <a:rPr lang="tr-TR" dirty="0" err="1">
                <a:solidFill>
                  <a:schemeClr val="tx1"/>
                </a:solidFill>
                <a:latin typeface="Constantia" panose="02030602050306030303" pitchFamily="18" charset="0"/>
              </a:rPr>
              <a:t>oksidasyon</a:t>
            </a:r>
            <a:r>
              <a:rPr lang="tr-TR" dirty="0">
                <a:solidFill>
                  <a:schemeClr val="tx1"/>
                </a:solidFill>
                <a:latin typeface="Constantia" panose="02030602050306030303" pitchFamily="18" charset="0"/>
              </a:rPr>
              <a:t> (AO)), pestisitlerin işlenmesi için en yaygın olarak kullanılan proseslerdir</a:t>
            </a:r>
            <a:r>
              <a:rPr lang="tr-TR" dirty="0" smtClean="0">
                <a:solidFill>
                  <a:schemeClr val="tx1"/>
                </a:solidFill>
                <a:latin typeface="Constantia" panose="02030602050306030303" pitchFamily="18" charset="0"/>
              </a:rPr>
              <a:t>.</a:t>
            </a:r>
          </a:p>
          <a:p>
            <a:pPr algn="just"/>
            <a:r>
              <a:rPr lang="tr-TR" dirty="0" err="1">
                <a:solidFill>
                  <a:schemeClr val="tx1"/>
                </a:solidFill>
                <a:latin typeface="Constantia" panose="02030602050306030303" pitchFamily="18" charset="0"/>
              </a:rPr>
              <a:t>Elektrooksidasyon</a:t>
            </a:r>
            <a:r>
              <a:rPr lang="tr-TR" dirty="0">
                <a:solidFill>
                  <a:schemeClr val="tx1"/>
                </a:solidFill>
                <a:latin typeface="Constantia" panose="02030602050306030303" pitchFamily="18" charset="0"/>
              </a:rPr>
              <a:t>, BDD veya PbO2 gibi aktif olmayan bir anot kullanılırken anot yüzeyindeki suyun </a:t>
            </a:r>
            <a:r>
              <a:rPr lang="tr-TR" dirty="0" err="1">
                <a:solidFill>
                  <a:schemeClr val="tx1"/>
                </a:solidFill>
                <a:latin typeface="Constantia" panose="02030602050306030303" pitchFamily="18" charset="0"/>
              </a:rPr>
              <a:t>elektrooksidasyonundan</a:t>
            </a:r>
            <a:r>
              <a:rPr lang="tr-TR" dirty="0">
                <a:solidFill>
                  <a:schemeClr val="tx1"/>
                </a:solidFill>
                <a:latin typeface="Constantia" panose="02030602050306030303" pitchFamily="18" charset="0"/>
              </a:rPr>
              <a:t> hidroksil radikallerinin (OH) oluşumuna dayanır. Bu nedenle, kirletici maddelerin </a:t>
            </a:r>
            <a:r>
              <a:rPr lang="tr-TR" dirty="0" err="1">
                <a:solidFill>
                  <a:schemeClr val="tx1"/>
                </a:solidFill>
                <a:latin typeface="Constantia" panose="02030602050306030303" pitchFamily="18" charset="0"/>
              </a:rPr>
              <a:t>oksidasyonu</a:t>
            </a:r>
            <a:r>
              <a:rPr lang="tr-TR" dirty="0">
                <a:solidFill>
                  <a:schemeClr val="tx1"/>
                </a:solidFill>
                <a:latin typeface="Constantia" panose="02030602050306030303" pitchFamily="18" charset="0"/>
              </a:rPr>
              <a:t>, OH tarafından oksitlendikleri / </a:t>
            </a:r>
            <a:r>
              <a:rPr lang="tr-TR" dirty="0" err="1">
                <a:solidFill>
                  <a:schemeClr val="tx1"/>
                </a:solidFill>
                <a:latin typeface="Constantia" panose="02030602050306030303" pitchFamily="18" charset="0"/>
              </a:rPr>
              <a:t>mineralize</a:t>
            </a:r>
            <a:r>
              <a:rPr lang="tr-TR" dirty="0">
                <a:solidFill>
                  <a:schemeClr val="tx1"/>
                </a:solidFill>
                <a:latin typeface="Constantia" panose="02030602050306030303" pitchFamily="18" charset="0"/>
              </a:rPr>
              <a:t> edildikleri anot yüzeyine transferlerini gerektirir</a:t>
            </a:r>
            <a:r>
              <a:rPr lang="tr-TR" dirty="0" smtClean="0">
                <a:solidFill>
                  <a:schemeClr val="tx1"/>
                </a:solidFill>
                <a:latin typeface="Constantia" panose="02030602050306030303" pitchFamily="18" charset="0"/>
              </a:rPr>
              <a:t>.</a:t>
            </a:r>
          </a:p>
          <a:p>
            <a:pPr algn="just"/>
            <a:r>
              <a:rPr lang="tr-TR" dirty="0">
                <a:solidFill>
                  <a:schemeClr val="tx1"/>
                </a:solidFill>
                <a:latin typeface="Constantia" panose="02030602050306030303" pitchFamily="18" charset="0"/>
              </a:rPr>
              <a:t>Son zamanlarda yapılan birkaç çalışma, sentetik veya gerçek pestisit atık suyunun arıtılması için bu işlemin tek </a:t>
            </a:r>
            <a:r>
              <a:rPr lang="tr-TR" dirty="0" smtClean="0">
                <a:solidFill>
                  <a:schemeClr val="tx1"/>
                </a:solidFill>
                <a:latin typeface="Constantia" panose="02030602050306030303" pitchFamily="18" charset="0"/>
              </a:rPr>
              <a:t>başına </a:t>
            </a:r>
            <a:r>
              <a:rPr lang="tr-TR" dirty="0">
                <a:solidFill>
                  <a:schemeClr val="tx1"/>
                </a:solidFill>
                <a:latin typeface="Constantia" panose="02030602050306030303" pitchFamily="18" charset="0"/>
              </a:rPr>
              <a:t>veya diğer </a:t>
            </a:r>
            <a:r>
              <a:rPr lang="tr-TR" dirty="0" smtClean="0">
                <a:solidFill>
                  <a:schemeClr val="tx1"/>
                </a:solidFill>
                <a:latin typeface="Constantia" panose="02030602050306030303" pitchFamily="18" charset="0"/>
              </a:rPr>
              <a:t>teknolojilerle </a:t>
            </a:r>
            <a:r>
              <a:rPr lang="tr-TR" dirty="0">
                <a:solidFill>
                  <a:schemeClr val="tx1"/>
                </a:solidFill>
                <a:latin typeface="Constantia" panose="02030602050306030303" pitchFamily="18" charset="0"/>
              </a:rPr>
              <a:t>kombinasyon halinde yüksek verimliliğini göstermiştir</a:t>
            </a:r>
            <a:r>
              <a:rPr lang="tr-TR" dirty="0">
                <a:latin typeface="Constantia" panose="02030602050306030303" pitchFamily="18" charset="0"/>
              </a:rPr>
              <a:t>. </a:t>
            </a:r>
            <a:endParaRPr lang="tr-TR" dirty="0">
              <a:solidFill>
                <a:schemeClr val="tx1"/>
              </a:solidFill>
              <a:latin typeface="Constantia" panose="02030602050306030303" pitchFamily="18" charset="0"/>
            </a:endParaRPr>
          </a:p>
          <a:p>
            <a:pPr algn="just"/>
            <a:endParaRPr lang="tr-TR" dirty="0" smtClean="0">
              <a:solidFill>
                <a:schemeClr val="tx1"/>
              </a:solidFill>
              <a:latin typeface="Constantia" panose="02030602050306030303" pitchFamily="18" charset="0"/>
            </a:endParaRPr>
          </a:p>
          <a:p>
            <a:pPr algn="just"/>
            <a:endParaRPr lang="tr-TR" dirty="0">
              <a:solidFill>
                <a:schemeClr val="tx1"/>
              </a:solidFill>
              <a:latin typeface="Constantia" panose="02030602050306030303" pitchFamily="18"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609" y="430420"/>
            <a:ext cx="1634543" cy="16345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30960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7830" y="1824559"/>
            <a:ext cx="6213917" cy="3899233"/>
          </a:xfrm>
        </p:spPr>
      </p:pic>
      <p:sp>
        <p:nvSpPr>
          <p:cNvPr id="7" name="Metin kutusu 6"/>
          <p:cNvSpPr txBox="1"/>
          <p:nvPr/>
        </p:nvSpPr>
        <p:spPr>
          <a:xfrm>
            <a:off x="3438659" y="5723792"/>
            <a:ext cx="5975797" cy="369332"/>
          </a:xfrm>
          <a:prstGeom prst="rect">
            <a:avLst/>
          </a:prstGeom>
          <a:noFill/>
        </p:spPr>
        <p:txBody>
          <a:bodyPr wrap="square" rtlCol="0">
            <a:spAutoFit/>
          </a:bodyPr>
          <a:lstStyle/>
          <a:p>
            <a:r>
              <a:rPr lang="tr-TR" dirty="0" smtClean="0"/>
              <a:t>Şekil 1. </a:t>
            </a:r>
            <a:r>
              <a:rPr lang="tr-TR" dirty="0" err="1" smtClean="0"/>
              <a:t>Anotlama</a:t>
            </a:r>
            <a:r>
              <a:rPr lang="tr-TR" dirty="0" smtClean="0"/>
              <a:t> Prosesi</a:t>
            </a:r>
            <a:endParaRPr lang="tr-TR" dirty="0"/>
          </a:p>
        </p:txBody>
      </p:sp>
    </p:spTree>
    <p:extLst>
      <p:ext uri="{BB962C8B-B14F-4D97-AF65-F5344CB8AC3E}">
        <p14:creationId xmlns:p14="http://schemas.microsoft.com/office/powerpoint/2010/main" val="167448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1193" y="1715956"/>
            <a:ext cx="11029615" cy="3678303"/>
          </a:xfrm>
        </p:spPr>
        <p:txBody>
          <a:bodyPr/>
          <a:lstStyle/>
          <a:p>
            <a:pPr algn="just"/>
            <a:r>
              <a:rPr lang="tr-TR" dirty="0">
                <a:solidFill>
                  <a:schemeClr val="tx1"/>
                </a:solidFill>
                <a:latin typeface="Constantia" panose="02030602050306030303" pitchFamily="18" charset="0"/>
              </a:rPr>
              <a:t>EF, OH (hidroksil radikalleri için), pestisitleri sudan uzaklaştırmak için elektrokimyasal olarak oluşturulmuş H2O2 ile bir katalizör (genellikle Fe2 + iyonu) arasındaki reaksiyondan toplu çözeltide homojen olarak </a:t>
            </a:r>
            <a:r>
              <a:rPr lang="tr-TR" dirty="0" smtClean="0">
                <a:solidFill>
                  <a:schemeClr val="tx1"/>
                </a:solidFill>
                <a:latin typeface="Constantia" panose="02030602050306030303" pitchFamily="18" charset="0"/>
              </a:rPr>
              <a:t>üretilir.</a:t>
            </a:r>
          </a:p>
          <a:p>
            <a:pPr algn="just"/>
            <a:r>
              <a:rPr lang="tr-TR" dirty="0">
                <a:solidFill>
                  <a:schemeClr val="tx1"/>
                </a:solidFill>
                <a:latin typeface="Constantia" panose="02030602050306030303" pitchFamily="18" charset="0"/>
              </a:rPr>
              <a:t>Proses verimliliğini artırmak için EF, </a:t>
            </a:r>
            <a:r>
              <a:rPr lang="tr-TR" dirty="0" err="1" smtClean="0">
                <a:solidFill>
                  <a:schemeClr val="tx1"/>
                </a:solidFill>
                <a:latin typeface="Constantia" panose="02030602050306030303" pitchFamily="18" charset="0"/>
              </a:rPr>
              <a:t>fotokataliz</a:t>
            </a:r>
            <a:r>
              <a:rPr lang="tr-TR" dirty="0">
                <a:solidFill>
                  <a:schemeClr val="tx1"/>
                </a:solidFill>
                <a:latin typeface="Constantia" panose="02030602050306030303" pitchFamily="18" charset="0"/>
              </a:rPr>
              <a:t> </a:t>
            </a:r>
            <a:r>
              <a:rPr lang="tr-TR" dirty="0" smtClean="0">
                <a:solidFill>
                  <a:schemeClr val="tx1"/>
                </a:solidFill>
                <a:latin typeface="Constantia" panose="02030602050306030303" pitchFamily="18" charset="0"/>
              </a:rPr>
              <a:t>ve </a:t>
            </a:r>
            <a:r>
              <a:rPr lang="tr-TR" dirty="0">
                <a:solidFill>
                  <a:schemeClr val="tx1"/>
                </a:solidFill>
                <a:latin typeface="Constantia" panose="02030602050306030303" pitchFamily="18" charset="0"/>
              </a:rPr>
              <a:t>solar </a:t>
            </a:r>
            <a:r>
              <a:rPr lang="tr-TR" dirty="0" err="1">
                <a:solidFill>
                  <a:schemeClr val="tx1"/>
                </a:solidFill>
                <a:latin typeface="Constantia" panose="02030602050306030303" pitchFamily="18" charset="0"/>
              </a:rPr>
              <a:t>fotokataliz</a:t>
            </a:r>
            <a:r>
              <a:rPr lang="tr-TR" dirty="0">
                <a:solidFill>
                  <a:schemeClr val="tx1"/>
                </a:solidFill>
                <a:latin typeface="Constantia" panose="02030602050306030303" pitchFamily="18" charset="0"/>
              </a:rPr>
              <a:t> </a:t>
            </a:r>
            <a:r>
              <a:rPr lang="tr-TR" dirty="0" smtClean="0">
                <a:solidFill>
                  <a:schemeClr val="tx1"/>
                </a:solidFill>
                <a:latin typeface="Constantia" panose="02030602050306030303" pitchFamily="18" charset="0"/>
              </a:rPr>
              <a:t> gibi </a:t>
            </a:r>
            <a:r>
              <a:rPr lang="tr-TR" dirty="0">
                <a:solidFill>
                  <a:schemeClr val="tx1"/>
                </a:solidFill>
                <a:latin typeface="Constantia" panose="02030602050306030303" pitchFamily="18" charset="0"/>
              </a:rPr>
              <a:t>diğer yöntemlerle birleştirilmiştir</a:t>
            </a:r>
            <a:r>
              <a:rPr lang="tr-TR" dirty="0" smtClean="0">
                <a:solidFill>
                  <a:schemeClr val="tx1"/>
                </a:solidFill>
                <a:latin typeface="Constantia" panose="02030602050306030303" pitchFamily="18" charset="0"/>
              </a:rPr>
              <a:t>.</a:t>
            </a:r>
          </a:p>
          <a:p>
            <a:pPr algn="just"/>
            <a:r>
              <a:rPr lang="tr-TR" dirty="0" err="1">
                <a:solidFill>
                  <a:schemeClr val="tx1"/>
                </a:solidFill>
                <a:latin typeface="Constantia" panose="02030602050306030303" pitchFamily="18" charset="0"/>
              </a:rPr>
              <a:t>Elektrokoagülasyon</a:t>
            </a:r>
            <a:r>
              <a:rPr lang="tr-TR" dirty="0">
                <a:solidFill>
                  <a:schemeClr val="tx1"/>
                </a:solidFill>
                <a:latin typeface="Constantia" panose="02030602050306030303" pitchFamily="18" charset="0"/>
              </a:rPr>
              <a:t> </a:t>
            </a:r>
            <a:r>
              <a:rPr lang="tr-TR" dirty="0" smtClean="0">
                <a:solidFill>
                  <a:schemeClr val="tx1"/>
                </a:solidFill>
                <a:latin typeface="Constantia" panose="02030602050306030303" pitchFamily="18" charset="0"/>
              </a:rPr>
              <a:t>ve </a:t>
            </a:r>
            <a:r>
              <a:rPr lang="tr-TR" dirty="0" err="1">
                <a:solidFill>
                  <a:schemeClr val="tx1"/>
                </a:solidFill>
                <a:latin typeface="Constantia" panose="02030602050306030303" pitchFamily="18" charset="0"/>
              </a:rPr>
              <a:t>elektrokinetik</a:t>
            </a:r>
            <a:r>
              <a:rPr lang="tr-TR" dirty="0">
                <a:solidFill>
                  <a:schemeClr val="tx1"/>
                </a:solidFill>
                <a:latin typeface="Constantia" panose="02030602050306030303" pitchFamily="18" charset="0"/>
              </a:rPr>
              <a:t> </a:t>
            </a:r>
            <a:r>
              <a:rPr lang="tr-TR" dirty="0" smtClean="0">
                <a:solidFill>
                  <a:schemeClr val="tx1"/>
                </a:solidFill>
                <a:latin typeface="Constantia" panose="02030602050306030303" pitchFamily="18" charset="0"/>
              </a:rPr>
              <a:t>ayrıca </a:t>
            </a:r>
            <a:r>
              <a:rPr lang="tr-TR" dirty="0">
                <a:solidFill>
                  <a:schemeClr val="tx1"/>
                </a:solidFill>
                <a:latin typeface="Constantia" panose="02030602050306030303" pitchFamily="18" charset="0"/>
              </a:rPr>
              <a:t>sırasıyla su arıtımı ve toprak ıslahına </a:t>
            </a:r>
            <a:r>
              <a:rPr lang="tr-TR" dirty="0" smtClean="0">
                <a:solidFill>
                  <a:schemeClr val="tx1"/>
                </a:solidFill>
                <a:latin typeface="Constantia" panose="02030602050306030303" pitchFamily="18" charset="0"/>
              </a:rPr>
              <a:t>uygulanmıştır.</a:t>
            </a:r>
            <a:endParaRPr lang="tr-TR" dirty="0">
              <a:solidFill>
                <a:schemeClr val="tx1"/>
              </a:solidFill>
              <a:latin typeface="Constantia" panose="02030602050306030303" pitchFamily="18" charset="0"/>
            </a:endParaRPr>
          </a:p>
        </p:txBody>
      </p:sp>
    </p:spTree>
    <p:extLst>
      <p:ext uri="{BB962C8B-B14F-4D97-AF65-F5344CB8AC3E}">
        <p14:creationId xmlns:p14="http://schemas.microsoft.com/office/powerpoint/2010/main" val="8403619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1190" y="599125"/>
            <a:ext cx="11029616" cy="1013800"/>
          </a:xfrm>
        </p:spPr>
        <p:txBody>
          <a:bodyPr>
            <a:normAutofit/>
          </a:bodyPr>
          <a:lstStyle/>
          <a:p>
            <a:pPr algn="ctr"/>
            <a:r>
              <a:rPr lang="tr-TR" sz="2400" b="1" dirty="0" err="1" smtClean="0">
                <a:solidFill>
                  <a:schemeClr val="tx1"/>
                </a:solidFill>
                <a:latin typeface="Constantia" panose="02030602050306030303" pitchFamily="18" charset="0"/>
              </a:rPr>
              <a:t>Pestİsİtlerİn</a:t>
            </a:r>
            <a:r>
              <a:rPr lang="tr-TR" sz="2400" b="1" dirty="0" smtClean="0">
                <a:solidFill>
                  <a:schemeClr val="tx1"/>
                </a:solidFill>
                <a:latin typeface="Constantia" panose="02030602050306030303" pitchFamily="18" charset="0"/>
              </a:rPr>
              <a:t> </a:t>
            </a:r>
            <a:r>
              <a:rPr lang="tr-TR" sz="2400" b="1" dirty="0">
                <a:solidFill>
                  <a:schemeClr val="tx1"/>
                </a:solidFill>
                <a:latin typeface="Constantia" panose="02030602050306030303" pitchFamily="18" charset="0"/>
              </a:rPr>
              <a:t>suda </a:t>
            </a:r>
            <a:r>
              <a:rPr lang="tr-TR" sz="2400" b="1" dirty="0" err="1" smtClean="0">
                <a:solidFill>
                  <a:schemeClr val="tx1"/>
                </a:solidFill>
                <a:latin typeface="Constantia" panose="02030602050306030303" pitchFamily="18" charset="0"/>
              </a:rPr>
              <a:t>arItIlmasI</a:t>
            </a:r>
            <a:r>
              <a:rPr lang="tr-TR" sz="2400" b="1" dirty="0" smtClean="0">
                <a:solidFill>
                  <a:schemeClr val="tx1"/>
                </a:solidFill>
                <a:latin typeface="Constantia" panose="02030602050306030303" pitchFamily="18" charset="0"/>
              </a:rPr>
              <a:t> </a:t>
            </a:r>
            <a:r>
              <a:rPr lang="tr-TR" sz="2400" b="1" dirty="0" err="1" smtClean="0">
                <a:solidFill>
                  <a:schemeClr val="tx1"/>
                </a:solidFill>
                <a:latin typeface="Constantia" panose="02030602050306030303" pitchFamily="18" charset="0"/>
              </a:rPr>
              <a:t>İçİn</a:t>
            </a:r>
            <a:r>
              <a:rPr lang="tr-TR" sz="2400" b="1" dirty="0" smtClean="0">
                <a:solidFill>
                  <a:schemeClr val="tx1"/>
                </a:solidFill>
                <a:latin typeface="Constantia" panose="02030602050306030303" pitchFamily="18" charset="0"/>
              </a:rPr>
              <a:t> </a:t>
            </a:r>
            <a:r>
              <a:rPr lang="tr-TR" sz="2400" b="1" dirty="0">
                <a:solidFill>
                  <a:schemeClr val="tx1"/>
                </a:solidFill>
                <a:latin typeface="Constantia" panose="02030602050306030303" pitchFamily="18" charset="0"/>
              </a:rPr>
              <a:t>uygulamalar</a:t>
            </a:r>
          </a:p>
        </p:txBody>
      </p:sp>
      <p:sp>
        <p:nvSpPr>
          <p:cNvPr id="3" name="İçerik Yer Tutucusu 2"/>
          <p:cNvSpPr>
            <a:spLocks noGrp="1"/>
          </p:cNvSpPr>
          <p:nvPr>
            <p:ph idx="1"/>
          </p:nvPr>
        </p:nvSpPr>
        <p:spPr>
          <a:xfrm>
            <a:off x="581191" y="1910039"/>
            <a:ext cx="11029615" cy="3678303"/>
          </a:xfrm>
        </p:spPr>
        <p:txBody>
          <a:bodyPr/>
          <a:lstStyle/>
          <a:p>
            <a:pPr algn="just"/>
            <a:r>
              <a:rPr lang="tr-TR" dirty="0">
                <a:solidFill>
                  <a:schemeClr val="tx1"/>
                </a:solidFill>
                <a:latin typeface="Constantia" panose="02030602050306030303" pitchFamily="18" charset="0"/>
              </a:rPr>
              <a:t>EF ve foto-yardımlı versiyonları (</a:t>
            </a:r>
            <a:r>
              <a:rPr lang="tr-TR" dirty="0" err="1">
                <a:solidFill>
                  <a:schemeClr val="tx1"/>
                </a:solidFill>
                <a:latin typeface="Constantia" panose="02030602050306030303" pitchFamily="18" charset="0"/>
              </a:rPr>
              <a:t>fotoelektro-Fenton</a:t>
            </a:r>
            <a:r>
              <a:rPr lang="tr-TR" dirty="0">
                <a:solidFill>
                  <a:schemeClr val="tx1"/>
                </a:solidFill>
                <a:latin typeface="Constantia" panose="02030602050306030303" pitchFamily="18" charset="0"/>
              </a:rPr>
              <a:t> (PEF) ve güneş </a:t>
            </a:r>
            <a:r>
              <a:rPr lang="tr-TR" dirty="0" err="1">
                <a:solidFill>
                  <a:schemeClr val="tx1"/>
                </a:solidFill>
                <a:latin typeface="Constantia" panose="02030602050306030303" pitchFamily="18" charset="0"/>
              </a:rPr>
              <a:t>fotoelektro</a:t>
            </a:r>
            <a:r>
              <a:rPr lang="tr-TR" dirty="0">
                <a:solidFill>
                  <a:schemeClr val="tx1"/>
                </a:solidFill>
                <a:latin typeface="Constantia" panose="02030602050306030303" pitchFamily="18" charset="0"/>
              </a:rPr>
              <a:t> </a:t>
            </a:r>
            <a:r>
              <a:rPr lang="tr-TR" dirty="0" err="1">
                <a:solidFill>
                  <a:schemeClr val="tx1"/>
                </a:solidFill>
                <a:latin typeface="Constantia" panose="02030602050306030303" pitchFamily="18" charset="0"/>
              </a:rPr>
              <a:t>Fenton</a:t>
            </a:r>
            <a:r>
              <a:rPr lang="tr-TR" dirty="0">
                <a:solidFill>
                  <a:schemeClr val="tx1"/>
                </a:solidFill>
                <a:latin typeface="Constantia" panose="02030602050306030303" pitchFamily="18" charset="0"/>
              </a:rPr>
              <a:t> (SPEF)), doğrudan veya </a:t>
            </a:r>
            <a:r>
              <a:rPr lang="tr-TR" dirty="0" smtClean="0">
                <a:solidFill>
                  <a:schemeClr val="tx1"/>
                </a:solidFill>
                <a:latin typeface="Constantia" panose="02030602050306030303" pitchFamily="18" charset="0"/>
              </a:rPr>
              <a:t>Cl </a:t>
            </a:r>
            <a:r>
              <a:rPr lang="tr-TR" dirty="0">
                <a:solidFill>
                  <a:schemeClr val="tx1"/>
                </a:solidFill>
                <a:latin typeface="Constantia" panose="02030602050306030303" pitchFamily="18" charset="0"/>
              </a:rPr>
              <a:t>aracılı </a:t>
            </a:r>
            <a:r>
              <a:rPr lang="tr-TR" dirty="0" err="1">
                <a:solidFill>
                  <a:schemeClr val="tx1"/>
                </a:solidFill>
                <a:latin typeface="Constantia" panose="02030602050306030303" pitchFamily="18" charset="0"/>
              </a:rPr>
              <a:t>anodik</a:t>
            </a:r>
            <a:r>
              <a:rPr lang="tr-TR" dirty="0">
                <a:solidFill>
                  <a:schemeClr val="tx1"/>
                </a:solidFill>
                <a:latin typeface="Constantia" panose="02030602050306030303" pitchFamily="18" charset="0"/>
              </a:rPr>
              <a:t> </a:t>
            </a:r>
            <a:r>
              <a:rPr lang="tr-TR" dirty="0" err="1">
                <a:solidFill>
                  <a:schemeClr val="tx1"/>
                </a:solidFill>
                <a:latin typeface="Constantia" panose="02030602050306030303" pitchFamily="18" charset="0"/>
              </a:rPr>
              <a:t>oksidasyon</a:t>
            </a:r>
            <a:r>
              <a:rPr lang="tr-TR" dirty="0">
                <a:solidFill>
                  <a:schemeClr val="tx1"/>
                </a:solidFill>
                <a:latin typeface="Constantia" panose="02030602050306030303" pitchFamily="18" charset="0"/>
              </a:rPr>
              <a:t> (AO) dahil olmak üzere, sudaki bir dizi </a:t>
            </a:r>
            <a:r>
              <a:rPr lang="tr-TR" dirty="0" smtClean="0">
                <a:solidFill>
                  <a:schemeClr val="tx1"/>
                </a:solidFill>
                <a:latin typeface="Constantia" panose="02030602050306030303" pitchFamily="18" charset="0"/>
              </a:rPr>
              <a:t>pestisit arıtımı için </a:t>
            </a:r>
            <a:r>
              <a:rPr lang="tr-TR" dirty="0">
                <a:solidFill>
                  <a:schemeClr val="tx1"/>
                </a:solidFill>
                <a:latin typeface="Constantia" panose="02030602050306030303" pitchFamily="18" charset="0"/>
              </a:rPr>
              <a:t>çeşitli elektrokimyasal </a:t>
            </a:r>
            <a:r>
              <a:rPr lang="tr-TR" dirty="0" smtClean="0">
                <a:solidFill>
                  <a:schemeClr val="tx1"/>
                </a:solidFill>
                <a:latin typeface="Constantia" panose="02030602050306030303" pitchFamily="18" charset="0"/>
              </a:rPr>
              <a:t>işlemler </a:t>
            </a:r>
            <a:r>
              <a:rPr lang="tr-TR" dirty="0" err="1">
                <a:solidFill>
                  <a:schemeClr val="tx1"/>
                </a:solidFill>
                <a:latin typeface="Constantia" panose="02030602050306030303" pitchFamily="18" charset="0"/>
              </a:rPr>
              <a:t>elektrokoagülasyon</a:t>
            </a:r>
            <a:r>
              <a:rPr lang="tr-TR" dirty="0">
                <a:solidFill>
                  <a:schemeClr val="tx1"/>
                </a:solidFill>
                <a:latin typeface="Constantia" panose="02030602050306030303" pitchFamily="18" charset="0"/>
              </a:rPr>
              <a:t> (EC) ve foto </a:t>
            </a:r>
            <a:r>
              <a:rPr lang="tr-TR" dirty="0" err="1">
                <a:solidFill>
                  <a:schemeClr val="tx1"/>
                </a:solidFill>
                <a:latin typeface="Constantia" panose="02030602050306030303" pitchFamily="18" charset="0"/>
              </a:rPr>
              <a:t>elektrokataliz</a:t>
            </a:r>
            <a:r>
              <a:rPr lang="tr-TR" dirty="0">
                <a:solidFill>
                  <a:schemeClr val="tx1"/>
                </a:solidFill>
                <a:latin typeface="Constantia" panose="02030602050306030303" pitchFamily="18" charset="0"/>
              </a:rPr>
              <a:t> (PEC) (Tablo 1</a:t>
            </a:r>
            <a:r>
              <a:rPr lang="tr-TR" dirty="0" smtClean="0">
                <a:solidFill>
                  <a:schemeClr val="tx1"/>
                </a:solidFill>
                <a:latin typeface="Constantia" panose="02030602050306030303" pitchFamily="18" charset="0"/>
              </a:rPr>
              <a:t>). </a:t>
            </a:r>
            <a:r>
              <a:rPr lang="tr-TR" dirty="0">
                <a:solidFill>
                  <a:schemeClr val="tx1"/>
                </a:solidFill>
                <a:latin typeface="Constantia" panose="02030602050306030303" pitchFamily="18" charset="0"/>
              </a:rPr>
              <a:t>başarıyla uygulanmıştır. </a:t>
            </a:r>
            <a:endParaRPr lang="tr-TR" dirty="0" smtClean="0">
              <a:solidFill>
                <a:schemeClr val="tx1"/>
              </a:solidFill>
              <a:latin typeface="Constantia" panose="02030602050306030303" pitchFamily="18" charset="0"/>
            </a:endParaRPr>
          </a:p>
          <a:p>
            <a:pPr algn="just"/>
            <a:r>
              <a:rPr lang="tr-TR" dirty="0">
                <a:solidFill>
                  <a:schemeClr val="tx1"/>
                </a:solidFill>
                <a:latin typeface="Constantia" panose="02030602050306030303" pitchFamily="18" charset="0"/>
              </a:rPr>
              <a:t>Genel olarak, işleme ve kullanılan deneysel koşullara bağlı olarak hedef pestisitlerin birkaç dakikadan birkaç saate kadar tamamen çıkarılmasıyla hızlı </a:t>
            </a:r>
            <a:r>
              <a:rPr lang="tr-TR" dirty="0" err="1">
                <a:solidFill>
                  <a:schemeClr val="tx1"/>
                </a:solidFill>
                <a:latin typeface="Constantia" panose="02030602050306030303" pitchFamily="18" charset="0"/>
              </a:rPr>
              <a:t>bozunma</a:t>
            </a:r>
            <a:r>
              <a:rPr lang="tr-TR" dirty="0">
                <a:solidFill>
                  <a:schemeClr val="tx1"/>
                </a:solidFill>
                <a:latin typeface="Constantia" panose="02030602050306030303" pitchFamily="18" charset="0"/>
              </a:rPr>
              <a:t> kinetiği gözlemlenmiştir. </a:t>
            </a:r>
            <a:endParaRPr lang="tr-TR" dirty="0" smtClean="0">
              <a:solidFill>
                <a:schemeClr val="tx1"/>
              </a:solidFill>
              <a:latin typeface="Constantia" panose="02030602050306030303" pitchFamily="18" charset="0"/>
            </a:endParaRPr>
          </a:p>
          <a:p>
            <a:pPr algn="just"/>
            <a:r>
              <a:rPr lang="tr-TR" dirty="0">
                <a:solidFill>
                  <a:schemeClr val="tx1"/>
                </a:solidFill>
                <a:latin typeface="Constantia" panose="02030602050306030303" pitchFamily="18" charset="0"/>
              </a:rPr>
              <a:t>EF ve onun foto-yardımlı varyantlarının (PEF ve SPEF), BDD anotları kullanan AO ile birlikte, en hızlı </a:t>
            </a:r>
            <a:r>
              <a:rPr lang="tr-TR" dirty="0" err="1">
                <a:solidFill>
                  <a:schemeClr val="tx1"/>
                </a:solidFill>
                <a:latin typeface="Constantia" panose="02030602050306030303" pitchFamily="18" charset="0"/>
              </a:rPr>
              <a:t>bozunma</a:t>
            </a:r>
            <a:r>
              <a:rPr lang="tr-TR" dirty="0">
                <a:solidFill>
                  <a:schemeClr val="tx1"/>
                </a:solidFill>
                <a:latin typeface="Constantia" panose="02030602050306030303" pitchFamily="18" charset="0"/>
              </a:rPr>
              <a:t> kinetiğini ve en yüksek </a:t>
            </a:r>
            <a:r>
              <a:rPr lang="tr-TR" dirty="0" err="1">
                <a:solidFill>
                  <a:schemeClr val="tx1"/>
                </a:solidFill>
                <a:latin typeface="Constantia" panose="02030602050306030303" pitchFamily="18" charset="0"/>
              </a:rPr>
              <a:t>mineralizasyon</a:t>
            </a:r>
            <a:r>
              <a:rPr lang="tr-TR" dirty="0">
                <a:solidFill>
                  <a:schemeClr val="tx1"/>
                </a:solidFill>
                <a:latin typeface="Constantia" panose="02030602050306030303" pitchFamily="18" charset="0"/>
              </a:rPr>
              <a:t> verimini gösterdiğini (birkaç saat içinde neredeyse toplam TOC giderimi) [9 *, 20e23 </a:t>
            </a:r>
            <a:r>
              <a:rPr lang="tr-TR" dirty="0" smtClean="0">
                <a:solidFill>
                  <a:schemeClr val="tx1"/>
                </a:solidFill>
                <a:latin typeface="Constantia" panose="02030602050306030303" pitchFamily="18" charset="0"/>
              </a:rPr>
              <a:t>*],</a:t>
            </a:r>
            <a:r>
              <a:rPr lang="tr-TR" dirty="0">
                <a:solidFill>
                  <a:schemeClr val="tx1"/>
                </a:solidFill>
                <a:latin typeface="Constantia" panose="02030602050306030303" pitchFamily="18" charset="0"/>
              </a:rPr>
              <a:t> işlem sırasında homojen OH (EF) ve heterojen BDD (OH) (BDD </a:t>
            </a:r>
            <a:r>
              <a:rPr lang="tr-TR" dirty="0" err="1">
                <a:solidFill>
                  <a:schemeClr val="tx1"/>
                </a:solidFill>
                <a:latin typeface="Constantia" panose="02030602050306030303" pitchFamily="18" charset="0"/>
              </a:rPr>
              <a:t>anotlu</a:t>
            </a:r>
            <a:r>
              <a:rPr lang="tr-TR" dirty="0">
                <a:solidFill>
                  <a:schemeClr val="tx1"/>
                </a:solidFill>
                <a:latin typeface="Constantia" panose="02030602050306030303" pitchFamily="18" charset="0"/>
              </a:rPr>
              <a:t> AO ve EF</a:t>
            </a:r>
            <a:r>
              <a:rPr lang="tr-TR" dirty="0" smtClean="0">
                <a:solidFill>
                  <a:schemeClr val="tx1"/>
                </a:solidFill>
                <a:latin typeface="Constantia" panose="02030602050306030303" pitchFamily="18" charset="0"/>
              </a:rPr>
              <a:t>) </a:t>
            </a:r>
            <a:r>
              <a:rPr lang="tr-TR" dirty="0">
                <a:solidFill>
                  <a:schemeClr val="tx1"/>
                </a:solidFill>
                <a:latin typeface="Constantia" panose="02030602050306030303" pitchFamily="18" charset="0"/>
              </a:rPr>
              <a:t>güçlü </a:t>
            </a:r>
            <a:r>
              <a:rPr lang="tr-TR" dirty="0" err="1">
                <a:solidFill>
                  <a:schemeClr val="tx1"/>
                </a:solidFill>
                <a:latin typeface="Constantia" panose="02030602050306030303" pitchFamily="18" charset="0"/>
              </a:rPr>
              <a:t>oksidanların</a:t>
            </a:r>
            <a:r>
              <a:rPr lang="tr-TR" dirty="0">
                <a:solidFill>
                  <a:schemeClr val="tx1"/>
                </a:solidFill>
                <a:latin typeface="Constantia" panose="02030602050306030303" pitchFamily="18" charset="0"/>
              </a:rPr>
              <a:t> verimli oluşumuna </a:t>
            </a:r>
            <a:r>
              <a:rPr lang="tr-TR" dirty="0" smtClean="0">
                <a:solidFill>
                  <a:schemeClr val="tx1"/>
                </a:solidFill>
                <a:latin typeface="Constantia" panose="02030602050306030303" pitchFamily="18" charset="0"/>
              </a:rPr>
              <a:t>atfedilir</a:t>
            </a:r>
            <a:r>
              <a:rPr lang="tr-TR" dirty="0">
                <a:solidFill>
                  <a:schemeClr val="tx1"/>
                </a:solidFill>
                <a:latin typeface="Constantia" panose="02030602050306030303" pitchFamily="18" charset="0"/>
              </a:rPr>
              <a:t>.</a:t>
            </a:r>
          </a:p>
        </p:txBody>
      </p:sp>
    </p:spTree>
    <p:extLst>
      <p:ext uri="{BB962C8B-B14F-4D97-AF65-F5344CB8AC3E}">
        <p14:creationId xmlns:p14="http://schemas.microsoft.com/office/powerpoint/2010/main" val="328448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1191" y="1844910"/>
            <a:ext cx="11029615" cy="3678303"/>
          </a:xfrm>
        </p:spPr>
        <p:txBody>
          <a:bodyPr/>
          <a:lstStyle/>
          <a:p>
            <a:pPr algn="just"/>
            <a:r>
              <a:rPr lang="tr-TR" dirty="0">
                <a:solidFill>
                  <a:schemeClr val="tx1"/>
                </a:solidFill>
                <a:latin typeface="Constantia" panose="02030602050306030303" pitchFamily="18" charset="0"/>
              </a:rPr>
              <a:t>Erişilebilir karbonlu katot malzemelerin (yani, karbon keçe, karbon kumaş, karbon lifleri, vb.) Kullanılması, </a:t>
            </a:r>
            <a:r>
              <a:rPr lang="tr-TR" dirty="0" err="1">
                <a:solidFill>
                  <a:schemeClr val="tx1"/>
                </a:solidFill>
                <a:latin typeface="Constantia" panose="02030602050306030303" pitchFamily="18" charset="0"/>
              </a:rPr>
              <a:t>EF'nin</a:t>
            </a:r>
            <a:r>
              <a:rPr lang="tr-TR" dirty="0">
                <a:solidFill>
                  <a:schemeClr val="tx1"/>
                </a:solidFill>
                <a:latin typeface="Constantia" panose="02030602050306030303" pitchFamily="18" charset="0"/>
              </a:rPr>
              <a:t> teknik bir avantajını oluşturur ve işlemi ekonomik olarak </a:t>
            </a:r>
            <a:r>
              <a:rPr lang="tr-TR" dirty="0" smtClean="0">
                <a:solidFill>
                  <a:schemeClr val="tx1"/>
                </a:solidFill>
                <a:latin typeface="Constantia" panose="02030602050306030303" pitchFamily="18" charset="0"/>
              </a:rPr>
              <a:t>uygun </a:t>
            </a:r>
            <a:r>
              <a:rPr lang="tr-TR" dirty="0">
                <a:solidFill>
                  <a:schemeClr val="tx1"/>
                </a:solidFill>
                <a:latin typeface="Constantia" panose="02030602050306030303" pitchFamily="18" charset="0"/>
              </a:rPr>
              <a:t>kılar. Buna karşılık BDD, AO'nun uygulanmasını büyük ölçekte kısıtlayan hala maliyetli bir </a:t>
            </a:r>
            <a:r>
              <a:rPr lang="tr-TR" dirty="0" smtClean="0">
                <a:solidFill>
                  <a:schemeClr val="tx1"/>
                </a:solidFill>
                <a:latin typeface="Constantia" panose="02030602050306030303" pitchFamily="18" charset="0"/>
              </a:rPr>
              <a:t>materyal olmasıdır. Yeni </a:t>
            </a:r>
            <a:r>
              <a:rPr lang="tr-TR" dirty="0">
                <a:solidFill>
                  <a:schemeClr val="tx1"/>
                </a:solidFill>
                <a:latin typeface="Constantia" panose="02030602050306030303" pitchFamily="18" charset="0"/>
              </a:rPr>
              <a:t>elektrot malzemelerinin performansını değerlendirmek için model kirleticiler olarak farklı pestisitler kullanılmıştır.</a:t>
            </a:r>
          </a:p>
          <a:p>
            <a:pPr algn="just"/>
            <a:r>
              <a:rPr lang="tr-TR" dirty="0">
                <a:solidFill>
                  <a:schemeClr val="tx1"/>
                </a:solidFill>
                <a:latin typeface="Constantia" panose="02030602050306030303" pitchFamily="18" charset="0"/>
              </a:rPr>
              <a:t>Yüksek yüzey alanlı ve dayanıklı elektrot malzemelerinin geliştirilmesi, büyük iyileştirme fırsatlarına sahip aktif bir araştırma alanıdır.</a:t>
            </a:r>
          </a:p>
        </p:txBody>
      </p:sp>
    </p:spTree>
    <p:extLst>
      <p:ext uri="{BB962C8B-B14F-4D97-AF65-F5344CB8AC3E}">
        <p14:creationId xmlns:p14="http://schemas.microsoft.com/office/powerpoint/2010/main" val="3852225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4006" y="218941"/>
            <a:ext cx="8740970" cy="62042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238403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3066" y="463639"/>
            <a:ext cx="8926093" cy="57024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47834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052645" y="715108"/>
            <a:ext cx="3985847" cy="515816"/>
          </a:xfrm>
        </p:spPr>
        <p:txBody>
          <a:bodyPr>
            <a:normAutofit fontScale="90000"/>
          </a:bodyPr>
          <a:lstStyle/>
          <a:p>
            <a:r>
              <a:rPr lang="tr-TR" sz="3200" b="1" dirty="0" err="1" smtClean="0">
                <a:solidFill>
                  <a:schemeClr val="accent3">
                    <a:lumMod val="50000"/>
                  </a:schemeClr>
                </a:solidFill>
                <a:latin typeface="Book Antiqua" pitchFamily="18" charset="0"/>
              </a:rPr>
              <a:t>İçİndekİler</a:t>
            </a:r>
            <a:endParaRPr lang="tr-TR" sz="3200" b="1" dirty="0">
              <a:solidFill>
                <a:schemeClr val="accent3">
                  <a:lumMod val="50000"/>
                </a:schemeClr>
              </a:solidFill>
              <a:latin typeface="Book Antiqua" pitchFamily="18" charset="0"/>
            </a:endParaRPr>
          </a:p>
        </p:txBody>
      </p:sp>
      <p:sp>
        <p:nvSpPr>
          <p:cNvPr id="3" name="İçerik Yer Tutucusu 2"/>
          <p:cNvSpPr>
            <a:spLocks noGrp="1"/>
          </p:cNvSpPr>
          <p:nvPr>
            <p:ph idx="1"/>
          </p:nvPr>
        </p:nvSpPr>
        <p:spPr>
          <a:xfrm>
            <a:off x="6010723" y="2215665"/>
            <a:ext cx="6107722" cy="3678303"/>
          </a:xfrm>
        </p:spPr>
        <p:txBody>
          <a:bodyPr/>
          <a:lstStyle/>
          <a:p>
            <a:r>
              <a:rPr lang="tr-TR" b="1" dirty="0" smtClean="0">
                <a:solidFill>
                  <a:schemeClr val="tx1"/>
                </a:solidFill>
                <a:latin typeface="Constantia" panose="02030602050306030303" pitchFamily="18" charset="0"/>
              </a:rPr>
              <a:t>Pestisit  giderimi  </a:t>
            </a:r>
            <a:r>
              <a:rPr lang="tr-TR" b="1" dirty="0">
                <a:solidFill>
                  <a:schemeClr val="tx1"/>
                </a:solidFill>
                <a:latin typeface="Constantia" panose="02030602050306030303" pitchFamily="18" charset="0"/>
              </a:rPr>
              <a:t>için elektrokimyasal </a:t>
            </a:r>
            <a:r>
              <a:rPr lang="tr-TR" b="1" dirty="0" smtClean="0">
                <a:solidFill>
                  <a:schemeClr val="tx1"/>
                </a:solidFill>
                <a:latin typeface="Constantia" panose="02030602050306030303" pitchFamily="18" charset="0"/>
              </a:rPr>
              <a:t>teknolojiler</a:t>
            </a:r>
          </a:p>
          <a:p>
            <a:r>
              <a:rPr lang="tr-TR" b="1" dirty="0">
                <a:solidFill>
                  <a:schemeClr val="tx1"/>
                </a:solidFill>
                <a:latin typeface="Book Antiqua" pitchFamily="18" charset="0"/>
                <a:cs typeface="Times New Roman" panose="02020603050405020304" pitchFamily="18" charset="0"/>
              </a:rPr>
              <a:t>Elektrokimyasal Arıtım </a:t>
            </a:r>
            <a:r>
              <a:rPr lang="tr-TR" b="1" dirty="0" smtClean="0">
                <a:solidFill>
                  <a:schemeClr val="tx1"/>
                </a:solidFill>
                <a:latin typeface="Book Antiqua" pitchFamily="18" charset="0"/>
                <a:cs typeface="Times New Roman" panose="02020603050405020304" pitchFamily="18" charset="0"/>
              </a:rPr>
              <a:t>Prosesleri</a:t>
            </a:r>
            <a:endParaRPr lang="tr-TR" b="1" dirty="0" smtClean="0">
              <a:solidFill>
                <a:schemeClr val="tx1"/>
              </a:solidFill>
              <a:latin typeface="Constantia" panose="02030602050306030303" pitchFamily="18" charset="0"/>
            </a:endParaRPr>
          </a:p>
          <a:p>
            <a:r>
              <a:rPr lang="tr-TR" b="1" dirty="0">
                <a:solidFill>
                  <a:schemeClr val="tx1"/>
                </a:solidFill>
                <a:latin typeface="Constantia" panose="02030602050306030303" pitchFamily="18" charset="0"/>
              </a:rPr>
              <a:t>Pestisitlerin giderimi için hangi elektrokimyasal teknolojiler kullanılıyor</a:t>
            </a:r>
            <a:r>
              <a:rPr lang="tr-TR" b="1" dirty="0" smtClean="0">
                <a:solidFill>
                  <a:schemeClr val="tx1"/>
                </a:solidFill>
                <a:latin typeface="Constantia" panose="02030602050306030303" pitchFamily="18" charset="0"/>
              </a:rPr>
              <a:t>?</a:t>
            </a:r>
          </a:p>
          <a:p>
            <a:r>
              <a:rPr lang="tr-TR" b="1" dirty="0">
                <a:solidFill>
                  <a:schemeClr val="tx1"/>
                </a:solidFill>
                <a:latin typeface="Constantia" panose="02030602050306030303" pitchFamily="18" charset="0"/>
              </a:rPr>
              <a:t>Pestisitlerin toprakta </a:t>
            </a:r>
            <a:r>
              <a:rPr lang="tr-TR" b="1" dirty="0" smtClean="0">
                <a:solidFill>
                  <a:schemeClr val="tx1"/>
                </a:solidFill>
                <a:latin typeface="Constantia" panose="02030602050306030303" pitchFamily="18" charset="0"/>
              </a:rPr>
              <a:t>giderilmesine yönelik uygulamalar</a:t>
            </a:r>
          </a:p>
          <a:p>
            <a:r>
              <a:rPr lang="tr-TR" b="1" dirty="0" smtClean="0">
                <a:solidFill>
                  <a:schemeClr val="tx1"/>
                </a:solidFill>
                <a:latin typeface="Constantia" panose="02030602050306030303" pitchFamily="18" charset="0"/>
              </a:rPr>
              <a:t>Sonuçlar</a:t>
            </a:r>
          </a:p>
          <a:p>
            <a:endParaRPr lang="tr-TR" b="1" dirty="0" smtClean="0">
              <a:solidFill>
                <a:schemeClr val="tx1"/>
              </a:solidFill>
              <a:latin typeface="Constantia" panose="02030602050306030303" pitchFamily="18" charset="0"/>
            </a:endParaRPr>
          </a:p>
          <a:p>
            <a:endParaRPr lang="tr-TR" b="1" dirty="0">
              <a:solidFill>
                <a:schemeClr val="tx1"/>
              </a:solidFill>
            </a:endParaRPr>
          </a:p>
        </p:txBody>
      </p:sp>
      <p:pic>
        <p:nvPicPr>
          <p:cNvPr id="4"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06" y="1348230"/>
            <a:ext cx="5905217" cy="5212811"/>
          </a:xfrm>
          <a:prstGeom prst="rect">
            <a:avLst/>
          </a:prstGeom>
        </p:spPr>
      </p:pic>
    </p:spTree>
    <p:extLst>
      <p:ext uri="{BB962C8B-B14F-4D97-AF65-F5344CB8AC3E}">
        <p14:creationId xmlns:p14="http://schemas.microsoft.com/office/powerpoint/2010/main" val="15624442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4810" y="2374909"/>
            <a:ext cx="9632405" cy="21276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153255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solidFill>
                  <a:schemeClr val="tx1"/>
                </a:solidFill>
                <a:latin typeface="Constantia" panose="02030602050306030303" pitchFamily="18" charset="0"/>
              </a:rPr>
              <a:t>D</a:t>
            </a:r>
            <a:r>
              <a:rPr lang="tr-TR" dirty="0" smtClean="0">
                <a:solidFill>
                  <a:schemeClr val="tx1"/>
                </a:solidFill>
                <a:latin typeface="Constantia" panose="02030602050306030303" pitchFamily="18" charset="0"/>
              </a:rPr>
              <a:t>iğer </a:t>
            </a:r>
            <a:r>
              <a:rPr lang="tr-TR" dirty="0">
                <a:solidFill>
                  <a:schemeClr val="tx1"/>
                </a:solidFill>
                <a:latin typeface="Constantia" panose="02030602050306030303" pitchFamily="18" charset="0"/>
              </a:rPr>
              <a:t>önemli nokta, pestisitlerin elektrokimyasal arıtımı ile ilgili çalışmaların </a:t>
            </a:r>
            <a:r>
              <a:rPr lang="tr-TR" dirty="0" smtClean="0">
                <a:solidFill>
                  <a:schemeClr val="tx1"/>
                </a:solidFill>
                <a:latin typeface="Constantia" panose="02030602050306030303" pitchFamily="18" charset="0"/>
              </a:rPr>
              <a:t>çoğunun, </a:t>
            </a:r>
            <a:r>
              <a:rPr lang="tr-TR" sz="2400" dirty="0" smtClean="0">
                <a:solidFill>
                  <a:schemeClr val="tx1"/>
                </a:solidFill>
                <a:latin typeface="Constantia" panose="02030602050306030303" pitchFamily="18" charset="0"/>
              </a:rPr>
              <a:t> 1 </a:t>
            </a:r>
            <a:r>
              <a:rPr lang="tr-TR" dirty="0" smtClean="0">
                <a:solidFill>
                  <a:schemeClr val="tx1"/>
                </a:solidFill>
                <a:latin typeface="Constantia" panose="02030602050306030303" pitchFamily="18" charset="0"/>
              </a:rPr>
              <a:t>L'yi </a:t>
            </a:r>
            <a:r>
              <a:rPr lang="tr-TR" dirty="0">
                <a:solidFill>
                  <a:schemeClr val="tx1"/>
                </a:solidFill>
                <a:latin typeface="Constantia" panose="02030602050306030303" pitchFamily="18" charset="0"/>
              </a:rPr>
              <a:t>nadiren aşan kapasitelere sahip küçük laboratuvar ölçekli cihazlarda gerçekleştirilmiş olmasıdır. </a:t>
            </a:r>
            <a:endParaRPr lang="tr-TR" dirty="0" smtClean="0">
              <a:solidFill>
                <a:schemeClr val="tx1"/>
              </a:solidFill>
              <a:latin typeface="Constantia" panose="02030602050306030303" pitchFamily="18" charset="0"/>
            </a:endParaRPr>
          </a:p>
          <a:p>
            <a:pPr algn="just"/>
            <a:r>
              <a:rPr lang="tr-TR" dirty="0">
                <a:solidFill>
                  <a:schemeClr val="tx1"/>
                </a:solidFill>
                <a:latin typeface="Constantia" panose="02030602050306030303" pitchFamily="18" charset="0"/>
              </a:rPr>
              <a:t>Bu bağlamda, daha büyük hacimleri işleme kapasitesine sahip elektrokimyasal reaktörlerin tasarımı, bu tür arıtma yöntemlerinin endüstriyel ölçekte uygulanması için temeldir</a:t>
            </a:r>
            <a:r>
              <a:rPr lang="tr-TR" dirty="0" smtClean="0">
                <a:solidFill>
                  <a:schemeClr val="tx1"/>
                </a:solidFill>
                <a:latin typeface="Constantia" panose="02030602050306030303" pitchFamily="18" charset="0"/>
              </a:rPr>
              <a:t>.</a:t>
            </a:r>
          </a:p>
          <a:p>
            <a:pPr algn="just"/>
            <a:r>
              <a:rPr lang="tr-TR" dirty="0">
                <a:solidFill>
                  <a:schemeClr val="tx1"/>
                </a:solidFill>
                <a:latin typeface="Constantia" panose="02030602050306030303" pitchFamily="18" charset="0"/>
              </a:rPr>
              <a:t>Büyük ölçekli sistemler, elektrokimyasal süreçlerin hem yatırım hem de işletme maliyetlerinin daha güvenilir bir değerlendirmesini sağlayacaktır (elektrik enerjisi tüketimiyle sıkı bir şekilde ilişkili işletme maliyetleri).</a:t>
            </a:r>
            <a:endParaRPr lang="tr-TR" dirty="0" smtClean="0">
              <a:solidFill>
                <a:schemeClr val="tx1"/>
              </a:solidFill>
              <a:latin typeface="Constantia" panose="02030602050306030303" pitchFamily="18" charset="0"/>
            </a:endParaRPr>
          </a:p>
          <a:p>
            <a:pPr algn="just"/>
            <a:endParaRPr lang="tr-TR" dirty="0">
              <a:solidFill>
                <a:schemeClr val="tx1"/>
              </a:solidFill>
              <a:latin typeface="Constantia" panose="02030602050306030303" pitchFamily="18" charset="0"/>
            </a:endParaRPr>
          </a:p>
        </p:txBody>
      </p:sp>
    </p:spTree>
    <p:extLst>
      <p:ext uri="{BB962C8B-B14F-4D97-AF65-F5344CB8AC3E}">
        <p14:creationId xmlns:p14="http://schemas.microsoft.com/office/powerpoint/2010/main" val="4219269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2400" b="1" dirty="0" err="1" smtClean="0">
                <a:solidFill>
                  <a:schemeClr val="tx1"/>
                </a:solidFill>
                <a:latin typeface="Book Antiqua" pitchFamily="18" charset="0"/>
              </a:rPr>
              <a:t>Pestİsİtlerİn</a:t>
            </a:r>
            <a:r>
              <a:rPr lang="tr-TR" sz="2400" b="1" dirty="0" smtClean="0">
                <a:solidFill>
                  <a:schemeClr val="tx1"/>
                </a:solidFill>
                <a:latin typeface="Book Antiqua" pitchFamily="18" charset="0"/>
              </a:rPr>
              <a:t> </a:t>
            </a:r>
            <a:r>
              <a:rPr lang="tr-TR" sz="2400" b="1" dirty="0">
                <a:solidFill>
                  <a:schemeClr val="tx1"/>
                </a:solidFill>
                <a:latin typeface="Book Antiqua" pitchFamily="18" charset="0"/>
              </a:rPr>
              <a:t>toprakta </a:t>
            </a:r>
            <a:r>
              <a:rPr lang="tr-TR" sz="2400" b="1" dirty="0" err="1" smtClean="0">
                <a:solidFill>
                  <a:schemeClr val="tx1"/>
                </a:solidFill>
                <a:latin typeface="Book Antiqua" pitchFamily="18" charset="0"/>
              </a:rPr>
              <a:t>gİderİlmesİne</a:t>
            </a:r>
            <a:r>
              <a:rPr lang="tr-TR" sz="2400" b="1" dirty="0" smtClean="0">
                <a:solidFill>
                  <a:schemeClr val="tx1"/>
                </a:solidFill>
                <a:latin typeface="Book Antiqua" pitchFamily="18" charset="0"/>
              </a:rPr>
              <a:t>  </a:t>
            </a:r>
            <a:r>
              <a:rPr lang="tr-TR" sz="2400" b="1" dirty="0" err="1" smtClean="0">
                <a:solidFill>
                  <a:schemeClr val="tx1"/>
                </a:solidFill>
                <a:latin typeface="Book Antiqua" pitchFamily="18" charset="0"/>
              </a:rPr>
              <a:t>yönelİk</a:t>
            </a:r>
            <a:r>
              <a:rPr lang="tr-TR" sz="2400" b="1" dirty="0" smtClean="0">
                <a:solidFill>
                  <a:schemeClr val="tx1"/>
                </a:solidFill>
                <a:latin typeface="Book Antiqua" pitchFamily="18" charset="0"/>
              </a:rPr>
              <a:t> </a:t>
            </a:r>
            <a:r>
              <a:rPr lang="tr-TR" sz="2400" b="1" dirty="0">
                <a:solidFill>
                  <a:schemeClr val="tx1"/>
                </a:solidFill>
                <a:latin typeface="Book Antiqua" pitchFamily="18" charset="0"/>
              </a:rPr>
              <a:t>uygulamalar</a:t>
            </a:r>
            <a:r>
              <a:rPr lang="tr-TR" sz="2400" dirty="0">
                <a:solidFill>
                  <a:schemeClr val="tx1"/>
                </a:solidFill>
                <a:latin typeface="Constantia" panose="02030602050306030303" pitchFamily="18" charset="0"/>
              </a:rPr>
              <a:t/>
            </a:r>
            <a:br>
              <a:rPr lang="tr-TR" sz="2400" dirty="0">
                <a:solidFill>
                  <a:schemeClr val="tx1"/>
                </a:solidFill>
                <a:latin typeface="Constantia" panose="02030602050306030303" pitchFamily="18" charset="0"/>
              </a:rPr>
            </a:br>
            <a:endParaRPr lang="tr-TR" sz="2400" dirty="0">
              <a:solidFill>
                <a:schemeClr val="tx1"/>
              </a:solidFill>
              <a:latin typeface="Constantia" panose="02030602050306030303" pitchFamily="18" charset="0"/>
            </a:endParaRPr>
          </a:p>
        </p:txBody>
      </p:sp>
      <p:sp>
        <p:nvSpPr>
          <p:cNvPr id="3" name="İçerik Yer Tutucusu 2"/>
          <p:cNvSpPr>
            <a:spLocks noGrp="1"/>
          </p:cNvSpPr>
          <p:nvPr>
            <p:ph idx="1"/>
          </p:nvPr>
        </p:nvSpPr>
        <p:spPr>
          <a:xfrm>
            <a:off x="581192" y="2047742"/>
            <a:ext cx="11029615" cy="4339092"/>
          </a:xfrm>
        </p:spPr>
        <p:txBody>
          <a:bodyPr>
            <a:normAutofit/>
          </a:bodyPr>
          <a:lstStyle/>
          <a:p>
            <a:pPr algn="just"/>
            <a:r>
              <a:rPr lang="tr-TR" dirty="0">
                <a:solidFill>
                  <a:schemeClr val="tx1"/>
                </a:solidFill>
                <a:latin typeface="Constantia" panose="02030602050306030303" pitchFamily="18" charset="0"/>
              </a:rPr>
              <a:t>Toprağın yaygın kirliliği, iyileştirme için gerekli olabilecek çok miktarda toprak ve kirlenmiş toprakları işlemenin </a:t>
            </a:r>
            <a:r>
              <a:rPr lang="tr-TR" dirty="0" smtClean="0">
                <a:solidFill>
                  <a:schemeClr val="tx1"/>
                </a:solidFill>
                <a:latin typeface="Constantia" panose="02030602050306030303" pitchFamily="18" charset="0"/>
              </a:rPr>
              <a:t>büyük karmaşıklığı nedeniyle karmaşık </a:t>
            </a:r>
            <a:r>
              <a:rPr lang="tr-TR" dirty="0">
                <a:solidFill>
                  <a:schemeClr val="tx1"/>
                </a:solidFill>
                <a:latin typeface="Constantia" panose="02030602050306030303" pitchFamily="18" charset="0"/>
              </a:rPr>
              <a:t>bir çevre sorunudur. </a:t>
            </a:r>
            <a:r>
              <a:rPr lang="tr-TR" dirty="0" smtClean="0">
                <a:solidFill>
                  <a:schemeClr val="tx1"/>
                </a:solidFill>
                <a:latin typeface="Constantia" panose="02030602050306030303" pitchFamily="18" charset="0"/>
              </a:rPr>
              <a:t>Elektrokimyasal </a:t>
            </a:r>
            <a:r>
              <a:rPr lang="tr-TR" dirty="0">
                <a:solidFill>
                  <a:schemeClr val="tx1"/>
                </a:solidFill>
                <a:latin typeface="Constantia" panose="02030602050306030303" pitchFamily="18" charset="0"/>
              </a:rPr>
              <a:t>teknolojiler böyle bir durumda sürdürülebilir çözümler olarak düşünülemez. Bununla birlikte, pestisitlerin üretimi ve kullanımı, kazara salınımlara yol açabilir ve elektrokimyasal teknolojilerin uygulanmasının uygun olabileceği lokalize akut </a:t>
            </a:r>
            <a:r>
              <a:rPr lang="tr-TR" dirty="0" err="1">
                <a:solidFill>
                  <a:schemeClr val="tx1"/>
                </a:solidFill>
                <a:latin typeface="Constantia" panose="02030602050306030303" pitchFamily="18" charset="0"/>
              </a:rPr>
              <a:t>kontaminasyona</a:t>
            </a:r>
            <a:r>
              <a:rPr lang="tr-TR" dirty="0">
                <a:solidFill>
                  <a:schemeClr val="tx1"/>
                </a:solidFill>
                <a:latin typeface="Constantia" panose="02030602050306030303" pitchFamily="18" charset="0"/>
              </a:rPr>
              <a:t> neden olabilir</a:t>
            </a:r>
            <a:r>
              <a:rPr lang="tr-TR" dirty="0" smtClean="0">
                <a:solidFill>
                  <a:schemeClr val="tx1"/>
                </a:solidFill>
                <a:latin typeface="Constantia" panose="02030602050306030303" pitchFamily="18" charset="0"/>
              </a:rPr>
              <a:t>.</a:t>
            </a:r>
          </a:p>
          <a:p>
            <a:pPr algn="just"/>
            <a:r>
              <a:rPr lang="tr-TR" dirty="0">
                <a:solidFill>
                  <a:schemeClr val="tx1"/>
                </a:solidFill>
                <a:latin typeface="Constantia" panose="02030602050306030303" pitchFamily="18" charset="0"/>
              </a:rPr>
              <a:t>İkinci olarak, toprak yıkama solüsyonlarının işlenmesi için bir son işlem adımı olarak elektrokimyasal bir süreci içeren bir arıtma stratejisi uygulanabilir </a:t>
            </a:r>
            <a:r>
              <a:rPr lang="tr-TR" dirty="0" smtClean="0">
                <a:solidFill>
                  <a:schemeClr val="tx1"/>
                </a:solidFill>
                <a:latin typeface="Constantia" panose="02030602050306030303" pitchFamily="18" charset="0"/>
              </a:rPr>
              <a:t>.Toprak yıkama </a:t>
            </a:r>
            <a:r>
              <a:rPr lang="tr-TR" dirty="0">
                <a:solidFill>
                  <a:schemeClr val="tx1"/>
                </a:solidFill>
                <a:latin typeface="Constantia" panose="02030602050306030303" pitchFamily="18" charset="0"/>
              </a:rPr>
              <a:t>(ilk adım olarak) pestisitlerin toprağın emdiği kısımdan sulu faza aktarılmasını amaçlamaktadır. </a:t>
            </a:r>
            <a:r>
              <a:rPr lang="tr-TR" dirty="0" err="1">
                <a:solidFill>
                  <a:schemeClr val="tx1"/>
                </a:solidFill>
                <a:latin typeface="Constantia" panose="02030602050306030303" pitchFamily="18" charset="0"/>
              </a:rPr>
              <a:t>Hidrofobik</a:t>
            </a:r>
            <a:r>
              <a:rPr lang="tr-TR" dirty="0">
                <a:solidFill>
                  <a:schemeClr val="tx1"/>
                </a:solidFill>
                <a:latin typeface="Constantia" panose="02030602050306030303" pitchFamily="18" charset="0"/>
              </a:rPr>
              <a:t> pestisitlerin transferini geliştirmek için </a:t>
            </a:r>
            <a:r>
              <a:rPr lang="tr-TR" dirty="0" err="1">
                <a:solidFill>
                  <a:schemeClr val="tx1"/>
                </a:solidFill>
                <a:latin typeface="Constantia" panose="02030602050306030303" pitchFamily="18" charset="0"/>
              </a:rPr>
              <a:t>özütleme</a:t>
            </a:r>
            <a:r>
              <a:rPr lang="tr-TR" dirty="0">
                <a:solidFill>
                  <a:schemeClr val="tx1"/>
                </a:solidFill>
                <a:latin typeface="Constantia" panose="02030602050306030303" pitchFamily="18" charset="0"/>
              </a:rPr>
              <a:t> ajanları </a:t>
            </a:r>
            <a:r>
              <a:rPr lang="tr-TR" dirty="0" smtClean="0">
                <a:solidFill>
                  <a:schemeClr val="tx1"/>
                </a:solidFill>
                <a:latin typeface="Constantia" panose="02030602050306030303" pitchFamily="18" charset="0"/>
              </a:rPr>
              <a:t>kullanılabilir.</a:t>
            </a:r>
          </a:p>
          <a:p>
            <a:pPr algn="just"/>
            <a:r>
              <a:rPr lang="tr-TR" dirty="0">
                <a:solidFill>
                  <a:schemeClr val="tx1"/>
                </a:solidFill>
                <a:latin typeface="Constantia" panose="02030602050306030303" pitchFamily="18" charset="0"/>
              </a:rPr>
              <a:t>Bu nedenle toprak yıkama solüsyonu, hedef pestisitler, toprak organik maddesi, inorganik türler, ince partiküller ve </a:t>
            </a:r>
            <a:r>
              <a:rPr lang="tr-TR" dirty="0" err="1">
                <a:solidFill>
                  <a:schemeClr val="tx1"/>
                </a:solidFill>
                <a:latin typeface="Constantia" panose="02030602050306030303" pitchFamily="18" charset="0"/>
              </a:rPr>
              <a:t>özütleme</a:t>
            </a:r>
            <a:r>
              <a:rPr lang="tr-TR" dirty="0">
                <a:solidFill>
                  <a:schemeClr val="tx1"/>
                </a:solidFill>
                <a:latin typeface="Constantia" panose="02030602050306030303" pitchFamily="18" charset="0"/>
              </a:rPr>
              <a:t> ajanları dahil olmak üzere mobilize edilebilen tüm bileşiklerin karmaşık bir karışımıdır </a:t>
            </a:r>
            <a:r>
              <a:rPr lang="tr-TR" dirty="0" smtClean="0">
                <a:solidFill>
                  <a:schemeClr val="tx1"/>
                </a:solidFill>
                <a:latin typeface="Constantia" panose="02030602050306030303" pitchFamily="18" charset="0"/>
              </a:rPr>
              <a:t>.</a:t>
            </a:r>
          </a:p>
          <a:p>
            <a:r>
              <a:rPr lang="tr-TR" dirty="0">
                <a:solidFill>
                  <a:schemeClr val="tx1"/>
                </a:solidFill>
                <a:latin typeface="Constantia" panose="02030602050306030303" pitchFamily="18" charset="0"/>
              </a:rPr>
              <a:t>Çeşitli çalışmalar, </a:t>
            </a:r>
            <a:r>
              <a:rPr lang="tr-TR" dirty="0" err="1">
                <a:solidFill>
                  <a:schemeClr val="tx1"/>
                </a:solidFill>
                <a:latin typeface="Constantia" panose="02030602050306030303" pitchFamily="18" charset="0"/>
              </a:rPr>
              <a:t>EAOP'lerin</a:t>
            </a:r>
            <a:r>
              <a:rPr lang="tr-TR" dirty="0">
                <a:solidFill>
                  <a:schemeClr val="tx1"/>
                </a:solidFill>
                <a:latin typeface="Constantia" panose="02030602050306030303" pitchFamily="18" charset="0"/>
              </a:rPr>
              <a:t> bu atıkların organik yükünü kaldırabildiğini </a:t>
            </a:r>
            <a:r>
              <a:rPr lang="tr-TR" dirty="0" smtClean="0">
                <a:solidFill>
                  <a:schemeClr val="tx1"/>
                </a:solidFill>
                <a:latin typeface="Constantia" panose="02030602050306030303" pitchFamily="18" charset="0"/>
              </a:rPr>
              <a:t>bildirmiştir.</a:t>
            </a:r>
            <a:endParaRPr lang="tr-TR" dirty="0">
              <a:solidFill>
                <a:schemeClr val="tx1"/>
              </a:solidFill>
              <a:latin typeface="Constantia" panose="02030602050306030303" pitchFamily="18" charset="0"/>
            </a:endParaRPr>
          </a:p>
          <a:p>
            <a:pPr algn="just"/>
            <a:endParaRPr lang="tr-TR" dirty="0">
              <a:solidFill>
                <a:schemeClr val="tx1"/>
              </a:solidFill>
              <a:latin typeface="Constantia" panose="02030602050306030303" pitchFamily="18" charset="0"/>
            </a:endParaRPr>
          </a:p>
        </p:txBody>
      </p:sp>
    </p:spTree>
    <p:extLst>
      <p:ext uri="{BB962C8B-B14F-4D97-AF65-F5344CB8AC3E}">
        <p14:creationId xmlns:p14="http://schemas.microsoft.com/office/powerpoint/2010/main" val="1063821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10624" y="702156"/>
            <a:ext cx="2435099" cy="1013800"/>
          </a:xfrm>
        </p:spPr>
        <p:txBody>
          <a:bodyPr>
            <a:normAutofit/>
          </a:bodyPr>
          <a:lstStyle/>
          <a:p>
            <a:r>
              <a:rPr lang="tr-TR" sz="2400" b="1" dirty="0" smtClean="0">
                <a:solidFill>
                  <a:schemeClr val="tx1"/>
                </a:solidFill>
                <a:latin typeface="Book Antiqua" pitchFamily="18" charset="0"/>
              </a:rPr>
              <a:t>SONUÇLAR</a:t>
            </a:r>
            <a:endParaRPr lang="tr-TR" sz="2400" b="1" dirty="0">
              <a:solidFill>
                <a:schemeClr val="tx1"/>
              </a:solidFill>
              <a:latin typeface="Book Antiqua" pitchFamily="18" charset="0"/>
            </a:endParaRPr>
          </a:p>
        </p:txBody>
      </p:sp>
      <p:sp>
        <p:nvSpPr>
          <p:cNvPr id="3" name="İçerik Yer Tutucusu 2"/>
          <p:cNvSpPr>
            <a:spLocks noGrp="1"/>
          </p:cNvSpPr>
          <p:nvPr>
            <p:ph idx="1"/>
          </p:nvPr>
        </p:nvSpPr>
        <p:spPr>
          <a:xfrm>
            <a:off x="581192" y="2532184"/>
            <a:ext cx="11029615" cy="4114799"/>
          </a:xfrm>
        </p:spPr>
        <p:txBody>
          <a:bodyPr>
            <a:normAutofit fontScale="85000" lnSpcReduction="10000"/>
          </a:bodyPr>
          <a:lstStyle/>
          <a:p>
            <a:pPr algn="just"/>
            <a:r>
              <a:rPr lang="tr-TR" sz="1900" dirty="0">
                <a:solidFill>
                  <a:schemeClr val="tx1"/>
                </a:solidFill>
                <a:latin typeface="Constantia" panose="02030602050306030303" pitchFamily="18" charset="0"/>
              </a:rPr>
              <a:t>Elektrokimyasal süreçler, kirli suda zararlı organik kirleticilerin (böcek ilaçları, sentetik boyalar, </a:t>
            </a:r>
            <a:r>
              <a:rPr lang="tr-TR" sz="1900" dirty="0" err="1">
                <a:solidFill>
                  <a:schemeClr val="tx1"/>
                </a:solidFill>
                <a:latin typeface="Constantia" panose="02030602050306030303" pitchFamily="18" charset="0"/>
              </a:rPr>
              <a:t>farmasötik</a:t>
            </a:r>
            <a:r>
              <a:rPr lang="tr-TR" sz="1900" dirty="0">
                <a:solidFill>
                  <a:schemeClr val="tx1"/>
                </a:solidFill>
                <a:latin typeface="Constantia" panose="02030602050306030303" pitchFamily="18" charset="0"/>
              </a:rPr>
              <a:t> kalıntılar vb.) a</a:t>
            </a:r>
            <a:r>
              <a:rPr lang="tr-TR" sz="1900" dirty="0" smtClean="0">
                <a:solidFill>
                  <a:schemeClr val="tx1"/>
                </a:solidFill>
                <a:latin typeface="Constantia" panose="02030602050306030303" pitchFamily="18" charset="0"/>
              </a:rPr>
              <a:t>rıtılması </a:t>
            </a:r>
            <a:r>
              <a:rPr lang="tr-TR" sz="1900" dirty="0">
                <a:solidFill>
                  <a:schemeClr val="tx1"/>
                </a:solidFill>
                <a:latin typeface="Constantia" panose="02030602050306030303" pitchFamily="18" charset="0"/>
              </a:rPr>
              <a:t>için ümit verici teknolojiler olarak öne </a:t>
            </a:r>
            <a:r>
              <a:rPr lang="tr-TR" sz="1900" dirty="0" smtClean="0">
                <a:solidFill>
                  <a:schemeClr val="tx1"/>
                </a:solidFill>
                <a:latin typeface="Constantia" panose="02030602050306030303" pitchFamily="18" charset="0"/>
              </a:rPr>
              <a:t>çıkmaktadır.</a:t>
            </a:r>
          </a:p>
          <a:p>
            <a:pPr algn="just"/>
            <a:r>
              <a:rPr lang="tr-TR" sz="1900" dirty="0">
                <a:solidFill>
                  <a:schemeClr val="tx1"/>
                </a:solidFill>
                <a:latin typeface="Constantia" panose="02030602050306030303" pitchFamily="18" charset="0"/>
              </a:rPr>
              <a:t>Özellikle, </a:t>
            </a:r>
            <a:r>
              <a:rPr lang="tr-TR" sz="1900" dirty="0" err="1">
                <a:solidFill>
                  <a:schemeClr val="tx1"/>
                </a:solidFill>
                <a:latin typeface="Constantia" panose="02030602050306030303" pitchFamily="18" charset="0"/>
              </a:rPr>
              <a:t>EAOP'ler</a:t>
            </a:r>
            <a:r>
              <a:rPr lang="tr-TR" sz="1900" dirty="0">
                <a:solidFill>
                  <a:schemeClr val="tx1"/>
                </a:solidFill>
                <a:latin typeface="Constantia" panose="02030602050306030303" pitchFamily="18" charset="0"/>
              </a:rPr>
              <a:t>, muamele edilmiş çözelti içinde kalan </a:t>
            </a:r>
            <a:r>
              <a:rPr lang="tr-TR" sz="1900" dirty="0" err="1">
                <a:solidFill>
                  <a:schemeClr val="tx1"/>
                </a:solidFill>
                <a:latin typeface="Constantia" panose="02030602050306030303" pitchFamily="18" charset="0"/>
              </a:rPr>
              <a:t>toksik</a:t>
            </a:r>
            <a:r>
              <a:rPr lang="tr-TR" sz="1900" dirty="0">
                <a:solidFill>
                  <a:schemeClr val="tx1"/>
                </a:solidFill>
                <a:latin typeface="Constantia" panose="02030602050306030303" pitchFamily="18" charset="0"/>
              </a:rPr>
              <a:t> yan ürünlerin varlığından kaçınmak için </a:t>
            </a:r>
            <a:r>
              <a:rPr lang="tr-TR" sz="1900" dirty="0" err="1">
                <a:solidFill>
                  <a:schemeClr val="tx1"/>
                </a:solidFill>
                <a:latin typeface="Constantia" panose="02030602050306030303" pitchFamily="18" charset="0"/>
              </a:rPr>
              <a:t>bozunabilen</a:t>
            </a:r>
            <a:r>
              <a:rPr lang="tr-TR" sz="1900" dirty="0">
                <a:solidFill>
                  <a:schemeClr val="tx1"/>
                </a:solidFill>
                <a:latin typeface="Constantia" panose="02030602050306030303" pitchFamily="18" charset="0"/>
              </a:rPr>
              <a:t> ve hatta tamamen </a:t>
            </a:r>
            <a:r>
              <a:rPr lang="tr-TR" sz="1900" b="1" dirty="0" err="1">
                <a:solidFill>
                  <a:schemeClr val="tx1"/>
                </a:solidFill>
                <a:latin typeface="Constantia" panose="02030602050306030303" pitchFamily="18" charset="0"/>
              </a:rPr>
              <a:t>mineralize</a:t>
            </a:r>
            <a:r>
              <a:rPr lang="tr-TR" sz="1900" dirty="0">
                <a:solidFill>
                  <a:schemeClr val="tx1"/>
                </a:solidFill>
                <a:latin typeface="Constantia" panose="02030602050306030303" pitchFamily="18" charset="0"/>
              </a:rPr>
              <a:t> edilebilen çok çeşitli pestisitleri seçici olmayan bir şekilde uzaklaştırma kapasiteleri nedeniyle büyük avantajlar sunmaktadır</a:t>
            </a:r>
            <a:r>
              <a:rPr lang="tr-TR" sz="1900" dirty="0" smtClean="0">
                <a:solidFill>
                  <a:schemeClr val="tx1"/>
                </a:solidFill>
                <a:latin typeface="Constantia" panose="02030602050306030303" pitchFamily="18" charset="0"/>
              </a:rPr>
              <a:t>.</a:t>
            </a:r>
          </a:p>
          <a:p>
            <a:pPr algn="just"/>
            <a:r>
              <a:rPr lang="tr-TR" sz="1900" dirty="0">
                <a:solidFill>
                  <a:schemeClr val="tx1"/>
                </a:solidFill>
                <a:latin typeface="Constantia" panose="02030602050306030303" pitchFamily="18" charset="0"/>
              </a:rPr>
              <a:t>Kirlenmiş suya uygulamanın yanı sıra, toprak yıkama atık sularında pestisitlerin uzaklaştırılmasında da kullanılabilirler</a:t>
            </a:r>
            <a:r>
              <a:rPr lang="tr-TR" sz="1900" dirty="0" smtClean="0">
                <a:solidFill>
                  <a:schemeClr val="tx1"/>
                </a:solidFill>
                <a:latin typeface="Constantia" panose="02030602050306030303" pitchFamily="18" charset="0"/>
              </a:rPr>
              <a:t>.</a:t>
            </a:r>
          </a:p>
          <a:p>
            <a:pPr algn="just"/>
            <a:r>
              <a:rPr lang="tr-TR" sz="1900" dirty="0">
                <a:solidFill>
                  <a:schemeClr val="tx1"/>
                </a:solidFill>
                <a:latin typeface="Constantia" panose="02030602050306030303" pitchFamily="18" charset="0"/>
              </a:rPr>
              <a:t>Elektrokimyasal teknolojinin ve özellikle </a:t>
            </a:r>
            <a:r>
              <a:rPr lang="tr-TR" sz="1900" dirty="0" err="1">
                <a:solidFill>
                  <a:schemeClr val="tx1"/>
                </a:solidFill>
                <a:latin typeface="Constantia" panose="02030602050306030303" pitchFamily="18" charset="0"/>
              </a:rPr>
              <a:t>EAOP'lerin</a:t>
            </a:r>
            <a:r>
              <a:rPr lang="tr-TR" sz="1900" dirty="0">
                <a:solidFill>
                  <a:schemeClr val="tx1"/>
                </a:solidFill>
                <a:latin typeface="Constantia" panose="02030602050306030303" pitchFamily="18" charset="0"/>
              </a:rPr>
              <a:t> daha da geliştirilmesi için bir sonraki zorluk, uygun reaktörlerin tasarımı ve gerçek atık sulara uygulama dahil olmak üzere, tam ölçekli uygulamalarla açıkça ilgilidir</a:t>
            </a:r>
            <a:r>
              <a:rPr lang="tr-TR" sz="1900" dirty="0" smtClean="0">
                <a:solidFill>
                  <a:schemeClr val="tx1"/>
                </a:solidFill>
                <a:latin typeface="Constantia" panose="02030602050306030303" pitchFamily="18" charset="0"/>
              </a:rPr>
              <a:t>.</a:t>
            </a:r>
          </a:p>
          <a:p>
            <a:pPr algn="just"/>
            <a:r>
              <a:rPr lang="tr-TR" sz="1900" dirty="0">
                <a:solidFill>
                  <a:schemeClr val="tx1"/>
                </a:solidFill>
                <a:latin typeface="Constantia" panose="02030602050306030303" pitchFamily="18" charset="0"/>
              </a:rPr>
              <a:t>Bu süreçlerin sürdürülebilirliği ve maliyet etkinliği konusunda bir sonuca varmak için bu adım gereklidir</a:t>
            </a:r>
            <a:r>
              <a:rPr lang="tr-TR" sz="1900" dirty="0" smtClean="0">
                <a:solidFill>
                  <a:schemeClr val="tx1"/>
                </a:solidFill>
                <a:latin typeface="Constantia" panose="02030602050306030303" pitchFamily="18" charset="0"/>
              </a:rPr>
              <a:t>.</a:t>
            </a:r>
          </a:p>
          <a:p>
            <a:pPr algn="just"/>
            <a:r>
              <a:rPr lang="tr-TR" sz="1900" dirty="0">
                <a:solidFill>
                  <a:schemeClr val="tx1"/>
                </a:solidFill>
                <a:latin typeface="Constantia" pitchFamily="18" charset="0"/>
                <a:cs typeface="Times New Roman" panose="02020603050405020304" pitchFamily="18" charset="0"/>
              </a:rPr>
              <a:t>Tüm gelişmekte olan ülkelerde olduğu gibi ülkemizde de endüstrileşme ve sanayileşmenin sonucu olarak su kirliliği meydana gelmektedir. Bu kirli suların özellikleri üretildiği sektöre göre değişiklik gösterir ve en uygun arıtım yönteminin seçiminde </a:t>
            </a:r>
            <a:r>
              <a:rPr lang="tr-TR" sz="1900" dirty="0" err="1">
                <a:solidFill>
                  <a:schemeClr val="tx1"/>
                </a:solidFill>
                <a:latin typeface="Constantia" pitchFamily="18" charset="0"/>
                <a:cs typeface="Times New Roman" panose="02020603050405020304" pitchFamily="18" charset="0"/>
              </a:rPr>
              <a:t>atıksu</a:t>
            </a:r>
            <a:r>
              <a:rPr lang="tr-TR" sz="1900" dirty="0">
                <a:solidFill>
                  <a:schemeClr val="tx1"/>
                </a:solidFill>
                <a:latin typeface="Constantia" pitchFamily="18" charset="0"/>
                <a:cs typeface="Times New Roman" panose="02020603050405020304" pitchFamily="18" charset="0"/>
              </a:rPr>
              <a:t> karakteristiği dikkate alınır. Elektrokimyasal prosesler basit ekipman ihtiyacı, daha az kimyasal kullanılması, işletim kolaylığı ve kısa sürede arıtım gibi avantajları ile günümüzde öne çıkmayı başarmıştır. </a:t>
            </a:r>
          </a:p>
          <a:p>
            <a:pPr algn="just"/>
            <a:endParaRPr lang="tr-TR" dirty="0">
              <a:solidFill>
                <a:schemeClr val="tx1"/>
              </a:solidFill>
              <a:latin typeface="Constantia" panose="02030602050306030303"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458" y="82154"/>
            <a:ext cx="2253803" cy="22538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64481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chemeClr val="accent2">
                    <a:lumMod val="50000"/>
                  </a:schemeClr>
                </a:solidFill>
              </a:rPr>
              <a:t>KAYNAKÇA </a:t>
            </a:r>
            <a:endParaRPr lang="tr-TR" dirty="0">
              <a:solidFill>
                <a:schemeClr val="accent2">
                  <a:lumMod val="50000"/>
                </a:schemeClr>
              </a:solidFill>
            </a:endParaRPr>
          </a:p>
        </p:txBody>
      </p:sp>
      <p:sp>
        <p:nvSpPr>
          <p:cNvPr id="3" name="İçerik Yer Tutucusu 2"/>
          <p:cNvSpPr>
            <a:spLocks noGrp="1"/>
          </p:cNvSpPr>
          <p:nvPr>
            <p:ph idx="1"/>
          </p:nvPr>
        </p:nvSpPr>
        <p:spPr/>
        <p:txBody>
          <a:bodyPr/>
          <a:lstStyle/>
          <a:p>
            <a:r>
              <a:rPr lang="en-US" dirty="0">
                <a:solidFill>
                  <a:schemeClr val="tx1"/>
                </a:solidFill>
                <a:latin typeface="Constantia" panose="02030602050306030303" pitchFamily="18" charset="0"/>
              </a:rPr>
              <a:t>Current Opinion in Electrochemistry 2021, </a:t>
            </a:r>
            <a:r>
              <a:rPr lang="en-US" dirty="0" smtClean="0">
                <a:solidFill>
                  <a:schemeClr val="tx1"/>
                </a:solidFill>
                <a:latin typeface="Constantia" panose="02030602050306030303" pitchFamily="18" charset="0"/>
              </a:rPr>
              <a:t>26:100677</a:t>
            </a:r>
            <a:r>
              <a:rPr lang="tr-TR" dirty="0">
                <a:solidFill>
                  <a:schemeClr val="tx1"/>
                </a:solidFill>
                <a:latin typeface="Constantia" panose="02030602050306030303" pitchFamily="18" charset="0"/>
              </a:rPr>
              <a:t>/</a:t>
            </a:r>
            <a:r>
              <a:rPr lang="tr-TR" dirty="0" smtClean="0">
                <a:solidFill>
                  <a:schemeClr val="tx1"/>
                </a:solidFill>
                <a:latin typeface="Constantia" panose="02030602050306030303" pitchFamily="18" charset="0"/>
              </a:rPr>
              <a:t> </a:t>
            </a:r>
            <a:r>
              <a:rPr lang="tr-TR" dirty="0" err="1">
                <a:solidFill>
                  <a:schemeClr val="tx1"/>
                </a:solidFill>
                <a:latin typeface="Constantia" panose="02030602050306030303" pitchFamily="18" charset="0"/>
              </a:rPr>
              <a:t>Electrochemical</a:t>
            </a:r>
            <a:r>
              <a:rPr lang="tr-TR" dirty="0">
                <a:solidFill>
                  <a:schemeClr val="tx1"/>
                </a:solidFill>
                <a:latin typeface="Constantia" panose="02030602050306030303" pitchFamily="18" charset="0"/>
              </a:rPr>
              <a:t> </a:t>
            </a:r>
            <a:r>
              <a:rPr lang="tr-TR" dirty="0" err="1">
                <a:solidFill>
                  <a:schemeClr val="tx1"/>
                </a:solidFill>
                <a:latin typeface="Constantia" panose="02030602050306030303" pitchFamily="18" charset="0"/>
              </a:rPr>
              <a:t>technologies</a:t>
            </a:r>
            <a:r>
              <a:rPr lang="tr-TR" dirty="0">
                <a:solidFill>
                  <a:schemeClr val="tx1"/>
                </a:solidFill>
                <a:latin typeface="Constantia" panose="02030602050306030303" pitchFamily="18" charset="0"/>
              </a:rPr>
              <a:t> </a:t>
            </a:r>
            <a:r>
              <a:rPr lang="tr-TR" dirty="0" err="1">
                <a:solidFill>
                  <a:schemeClr val="tx1"/>
                </a:solidFill>
                <a:latin typeface="Constantia" panose="02030602050306030303" pitchFamily="18" charset="0"/>
              </a:rPr>
              <a:t>for</a:t>
            </a:r>
            <a:r>
              <a:rPr lang="tr-TR" dirty="0">
                <a:solidFill>
                  <a:schemeClr val="tx1"/>
                </a:solidFill>
                <a:latin typeface="Constantia" panose="02030602050306030303" pitchFamily="18" charset="0"/>
              </a:rPr>
              <a:t> </a:t>
            </a:r>
            <a:r>
              <a:rPr lang="tr-TR" dirty="0" err="1">
                <a:solidFill>
                  <a:schemeClr val="tx1"/>
                </a:solidFill>
                <a:latin typeface="Constantia" panose="02030602050306030303" pitchFamily="18" charset="0"/>
              </a:rPr>
              <a:t>the</a:t>
            </a:r>
            <a:r>
              <a:rPr lang="tr-TR" dirty="0">
                <a:solidFill>
                  <a:schemeClr val="tx1"/>
                </a:solidFill>
                <a:latin typeface="Constantia" panose="02030602050306030303" pitchFamily="18" charset="0"/>
              </a:rPr>
              <a:t> </a:t>
            </a:r>
            <a:r>
              <a:rPr lang="tr-TR" dirty="0" err="1">
                <a:solidFill>
                  <a:schemeClr val="tx1"/>
                </a:solidFill>
                <a:latin typeface="Constantia" panose="02030602050306030303" pitchFamily="18" charset="0"/>
              </a:rPr>
              <a:t>treatment</a:t>
            </a:r>
            <a:r>
              <a:rPr lang="tr-TR" dirty="0">
                <a:solidFill>
                  <a:schemeClr val="tx1"/>
                </a:solidFill>
                <a:latin typeface="Constantia" panose="02030602050306030303" pitchFamily="18" charset="0"/>
              </a:rPr>
              <a:t> of </a:t>
            </a:r>
            <a:r>
              <a:rPr lang="tr-TR" dirty="0" err="1">
                <a:solidFill>
                  <a:schemeClr val="tx1"/>
                </a:solidFill>
                <a:latin typeface="Constantia" panose="02030602050306030303" pitchFamily="18" charset="0"/>
              </a:rPr>
              <a:t>pesticides</a:t>
            </a:r>
            <a:r>
              <a:rPr lang="tr-TR" dirty="0">
                <a:solidFill>
                  <a:schemeClr val="tx1"/>
                </a:solidFill>
                <a:latin typeface="Constantia" panose="02030602050306030303" pitchFamily="18" charset="0"/>
              </a:rPr>
              <a:t> /</a:t>
            </a:r>
            <a:r>
              <a:rPr lang="tr-TR" dirty="0" err="1" smtClean="0">
                <a:solidFill>
                  <a:schemeClr val="tx1"/>
                </a:solidFill>
                <a:latin typeface="Constantia" panose="02030602050306030303" pitchFamily="18" charset="0"/>
              </a:rPr>
              <a:t>Clément</a:t>
            </a:r>
            <a:r>
              <a:rPr lang="tr-TR" dirty="0" smtClean="0">
                <a:solidFill>
                  <a:schemeClr val="tx1"/>
                </a:solidFill>
                <a:latin typeface="Constantia" panose="02030602050306030303" pitchFamily="18" charset="0"/>
              </a:rPr>
              <a:t> </a:t>
            </a:r>
            <a:r>
              <a:rPr lang="tr-TR" dirty="0">
                <a:solidFill>
                  <a:schemeClr val="tx1"/>
                </a:solidFill>
                <a:latin typeface="Constantia" panose="02030602050306030303" pitchFamily="18" charset="0"/>
              </a:rPr>
              <a:t>Trellu1 , Hugo </a:t>
            </a:r>
            <a:r>
              <a:rPr lang="tr-TR" dirty="0" err="1">
                <a:solidFill>
                  <a:schemeClr val="tx1"/>
                </a:solidFill>
                <a:latin typeface="Constantia" panose="02030602050306030303" pitchFamily="18" charset="0"/>
              </a:rPr>
              <a:t>Olvera</a:t>
            </a:r>
            <a:r>
              <a:rPr lang="tr-TR" dirty="0">
                <a:solidFill>
                  <a:schemeClr val="tx1"/>
                </a:solidFill>
                <a:latin typeface="Constantia" panose="02030602050306030303" pitchFamily="18" charset="0"/>
              </a:rPr>
              <a:t> Vargas2 , </a:t>
            </a:r>
            <a:r>
              <a:rPr lang="tr-TR" dirty="0" err="1">
                <a:solidFill>
                  <a:schemeClr val="tx1"/>
                </a:solidFill>
                <a:latin typeface="Constantia" panose="02030602050306030303" pitchFamily="18" charset="0"/>
              </a:rPr>
              <a:t>Emmanuel</a:t>
            </a:r>
            <a:r>
              <a:rPr lang="tr-TR" dirty="0">
                <a:solidFill>
                  <a:schemeClr val="tx1"/>
                </a:solidFill>
                <a:latin typeface="Constantia" panose="02030602050306030303" pitchFamily="18" charset="0"/>
              </a:rPr>
              <a:t> Mousset3 , Nihal Oturan1 </a:t>
            </a:r>
            <a:r>
              <a:rPr lang="tr-TR" dirty="0" err="1">
                <a:solidFill>
                  <a:schemeClr val="tx1"/>
                </a:solidFill>
                <a:latin typeface="Constantia" panose="02030602050306030303" pitchFamily="18" charset="0"/>
              </a:rPr>
              <a:t>and</a:t>
            </a:r>
            <a:r>
              <a:rPr lang="tr-TR" dirty="0">
                <a:solidFill>
                  <a:schemeClr val="tx1"/>
                </a:solidFill>
                <a:latin typeface="Constantia" panose="02030602050306030303" pitchFamily="18" charset="0"/>
              </a:rPr>
              <a:t> Mehmet A. </a:t>
            </a:r>
            <a:r>
              <a:rPr lang="tr-TR" dirty="0" smtClean="0">
                <a:solidFill>
                  <a:schemeClr val="tx1"/>
                </a:solidFill>
                <a:latin typeface="Constantia" panose="02030602050306030303" pitchFamily="18" charset="0"/>
              </a:rPr>
              <a:t>Oturan1</a:t>
            </a:r>
          </a:p>
          <a:p>
            <a:r>
              <a:rPr lang="tr-TR" dirty="0">
                <a:solidFill>
                  <a:schemeClr val="tx1"/>
                </a:solidFill>
                <a:latin typeface="Constantia" pitchFamily="18" charset="0"/>
              </a:rPr>
              <a:t>ELEKTROKİMYASAL ARITIM PROSESLERİ/Prof. Dr. Yüksel ARDALI</a:t>
            </a:r>
          </a:p>
          <a:p>
            <a:endParaRPr lang="tr-TR" dirty="0">
              <a:solidFill>
                <a:schemeClr val="tx1"/>
              </a:solidFill>
              <a:latin typeface="Constantia" pitchFamily="18" charset="0"/>
            </a:endParaRPr>
          </a:p>
        </p:txBody>
      </p:sp>
    </p:spTree>
    <p:extLst>
      <p:ext uri="{BB962C8B-B14F-4D97-AF65-F5344CB8AC3E}">
        <p14:creationId xmlns:p14="http://schemas.microsoft.com/office/powerpoint/2010/main" val="2304527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2400" b="1" dirty="0" err="1" smtClean="0">
                <a:solidFill>
                  <a:schemeClr val="accent3">
                    <a:lumMod val="50000"/>
                  </a:schemeClr>
                </a:solidFill>
                <a:latin typeface="Book Antiqua" pitchFamily="18" charset="0"/>
              </a:rPr>
              <a:t>Pestİsİtlerİn</a:t>
            </a:r>
            <a:r>
              <a:rPr lang="tr-TR" sz="2400" b="1" dirty="0" smtClean="0">
                <a:solidFill>
                  <a:schemeClr val="accent3">
                    <a:lumMod val="50000"/>
                  </a:schemeClr>
                </a:solidFill>
                <a:latin typeface="Book Antiqua" pitchFamily="18" charset="0"/>
              </a:rPr>
              <a:t> </a:t>
            </a:r>
            <a:r>
              <a:rPr lang="tr-TR" sz="2400" b="1" dirty="0" err="1" smtClean="0">
                <a:solidFill>
                  <a:schemeClr val="accent3">
                    <a:lumMod val="50000"/>
                  </a:schemeClr>
                </a:solidFill>
                <a:latin typeface="Book Antiqua" pitchFamily="18" charset="0"/>
              </a:rPr>
              <a:t>gİderİlmesİ</a:t>
            </a:r>
            <a:r>
              <a:rPr lang="tr-TR" sz="2400" b="1" dirty="0" smtClean="0">
                <a:solidFill>
                  <a:schemeClr val="accent3">
                    <a:lumMod val="50000"/>
                  </a:schemeClr>
                </a:solidFill>
                <a:latin typeface="Book Antiqua" pitchFamily="18" charset="0"/>
              </a:rPr>
              <a:t> </a:t>
            </a:r>
            <a:r>
              <a:rPr lang="tr-TR" sz="2400" b="1" dirty="0" err="1" smtClean="0">
                <a:solidFill>
                  <a:schemeClr val="accent3">
                    <a:lumMod val="50000"/>
                  </a:schemeClr>
                </a:solidFill>
                <a:latin typeface="Book Antiqua" pitchFamily="18" charset="0"/>
              </a:rPr>
              <a:t>İçİn</a:t>
            </a:r>
            <a:r>
              <a:rPr lang="tr-TR" sz="2400" b="1" dirty="0" smtClean="0">
                <a:solidFill>
                  <a:schemeClr val="accent3">
                    <a:lumMod val="50000"/>
                  </a:schemeClr>
                </a:solidFill>
                <a:latin typeface="Book Antiqua" pitchFamily="18" charset="0"/>
              </a:rPr>
              <a:t> </a:t>
            </a:r>
            <a:r>
              <a:rPr lang="tr-TR" sz="2400" b="1" dirty="0" err="1" smtClean="0">
                <a:solidFill>
                  <a:schemeClr val="accent3">
                    <a:lumMod val="50000"/>
                  </a:schemeClr>
                </a:solidFill>
                <a:latin typeface="Book Antiqua" pitchFamily="18" charset="0"/>
              </a:rPr>
              <a:t>elektrokİmyasal</a:t>
            </a:r>
            <a:r>
              <a:rPr lang="tr-TR" sz="2400" b="1" dirty="0" smtClean="0">
                <a:solidFill>
                  <a:schemeClr val="accent3">
                    <a:lumMod val="50000"/>
                  </a:schemeClr>
                </a:solidFill>
                <a:latin typeface="Book Antiqua" pitchFamily="18" charset="0"/>
              </a:rPr>
              <a:t> </a:t>
            </a:r>
            <a:r>
              <a:rPr lang="tr-TR" sz="2400" b="1" dirty="0" err="1" smtClean="0">
                <a:solidFill>
                  <a:schemeClr val="accent3">
                    <a:lumMod val="50000"/>
                  </a:schemeClr>
                </a:solidFill>
                <a:latin typeface="Book Antiqua" pitchFamily="18" charset="0"/>
              </a:rPr>
              <a:t>teknolojİler</a:t>
            </a:r>
            <a:r>
              <a:rPr lang="tr-TR" sz="2400" dirty="0">
                <a:solidFill>
                  <a:schemeClr val="accent3">
                    <a:lumMod val="50000"/>
                  </a:schemeClr>
                </a:solidFill>
                <a:latin typeface="Book Antiqua" pitchFamily="18" charset="0"/>
              </a:rPr>
              <a:t/>
            </a:r>
            <a:br>
              <a:rPr lang="tr-TR" sz="2400" dirty="0">
                <a:solidFill>
                  <a:schemeClr val="accent3">
                    <a:lumMod val="50000"/>
                  </a:schemeClr>
                </a:solidFill>
                <a:latin typeface="Book Antiqua" pitchFamily="18" charset="0"/>
              </a:rPr>
            </a:br>
            <a:endParaRPr lang="tr-TR" sz="2400" dirty="0">
              <a:solidFill>
                <a:schemeClr val="accent3">
                  <a:lumMod val="50000"/>
                </a:schemeClr>
              </a:solidFill>
              <a:latin typeface="Book Antiqua" pitchFamily="18" charset="0"/>
            </a:endParaRPr>
          </a:p>
        </p:txBody>
      </p:sp>
      <p:sp>
        <p:nvSpPr>
          <p:cNvPr id="3" name="İçerik Yer Tutucusu 2"/>
          <p:cNvSpPr>
            <a:spLocks noGrp="1"/>
          </p:cNvSpPr>
          <p:nvPr>
            <p:ph idx="1"/>
          </p:nvPr>
        </p:nvSpPr>
        <p:spPr/>
        <p:txBody>
          <a:bodyPr/>
          <a:lstStyle/>
          <a:p>
            <a:pPr algn="just"/>
            <a:r>
              <a:rPr lang="tr-TR" dirty="0">
                <a:solidFill>
                  <a:schemeClr val="tx1"/>
                </a:solidFill>
                <a:latin typeface="Constantia" panose="02030602050306030303" pitchFamily="18" charset="0"/>
              </a:rPr>
              <a:t>Tarımda verimi artırmak için dünya çapında büyük miktarlarda pestisitler kullanılmaktadır. Öte yandan, genel olarak akut ve kronik </a:t>
            </a:r>
            <a:r>
              <a:rPr lang="tr-TR" dirty="0" err="1">
                <a:solidFill>
                  <a:schemeClr val="tx1"/>
                </a:solidFill>
                <a:latin typeface="Constantia" panose="02030602050306030303" pitchFamily="18" charset="0"/>
              </a:rPr>
              <a:t>toksisite</a:t>
            </a:r>
            <a:r>
              <a:rPr lang="tr-TR" dirty="0">
                <a:solidFill>
                  <a:schemeClr val="tx1"/>
                </a:solidFill>
                <a:latin typeface="Constantia" panose="02030602050306030303" pitchFamily="18" charset="0"/>
              </a:rPr>
              <a:t> dahil çevre ve insan sağlığı için güçlü olumsuz etkiler sunan </a:t>
            </a:r>
            <a:r>
              <a:rPr lang="tr-TR" dirty="0" err="1">
                <a:solidFill>
                  <a:schemeClr val="tx1"/>
                </a:solidFill>
                <a:latin typeface="Constantia" panose="02030602050306030303" pitchFamily="18" charset="0"/>
              </a:rPr>
              <a:t>toksik</a:t>
            </a:r>
            <a:r>
              <a:rPr lang="tr-TR" dirty="0">
                <a:solidFill>
                  <a:schemeClr val="tx1"/>
                </a:solidFill>
                <a:latin typeface="Constantia" panose="02030602050306030303" pitchFamily="18" charset="0"/>
              </a:rPr>
              <a:t> / kalıcı organik kirleticilerdir. </a:t>
            </a:r>
            <a:endParaRPr lang="tr-TR" dirty="0" smtClean="0">
              <a:solidFill>
                <a:schemeClr val="tx1"/>
              </a:solidFill>
              <a:latin typeface="Constantia" panose="02030602050306030303" pitchFamily="18" charset="0"/>
            </a:endParaRPr>
          </a:p>
          <a:p>
            <a:pPr algn="just"/>
            <a:r>
              <a:rPr lang="tr-TR" dirty="0" smtClean="0">
                <a:solidFill>
                  <a:schemeClr val="tx1"/>
                </a:solidFill>
                <a:latin typeface="Constantia" panose="02030602050306030303" pitchFamily="18" charset="0"/>
              </a:rPr>
              <a:t>Pestisitlerle </a:t>
            </a:r>
            <a:r>
              <a:rPr lang="tr-TR" dirty="0">
                <a:solidFill>
                  <a:schemeClr val="tx1"/>
                </a:solidFill>
                <a:latin typeface="Constantia" panose="02030602050306030303" pitchFamily="18" charset="0"/>
              </a:rPr>
              <a:t>kirletilen su, doğal su ortamını korumak için alıcı su kütlelerine bırakılmadan önce verimli bir şekilde arıtılmalıdır. Zirai ilaçların bulaştığı suların arıtılmasında farklı yöntemler kullanılmaktadır. </a:t>
            </a:r>
            <a:endParaRPr lang="tr-TR" dirty="0" smtClean="0">
              <a:solidFill>
                <a:schemeClr val="tx1"/>
              </a:solidFill>
              <a:latin typeface="Constantia" panose="02030602050306030303" pitchFamily="18" charset="0"/>
            </a:endParaRPr>
          </a:p>
          <a:p>
            <a:pPr algn="just"/>
            <a:r>
              <a:rPr lang="tr-TR" dirty="0" smtClean="0">
                <a:solidFill>
                  <a:schemeClr val="tx1"/>
                </a:solidFill>
                <a:latin typeface="Constantia" panose="02030602050306030303" pitchFamily="18" charset="0"/>
              </a:rPr>
              <a:t>Bunlar </a:t>
            </a:r>
            <a:r>
              <a:rPr lang="tr-TR" dirty="0">
                <a:solidFill>
                  <a:schemeClr val="tx1"/>
                </a:solidFill>
                <a:latin typeface="Constantia" panose="02030602050306030303" pitchFamily="18" charset="0"/>
              </a:rPr>
              <a:t>arasında elektrokimyasal teknoloji, pestisitlerin sudan uzaklaştırılmasında çok etkili görünmektedir. Bu nedenle bu </a:t>
            </a:r>
            <a:r>
              <a:rPr lang="tr-TR" dirty="0" smtClean="0">
                <a:solidFill>
                  <a:schemeClr val="tx1"/>
                </a:solidFill>
                <a:latin typeface="Constantia" panose="02030602050306030303" pitchFamily="18" charset="0"/>
              </a:rPr>
              <a:t>çalışma, </a:t>
            </a:r>
            <a:r>
              <a:rPr lang="tr-TR" dirty="0">
                <a:solidFill>
                  <a:schemeClr val="tx1"/>
                </a:solidFill>
                <a:latin typeface="Constantia" panose="02030602050306030303" pitchFamily="18" charset="0"/>
              </a:rPr>
              <a:t>kirli sudan çeşitli pestisit türlerinin uzaklaştırılmasında yüksek verimlilik gösteren elektrokimyasal gelişmiş </a:t>
            </a:r>
            <a:r>
              <a:rPr lang="tr-TR" dirty="0" err="1">
                <a:solidFill>
                  <a:schemeClr val="tx1"/>
                </a:solidFill>
                <a:latin typeface="Constantia" panose="02030602050306030303" pitchFamily="18" charset="0"/>
              </a:rPr>
              <a:t>oksidasyon</a:t>
            </a:r>
            <a:r>
              <a:rPr lang="tr-TR" dirty="0">
                <a:solidFill>
                  <a:schemeClr val="tx1"/>
                </a:solidFill>
                <a:latin typeface="Constantia" panose="02030602050306030303" pitchFamily="18" charset="0"/>
              </a:rPr>
              <a:t> süreçlerine özel bir odaklanma ile elektrokimyasal teknoloji kullanılarak pestisit atık su arıtımı üzerine yapılan son çalışmalara genel bir bakış sağlamayı amaçlamaktadır.</a:t>
            </a:r>
          </a:p>
          <a:p>
            <a:endParaRPr lang="tr-TR" dirty="0">
              <a:latin typeface="Constantia" panose="02030602050306030303" pitchFamily="18" charset="0"/>
            </a:endParaRPr>
          </a:p>
        </p:txBody>
      </p:sp>
    </p:spTree>
    <p:extLst>
      <p:ext uri="{BB962C8B-B14F-4D97-AF65-F5344CB8AC3E}">
        <p14:creationId xmlns:p14="http://schemas.microsoft.com/office/powerpoint/2010/main" val="1751348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1192" y="2000193"/>
            <a:ext cx="11029615" cy="3678303"/>
          </a:xfrm>
        </p:spPr>
        <p:txBody>
          <a:bodyPr>
            <a:normAutofit lnSpcReduction="10000"/>
          </a:bodyPr>
          <a:lstStyle/>
          <a:p>
            <a:pPr algn="just"/>
            <a:r>
              <a:rPr lang="tr-TR" dirty="0" smtClean="0">
                <a:solidFill>
                  <a:schemeClr val="tx1"/>
                </a:solidFill>
                <a:latin typeface="Constantia" panose="02030602050306030303" pitchFamily="18" charset="0"/>
              </a:rPr>
              <a:t>Pestisitler zirai </a:t>
            </a:r>
            <a:r>
              <a:rPr lang="tr-TR" dirty="0">
                <a:solidFill>
                  <a:schemeClr val="tx1"/>
                </a:solidFill>
                <a:latin typeface="Constantia" panose="02030602050306030303" pitchFamily="18" charset="0"/>
              </a:rPr>
              <a:t>ürünler üzerinde kullanıldıktan </a:t>
            </a:r>
            <a:r>
              <a:rPr lang="tr-TR" dirty="0" smtClean="0">
                <a:solidFill>
                  <a:schemeClr val="tx1"/>
                </a:solidFill>
                <a:latin typeface="Constantia" panose="02030602050306030303" pitchFamily="18" charset="0"/>
              </a:rPr>
              <a:t>sonra, </a:t>
            </a:r>
            <a:r>
              <a:rPr lang="tr-TR" dirty="0">
                <a:solidFill>
                  <a:schemeClr val="tx1"/>
                </a:solidFill>
                <a:latin typeface="Constantia" panose="02030602050306030303" pitchFamily="18" charset="0"/>
              </a:rPr>
              <a:t>birikmelerinin kalıcılığına bağlı </a:t>
            </a:r>
            <a:r>
              <a:rPr lang="tr-TR" dirty="0" smtClean="0">
                <a:solidFill>
                  <a:schemeClr val="tx1"/>
                </a:solidFill>
                <a:latin typeface="Constantia" panose="02030602050306030303" pitchFamily="18" charset="0"/>
              </a:rPr>
              <a:t>olarak </a:t>
            </a:r>
            <a:r>
              <a:rPr lang="tr-TR" dirty="0">
                <a:solidFill>
                  <a:schemeClr val="tx1"/>
                </a:solidFill>
                <a:latin typeface="Constantia" panose="02030602050306030303" pitchFamily="18" charset="0"/>
              </a:rPr>
              <a:t>toprağa, havaya ve su kütlelerine ulaşır ve farklı çevre bölmelerinde önemli konsantrasyonlara </a:t>
            </a:r>
            <a:r>
              <a:rPr lang="tr-TR" dirty="0" smtClean="0">
                <a:solidFill>
                  <a:schemeClr val="tx1"/>
                </a:solidFill>
                <a:latin typeface="Constantia" panose="02030602050306030303" pitchFamily="18" charset="0"/>
              </a:rPr>
              <a:t>ulaşabilir.</a:t>
            </a:r>
          </a:p>
          <a:p>
            <a:pPr algn="just"/>
            <a:r>
              <a:rPr lang="tr-TR" dirty="0">
                <a:solidFill>
                  <a:schemeClr val="tx1"/>
                </a:solidFill>
                <a:latin typeface="Constantia" panose="02030602050306030303" pitchFamily="18" charset="0"/>
              </a:rPr>
              <a:t>Düzenleyici otoriteler, içme suyundaki pestisit içeriği için standartlar getirerek bu çevre </a:t>
            </a:r>
            <a:r>
              <a:rPr lang="tr-TR" dirty="0" smtClean="0">
                <a:solidFill>
                  <a:schemeClr val="tx1"/>
                </a:solidFill>
                <a:latin typeface="Constantia" panose="02030602050306030303" pitchFamily="18" charset="0"/>
              </a:rPr>
              <a:t>sorununa dikkat çekmeye çalışmaktadır. Bu </a:t>
            </a:r>
            <a:r>
              <a:rPr lang="tr-TR" dirty="0">
                <a:solidFill>
                  <a:schemeClr val="tx1"/>
                </a:solidFill>
                <a:latin typeface="Constantia" panose="02030602050306030303" pitchFamily="18" charset="0"/>
              </a:rPr>
              <a:t>nedenle, pestisitlerin ortadan kaldırılması, içme suyu, belediye atık suları ve bazı endüstriyel atık sular dahil olmak üzere toprak ıslahı ve su arıtımı üzerinde çalışan çevre mühendisleri için </a:t>
            </a:r>
            <a:r>
              <a:rPr lang="tr-TR" dirty="0" smtClean="0">
                <a:solidFill>
                  <a:schemeClr val="tx1"/>
                </a:solidFill>
                <a:latin typeface="Constantia" panose="02030602050306030303" pitchFamily="18" charset="0"/>
              </a:rPr>
              <a:t>önemli </a:t>
            </a:r>
            <a:r>
              <a:rPr lang="tr-TR" dirty="0">
                <a:solidFill>
                  <a:schemeClr val="tx1"/>
                </a:solidFill>
                <a:latin typeface="Constantia" panose="02030602050306030303" pitchFamily="18" charset="0"/>
              </a:rPr>
              <a:t>bir sorundur</a:t>
            </a:r>
            <a:r>
              <a:rPr lang="tr-TR" dirty="0" smtClean="0">
                <a:solidFill>
                  <a:schemeClr val="tx1"/>
                </a:solidFill>
                <a:latin typeface="Constantia" panose="02030602050306030303" pitchFamily="18" charset="0"/>
              </a:rPr>
              <a:t>.</a:t>
            </a:r>
            <a:r>
              <a:rPr lang="tr-TR" dirty="0">
                <a:solidFill>
                  <a:schemeClr val="tx1"/>
                </a:solidFill>
                <a:latin typeface="Constantia" panose="02030602050306030303" pitchFamily="18" charset="0"/>
              </a:rPr>
              <a:t> Elektrokimyasal süreçlerin geliştirilmesi bu sorunu çözmeye yardımcı </a:t>
            </a:r>
            <a:r>
              <a:rPr lang="tr-TR" dirty="0" smtClean="0">
                <a:solidFill>
                  <a:schemeClr val="tx1"/>
                </a:solidFill>
                <a:latin typeface="Constantia" panose="02030602050306030303" pitchFamily="18" charset="0"/>
              </a:rPr>
              <a:t>olabilecektir.</a:t>
            </a:r>
          </a:p>
          <a:p>
            <a:pPr algn="just"/>
            <a:r>
              <a:rPr lang="tr-TR" dirty="0" err="1">
                <a:solidFill>
                  <a:schemeClr val="tx1"/>
                </a:solidFill>
                <a:latin typeface="Constantia" panose="02030602050306030303" pitchFamily="18" charset="0"/>
              </a:rPr>
              <a:t>Elektrokoagülasyon</a:t>
            </a:r>
            <a:r>
              <a:rPr lang="tr-TR" dirty="0">
                <a:solidFill>
                  <a:schemeClr val="tx1"/>
                </a:solidFill>
                <a:latin typeface="Constantia" panose="02030602050306030303" pitchFamily="18" charset="0"/>
              </a:rPr>
              <a:t> işlemi bazı pestisitleri ayırabilirken, elektrokimyasal gelişmiş </a:t>
            </a:r>
            <a:r>
              <a:rPr lang="tr-TR" dirty="0" err="1">
                <a:solidFill>
                  <a:schemeClr val="tx1"/>
                </a:solidFill>
                <a:latin typeface="Constantia" panose="02030602050306030303" pitchFamily="18" charset="0"/>
              </a:rPr>
              <a:t>oksidasyon</a:t>
            </a:r>
            <a:r>
              <a:rPr lang="tr-TR" dirty="0">
                <a:solidFill>
                  <a:schemeClr val="tx1"/>
                </a:solidFill>
                <a:latin typeface="Constantia" panose="02030602050306030303" pitchFamily="18" charset="0"/>
              </a:rPr>
              <a:t> süreçleri (</a:t>
            </a:r>
            <a:r>
              <a:rPr lang="tr-TR" dirty="0" err="1">
                <a:solidFill>
                  <a:schemeClr val="tx1"/>
                </a:solidFill>
                <a:latin typeface="Constantia" panose="02030602050306030303" pitchFamily="18" charset="0"/>
              </a:rPr>
              <a:t>EAOP'ler</a:t>
            </a:r>
            <a:r>
              <a:rPr lang="tr-TR" dirty="0">
                <a:solidFill>
                  <a:schemeClr val="tx1"/>
                </a:solidFill>
                <a:latin typeface="Constantia" panose="02030602050306030303" pitchFamily="18" charset="0"/>
              </a:rPr>
              <a:t>), sudan çok çeşitli pestisitleri verimli ve seçici olmayan bir şekilde uzaklaştırma kapasiteleri ile yaygın olarak kabul </a:t>
            </a:r>
            <a:r>
              <a:rPr lang="tr-TR" dirty="0" smtClean="0">
                <a:solidFill>
                  <a:schemeClr val="tx1"/>
                </a:solidFill>
                <a:latin typeface="Constantia" panose="02030602050306030303" pitchFamily="18" charset="0"/>
              </a:rPr>
              <a:t>edilmektedir. </a:t>
            </a:r>
          </a:p>
          <a:p>
            <a:pPr algn="just"/>
            <a:r>
              <a:rPr lang="tr-TR" dirty="0" err="1" smtClean="0">
                <a:solidFill>
                  <a:schemeClr val="tx1"/>
                </a:solidFill>
                <a:latin typeface="Constantia" panose="02030602050306030303" pitchFamily="18" charset="0"/>
              </a:rPr>
              <a:t>EAOP'lar</a:t>
            </a:r>
            <a:r>
              <a:rPr lang="tr-TR" dirty="0" smtClean="0">
                <a:solidFill>
                  <a:schemeClr val="tx1"/>
                </a:solidFill>
                <a:latin typeface="Constantia" panose="02030602050306030303" pitchFamily="18" charset="0"/>
              </a:rPr>
              <a:t> </a:t>
            </a:r>
            <a:r>
              <a:rPr lang="tr-TR" dirty="0">
                <a:solidFill>
                  <a:schemeClr val="tx1"/>
                </a:solidFill>
                <a:latin typeface="Constantia" panose="02030602050306030303" pitchFamily="18" charset="0"/>
              </a:rPr>
              <a:t>ayrıca pestisitlerin yer altı sularından ve topraktan bir toprak yıkama aşamasından sonra uzaklaştırılması için de uygulanabilir .</a:t>
            </a:r>
          </a:p>
        </p:txBody>
      </p:sp>
    </p:spTree>
    <p:extLst>
      <p:ext uri="{BB962C8B-B14F-4D97-AF65-F5344CB8AC3E}">
        <p14:creationId xmlns:p14="http://schemas.microsoft.com/office/powerpoint/2010/main" val="3060677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6465" y="1852979"/>
            <a:ext cx="5322515" cy="3678238"/>
          </a:xfrm>
          <a:prstGeom prst="rect">
            <a:avLst/>
          </a:prstGeom>
        </p:spPr>
      </p:pic>
      <p:sp>
        <p:nvSpPr>
          <p:cNvPr id="5" name="Metin kutusu 4"/>
          <p:cNvSpPr txBox="1"/>
          <p:nvPr/>
        </p:nvSpPr>
        <p:spPr>
          <a:xfrm>
            <a:off x="2848706" y="5474678"/>
            <a:ext cx="7491047" cy="646331"/>
          </a:xfrm>
          <a:prstGeom prst="rect">
            <a:avLst/>
          </a:prstGeom>
          <a:noFill/>
        </p:spPr>
        <p:txBody>
          <a:bodyPr wrap="square" rtlCol="0">
            <a:spAutoFit/>
          </a:bodyPr>
          <a:lstStyle/>
          <a:p>
            <a:r>
              <a:rPr lang="tr-TR" b="1" dirty="0">
                <a:latin typeface="Times New Roman" panose="02020603050405020304" pitchFamily="18" charset="0"/>
                <a:cs typeface="Times New Roman" panose="02020603050405020304" pitchFamily="18" charset="0"/>
              </a:rPr>
              <a:t>Şekil 1:</a:t>
            </a:r>
            <a:r>
              <a:rPr lang="tr-TR" dirty="0">
                <a:latin typeface="Times New Roman" panose="02020603050405020304" pitchFamily="18" charset="0"/>
                <a:cs typeface="Times New Roman" panose="02020603050405020304" pitchFamily="18" charset="0"/>
              </a:rPr>
              <a:t> Elektrokimyasal hücrenin şematik görünüşü </a:t>
            </a:r>
          </a:p>
          <a:p>
            <a:endParaRPr lang="tr-TR" dirty="0"/>
          </a:p>
        </p:txBody>
      </p:sp>
    </p:spTree>
    <p:extLst>
      <p:ext uri="{BB962C8B-B14F-4D97-AF65-F5344CB8AC3E}">
        <p14:creationId xmlns:p14="http://schemas.microsoft.com/office/powerpoint/2010/main" val="1134530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Isosceles Triangle 1">
            <a:extLst>
              <a:ext uri="{FF2B5EF4-FFF2-40B4-BE49-F238E27FC236}">
                <a16:creationId xmlns="" xmlns:a16="http://schemas.microsoft.com/office/drawing/2014/main" id="{AF6FEC55-A32C-4307-B2C6-EA092009C662}"/>
              </a:ext>
            </a:extLst>
          </p:cNvPr>
          <p:cNvSpPr/>
          <p:nvPr/>
        </p:nvSpPr>
        <p:spPr>
          <a:xfrm rot="17152435">
            <a:off x="6223200" y="118089"/>
            <a:ext cx="378544" cy="9198355"/>
          </a:xfrm>
          <a:custGeom>
            <a:avLst/>
            <a:gdLst>
              <a:gd name="connsiteX0" fmla="*/ 0 w 497149"/>
              <a:gd name="connsiteY0" fmla="*/ 12711530 h 12711530"/>
              <a:gd name="connsiteX1" fmla="*/ 248575 w 497149"/>
              <a:gd name="connsiteY1" fmla="*/ 0 h 12711530"/>
              <a:gd name="connsiteX2" fmla="*/ 497149 w 497149"/>
              <a:gd name="connsiteY2" fmla="*/ 12711530 h 12711530"/>
              <a:gd name="connsiteX3" fmla="*/ 0 w 497149"/>
              <a:gd name="connsiteY3" fmla="*/ 12711530 h 12711530"/>
              <a:gd name="connsiteX0" fmla="*/ 0 w 511346"/>
              <a:gd name="connsiteY0" fmla="*/ 12904160 h 12904160"/>
              <a:gd name="connsiteX1" fmla="*/ 262772 w 511346"/>
              <a:gd name="connsiteY1" fmla="*/ 0 h 12904160"/>
              <a:gd name="connsiteX2" fmla="*/ 511346 w 511346"/>
              <a:gd name="connsiteY2" fmla="*/ 12711530 h 12904160"/>
              <a:gd name="connsiteX3" fmla="*/ 0 w 511346"/>
              <a:gd name="connsiteY3" fmla="*/ 12904160 h 12904160"/>
              <a:gd name="connsiteX0" fmla="*/ 0 w 511346"/>
              <a:gd name="connsiteY0" fmla="*/ 12904160 h 12904160"/>
              <a:gd name="connsiteX1" fmla="*/ 19994 w 511346"/>
              <a:gd name="connsiteY1" fmla="*/ 12210210 h 12904160"/>
              <a:gd name="connsiteX2" fmla="*/ 262772 w 511346"/>
              <a:gd name="connsiteY2" fmla="*/ 0 h 12904160"/>
              <a:gd name="connsiteX3" fmla="*/ 511346 w 511346"/>
              <a:gd name="connsiteY3" fmla="*/ 12711530 h 12904160"/>
              <a:gd name="connsiteX4" fmla="*/ 0 w 511346"/>
              <a:gd name="connsiteY4" fmla="*/ 12904160 h 12904160"/>
              <a:gd name="connsiteX0" fmla="*/ 218817 w 491352"/>
              <a:gd name="connsiteY0" fmla="*/ 12808673 h 12808673"/>
              <a:gd name="connsiteX1" fmla="*/ 0 w 491352"/>
              <a:gd name="connsiteY1" fmla="*/ 12210210 h 12808673"/>
              <a:gd name="connsiteX2" fmla="*/ 242778 w 491352"/>
              <a:gd name="connsiteY2" fmla="*/ 0 h 12808673"/>
              <a:gd name="connsiteX3" fmla="*/ 491352 w 491352"/>
              <a:gd name="connsiteY3" fmla="*/ 12711530 h 12808673"/>
              <a:gd name="connsiteX4" fmla="*/ 218817 w 491352"/>
              <a:gd name="connsiteY4" fmla="*/ 12808673 h 12808673"/>
              <a:gd name="connsiteX0" fmla="*/ 227598 w 491352"/>
              <a:gd name="connsiteY0" fmla="*/ 12813794 h 12813794"/>
              <a:gd name="connsiteX1" fmla="*/ 0 w 491352"/>
              <a:gd name="connsiteY1" fmla="*/ 12210210 h 12813794"/>
              <a:gd name="connsiteX2" fmla="*/ 242778 w 491352"/>
              <a:gd name="connsiteY2" fmla="*/ 0 h 12813794"/>
              <a:gd name="connsiteX3" fmla="*/ 491352 w 491352"/>
              <a:gd name="connsiteY3" fmla="*/ 12711530 h 12813794"/>
              <a:gd name="connsiteX4" fmla="*/ 227598 w 491352"/>
              <a:gd name="connsiteY4" fmla="*/ 12813794 h 12813794"/>
              <a:gd name="connsiteX0" fmla="*/ 227598 w 500615"/>
              <a:gd name="connsiteY0" fmla="*/ 12813794 h 12813794"/>
              <a:gd name="connsiteX1" fmla="*/ 0 w 500615"/>
              <a:gd name="connsiteY1" fmla="*/ 12210210 h 12813794"/>
              <a:gd name="connsiteX2" fmla="*/ 242778 w 500615"/>
              <a:gd name="connsiteY2" fmla="*/ 0 h 12813794"/>
              <a:gd name="connsiteX3" fmla="*/ 500615 w 500615"/>
              <a:gd name="connsiteY3" fmla="*/ 12745676 h 12813794"/>
              <a:gd name="connsiteX4" fmla="*/ 227598 w 500615"/>
              <a:gd name="connsiteY4" fmla="*/ 12813794 h 12813794"/>
              <a:gd name="connsiteX0" fmla="*/ 163606 w 500615"/>
              <a:gd name="connsiteY0" fmla="*/ 12837482 h 12837482"/>
              <a:gd name="connsiteX1" fmla="*/ 0 w 500615"/>
              <a:gd name="connsiteY1" fmla="*/ 12210210 h 12837482"/>
              <a:gd name="connsiteX2" fmla="*/ 242778 w 500615"/>
              <a:gd name="connsiteY2" fmla="*/ 0 h 12837482"/>
              <a:gd name="connsiteX3" fmla="*/ 500615 w 500615"/>
              <a:gd name="connsiteY3" fmla="*/ 12745676 h 12837482"/>
              <a:gd name="connsiteX4" fmla="*/ 163606 w 500615"/>
              <a:gd name="connsiteY4" fmla="*/ 12837482 h 12837482"/>
              <a:gd name="connsiteX0" fmla="*/ 167716 w 504725"/>
              <a:gd name="connsiteY0" fmla="*/ 12837482 h 12837482"/>
              <a:gd name="connsiteX1" fmla="*/ 0 w 504725"/>
              <a:gd name="connsiteY1" fmla="*/ 12243730 h 12837482"/>
              <a:gd name="connsiteX2" fmla="*/ 246888 w 504725"/>
              <a:gd name="connsiteY2" fmla="*/ 0 h 12837482"/>
              <a:gd name="connsiteX3" fmla="*/ 504725 w 504725"/>
              <a:gd name="connsiteY3" fmla="*/ 12745676 h 12837482"/>
              <a:gd name="connsiteX4" fmla="*/ 167716 w 504725"/>
              <a:gd name="connsiteY4" fmla="*/ 12837482 h 12837482"/>
              <a:gd name="connsiteX0" fmla="*/ 236011 w 504725"/>
              <a:gd name="connsiteY0" fmla="*/ 12618751 h 12745676"/>
              <a:gd name="connsiteX1" fmla="*/ 0 w 504725"/>
              <a:gd name="connsiteY1" fmla="*/ 12243730 h 12745676"/>
              <a:gd name="connsiteX2" fmla="*/ 246888 w 504725"/>
              <a:gd name="connsiteY2" fmla="*/ 0 h 12745676"/>
              <a:gd name="connsiteX3" fmla="*/ 504725 w 504725"/>
              <a:gd name="connsiteY3" fmla="*/ 12745676 h 12745676"/>
              <a:gd name="connsiteX4" fmla="*/ 236011 w 504725"/>
              <a:gd name="connsiteY4" fmla="*/ 12618751 h 12745676"/>
              <a:gd name="connsiteX0" fmla="*/ 167715 w 504725"/>
              <a:gd name="connsiteY0" fmla="*/ 12837484 h 12837484"/>
              <a:gd name="connsiteX1" fmla="*/ 0 w 504725"/>
              <a:gd name="connsiteY1" fmla="*/ 12243730 h 12837484"/>
              <a:gd name="connsiteX2" fmla="*/ 246888 w 504725"/>
              <a:gd name="connsiteY2" fmla="*/ 0 h 12837484"/>
              <a:gd name="connsiteX3" fmla="*/ 504725 w 504725"/>
              <a:gd name="connsiteY3" fmla="*/ 12745676 h 12837484"/>
              <a:gd name="connsiteX4" fmla="*/ 167715 w 504725"/>
              <a:gd name="connsiteY4" fmla="*/ 12837484 h 12837484"/>
              <a:gd name="connsiteX0" fmla="*/ 168274 w 504725"/>
              <a:gd name="connsiteY0" fmla="*/ 12855771 h 12855771"/>
              <a:gd name="connsiteX1" fmla="*/ 0 w 504725"/>
              <a:gd name="connsiteY1" fmla="*/ 12243730 h 12855771"/>
              <a:gd name="connsiteX2" fmla="*/ 246888 w 504725"/>
              <a:gd name="connsiteY2" fmla="*/ 0 h 12855771"/>
              <a:gd name="connsiteX3" fmla="*/ 504725 w 504725"/>
              <a:gd name="connsiteY3" fmla="*/ 12745676 h 12855771"/>
              <a:gd name="connsiteX4" fmla="*/ 168274 w 504725"/>
              <a:gd name="connsiteY4" fmla="*/ 12855771 h 1285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725" h="12855771">
                <a:moveTo>
                  <a:pt x="168274" y="12855771"/>
                </a:moveTo>
                <a:lnTo>
                  <a:pt x="0" y="12243730"/>
                </a:lnTo>
                <a:lnTo>
                  <a:pt x="246888" y="0"/>
                </a:lnTo>
                <a:lnTo>
                  <a:pt x="504725" y="12745676"/>
                </a:lnTo>
                <a:lnTo>
                  <a:pt x="168274" y="12855771"/>
                </a:lnTo>
                <a:close/>
              </a:path>
            </a:pathLst>
          </a:custGeom>
          <a:solidFill>
            <a:srgbClr val="282F39">
              <a:lumMod val="75000"/>
              <a:lumOff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ndParaRPr>
          </a:p>
        </p:txBody>
      </p:sp>
      <p:sp>
        <p:nvSpPr>
          <p:cNvPr id="4" name="Dikdörtgen 3"/>
          <p:cNvSpPr/>
          <p:nvPr/>
        </p:nvSpPr>
        <p:spPr>
          <a:xfrm>
            <a:off x="1129152" y="1183047"/>
            <a:ext cx="8153400" cy="461665"/>
          </a:xfrm>
          <a:prstGeom prst="rect">
            <a:avLst/>
          </a:prstGeom>
        </p:spPr>
        <p:txBody>
          <a:bodyPr wrap="square">
            <a:spAutoFit/>
          </a:bodyPr>
          <a:lstStyle/>
          <a:p>
            <a:r>
              <a:rPr lang="tr-TR" sz="2400" b="1" dirty="0">
                <a:latin typeface="Book Antiqua" pitchFamily="18" charset="0"/>
                <a:cs typeface="Times New Roman" panose="02020603050405020304" pitchFamily="18" charset="0"/>
              </a:rPr>
              <a:t>Elektrokimyasal Arıtım Prosesleri</a:t>
            </a:r>
            <a:endParaRPr lang="tr-TR" sz="2400" dirty="0">
              <a:latin typeface="Book Antiqua" pitchFamily="18" charset="0"/>
            </a:endParaRPr>
          </a:p>
        </p:txBody>
      </p:sp>
      <p:sp>
        <p:nvSpPr>
          <p:cNvPr id="5" name="Oval 4">
            <a:extLst>
              <a:ext uri="{FF2B5EF4-FFF2-40B4-BE49-F238E27FC236}">
                <a16:creationId xmlns="" xmlns:a16="http://schemas.microsoft.com/office/drawing/2014/main" id="{8814463A-D35A-4BA9-8052-DA1586A65673}"/>
              </a:ext>
            </a:extLst>
          </p:cNvPr>
          <p:cNvSpPr/>
          <p:nvPr/>
        </p:nvSpPr>
        <p:spPr>
          <a:xfrm>
            <a:off x="8599254" y="5175762"/>
            <a:ext cx="1083752" cy="577215"/>
          </a:xfrm>
          <a:prstGeom prst="ellipse">
            <a:avLst/>
          </a:prstGeom>
          <a:solidFill>
            <a:srgbClr val="C2C923"/>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ndParaRPr>
          </a:p>
        </p:txBody>
      </p:sp>
      <p:sp>
        <p:nvSpPr>
          <p:cNvPr id="6" name="Oval 5">
            <a:extLst>
              <a:ext uri="{FF2B5EF4-FFF2-40B4-BE49-F238E27FC236}">
                <a16:creationId xmlns="" xmlns:a16="http://schemas.microsoft.com/office/drawing/2014/main" id="{F15828BE-763B-4BFF-9C60-C8FDE527AE24}"/>
              </a:ext>
            </a:extLst>
          </p:cNvPr>
          <p:cNvSpPr/>
          <p:nvPr/>
        </p:nvSpPr>
        <p:spPr>
          <a:xfrm>
            <a:off x="7011981" y="4769484"/>
            <a:ext cx="940685" cy="501017"/>
          </a:xfrm>
          <a:prstGeom prst="ellipse">
            <a:avLst/>
          </a:prstGeom>
          <a:solidFill>
            <a:srgbClr val="42AFB6"/>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ndParaRPr>
          </a:p>
        </p:txBody>
      </p:sp>
      <p:sp>
        <p:nvSpPr>
          <p:cNvPr id="7" name="Oval 6">
            <a:extLst>
              <a:ext uri="{FF2B5EF4-FFF2-40B4-BE49-F238E27FC236}">
                <a16:creationId xmlns="" xmlns:a16="http://schemas.microsoft.com/office/drawing/2014/main" id="{14CEA324-95AF-4D2B-8827-80C73810DE8F}"/>
              </a:ext>
            </a:extLst>
          </p:cNvPr>
          <p:cNvSpPr/>
          <p:nvPr/>
        </p:nvSpPr>
        <p:spPr>
          <a:xfrm>
            <a:off x="5489075" y="4402536"/>
            <a:ext cx="791641" cy="421634"/>
          </a:xfrm>
          <a:prstGeom prst="ellipse">
            <a:avLst/>
          </a:prstGeom>
          <a:solidFill>
            <a:srgbClr val="CB1B4A"/>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ndParaRPr>
          </a:p>
        </p:txBody>
      </p:sp>
      <p:sp>
        <p:nvSpPr>
          <p:cNvPr id="8" name="Oval 7">
            <a:extLst>
              <a:ext uri="{FF2B5EF4-FFF2-40B4-BE49-F238E27FC236}">
                <a16:creationId xmlns="" xmlns:a16="http://schemas.microsoft.com/office/drawing/2014/main" id="{9DF16853-BF82-4076-84A9-584936A1B8B1}"/>
              </a:ext>
            </a:extLst>
          </p:cNvPr>
          <p:cNvSpPr/>
          <p:nvPr/>
        </p:nvSpPr>
        <p:spPr>
          <a:xfrm>
            <a:off x="3915745" y="3918863"/>
            <a:ext cx="639240" cy="340464"/>
          </a:xfrm>
          <a:prstGeom prst="ellipse">
            <a:avLst/>
          </a:prstGeom>
          <a:solidFill>
            <a:srgbClr val="FCB414"/>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ndParaRPr>
          </a:p>
        </p:txBody>
      </p:sp>
      <p:sp>
        <p:nvSpPr>
          <p:cNvPr id="9" name="Oval 8">
            <a:extLst>
              <a:ext uri="{FF2B5EF4-FFF2-40B4-BE49-F238E27FC236}">
                <a16:creationId xmlns="" xmlns:a16="http://schemas.microsoft.com/office/drawing/2014/main" id="{B644C2AA-5B91-4DE2-98C4-BF210CEBCFE8}"/>
              </a:ext>
            </a:extLst>
          </p:cNvPr>
          <p:cNvSpPr/>
          <p:nvPr/>
        </p:nvSpPr>
        <p:spPr>
          <a:xfrm>
            <a:off x="2334196" y="3533480"/>
            <a:ext cx="519512" cy="276695"/>
          </a:xfrm>
          <a:prstGeom prst="ellipse">
            <a:avLst/>
          </a:prstGeom>
          <a:solidFill>
            <a:srgbClr val="007A7D"/>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ndParaRPr>
          </a:p>
        </p:txBody>
      </p:sp>
      <p:sp>
        <p:nvSpPr>
          <p:cNvPr id="10" name="Rectangle: Rounded Corners 4">
            <a:extLst>
              <a:ext uri="{FF2B5EF4-FFF2-40B4-BE49-F238E27FC236}">
                <a16:creationId xmlns="" xmlns:a16="http://schemas.microsoft.com/office/drawing/2014/main" id="{8ED6800A-FD7A-47F2-83B9-4268725530FF}"/>
              </a:ext>
            </a:extLst>
          </p:cNvPr>
          <p:cNvSpPr/>
          <p:nvPr/>
        </p:nvSpPr>
        <p:spPr>
          <a:xfrm>
            <a:off x="9064468" y="4532132"/>
            <a:ext cx="131316" cy="935599"/>
          </a:xfrm>
          <a:prstGeom prst="roundRect">
            <a:avLst>
              <a:gd name="adj" fmla="val 50000"/>
            </a:avLst>
          </a:prstGeom>
          <a:solidFill>
            <a:srgbClr val="C2C923">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ndParaRPr>
          </a:p>
        </p:txBody>
      </p:sp>
      <p:sp>
        <p:nvSpPr>
          <p:cNvPr id="11" name="Rectangle: Rounded Corners 17">
            <a:extLst>
              <a:ext uri="{FF2B5EF4-FFF2-40B4-BE49-F238E27FC236}">
                <a16:creationId xmlns="" xmlns:a16="http://schemas.microsoft.com/office/drawing/2014/main" id="{69636F4D-31BE-4436-B1D8-96A0BA208778}"/>
              </a:ext>
            </a:extLst>
          </p:cNvPr>
          <p:cNvSpPr/>
          <p:nvPr/>
        </p:nvSpPr>
        <p:spPr>
          <a:xfrm>
            <a:off x="7438089" y="4048725"/>
            <a:ext cx="102808" cy="983966"/>
          </a:xfrm>
          <a:prstGeom prst="roundRect">
            <a:avLst>
              <a:gd name="adj" fmla="val 50000"/>
            </a:avLst>
          </a:prstGeom>
          <a:solidFill>
            <a:srgbClr val="42AFB6">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ndParaRPr>
          </a:p>
        </p:txBody>
      </p:sp>
      <p:sp>
        <p:nvSpPr>
          <p:cNvPr id="12" name="Rectangle: Rounded Corners 18">
            <a:extLst>
              <a:ext uri="{FF2B5EF4-FFF2-40B4-BE49-F238E27FC236}">
                <a16:creationId xmlns="" xmlns:a16="http://schemas.microsoft.com/office/drawing/2014/main" id="{5F56A5E0-BE8C-4B40-B64F-28D4253240EF}"/>
              </a:ext>
            </a:extLst>
          </p:cNvPr>
          <p:cNvSpPr/>
          <p:nvPr/>
        </p:nvSpPr>
        <p:spPr>
          <a:xfrm>
            <a:off x="5832632" y="3552903"/>
            <a:ext cx="82550" cy="1079175"/>
          </a:xfrm>
          <a:prstGeom prst="roundRect">
            <a:avLst>
              <a:gd name="adj" fmla="val 50000"/>
            </a:avLst>
          </a:prstGeom>
          <a:solidFill>
            <a:srgbClr val="CB1B4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ndParaRPr>
          </a:p>
        </p:txBody>
      </p:sp>
      <p:sp>
        <p:nvSpPr>
          <p:cNvPr id="13" name="Rectangle: Rounded Corners 19">
            <a:extLst>
              <a:ext uri="{FF2B5EF4-FFF2-40B4-BE49-F238E27FC236}">
                <a16:creationId xmlns="" xmlns:a16="http://schemas.microsoft.com/office/drawing/2014/main" id="{A95CB270-A74B-49E6-9E80-F18C23F3D8D1}"/>
              </a:ext>
            </a:extLst>
          </p:cNvPr>
          <p:cNvSpPr/>
          <p:nvPr/>
        </p:nvSpPr>
        <p:spPr>
          <a:xfrm>
            <a:off x="4179516" y="3149865"/>
            <a:ext cx="82550" cy="954374"/>
          </a:xfrm>
          <a:prstGeom prst="roundRect">
            <a:avLst>
              <a:gd name="adj" fmla="val 50000"/>
            </a:avLst>
          </a:prstGeom>
          <a:solidFill>
            <a:srgbClr val="FCB414">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ndParaRPr>
          </a:p>
        </p:txBody>
      </p:sp>
      <p:sp>
        <p:nvSpPr>
          <p:cNvPr id="14" name="Rectangle: Rounded Corners 20">
            <a:extLst>
              <a:ext uri="{FF2B5EF4-FFF2-40B4-BE49-F238E27FC236}">
                <a16:creationId xmlns="" xmlns:a16="http://schemas.microsoft.com/office/drawing/2014/main" id="{55232225-9D6C-43FA-ACB3-DC0C704C8BAA}"/>
              </a:ext>
            </a:extLst>
          </p:cNvPr>
          <p:cNvSpPr/>
          <p:nvPr/>
        </p:nvSpPr>
        <p:spPr>
          <a:xfrm>
            <a:off x="2545428" y="2866610"/>
            <a:ext cx="82550" cy="821259"/>
          </a:xfrm>
          <a:prstGeom prst="roundRect">
            <a:avLst>
              <a:gd name="adj" fmla="val 50000"/>
            </a:avLst>
          </a:prstGeom>
          <a:solidFill>
            <a:srgbClr val="007A7D">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ndParaRPr>
          </a:p>
        </p:txBody>
      </p:sp>
      <p:sp>
        <p:nvSpPr>
          <p:cNvPr id="15" name="Rectangle 22">
            <a:extLst>
              <a:ext uri="{FF2B5EF4-FFF2-40B4-BE49-F238E27FC236}">
                <a16:creationId xmlns="" xmlns:a16="http://schemas.microsoft.com/office/drawing/2014/main" id="{60F60EF9-D04B-4D45-B6CC-6230FB64F054}"/>
              </a:ext>
            </a:extLst>
          </p:cNvPr>
          <p:cNvSpPr/>
          <p:nvPr/>
        </p:nvSpPr>
        <p:spPr>
          <a:xfrm>
            <a:off x="1931705" y="2418047"/>
            <a:ext cx="1324493" cy="66737"/>
          </a:xfrm>
          <a:prstGeom prst="rect">
            <a:avLst/>
          </a:prstGeom>
          <a:solidFill>
            <a:srgbClr val="007A7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ndParaRPr>
          </a:p>
        </p:txBody>
      </p:sp>
      <p:sp>
        <p:nvSpPr>
          <p:cNvPr id="16" name="Rectangle 27">
            <a:extLst>
              <a:ext uri="{FF2B5EF4-FFF2-40B4-BE49-F238E27FC236}">
                <a16:creationId xmlns="" xmlns:a16="http://schemas.microsoft.com/office/drawing/2014/main" id="{CA7E7BDC-0FE8-4FBC-BFB2-886DA2ECCD16}"/>
              </a:ext>
            </a:extLst>
          </p:cNvPr>
          <p:cNvSpPr/>
          <p:nvPr/>
        </p:nvSpPr>
        <p:spPr>
          <a:xfrm>
            <a:off x="1936909" y="2850026"/>
            <a:ext cx="1324493" cy="66737"/>
          </a:xfrm>
          <a:prstGeom prst="rect">
            <a:avLst/>
          </a:prstGeom>
          <a:solidFill>
            <a:srgbClr val="007A7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ndParaRPr>
          </a:p>
        </p:txBody>
      </p:sp>
      <p:sp>
        <p:nvSpPr>
          <p:cNvPr id="17" name="Rectangle 28">
            <a:extLst>
              <a:ext uri="{FF2B5EF4-FFF2-40B4-BE49-F238E27FC236}">
                <a16:creationId xmlns="" xmlns:a16="http://schemas.microsoft.com/office/drawing/2014/main" id="{79D279D1-58E0-4FA5-AC78-9B45B7956430}"/>
              </a:ext>
            </a:extLst>
          </p:cNvPr>
          <p:cNvSpPr/>
          <p:nvPr/>
        </p:nvSpPr>
        <p:spPr>
          <a:xfrm>
            <a:off x="8470110" y="4128318"/>
            <a:ext cx="1324493" cy="66737"/>
          </a:xfrm>
          <a:prstGeom prst="rect">
            <a:avLst/>
          </a:prstGeom>
          <a:solidFill>
            <a:srgbClr val="C2C9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ndParaRPr>
          </a:p>
        </p:txBody>
      </p:sp>
      <p:sp>
        <p:nvSpPr>
          <p:cNvPr id="18" name="Rectangle 31">
            <a:extLst>
              <a:ext uri="{FF2B5EF4-FFF2-40B4-BE49-F238E27FC236}">
                <a16:creationId xmlns="" xmlns:a16="http://schemas.microsoft.com/office/drawing/2014/main" id="{C1361391-0CBD-4CF8-834E-3B0A825D1CFF}"/>
              </a:ext>
            </a:extLst>
          </p:cNvPr>
          <p:cNvSpPr/>
          <p:nvPr/>
        </p:nvSpPr>
        <p:spPr>
          <a:xfrm>
            <a:off x="8470110" y="4524277"/>
            <a:ext cx="1324493" cy="66737"/>
          </a:xfrm>
          <a:prstGeom prst="rect">
            <a:avLst/>
          </a:prstGeom>
          <a:solidFill>
            <a:srgbClr val="C2C9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ndParaRPr>
          </a:p>
        </p:txBody>
      </p:sp>
      <p:sp>
        <p:nvSpPr>
          <p:cNvPr id="19" name="Rectangle 32">
            <a:extLst>
              <a:ext uri="{FF2B5EF4-FFF2-40B4-BE49-F238E27FC236}">
                <a16:creationId xmlns="" xmlns:a16="http://schemas.microsoft.com/office/drawing/2014/main" id="{2A5041F9-6CEF-4A5E-A6DF-7C5CD0ED4263}"/>
              </a:ext>
            </a:extLst>
          </p:cNvPr>
          <p:cNvSpPr/>
          <p:nvPr/>
        </p:nvSpPr>
        <p:spPr>
          <a:xfrm>
            <a:off x="6819987" y="3638458"/>
            <a:ext cx="1324493" cy="66737"/>
          </a:xfrm>
          <a:prstGeom prst="rect">
            <a:avLst/>
          </a:prstGeom>
          <a:solidFill>
            <a:srgbClr val="42AFB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ndParaRPr>
          </a:p>
        </p:txBody>
      </p:sp>
      <p:sp>
        <p:nvSpPr>
          <p:cNvPr id="20" name="Rectangle 35">
            <a:extLst>
              <a:ext uri="{FF2B5EF4-FFF2-40B4-BE49-F238E27FC236}">
                <a16:creationId xmlns="" xmlns:a16="http://schemas.microsoft.com/office/drawing/2014/main" id="{4A26F89D-F038-4EB2-9378-A7A45A572EFB}"/>
              </a:ext>
            </a:extLst>
          </p:cNvPr>
          <p:cNvSpPr/>
          <p:nvPr/>
        </p:nvSpPr>
        <p:spPr>
          <a:xfrm>
            <a:off x="6819987" y="4022358"/>
            <a:ext cx="1324493" cy="66737"/>
          </a:xfrm>
          <a:prstGeom prst="rect">
            <a:avLst/>
          </a:prstGeom>
          <a:solidFill>
            <a:srgbClr val="42AFB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ndParaRPr>
          </a:p>
        </p:txBody>
      </p:sp>
      <p:sp>
        <p:nvSpPr>
          <p:cNvPr id="21" name="Rectangle 36">
            <a:extLst>
              <a:ext uri="{FF2B5EF4-FFF2-40B4-BE49-F238E27FC236}">
                <a16:creationId xmlns="" xmlns:a16="http://schemas.microsoft.com/office/drawing/2014/main" id="{B50EBAE6-1DF9-485B-9020-DF3BD1609834}"/>
              </a:ext>
            </a:extLst>
          </p:cNvPr>
          <p:cNvSpPr/>
          <p:nvPr/>
        </p:nvSpPr>
        <p:spPr>
          <a:xfrm>
            <a:off x="5205852" y="3163416"/>
            <a:ext cx="1324493" cy="66737"/>
          </a:xfrm>
          <a:prstGeom prst="rect">
            <a:avLst/>
          </a:prstGeom>
          <a:solidFill>
            <a:srgbClr val="CB1B4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ndParaRPr>
          </a:p>
        </p:txBody>
      </p:sp>
      <p:sp>
        <p:nvSpPr>
          <p:cNvPr id="22" name="Rectangle 39">
            <a:extLst>
              <a:ext uri="{FF2B5EF4-FFF2-40B4-BE49-F238E27FC236}">
                <a16:creationId xmlns="" xmlns:a16="http://schemas.microsoft.com/office/drawing/2014/main" id="{52FBA1A1-12B0-44EF-9821-ECC6AC55077A}"/>
              </a:ext>
            </a:extLst>
          </p:cNvPr>
          <p:cNvSpPr/>
          <p:nvPr/>
        </p:nvSpPr>
        <p:spPr>
          <a:xfrm>
            <a:off x="5205852" y="3550732"/>
            <a:ext cx="1324493" cy="66737"/>
          </a:xfrm>
          <a:prstGeom prst="rect">
            <a:avLst/>
          </a:prstGeom>
          <a:solidFill>
            <a:srgbClr val="CB1B4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ndParaRPr>
          </a:p>
        </p:txBody>
      </p:sp>
      <p:sp>
        <p:nvSpPr>
          <p:cNvPr id="23" name="Rectangle 40">
            <a:extLst>
              <a:ext uri="{FF2B5EF4-FFF2-40B4-BE49-F238E27FC236}">
                <a16:creationId xmlns="" xmlns:a16="http://schemas.microsoft.com/office/drawing/2014/main" id="{F11112B9-4A31-4347-8469-FDF9915458A3}"/>
              </a:ext>
            </a:extLst>
          </p:cNvPr>
          <p:cNvSpPr/>
          <p:nvPr/>
        </p:nvSpPr>
        <p:spPr>
          <a:xfrm>
            <a:off x="3563366" y="2700166"/>
            <a:ext cx="1324493" cy="66737"/>
          </a:xfrm>
          <a:prstGeom prst="rect">
            <a:avLst/>
          </a:prstGeom>
          <a:solidFill>
            <a:srgbClr val="FCB4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ndParaRPr>
          </a:p>
        </p:txBody>
      </p:sp>
      <p:sp>
        <p:nvSpPr>
          <p:cNvPr id="24" name="TextBox 41">
            <a:extLst>
              <a:ext uri="{FF2B5EF4-FFF2-40B4-BE49-F238E27FC236}">
                <a16:creationId xmlns="" xmlns:a16="http://schemas.microsoft.com/office/drawing/2014/main" id="{FAC8765F-89B7-4019-8534-50B61C6CD2E1}"/>
              </a:ext>
            </a:extLst>
          </p:cNvPr>
          <p:cNvSpPr txBox="1"/>
          <p:nvPr/>
        </p:nvSpPr>
        <p:spPr>
          <a:xfrm>
            <a:off x="3436460" y="2850026"/>
            <a:ext cx="1667948" cy="246221"/>
          </a:xfrm>
          <a:prstGeom prst="rect">
            <a:avLst/>
          </a:prstGeom>
          <a:noFill/>
        </p:spPr>
        <p:txBody>
          <a:bodyPr wrap="square" rtlCol="0">
            <a:spAutoFit/>
          </a:bodyPr>
          <a:lstStyle/>
          <a:p>
            <a:pPr algn="just" fontAlgn="auto">
              <a:spcBef>
                <a:spcPts val="0"/>
              </a:spcBef>
              <a:spcAft>
                <a:spcPts val="0"/>
              </a:spcAft>
              <a:defRPr/>
            </a:pPr>
            <a:r>
              <a:rPr lang="tr-TR" sz="1000" b="1" dirty="0">
                <a:solidFill>
                  <a:srgbClr val="282F39"/>
                </a:solidFill>
                <a:latin typeface="Times New Roman" panose="02020603050405020304" pitchFamily="18" charset="0"/>
                <a:cs typeface="Times New Roman" panose="02020603050405020304" pitchFamily="18" charset="0"/>
              </a:rPr>
              <a:t>ELEKTROOKSİDASYON</a:t>
            </a:r>
            <a:endParaRPr lang="en-GB" sz="1000" b="1" dirty="0">
              <a:solidFill>
                <a:srgbClr val="282F39"/>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25" name="Rectangle 43">
            <a:extLst>
              <a:ext uri="{FF2B5EF4-FFF2-40B4-BE49-F238E27FC236}">
                <a16:creationId xmlns="" xmlns:a16="http://schemas.microsoft.com/office/drawing/2014/main" id="{A8295272-B5DC-4F04-8E7D-A08793F897F0}"/>
              </a:ext>
            </a:extLst>
          </p:cNvPr>
          <p:cNvSpPr/>
          <p:nvPr/>
        </p:nvSpPr>
        <p:spPr>
          <a:xfrm>
            <a:off x="3555653" y="3149865"/>
            <a:ext cx="1324493" cy="66737"/>
          </a:xfrm>
          <a:prstGeom prst="rect">
            <a:avLst/>
          </a:prstGeom>
          <a:solidFill>
            <a:srgbClr val="FCB4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ndParaRPr>
          </a:p>
        </p:txBody>
      </p:sp>
      <p:sp>
        <p:nvSpPr>
          <p:cNvPr id="26" name="TextBox 41">
            <a:extLst>
              <a:ext uri="{FF2B5EF4-FFF2-40B4-BE49-F238E27FC236}">
                <a16:creationId xmlns="" xmlns:a16="http://schemas.microsoft.com/office/drawing/2014/main" id="{FAC8765F-89B7-4019-8534-50B61C6CD2E1}"/>
              </a:ext>
            </a:extLst>
          </p:cNvPr>
          <p:cNvSpPr txBox="1"/>
          <p:nvPr/>
        </p:nvSpPr>
        <p:spPr>
          <a:xfrm>
            <a:off x="1711752" y="2529736"/>
            <a:ext cx="2203993" cy="246221"/>
          </a:xfrm>
          <a:prstGeom prst="rect">
            <a:avLst/>
          </a:prstGeom>
          <a:noFill/>
        </p:spPr>
        <p:txBody>
          <a:bodyPr wrap="square" rtlCol="0">
            <a:spAutoFit/>
          </a:bodyPr>
          <a:lstStyle/>
          <a:p>
            <a:pPr algn="just" fontAlgn="auto">
              <a:spcBef>
                <a:spcPts val="0"/>
              </a:spcBef>
              <a:spcAft>
                <a:spcPts val="0"/>
              </a:spcAft>
              <a:defRPr/>
            </a:pPr>
            <a:r>
              <a:rPr lang="tr-TR" sz="1000" b="1" dirty="0">
                <a:solidFill>
                  <a:srgbClr val="282F39"/>
                </a:solidFill>
                <a:latin typeface="Times New Roman" panose="02020603050405020304" pitchFamily="18" charset="0"/>
                <a:cs typeface="Times New Roman" panose="02020603050405020304" pitchFamily="18" charset="0"/>
              </a:rPr>
              <a:t>ELEKTROKOAGÜLASYON</a:t>
            </a:r>
            <a:endParaRPr lang="en-GB" sz="1000" b="1" dirty="0">
              <a:solidFill>
                <a:srgbClr val="282F39"/>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27" name="TextBox 41">
            <a:extLst>
              <a:ext uri="{FF2B5EF4-FFF2-40B4-BE49-F238E27FC236}">
                <a16:creationId xmlns="" xmlns:a16="http://schemas.microsoft.com/office/drawing/2014/main" id="{FAC8765F-89B7-4019-8534-50B61C6CD2E1}"/>
              </a:ext>
            </a:extLst>
          </p:cNvPr>
          <p:cNvSpPr txBox="1"/>
          <p:nvPr/>
        </p:nvSpPr>
        <p:spPr>
          <a:xfrm>
            <a:off x="5077827" y="3255457"/>
            <a:ext cx="1614135" cy="246221"/>
          </a:xfrm>
          <a:prstGeom prst="rect">
            <a:avLst/>
          </a:prstGeom>
          <a:noFill/>
        </p:spPr>
        <p:txBody>
          <a:bodyPr wrap="square" rtlCol="0">
            <a:spAutoFit/>
          </a:bodyPr>
          <a:lstStyle/>
          <a:p>
            <a:pPr algn="just" fontAlgn="auto">
              <a:spcBef>
                <a:spcPts val="0"/>
              </a:spcBef>
              <a:spcAft>
                <a:spcPts val="0"/>
              </a:spcAft>
              <a:defRPr/>
            </a:pPr>
            <a:r>
              <a:rPr lang="tr-TR" sz="1000" b="1" dirty="0">
                <a:solidFill>
                  <a:srgbClr val="282F39"/>
                </a:solidFill>
                <a:latin typeface="Times New Roman" panose="02020603050405020304" pitchFamily="18" charset="0"/>
                <a:cs typeface="Times New Roman" panose="02020603050405020304" pitchFamily="18" charset="0"/>
              </a:rPr>
              <a:t>ELEKTROFLOTASYON</a:t>
            </a:r>
            <a:endParaRPr lang="en-GB" sz="1000" b="1" dirty="0">
              <a:solidFill>
                <a:srgbClr val="282F39"/>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28" name="TextBox 41">
            <a:extLst>
              <a:ext uri="{FF2B5EF4-FFF2-40B4-BE49-F238E27FC236}">
                <a16:creationId xmlns="" xmlns:a16="http://schemas.microsoft.com/office/drawing/2014/main" id="{FAC8765F-89B7-4019-8534-50B61C6CD2E1}"/>
              </a:ext>
            </a:extLst>
          </p:cNvPr>
          <p:cNvSpPr txBox="1"/>
          <p:nvPr/>
        </p:nvSpPr>
        <p:spPr>
          <a:xfrm>
            <a:off x="6819987" y="3742631"/>
            <a:ext cx="1448323" cy="253916"/>
          </a:xfrm>
          <a:prstGeom prst="rect">
            <a:avLst/>
          </a:prstGeom>
          <a:noFill/>
        </p:spPr>
        <p:txBody>
          <a:bodyPr wrap="square" rtlCol="0">
            <a:spAutoFit/>
          </a:bodyPr>
          <a:lstStyle/>
          <a:p>
            <a:pPr algn="just" fontAlgn="auto">
              <a:spcBef>
                <a:spcPts val="0"/>
              </a:spcBef>
              <a:spcAft>
                <a:spcPts val="0"/>
              </a:spcAft>
              <a:defRPr/>
            </a:pPr>
            <a:r>
              <a:rPr lang="tr-TR" sz="1000" b="1" dirty="0">
                <a:solidFill>
                  <a:srgbClr val="282F39"/>
                </a:solidFill>
                <a:latin typeface="Times New Roman" panose="02020603050405020304" pitchFamily="18" charset="0"/>
                <a:cs typeface="Times New Roman" panose="02020603050405020304" pitchFamily="18" charset="0"/>
              </a:rPr>
              <a:t>ELEKTRODİYALİZ</a:t>
            </a:r>
            <a:endParaRPr lang="en-GB" sz="1000" b="1" dirty="0">
              <a:solidFill>
                <a:srgbClr val="282F39"/>
              </a:solidFill>
              <a:latin typeface="Times New Roman" panose="02020603050405020304" pitchFamily="18" charset="0"/>
              <a:ea typeface="Noto Sans" panose="020B0502040504020204" pitchFamily="34"/>
              <a:cs typeface="Times New Roman" panose="02020603050405020304" pitchFamily="18" charset="0"/>
            </a:endParaRPr>
          </a:p>
        </p:txBody>
      </p:sp>
      <p:sp>
        <p:nvSpPr>
          <p:cNvPr id="29" name="TextBox 41">
            <a:extLst>
              <a:ext uri="{FF2B5EF4-FFF2-40B4-BE49-F238E27FC236}">
                <a16:creationId xmlns="" xmlns:a16="http://schemas.microsoft.com/office/drawing/2014/main" id="{FAC8765F-89B7-4019-8534-50B61C6CD2E1}"/>
              </a:ext>
            </a:extLst>
          </p:cNvPr>
          <p:cNvSpPr txBox="1"/>
          <p:nvPr/>
        </p:nvSpPr>
        <p:spPr>
          <a:xfrm>
            <a:off x="8472767" y="4224951"/>
            <a:ext cx="1336726" cy="253916"/>
          </a:xfrm>
          <a:prstGeom prst="rect">
            <a:avLst/>
          </a:prstGeom>
          <a:noFill/>
        </p:spPr>
        <p:txBody>
          <a:bodyPr wrap="square" rtlCol="0">
            <a:spAutoFit/>
          </a:bodyPr>
          <a:lstStyle/>
          <a:p>
            <a:pPr algn="just" fontAlgn="auto">
              <a:spcBef>
                <a:spcPts val="0"/>
              </a:spcBef>
              <a:spcAft>
                <a:spcPts val="0"/>
              </a:spcAft>
              <a:defRPr/>
            </a:pPr>
            <a:r>
              <a:rPr lang="tr-TR" sz="1000" b="1" dirty="0">
                <a:solidFill>
                  <a:srgbClr val="282F39"/>
                </a:solidFill>
                <a:latin typeface="Times New Roman" panose="02020603050405020304" pitchFamily="18" charset="0"/>
                <a:cs typeface="Times New Roman" panose="02020603050405020304" pitchFamily="18" charset="0"/>
              </a:rPr>
              <a:t>ELEKTROFOREZ</a:t>
            </a:r>
            <a:endParaRPr lang="en-GB" sz="1000" b="1" dirty="0">
              <a:solidFill>
                <a:srgbClr val="282F39"/>
              </a:solidFill>
              <a:latin typeface="Times New Roman" panose="02020603050405020304" pitchFamily="18" charset="0"/>
              <a:ea typeface="Noto Sans" panose="020B0502040504020204" pitchFamily="34"/>
              <a:cs typeface="Times New Roman" panose="02020603050405020304" pitchFamily="18" charset="0"/>
            </a:endParaRPr>
          </a:p>
        </p:txBody>
      </p:sp>
    </p:spTree>
    <p:extLst>
      <p:ext uri="{BB962C8B-B14F-4D97-AF65-F5344CB8AC3E}">
        <p14:creationId xmlns:p14="http://schemas.microsoft.com/office/powerpoint/2010/main" val="2894029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extLst>
              <a:ext uri="{28A0092B-C50C-407E-A947-70E740481C1C}">
                <a14:useLocalDpi xmlns:a14="http://schemas.microsoft.com/office/drawing/2010/main" val="0"/>
              </a:ext>
            </a:extLst>
          </a:blip>
          <a:srcRect b="4544"/>
          <a:stretch/>
        </p:blipFill>
        <p:spPr>
          <a:xfrm>
            <a:off x="2215166" y="414259"/>
            <a:ext cx="8308091" cy="59479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82671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cap="none" dirty="0" smtClean="0">
                <a:solidFill>
                  <a:schemeClr val="tx1"/>
                </a:solidFill>
                <a:latin typeface="Book Antiqua" panose="02040602050305030304" pitchFamily="18" charset="0"/>
              </a:rPr>
              <a:t>Tablo 1. Bazı </a:t>
            </a:r>
            <a:r>
              <a:rPr lang="tr-TR" cap="none" dirty="0" err="1" smtClean="0">
                <a:solidFill>
                  <a:schemeClr val="tx1"/>
                </a:solidFill>
                <a:latin typeface="Book Antiqua" panose="02040602050305030304" pitchFamily="18" charset="0"/>
              </a:rPr>
              <a:t>Oksidanların</a:t>
            </a:r>
            <a:r>
              <a:rPr lang="tr-TR" cap="none" dirty="0" smtClean="0">
                <a:solidFill>
                  <a:schemeClr val="tx1"/>
                </a:solidFill>
                <a:latin typeface="Book Antiqua" panose="02040602050305030304" pitchFamily="18" charset="0"/>
              </a:rPr>
              <a:t> Standart </a:t>
            </a:r>
            <a:r>
              <a:rPr lang="tr-TR" cap="none" dirty="0" err="1" smtClean="0">
                <a:solidFill>
                  <a:schemeClr val="tx1"/>
                </a:solidFill>
                <a:latin typeface="Book Antiqua" panose="02040602050305030304" pitchFamily="18" charset="0"/>
              </a:rPr>
              <a:t>Oksidasyon</a:t>
            </a:r>
            <a:r>
              <a:rPr lang="tr-TR" cap="none" dirty="0" smtClean="0">
                <a:solidFill>
                  <a:schemeClr val="tx1"/>
                </a:solidFill>
                <a:latin typeface="Book Antiqua" panose="02040602050305030304" pitchFamily="18" charset="0"/>
              </a:rPr>
              <a:t> Prosesleri</a:t>
            </a:r>
            <a:endParaRPr lang="tr-TR" cap="none" dirty="0">
              <a:solidFill>
                <a:schemeClr val="tx1"/>
              </a:solidFill>
              <a:latin typeface="Book Antiqua" panose="02040602050305030304" pitchFamily="18"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7001" y="2202287"/>
            <a:ext cx="6871133" cy="3182419"/>
          </a:xfrm>
        </p:spPr>
      </p:pic>
    </p:spTree>
    <p:extLst>
      <p:ext uri="{BB962C8B-B14F-4D97-AF65-F5344CB8AC3E}">
        <p14:creationId xmlns:p14="http://schemas.microsoft.com/office/powerpoint/2010/main" val="1151392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16798" y="702155"/>
            <a:ext cx="11029616" cy="1013800"/>
          </a:xfrm>
        </p:spPr>
        <p:txBody>
          <a:bodyPr>
            <a:noAutofit/>
          </a:bodyPr>
          <a:lstStyle/>
          <a:p>
            <a:pPr algn="just"/>
            <a:r>
              <a:rPr lang="tr-TR" sz="2000" b="1" cap="none" dirty="0">
                <a:solidFill>
                  <a:schemeClr val="tx1"/>
                </a:solidFill>
                <a:latin typeface="Constantia" panose="02030602050306030303" pitchFamily="18" charset="0"/>
              </a:rPr>
              <a:t>B</a:t>
            </a:r>
            <a:r>
              <a:rPr lang="tr-TR" sz="2000" b="1" cap="none" dirty="0" smtClean="0">
                <a:solidFill>
                  <a:schemeClr val="tx1"/>
                </a:solidFill>
                <a:latin typeface="Constantia" panose="02030602050306030303" pitchFamily="18" charset="0"/>
              </a:rPr>
              <a:t>u çalışmanın amacı</a:t>
            </a:r>
            <a:r>
              <a:rPr lang="tr-TR" sz="2000" cap="none" dirty="0" smtClean="0">
                <a:solidFill>
                  <a:schemeClr val="tx1"/>
                </a:solidFill>
                <a:latin typeface="Constantia" panose="02030602050306030303" pitchFamily="18" charset="0"/>
              </a:rPr>
              <a:t>, pestisitlerin işlenmesine yönelik elektrokimyasal işlemlerin avantajları ve dezavantajları dahil olmak üzere, yeni çalışmalara kısa bir genel bakış sağlamak ve bu alandaki bu teknolojilerin geleceği hakkında yeni bilgiler sağlamaktır.</a:t>
            </a:r>
            <a:endParaRPr lang="tr-TR" sz="2000" cap="none" dirty="0">
              <a:solidFill>
                <a:schemeClr val="tx1"/>
              </a:solidFill>
              <a:latin typeface="Constantia" panose="02030602050306030303" pitchFamily="18" charset="0"/>
            </a:endParaRPr>
          </a:p>
        </p:txBody>
      </p:sp>
      <p:pic>
        <p:nvPicPr>
          <p:cNvPr id="1026" name="Picture 2" descr="C:\Users\Eylül Çetinkaya\Downloads\Fig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5509" y="1967890"/>
            <a:ext cx="4149969" cy="4506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82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Kar Payı">
  <a:themeElements>
    <a:clrScheme name="Özel 37">
      <a:dk1>
        <a:sysClr val="windowText" lastClr="000000"/>
      </a:dk1>
      <a:lt1>
        <a:sysClr val="window" lastClr="FFFFFF"/>
      </a:lt1>
      <a:dk2>
        <a:srgbClr val="3D3D3D"/>
      </a:dk2>
      <a:lt2>
        <a:srgbClr val="EBEBEB"/>
      </a:lt2>
      <a:accent1>
        <a:srgbClr val="FFFFCC"/>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Kar Payı</Template>
  <TotalTime>901</TotalTime>
  <Words>1216</Words>
  <Application>Microsoft Office PowerPoint</Application>
  <PresentationFormat>Geniş ekran</PresentationFormat>
  <Paragraphs>61</Paragraphs>
  <Slides>24</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24</vt:i4>
      </vt:variant>
    </vt:vector>
  </HeadingPairs>
  <TitlesOfParts>
    <vt:vector size="34" baseType="lpstr">
      <vt:lpstr>Arial</vt:lpstr>
      <vt:lpstr>Book Antiqua</vt:lpstr>
      <vt:lpstr>Bookman Old Style</vt:lpstr>
      <vt:lpstr>Calibri</vt:lpstr>
      <vt:lpstr>Constantia</vt:lpstr>
      <vt:lpstr>Gill Sans MT</vt:lpstr>
      <vt:lpstr>Noto Sans</vt:lpstr>
      <vt:lpstr>Times New Roman</vt:lpstr>
      <vt:lpstr>Wingdings 2</vt:lpstr>
      <vt:lpstr>Kar Payı</vt:lpstr>
      <vt:lpstr>ERCİYES ÜNİVERSİTESİ FEN BİLİMLERİ ENSTİTÜSÜ  ÇEVRE MÜHENDİSLİĞİ ANA BİLİM DALI   ZİRAİ ATIKSULARIN YÖNETİMİ VE KONTROLÜ  </vt:lpstr>
      <vt:lpstr>İçİndekİler</vt:lpstr>
      <vt:lpstr>Pestİsİtlerİn gİderİlmesİ İçİn elektrokİmyasal teknolojİler </vt:lpstr>
      <vt:lpstr>PowerPoint Sunusu</vt:lpstr>
      <vt:lpstr>PowerPoint Sunusu</vt:lpstr>
      <vt:lpstr>PowerPoint Sunusu</vt:lpstr>
      <vt:lpstr>PowerPoint Sunusu</vt:lpstr>
      <vt:lpstr>Tablo 1. Bazı Oksidanların Standart Oksidasyon Prosesleri</vt:lpstr>
      <vt:lpstr>Bu çalışmanın amacı, pestisitlerin işlenmesine yönelik elektrokimyasal işlemlerin avantajları ve dezavantajları dahil olmak üzere, yeni çalışmalara kısa bir genel bakış sağlamak ve bu alandaki bu teknolojilerin geleceği hakkında yeni bilgiler sağlamaktır.</vt:lpstr>
      <vt:lpstr>PowerPoint Sunusu</vt:lpstr>
      <vt:lpstr>PowerPoint Sunusu</vt:lpstr>
      <vt:lpstr>PowerPoint Sunusu</vt:lpstr>
      <vt:lpstr>Pestİsİtlerİn gİderİmİ İçİn hangİ elektrokİmyasal teknolojİler kullanIlIyor? </vt:lpstr>
      <vt:lpstr>PowerPoint Sunusu</vt:lpstr>
      <vt:lpstr>PowerPoint Sunusu</vt:lpstr>
      <vt:lpstr>Pestİsİtlerİn suda arItIlmasI İçİn uygulamalar</vt:lpstr>
      <vt:lpstr>PowerPoint Sunusu</vt:lpstr>
      <vt:lpstr>PowerPoint Sunusu</vt:lpstr>
      <vt:lpstr>PowerPoint Sunusu</vt:lpstr>
      <vt:lpstr>PowerPoint Sunusu</vt:lpstr>
      <vt:lpstr>PowerPoint Sunusu</vt:lpstr>
      <vt:lpstr>Pestİsİtlerİn toprakta gİderİlmesİne  yönelİk uygulamalar </vt:lpstr>
      <vt:lpstr>SONUÇLAR</vt:lpstr>
      <vt:lpstr>KAYNAKÇA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ERCİYES ÜNİVERSİTESİ FEN BİLİMLERİ ENSTİTÜSÜ  ÇEVRE MÜHENDİSLİĞİ ANA BİLİM DALI</dc:title>
  <dc:creator>EYLÜL ÇETİNKAYA</dc:creator>
  <cp:lastModifiedBy>EYLÜL ÇETİNKAYA</cp:lastModifiedBy>
  <cp:revision>90</cp:revision>
  <dcterms:created xsi:type="dcterms:W3CDTF">2021-04-03T11:44:01Z</dcterms:created>
  <dcterms:modified xsi:type="dcterms:W3CDTF">2021-04-08T16:58:02Z</dcterms:modified>
</cp:coreProperties>
</file>