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310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80" r:id="rId29"/>
    <p:sldId id="279" r:id="rId30"/>
    <p:sldId id="311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90" r:id="rId40"/>
    <p:sldId id="289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12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1253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61" Type="http://schemas.openxmlformats.org/officeDocument/2006/relationships/presProps" Target="presProp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27.02.2020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27.02.2020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27.02.2020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27.02.2020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9449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27.02.2020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0862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27.02.2020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2246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27.02.2020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4148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27.02.2020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670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27.02.2020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3129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27.02.2020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6229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27.02.2020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738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27.02.2020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27.02.2020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2884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27.02.2020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2953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27.02.2020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2249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27.02.2020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034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27.02.2020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5422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27.02.2020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5752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27.02.2020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1477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27.02.2020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2962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27.02.2020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4681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27.02.2020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334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27.02.2020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27.02.2020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3302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27.02.2020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7211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27.02.2020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2848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27.02.2020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4143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27.02.2020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1898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27.02.2020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3360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27.02.2020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3473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27.02.2020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9769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27.02.2020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9784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27.02.2020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625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27.02.2020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27.02.2020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8240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27.02.2020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3148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27.02.2020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3012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27.02.2020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2253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27.02.2020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646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27.02.2020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27.02.2020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27.02.2020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27.02.2020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27.02.2020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27.02.2020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27.02.2020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001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27.02.2020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535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27.02.2020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696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467544" y="1988840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TEKNİK RESİME GİRİŞ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691952" y="3460938"/>
            <a:ext cx="7696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Doç. Dr. Ömür GÖKKUŞ</a:t>
            </a:r>
            <a:endParaRPr lang="tr-TR" sz="2000" b="1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687760" y="5045114"/>
            <a:ext cx="7696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Mart 2020</a:t>
            </a:r>
            <a:endParaRPr lang="tr-TR" sz="2000" b="1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89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60848"/>
            <a:ext cx="84391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467544" y="836712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PERGELLER</a:t>
            </a:r>
            <a:endParaRPr lang="tr-TR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57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29" y="1916832"/>
            <a:ext cx="3729286" cy="1941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467544" y="836712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ŞABLONLAR</a:t>
            </a:r>
            <a:endParaRPr lang="tr-TR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58552"/>
            <a:ext cx="3710289" cy="2335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629149"/>
            <a:ext cx="4151362" cy="1585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157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988840"/>
            <a:ext cx="5159702" cy="2467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467544" y="836712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ÇİZİM KALEMLERİ</a:t>
            </a:r>
            <a:endParaRPr lang="tr-TR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57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251520" y="2700209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ÇİZİM KAĞITLARI</a:t>
            </a:r>
            <a:endParaRPr lang="tr-TR" sz="32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57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95536" y="1064925"/>
            <a:ext cx="84249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1600" dirty="0">
                <a:latin typeface="Cambria" panose="02040503050406030204" pitchFamily="18" charset="0"/>
                <a:ea typeface="Cambria" panose="02040503050406030204" pitchFamily="18" charset="0"/>
              </a:rPr>
              <a:t>Saydam  olmayan  resim  kâğıdı:  Beyaz  renkte,  sert  ve  yırtılmaya  </a:t>
            </a:r>
            <a:r>
              <a:rPr lang="tr-TR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karşı dayanıklı  </a:t>
            </a:r>
            <a:r>
              <a:rPr lang="tr-TR" sz="1600" dirty="0">
                <a:latin typeface="Cambria" panose="02040503050406030204" pitchFamily="18" charset="0"/>
                <a:ea typeface="Cambria" panose="02040503050406030204" pitchFamily="18" charset="0"/>
              </a:rPr>
              <a:t>kâğıtlardır.  </a:t>
            </a:r>
            <a:r>
              <a:rPr lang="tr-TR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Kurşun  </a:t>
            </a:r>
            <a:r>
              <a:rPr lang="tr-TR" sz="1600" dirty="0">
                <a:latin typeface="Cambria" panose="02040503050406030204" pitchFamily="18" charset="0"/>
                <a:ea typeface="Cambria" panose="02040503050406030204" pitchFamily="18" charset="0"/>
              </a:rPr>
              <a:t>kalemle  iyi  çizim  yapılmasına  imkân  veren,  iz </a:t>
            </a:r>
            <a:r>
              <a:rPr lang="tr-TR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bırakmadan </a:t>
            </a:r>
            <a:r>
              <a:rPr lang="tr-TR" sz="1600" dirty="0">
                <a:latin typeface="Cambria" panose="02040503050406030204" pitchFamily="18" charset="0"/>
                <a:ea typeface="Cambria" panose="02040503050406030204" pitchFamily="18" charset="0"/>
              </a:rPr>
              <a:t>silinebilen kâğıtlardır</a:t>
            </a:r>
            <a:r>
              <a:rPr lang="tr-TR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endParaRPr lang="tr-TR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tr-TR" sz="1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Aydınger</a:t>
            </a:r>
            <a:r>
              <a:rPr lang="tr-TR" sz="16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tr-TR" sz="1600" dirty="0">
                <a:latin typeface="Cambria" panose="02040503050406030204" pitchFamily="18" charset="0"/>
                <a:ea typeface="Cambria" panose="02040503050406030204" pitchFamily="18" charset="0"/>
              </a:rPr>
              <a:t> Bu  kâğıtlara  genellikle  kopyası  çıkarılarak  çoğaltılacak  resimler </a:t>
            </a:r>
            <a:r>
              <a:rPr lang="tr-TR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çizilir</a:t>
            </a:r>
            <a:r>
              <a:rPr lang="tr-TR" sz="1600" dirty="0">
                <a:latin typeface="Cambria" panose="02040503050406030204" pitchFamily="18" charset="0"/>
                <a:ea typeface="Cambria" panose="02040503050406030204" pitchFamily="18" charset="0"/>
              </a:rPr>
              <a:t>. Genellikle saydam olmayan resim kâğıdına </a:t>
            </a:r>
            <a:r>
              <a:rPr lang="tr-TR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kurşun </a:t>
            </a:r>
            <a:r>
              <a:rPr lang="tr-TR" sz="1600" dirty="0">
                <a:latin typeface="Cambria" panose="02040503050406030204" pitchFamily="18" charset="0"/>
                <a:ea typeface="Cambria" panose="02040503050406030204" pitchFamily="18" charset="0"/>
              </a:rPr>
              <a:t>kalemle çizilen </a:t>
            </a:r>
            <a:r>
              <a:rPr lang="tr-TR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resim, aydıngere  </a:t>
            </a:r>
            <a:r>
              <a:rPr lang="tr-TR" sz="1600" dirty="0">
                <a:latin typeface="Cambria" panose="02040503050406030204" pitchFamily="18" charset="0"/>
                <a:ea typeface="Cambria" panose="02040503050406030204" pitchFamily="18" charset="0"/>
              </a:rPr>
              <a:t>kopya  edilir.  Bu  yüzden  aydınger  kâğıtları  alttaki  resmi  en  ince </a:t>
            </a:r>
            <a:r>
              <a:rPr lang="tr-TR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ayrıntısına  </a:t>
            </a:r>
            <a:r>
              <a:rPr lang="tr-TR" sz="1600" dirty="0">
                <a:latin typeface="Cambria" panose="02040503050406030204" pitchFamily="18" charset="0"/>
                <a:ea typeface="Cambria" panose="02040503050406030204" pitchFamily="18" charset="0"/>
              </a:rPr>
              <a:t>kadar  gösterecek  saydamlıkta  olmalıdır.  Bu  kâğıtlara  ozalit </a:t>
            </a:r>
            <a:r>
              <a:rPr lang="tr-TR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kopyalarını  </a:t>
            </a:r>
            <a:r>
              <a:rPr lang="tr-TR" sz="1600" dirty="0">
                <a:latin typeface="Cambria" panose="02040503050406030204" pitchFamily="18" charset="0"/>
                <a:ea typeface="Cambria" panose="02040503050406030204" pitchFamily="18" charset="0"/>
              </a:rPr>
              <a:t>daha  iyi  çıkması  sebebiyle  genellikle  çini  mürekkebi  ile  çizim </a:t>
            </a:r>
            <a:r>
              <a:rPr lang="tr-TR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yapılır.</a:t>
            </a:r>
          </a:p>
          <a:p>
            <a:pPr algn="just"/>
            <a:endParaRPr lang="tr-TR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tr-TR" sz="1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Ozalit  </a:t>
            </a:r>
            <a:r>
              <a:rPr lang="tr-TR" sz="1600" b="1" dirty="0">
                <a:latin typeface="Cambria" panose="02040503050406030204" pitchFamily="18" charset="0"/>
                <a:ea typeface="Cambria" panose="02040503050406030204" pitchFamily="18" charset="0"/>
              </a:rPr>
              <a:t>kâğıdı:</a:t>
            </a:r>
            <a:r>
              <a:rPr lang="tr-TR" sz="1600" dirty="0">
                <a:latin typeface="Cambria" panose="02040503050406030204" pitchFamily="18" charset="0"/>
                <a:ea typeface="Cambria" panose="02040503050406030204" pitchFamily="18" charset="0"/>
              </a:rPr>
              <a:t>  Aydıngere  </a:t>
            </a:r>
            <a:r>
              <a:rPr lang="tr-TR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çizilmiş  </a:t>
            </a:r>
            <a:r>
              <a:rPr lang="tr-TR" sz="1600" dirty="0">
                <a:latin typeface="Cambria" panose="02040503050406030204" pitchFamily="18" charset="0"/>
                <a:ea typeface="Cambria" panose="02040503050406030204" pitchFamily="18" charset="0"/>
              </a:rPr>
              <a:t>resimlerin  en  ucuz  ve  en  fazla  kullanılan </a:t>
            </a:r>
            <a:r>
              <a:rPr lang="tr-TR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çoğaltma  </a:t>
            </a:r>
            <a:r>
              <a:rPr lang="tr-TR" sz="1600" dirty="0">
                <a:latin typeface="Cambria" panose="02040503050406030204" pitchFamily="18" charset="0"/>
                <a:ea typeface="Cambria" panose="02040503050406030204" pitchFamily="18" charset="0"/>
              </a:rPr>
              <a:t>metodu  ozalit  kâğıdına  çıkarılan  kopyalardır.  Ozalit  kâğıtları,  bir </a:t>
            </a:r>
            <a:r>
              <a:rPr lang="tr-TR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yüzüne ışığa karşı </a:t>
            </a:r>
            <a:r>
              <a:rPr lang="tr-TR" sz="1600" dirty="0">
                <a:latin typeface="Cambria" panose="02040503050406030204" pitchFamily="18" charset="0"/>
                <a:ea typeface="Cambria" panose="02040503050406030204" pitchFamily="18" charset="0"/>
              </a:rPr>
              <a:t>hassas özel madde </a:t>
            </a:r>
            <a:r>
              <a:rPr lang="tr-TR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sürülmüş </a:t>
            </a:r>
            <a:r>
              <a:rPr lang="tr-TR" sz="1600" dirty="0">
                <a:latin typeface="Cambria" panose="02040503050406030204" pitchFamily="18" charset="0"/>
                <a:ea typeface="Cambria" panose="02040503050406030204" pitchFamily="18" charset="0"/>
              </a:rPr>
              <a:t>kâğıtlardır.</a:t>
            </a:r>
          </a:p>
          <a:p>
            <a:pPr algn="just"/>
            <a:endParaRPr lang="tr-TR" sz="16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tr-TR" sz="1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Fotokopi  </a:t>
            </a:r>
            <a:r>
              <a:rPr lang="tr-TR" sz="1600" b="1" dirty="0">
                <a:latin typeface="Cambria" panose="02040503050406030204" pitchFamily="18" charset="0"/>
                <a:ea typeface="Cambria" panose="02040503050406030204" pitchFamily="18" charset="0"/>
              </a:rPr>
              <a:t>kâğıtları:</a:t>
            </a:r>
            <a:r>
              <a:rPr lang="tr-TR" sz="1600" dirty="0">
                <a:latin typeface="Cambria" panose="02040503050406030204" pitchFamily="18" charset="0"/>
                <a:ea typeface="Cambria" panose="02040503050406030204" pitchFamily="18" charset="0"/>
              </a:rPr>
              <a:t>  Teknik  resimler,  fotokopileri  alınarak  da  çoğaltılabilir. </a:t>
            </a:r>
            <a:r>
              <a:rPr lang="tr-TR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Fotokopinin  </a:t>
            </a:r>
            <a:r>
              <a:rPr lang="tr-TR" sz="1600" dirty="0">
                <a:latin typeface="Cambria" panose="02040503050406030204" pitchFamily="18" charset="0"/>
                <a:ea typeface="Cambria" panose="02040503050406030204" pitchFamily="18" charset="0"/>
              </a:rPr>
              <a:t>ozalit  kopyaya  üstünlüğü,  resimlerin  aydınger  kâğıdına  çizilme </a:t>
            </a:r>
            <a:r>
              <a:rPr lang="tr-TR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zorunluluğu </a:t>
            </a:r>
            <a:r>
              <a:rPr lang="tr-TR" sz="1600" dirty="0">
                <a:latin typeface="Cambria" panose="02040503050406030204" pitchFamily="18" charset="0"/>
                <a:ea typeface="Cambria" panose="02040503050406030204" pitchFamily="18" charset="0"/>
              </a:rPr>
              <a:t>olmamasıdır</a:t>
            </a:r>
            <a:r>
              <a:rPr lang="tr-TR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endParaRPr lang="tr-TR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tr-TR" sz="1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Milimetrik  </a:t>
            </a:r>
            <a:r>
              <a:rPr lang="tr-TR" sz="1600" b="1" dirty="0">
                <a:latin typeface="Cambria" panose="02040503050406030204" pitchFamily="18" charset="0"/>
                <a:ea typeface="Cambria" panose="02040503050406030204" pitchFamily="18" charset="0"/>
              </a:rPr>
              <a:t>kâğıt:</a:t>
            </a:r>
            <a:r>
              <a:rPr lang="tr-TR" sz="1600" dirty="0">
                <a:latin typeface="Cambria" panose="02040503050406030204" pitchFamily="18" charset="0"/>
                <a:ea typeface="Cambria" panose="02040503050406030204" pitchFamily="18" charset="0"/>
              </a:rPr>
              <a:t>  Üzerlerine  herhangi bir renkte milimetrik taksimat </a:t>
            </a:r>
            <a:r>
              <a:rPr lang="tr-TR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basılmış kâğıtlardır</a:t>
            </a:r>
            <a:r>
              <a:rPr lang="tr-TR" sz="1600" dirty="0">
                <a:latin typeface="Cambria" panose="02040503050406030204" pitchFamily="18" charset="0"/>
                <a:ea typeface="Cambria" panose="02040503050406030204" pitchFamily="18" charset="0"/>
              </a:rPr>
              <a:t>. Genel olarak grafiklerin veya krokilerin çizilmesinde kullanılır.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467544" y="530096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TEKNİK ÇİZİMLER İÇİN KULLANILAN KAĞIT TÜRLERİ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57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8080970" cy="1050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467544" y="836712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ÇİZİM KAĞIT ÖLÇÜLERİ</a:t>
            </a:r>
            <a:endParaRPr lang="tr-TR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323528" y="3861048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latin typeface="Cambria" panose="02040503050406030204" pitchFamily="18" charset="0"/>
                <a:ea typeface="Cambria" panose="02040503050406030204" pitchFamily="18" charset="0"/>
              </a:rPr>
              <a:t>AO kağıdının alanı 1 m</a:t>
            </a:r>
            <a:r>
              <a:rPr lang="tr-TR" baseline="30000" dirty="0" smtClean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tr-TR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tr-TR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dir</a:t>
            </a:r>
            <a:r>
              <a:rPr lang="tr-TR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tr-TR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57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975" y="104775"/>
            <a:ext cx="4972050" cy="664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157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251520" y="2495798"/>
            <a:ext cx="8640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ÇİZGİ ÇEŞİTLERİ VE KULLANILDIKLARI YERE GÖRE ÇİZİM UYGULAMALARI</a:t>
            </a:r>
            <a:endParaRPr lang="tr-TR" sz="3200" b="1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59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395536" y="1412776"/>
            <a:ext cx="84249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dirty="0" smtClean="0">
                <a:latin typeface="Cambria" panose="02040503050406030204" pitchFamily="18" charset="0"/>
                <a:ea typeface="Cambria" panose="02040503050406030204" pitchFamily="18" charset="0"/>
              </a:rPr>
              <a:t>Çizimlerin kâğıt  </a:t>
            </a: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</a:rPr>
              <a:t>üzerindeki  anlatımı </a:t>
            </a:r>
            <a:r>
              <a:rPr lang="tr-TR" dirty="0" smtClean="0">
                <a:latin typeface="Cambria" panose="02040503050406030204" pitchFamily="18" charset="0"/>
                <a:ea typeface="Cambria" panose="02040503050406030204" pitchFamily="18" charset="0"/>
              </a:rPr>
              <a:t>çeşitli </a:t>
            </a: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</a:rPr>
              <a:t>çizgilerle </a:t>
            </a:r>
            <a:r>
              <a:rPr lang="tr-TR" dirty="0" smtClean="0">
                <a:latin typeface="Cambria" panose="02040503050406030204" pitchFamily="18" charset="0"/>
                <a:ea typeface="Cambria" panose="02040503050406030204" pitchFamily="18" charset="0"/>
              </a:rPr>
              <a:t>oluşturulur. Teknik </a:t>
            </a: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</a:rPr>
              <a:t>resimde kullanılan çizgilere standart çizgiler </a:t>
            </a:r>
            <a:r>
              <a:rPr lang="tr-TR" dirty="0" smtClean="0">
                <a:latin typeface="Cambria" panose="02040503050406030204" pitchFamily="18" charset="0"/>
                <a:ea typeface="Cambria" panose="02040503050406030204" pitchFamily="18" charset="0"/>
              </a:rPr>
              <a:t>denir. Çizgi çeşitleri </a:t>
            </a: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</a:rPr>
              <a:t>genel olarak iki </a:t>
            </a:r>
            <a:r>
              <a:rPr lang="tr-TR" dirty="0" smtClean="0">
                <a:latin typeface="Cambria" panose="02040503050406030204" pitchFamily="18" charset="0"/>
                <a:ea typeface="Cambria" panose="02040503050406030204" pitchFamily="18" charset="0"/>
              </a:rPr>
              <a:t>çeşittir</a:t>
            </a: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</a:rPr>
              <a:t>. Bunlar:</a:t>
            </a:r>
          </a:p>
          <a:p>
            <a:pPr algn="just">
              <a:lnSpc>
                <a:spcPct val="150000"/>
              </a:lnSpc>
            </a:pPr>
            <a:endParaRPr lang="tr-TR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dirty="0" smtClean="0">
                <a:latin typeface="Cambria" panose="02040503050406030204" pitchFamily="18" charset="0"/>
                <a:ea typeface="Cambria" panose="02040503050406030204" pitchFamily="18" charset="0"/>
              </a:rPr>
              <a:t>Sürekli </a:t>
            </a: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</a:rPr>
              <a:t>çizgi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dirty="0" smtClean="0">
                <a:latin typeface="Cambria" panose="02040503050406030204" pitchFamily="18" charset="0"/>
                <a:ea typeface="Cambria" panose="02040503050406030204" pitchFamily="18" charset="0"/>
              </a:rPr>
              <a:t>Kesik </a:t>
            </a: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</a:rPr>
              <a:t>çizgi</a:t>
            </a:r>
          </a:p>
        </p:txBody>
      </p:sp>
    </p:spTree>
    <p:extLst>
      <p:ext uri="{BB962C8B-B14F-4D97-AF65-F5344CB8AC3E}">
        <p14:creationId xmlns:p14="http://schemas.microsoft.com/office/powerpoint/2010/main" val="208157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251520" y="836712"/>
            <a:ext cx="86409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Sürekli Çizgi </a:t>
            </a:r>
            <a:r>
              <a:rPr lang="tr-TR" sz="28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Çeşitleri</a:t>
            </a:r>
            <a:endParaRPr lang="tr-TR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tr-TR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dirty="0" smtClean="0">
                <a:latin typeface="Cambria" panose="02040503050406030204" pitchFamily="18" charset="0"/>
                <a:ea typeface="Cambria" panose="02040503050406030204" pitchFamily="18" charset="0"/>
              </a:rPr>
              <a:t>Dar  </a:t>
            </a: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</a:rPr>
              <a:t>sürekli  serbest  el  çizgisi:  </a:t>
            </a:r>
            <a:r>
              <a:rPr lang="tr-TR" dirty="0" smtClean="0">
                <a:latin typeface="Cambria" panose="02040503050406030204" pitchFamily="18" charset="0"/>
                <a:ea typeface="Cambria" panose="02040503050406030204" pitchFamily="18" charset="0"/>
              </a:rPr>
              <a:t>Görünüş  </a:t>
            </a: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</a:rPr>
              <a:t>veya  kesitleri  sınırlayan,  bölünen  ve </a:t>
            </a:r>
            <a:r>
              <a:rPr lang="tr-TR" dirty="0" smtClean="0">
                <a:latin typeface="Cambria" panose="02040503050406030204" pitchFamily="18" charset="0"/>
                <a:ea typeface="Cambria" panose="02040503050406030204" pitchFamily="18" charset="0"/>
              </a:rPr>
              <a:t>kısıtlanan </a:t>
            </a: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</a:rPr>
              <a:t>parçaların koparma çizgisi olarak  kullanılır. Teknik  resim araç  gereci </a:t>
            </a:r>
            <a:r>
              <a:rPr lang="tr-TR" dirty="0" smtClean="0">
                <a:latin typeface="Cambria" panose="02040503050406030204" pitchFamily="18" charset="0"/>
                <a:ea typeface="Cambria" panose="02040503050406030204" pitchFamily="18" charset="0"/>
              </a:rPr>
              <a:t>kullanılmadan </a:t>
            </a: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</a:rPr>
              <a:t>serbest elle </a:t>
            </a:r>
            <a:r>
              <a:rPr lang="tr-TR" dirty="0" smtClean="0">
                <a:latin typeface="Cambria" panose="02040503050406030204" pitchFamily="18" charset="0"/>
                <a:ea typeface="Cambria" panose="02040503050406030204" pitchFamily="18" charset="0"/>
              </a:rPr>
              <a:t>çizilir.</a:t>
            </a:r>
            <a:endParaRPr lang="tr-TR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212976"/>
            <a:ext cx="4246414" cy="2438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157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23528" y="1344058"/>
            <a:ext cx="8568952" cy="1292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</a:rPr>
              <a:t>Teknik resim, teknik elemanların üretim yapabilmeleri için anlatmak istedikleri teknik </a:t>
            </a:r>
            <a:r>
              <a:rPr lang="tr-TR" dirty="0" smtClean="0">
                <a:latin typeface="Cambria" panose="02040503050406030204" pitchFamily="18" charset="0"/>
                <a:ea typeface="Cambria" panose="02040503050406030204" pitchFamily="18" charset="0"/>
              </a:rPr>
              <a:t>özelliklerin </a:t>
            </a: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</a:rPr>
              <a:t>biçim ve ölçülerini belirtmede kullandıkları çizgisel anlatım diline denir.</a:t>
            </a:r>
          </a:p>
        </p:txBody>
      </p:sp>
      <p:pic>
        <p:nvPicPr>
          <p:cNvPr id="1026" name="Picture 2" descr="teknik resim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068960"/>
            <a:ext cx="6552728" cy="2638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323528" y="755412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TEKNİK RESİM NEDİR?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88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179512" y="692696"/>
            <a:ext cx="8712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b="1" dirty="0">
                <a:latin typeface="Cambria" panose="02040503050406030204" pitchFamily="18" charset="0"/>
                <a:ea typeface="Cambria" panose="02040503050406030204" pitchFamily="18" charset="0"/>
              </a:rPr>
              <a:t>Dar  sürekli  çizgi:</a:t>
            </a: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</a:rPr>
              <a:t>  Ölçü  çizgileri,  ölçü  </a:t>
            </a:r>
            <a:r>
              <a:rPr lang="tr-TR" dirty="0" smtClean="0">
                <a:latin typeface="Cambria" panose="02040503050406030204" pitchFamily="18" charset="0"/>
                <a:ea typeface="Cambria" panose="02040503050406030204" pitchFamily="18" charset="0"/>
              </a:rPr>
              <a:t>başlangıç  </a:t>
            </a: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</a:rPr>
              <a:t>ve  </a:t>
            </a:r>
            <a:r>
              <a:rPr lang="tr-TR" dirty="0" smtClean="0">
                <a:latin typeface="Cambria" panose="02040503050406030204" pitchFamily="18" charset="0"/>
                <a:ea typeface="Cambria" panose="02040503050406030204" pitchFamily="18" charset="0"/>
              </a:rPr>
              <a:t>bitiş  </a:t>
            </a: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</a:rPr>
              <a:t>çizgileri,  kılavuz </a:t>
            </a:r>
            <a:r>
              <a:rPr lang="tr-TR" dirty="0" smtClean="0">
                <a:latin typeface="Cambria" panose="02040503050406030204" pitchFamily="18" charset="0"/>
                <a:ea typeface="Cambria" panose="02040503050406030204" pitchFamily="18" charset="0"/>
              </a:rPr>
              <a:t>çizgileri</a:t>
            </a: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</a:rPr>
              <a:t>,  tarama  çizgileri,  vida  </a:t>
            </a:r>
            <a:r>
              <a:rPr lang="tr-TR" dirty="0" smtClean="0">
                <a:latin typeface="Cambria" panose="02040503050406030204" pitchFamily="18" charset="0"/>
                <a:ea typeface="Cambria" panose="02040503050406030204" pitchFamily="18" charset="0"/>
              </a:rPr>
              <a:t>diş  </a:t>
            </a: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</a:rPr>
              <a:t>dibi  çizgileri,  kısa  eksen  çizgileri,  yerinde </a:t>
            </a:r>
            <a:r>
              <a:rPr lang="tr-TR" dirty="0" smtClean="0">
                <a:latin typeface="Cambria" panose="02040503050406030204" pitchFamily="18" charset="0"/>
                <a:ea typeface="Cambria" panose="02040503050406030204" pitchFamily="18" charset="0"/>
              </a:rPr>
              <a:t>döndürülmüş </a:t>
            </a: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</a:rPr>
              <a:t>kesit çevreleri, düzlem yüzeyleri belirten </a:t>
            </a:r>
            <a:r>
              <a:rPr lang="tr-TR" dirty="0" smtClean="0">
                <a:latin typeface="Cambria" panose="02040503050406030204" pitchFamily="18" charset="0"/>
                <a:ea typeface="Cambria" panose="02040503050406030204" pitchFamily="18" charset="0"/>
              </a:rPr>
              <a:t>köşegenlerin </a:t>
            </a: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</a:rPr>
              <a:t>çiziminde </a:t>
            </a:r>
            <a:r>
              <a:rPr lang="tr-TR" dirty="0" smtClean="0">
                <a:latin typeface="Cambria" panose="02040503050406030204" pitchFamily="18" charset="0"/>
                <a:ea typeface="Cambria" panose="02040503050406030204" pitchFamily="18" charset="0"/>
              </a:rPr>
              <a:t>kullanılır</a:t>
            </a:r>
            <a:endParaRPr lang="tr-TR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2085975"/>
            <a:ext cx="78486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157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323528" y="836712"/>
            <a:ext cx="6203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>
                <a:latin typeface="Cambria" panose="02040503050406030204" pitchFamily="18" charset="0"/>
                <a:ea typeface="Cambria" panose="02040503050406030204" pitchFamily="18" charset="0"/>
              </a:rPr>
              <a:t>Sürekli </a:t>
            </a:r>
            <a:r>
              <a:rPr lang="tr-TR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geniş </a:t>
            </a:r>
            <a:r>
              <a:rPr lang="tr-TR" b="1" dirty="0">
                <a:latin typeface="Cambria" panose="02040503050406030204" pitchFamily="18" charset="0"/>
                <a:ea typeface="Cambria" panose="02040503050406030204" pitchFamily="18" charset="0"/>
              </a:rPr>
              <a:t>çizgi:</a:t>
            </a: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</a:rPr>
              <a:t> Görülen çevreler ve kenarlarda kullanılır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44824"/>
            <a:ext cx="6794525" cy="2094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157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539552" y="908720"/>
            <a:ext cx="34301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Kesik Çizgi </a:t>
            </a:r>
            <a:r>
              <a:rPr lang="tr-TR" sz="28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Çeşitleri</a:t>
            </a:r>
            <a:endParaRPr lang="tr-TR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539553" y="1556792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b="1" dirty="0">
                <a:latin typeface="Cambria" panose="02040503050406030204" pitchFamily="18" charset="0"/>
                <a:ea typeface="Cambria" panose="02040503050406030204" pitchFamily="18" charset="0"/>
              </a:rPr>
              <a:t>Dar kesik  çizgi:</a:t>
            </a: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</a:rPr>
              <a:t>  Görünmeyen kenarların ve görünmeyen  çevrelerin çiziminde </a:t>
            </a:r>
            <a:r>
              <a:rPr lang="tr-TR" dirty="0" smtClean="0">
                <a:latin typeface="Cambria" panose="02040503050406030204" pitchFamily="18" charset="0"/>
                <a:ea typeface="Cambria" panose="02040503050406030204" pitchFamily="18" charset="0"/>
              </a:rPr>
              <a:t>kullanılır</a:t>
            </a:r>
            <a:endParaRPr lang="tr-TR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353" y="2420888"/>
            <a:ext cx="5818262" cy="2707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157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476484" y="1367086"/>
            <a:ext cx="8075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tr-TR" b="1" dirty="0">
                <a:latin typeface="Cambria" panose="02040503050406030204" pitchFamily="18" charset="0"/>
                <a:ea typeface="Cambria" panose="02040503050406030204" pitchFamily="18" charset="0"/>
              </a:rPr>
              <a:t>Dar noktalı uzun kesik çizgi:</a:t>
            </a: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</a:rPr>
              <a:t>  Eksen çizgilerinin,  simetri çizgilerinin, </a:t>
            </a:r>
            <a:r>
              <a:rPr lang="tr-TR" dirty="0" smtClean="0">
                <a:latin typeface="Cambria" panose="02040503050406030204" pitchFamily="18" charset="0"/>
                <a:ea typeface="Cambria" panose="02040503050406030204" pitchFamily="18" charset="0"/>
              </a:rPr>
              <a:t>dişlilerin </a:t>
            </a:r>
            <a:endParaRPr lang="tr-TR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</a:rPr>
              <a:t>bölüm dairesinin, delik eksen dairelerinin çiziminde kullanılır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810" y="2348880"/>
            <a:ext cx="4638675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157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251520" y="2484185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ÇİZİM ALANI VE ANTETLER</a:t>
            </a:r>
            <a:endParaRPr lang="tr-TR" sz="3200" b="1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57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75" y="295275"/>
            <a:ext cx="4438650" cy="626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157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62" y="764704"/>
            <a:ext cx="7034788" cy="5029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157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251520" y="2420888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İZDÜŞÜM VE GÖRÜNÜŞ ÇIKARTMA</a:t>
            </a:r>
            <a:endParaRPr lang="tr-TR" sz="3200" b="1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9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467545" y="1412776"/>
            <a:ext cx="8280920" cy="1708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dirty="0" smtClean="0">
                <a:latin typeface="Cambria" panose="02040503050406030204" pitchFamily="18" charset="0"/>
                <a:ea typeface="Cambria" panose="02040503050406030204" pitchFamily="18" charset="0"/>
              </a:rPr>
              <a:t>İz düşüm,  </a:t>
            </a: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</a:rPr>
              <a:t>bir  cismin  bir  düzlem  üzerine  </a:t>
            </a:r>
            <a:r>
              <a:rPr lang="tr-TR" dirty="0" smtClean="0">
                <a:latin typeface="Cambria" panose="02040503050406030204" pitchFamily="18" charset="0"/>
                <a:ea typeface="Cambria" panose="02040503050406030204" pitchFamily="18" charset="0"/>
              </a:rPr>
              <a:t>çizilmiş  şekli </a:t>
            </a: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</a:rPr>
              <a:t>veya  düzleme  </a:t>
            </a:r>
            <a:r>
              <a:rPr lang="tr-TR" dirty="0" smtClean="0">
                <a:latin typeface="Cambria" panose="02040503050406030204" pitchFamily="18" charset="0"/>
                <a:ea typeface="Cambria" panose="02040503050406030204" pitchFamily="18" charset="0"/>
              </a:rPr>
              <a:t>düşen görüntüsüdür</a:t>
            </a: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</a:rPr>
              <a:t>. Örneğin;  sinemada perdeye </a:t>
            </a:r>
            <a:r>
              <a:rPr lang="tr-TR" dirty="0" smtClean="0">
                <a:latin typeface="Cambria" panose="02040503050406030204" pitchFamily="18" charset="0"/>
                <a:ea typeface="Cambria" panose="02040503050406030204" pitchFamily="18" charset="0"/>
              </a:rPr>
              <a:t>düşen </a:t>
            </a: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</a:rPr>
              <a:t>görüntü, </a:t>
            </a:r>
            <a:r>
              <a:rPr lang="tr-TR" dirty="0" smtClean="0">
                <a:latin typeface="Cambria" panose="02040503050406030204" pitchFamily="18" charset="0"/>
                <a:ea typeface="Cambria" panose="02040503050406030204" pitchFamily="18" charset="0"/>
              </a:rPr>
              <a:t>güneşli </a:t>
            </a: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</a:rPr>
              <a:t>bir günde yürürken </a:t>
            </a:r>
            <a:r>
              <a:rPr lang="tr-TR" dirty="0" smtClean="0">
                <a:latin typeface="Cambria" panose="02040503050406030204" pitchFamily="18" charset="0"/>
                <a:ea typeface="Cambria" panose="02040503050406030204" pitchFamily="18" charset="0"/>
              </a:rPr>
              <a:t>oluşan gölge  </a:t>
            </a: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</a:rPr>
              <a:t>veya bir </a:t>
            </a:r>
            <a:r>
              <a:rPr lang="tr-TR" dirty="0" smtClean="0">
                <a:latin typeface="Cambria" panose="02040503050406030204" pitchFamily="18" charset="0"/>
                <a:ea typeface="Cambria" panose="02040503050406030204" pitchFamily="18" charset="0"/>
              </a:rPr>
              <a:t>ışık </a:t>
            </a: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</a:rPr>
              <a:t>kaynağından (mum, ampul  vb.) çıkan </a:t>
            </a:r>
            <a:r>
              <a:rPr lang="tr-TR" dirty="0" smtClean="0">
                <a:latin typeface="Cambria" panose="02040503050406030204" pitchFamily="18" charset="0"/>
                <a:ea typeface="Cambria" panose="02040503050406030204" pitchFamily="18" charset="0"/>
              </a:rPr>
              <a:t>ışınlarla </a:t>
            </a: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</a:rPr>
              <a:t>bir cismin duvara </a:t>
            </a:r>
            <a:r>
              <a:rPr lang="tr-TR" dirty="0" smtClean="0">
                <a:latin typeface="Cambria" panose="02040503050406030204" pitchFamily="18" charset="0"/>
                <a:ea typeface="Cambria" panose="02040503050406030204" pitchFamily="18" charset="0"/>
              </a:rPr>
              <a:t>düşen görüntüsü </a:t>
            </a: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</a:rPr>
              <a:t>birer iz </a:t>
            </a:r>
            <a:r>
              <a:rPr lang="tr-TR" dirty="0" smtClean="0">
                <a:latin typeface="Cambria" panose="02040503050406030204" pitchFamily="18" charset="0"/>
                <a:ea typeface="Cambria" panose="02040503050406030204" pitchFamily="18" charset="0"/>
              </a:rPr>
              <a:t>düşümdür. </a:t>
            </a:r>
            <a:endParaRPr lang="tr-TR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57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395536" y="1628800"/>
            <a:ext cx="8496944" cy="1287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dirty="0" smtClean="0">
                <a:latin typeface="Cambria" panose="02040503050406030204" pitchFamily="18" charset="0"/>
                <a:ea typeface="Cambria" panose="02040503050406030204" pitchFamily="18" charset="0"/>
              </a:rPr>
              <a:t>İz düşümün </a:t>
            </a: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</a:rPr>
              <a:t>üzerine </a:t>
            </a:r>
            <a:r>
              <a:rPr lang="tr-TR" dirty="0" smtClean="0">
                <a:latin typeface="Cambria" panose="02040503050406030204" pitchFamily="18" charset="0"/>
                <a:ea typeface="Cambria" panose="02040503050406030204" pitchFamily="18" charset="0"/>
              </a:rPr>
              <a:t>düştüğü </a:t>
            </a: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</a:rPr>
              <a:t>düzleme  </a:t>
            </a:r>
            <a:r>
              <a:rPr lang="tr-TR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iz düşüm  </a:t>
            </a:r>
            <a:r>
              <a:rPr lang="tr-TR" b="1" dirty="0">
                <a:latin typeface="Cambria" panose="02040503050406030204" pitchFamily="18" charset="0"/>
                <a:ea typeface="Cambria" panose="02040503050406030204" pitchFamily="18" charset="0"/>
              </a:rPr>
              <a:t>düzlemi</a:t>
            </a: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</a:rPr>
              <a:t>,  iz </a:t>
            </a:r>
            <a:r>
              <a:rPr lang="tr-TR" dirty="0" smtClean="0">
                <a:latin typeface="Cambria" panose="02040503050406030204" pitchFamily="18" charset="0"/>
                <a:ea typeface="Cambria" panose="02040503050406030204" pitchFamily="18" charset="0"/>
              </a:rPr>
              <a:t>düşümün </a:t>
            </a: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</a:rPr>
              <a:t>düzlem üzerine </a:t>
            </a:r>
            <a:r>
              <a:rPr lang="tr-TR" dirty="0" smtClean="0">
                <a:latin typeface="Cambria" panose="02040503050406030204" pitchFamily="18" charset="0"/>
                <a:ea typeface="Cambria" panose="02040503050406030204" pitchFamily="18" charset="0"/>
              </a:rPr>
              <a:t>düşmesini  </a:t>
            </a: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</a:rPr>
              <a:t>sağlayan  </a:t>
            </a:r>
            <a:r>
              <a:rPr lang="tr-TR" dirty="0" smtClean="0">
                <a:latin typeface="Cambria" panose="02040503050406030204" pitchFamily="18" charset="0"/>
                <a:ea typeface="Cambria" panose="02040503050406030204" pitchFamily="18" charset="0"/>
              </a:rPr>
              <a:t>ışınlara </a:t>
            </a:r>
            <a:r>
              <a:rPr lang="tr-TR" b="1" dirty="0">
                <a:latin typeface="Cambria" panose="02040503050406030204" pitchFamily="18" charset="0"/>
                <a:ea typeface="Cambria" panose="02040503050406030204" pitchFamily="18" charset="0"/>
              </a:rPr>
              <a:t>iz  </a:t>
            </a:r>
            <a:r>
              <a:rPr lang="tr-TR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düşüm ışınları</a:t>
            </a:r>
            <a:r>
              <a:rPr lang="tr-TR" dirty="0" smtClean="0">
                <a:latin typeface="Cambria" panose="02040503050406030204" pitchFamily="18" charset="0"/>
                <a:ea typeface="Cambria" panose="02040503050406030204" pitchFamily="18" charset="0"/>
              </a:rPr>
              <a:t>,  </a:t>
            </a: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</a:rPr>
              <a:t>iz  </a:t>
            </a:r>
            <a:r>
              <a:rPr lang="tr-TR" dirty="0" smtClean="0">
                <a:latin typeface="Cambria" panose="02040503050406030204" pitchFamily="18" charset="0"/>
                <a:ea typeface="Cambria" panose="02040503050406030204" pitchFamily="18" charset="0"/>
              </a:rPr>
              <a:t>düşüm ışınlarının  </a:t>
            </a: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</a:rPr>
              <a:t>çıktığı  varsayılan </a:t>
            </a:r>
            <a:r>
              <a:rPr lang="tr-TR" dirty="0" smtClean="0">
                <a:latin typeface="Cambria" panose="02040503050406030204" pitchFamily="18" charset="0"/>
                <a:ea typeface="Cambria" panose="02040503050406030204" pitchFamily="18" charset="0"/>
              </a:rPr>
              <a:t>noktaya </a:t>
            </a: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</a:rPr>
              <a:t>ise </a:t>
            </a:r>
            <a:r>
              <a:rPr lang="tr-TR" b="1" dirty="0">
                <a:latin typeface="Cambria" panose="02040503050406030204" pitchFamily="18" charset="0"/>
                <a:ea typeface="Cambria" panose="02040503050406030204" pitchFamily="18" charset="0"/>
              </a:rPr>
              <a:t>odak noktası (</a:t>
            </a:r>
            <a:r>
              <a:rPr lang="tr-TR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bakış </a:t>
            </a:r>
            <a:r>
              <a:rPr lang="tr-TR" b="1" dirty="0">
                <a:latin typeface="Cambria" panose="02040503050406030204" pitchFamily="18" charset="0"/>
                <a:ea typeface="Cambria" panose="02040503050406030204" pitchFamily="18" charset="0"/>
              </a:rPr>
              <a:t>noktası)</a:t>
            </a: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</a:rPr>
              <a:t> denir.</a:t>
            </a:r>
          </a:p>
        </p:txBody>
      </p:sp>
    </p:spTree>
    <p:extLst>
      <p:ext uri="{BB962C8B-B14F-4D97-AF65-F5344CB8AC3E}">
        <p14:creationId xmlns:p14="http://schemas.microsoft.com/office/powerpoint/2010/main" val="208157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251520" y="1412776"/>
            <a:ext cx="8568952" cy="1702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</a:rPr>
              <a:t>Üretimi yapılması istenen parçanın kesin ölçülerini alabilmek  için o parçanın </a:t>
            </a:r>
            <a:r>
              <a:rPr lang="tr-TR" dirty="0" smtClean="0">
                <a:latin typeface="Cambria" panose="02040503050406030204" pitchFamily="18" charset="0"/>
                <a:ea typeface="Cambria" panose="02040503050406030204" pitchFamily="18" charset="0"/>
              </a:rPr>
              <a:t>teknik resim  </a:t>
            </a: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</a:rPr>
              <a:t>kurallarına  uygun  olarak  çizilmesi,  ölçülendirilmesi  ve  parçanın  özellikleri  üzerinde </a:t>
            </a:r>
            <a:r>
              <a:rPr lang="tr-TR" dirty="0" smtClean="0">
                <a:latin typeface="Cambria" panose="02040503050406030204" pitchFamily="18" charset="0"/>
                <a:ea typeface="Cambria" panose="02040503050406030204" pitchFamily="18" charset="0"/>
              </a:rPr>
              <a:t>harf </a:t>
            </a: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</a:rPr>
              <a:t>ve rakamlarla belirtilmesi  gerekir. Bu sebeple teknik resim,  tanımladığı parçayı teknik </a:t>
            </a:r>
            <a:r>
              <a:rPr lang="tr-TR" dirty="0" smtClean="0">
                <a:latin typeface="Cambria" panose="02040503050406030204" pitchFamily="18" charset="0"/>
                <a:ea typeface="Cambria" panose="02040503050406030204" pitchFamily="18" charset="0"/>
              </a:rPr>
              <a:t>resim </a:t>
            </a: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</a:rPr>
              <a:t>kurallarına uygun olarak eksiksiz ifade etmelidir.</a:t>
            </a:r>
          </a:p>
        </p:txBody>
      </p:sp>
      <p:pic>
        <p:nvPicPr>
          <p:cNvPr id="2050" name="Picture 2" descr="teknik resim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645024"/>
            <a:ext cx="3672491" cy="2596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251520" y="899428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TEKNİK RESİMDE NELERE DİKKAT EDİLMELİDİR?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57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827584" y="1052736"/>
            <a:ext cx="299524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İZ DÜŞÜM ÇEŞİTLERİ</a:t>
            </a:r>
          </a:p>
          <a:p>
            <a:endParaRPr lang="tr-TR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dirty="0" smtClean="0">
                <a:latin typeface="Cambria" panose="02040503050406030204" pitchFamily="18" charset="0"/>
                <a:ea typeface="Cambria" panose="02040503050406030204" pitchFamily="18" charset="0"/>
              </a:rPr>
              <a:t>Merkezi (konik) iz düşüm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dirty="0" smtClean="0">
                <a:latin typeface="Cambria" panose="02040503050406030204" pitchFamily="18" charset="0"/>
                <a:ea typeface="Cambria" panose="02040503050406030204" pitchFamily="18" charset="0"/>
              </a:rPr>
              <a:t>Paralel iz düşüm</a:t>
            </a:r>
          </a:p>
          <a:p>
            <a:pPr marL="628650" indent="180975">
              <a:buFont typeface="Wingdings" panose="05000000000000000000" pitchFamily="2" charset="2"/>
              <a:buChar char="§"/>
            </a:pPr>
            <a:r>
              <a:rPr lang="tr-TR" dirty="0" smtClean="0">
                <a:latin typeface="Cambria" panose="02040503050406030204" pitchFamily="18" charset="0"/>
                <a:ea typeface="Cambria" panose="02040503050406030204" pitchFamily="18" charset="0"/>
              </a:rPr>
              <a:t>Eğik iz düşüm</a:t>
            </a:r>
          </a:p>
          <a:p>
            <a:pPr marL="628650" indent="180975">
              <a:buFont typeface="Wingdings" panose="05000000000000000000" pitchFamily="2" charset="2"/>
              <a:buChar char="§"/>
            </a:pPr>
            <a:r>
              <a:rPr lang="tr-TR" dirty="0" smtClean="0">
                <a:latin typeface="Cambria" panose="02040503050406030204" pitchFamily="18" charset="0"/>
                <a:ea typeface="Cambria" panose="02040503050406030204" pitchFamily="18" charset="0"/>
              </a:rPr>
              <a:t>Dik iz düşüm</a:t>
            </a:r>
            <a:endParaRPr lang="tr-TR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57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251520" y="476672"/>
            <a:ext cx="8568952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Merkezî (konik) iz düşüm</a:t>
            </a:r>
          </a:p>
          <a:p>
            <a:pPr algn="just">
              <a:lnSpc>
                <a:spcPct val="150000"/>
              </a:lnSpc>
            </a:pPr>
            <a:endParaRPr lang="tr-TR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tr-TR" dirty="0" smtClean="0">
                <a:latin typeface="Cambria" panose="02040503050406030204" pitchFamily="18" charset="0"/>
                <a:ea typeface="Cambria" panose="02040503050406030204" pitchFamily="18" charset="0"/>
              </a:rPr>
              <a:t>Işık  </a:t>
            </a: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</a:rPr>
              <a:t>kaynağının  yakın  mesafede  olması,  cismin  boyutlarının  iz  </a:t>
            </a:r>
            <a:r>
              <a:rPr lang="tr-TR" dirty="0" smtClean="0">
                <a:latin typeface="Cambria" panose="02040503050406030204" pitchFamily="18" charset="0"/>
                <a:ea typeface="Cambria" panose="02040503050406030204" pitchFamily="18" charset="0"/>
              </a:rPr>
              <a:t>düşüm  </a:t>
            </a: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</a:rPr>
              <a:t>düzlemine </a:t>
            </a:r>
            <a:r>
              <a:rPr lang="tr-TR" dirty="0" smtClean="0">
                <a:latin typeface="Cambria" panose="02040503050406030204" pitchFamily="18" charset="0"/>
                <a:ea typeface="Cambria" panose="02040503050406030204" pitchFamily="18" charset="0"/>
              </a:rPr>
              <a:t>büyük  </a:t>
            </a: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</a:rPr>
              <a:t>ve  küçük  olarak  </a:t>
            </a:r>
            <a:r>
              <a:rPr lang="tr-TR" dirty="0" smtClean="0">
                <a:latin typeface="Cambria" panose="02040503050406030204" pitchFamily="18" charset="0"/>
                <a:ea typeface="Cambria" panose="02040503050406030204" pitchFamily="18" charset="0"/>
              </a:rPr>
              <a:t>düşmesiyle  oluşan  </a:t>
            </a: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</a:rPr>
              <a:t>iz  </a:t>
            </a:r>
            <a:r>
              <a:rPr lang="tr-TR" dirty="0" smtClean="0">
                <a:latin typeface="Cambria" panose="02040503050406030204" pitchFamily="18" charset="0"/>
                <a:ea typeface="Cambria" panose="02040503050406030204" pitchFamily="18" charset="0"/>
              </a:rPr>
              <a:t>düşümdür</a:t>
            </a: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</a:rPr>
              <a:t>.  </a:t>
            </a:r>
            <a:r>
              <a:rPr lang="tr-TR" dirty="0" smtClean="0">
                <a:latin typeface="Cambria" panose="02040503050406030204" pitchFamily="18" charset="0"/>
                <a:ea typeface="Cambria" panose="02040503050406030204" pitchFamily="18" charset="0"/>
              </a:rPr>
              <a:t>Işınların  </a:t>
            </a: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</a:rPr>
              <a:t>cismin  </a:t>
            </a:r>
            <a:r>
              <a:rPr lang="tr-TR" dirty="0" smtClean="0">
                <a:latin typeface="Cambria" panose="02040503050406030204" pitchFamily="18" charset="0"/>
                <a:ea typeface="Cambria" panose="02040503050406030204" pitchFamily="18" charset="0"/>
              </a:rPr>
              <a:t>köşelerinden geçmesiyle  </a:t>
            </a: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</a:rPr>
              <a:t>elde  edilen  noktalar  </a:t>
            </a:r>
            <a:r>
              <a:rPr lang="tr-TR" dirty="0" smtClean="0">
                <a:latin typeface="Cambria" panose="02040503050406030204" pitchFamily="18" charset="0"/>
                <a:ea typeface="Cambria" panose="02040503050406030204" pitchFamily="18" charset="0"/>
              </a:rPr>
              <a:t>birleştirilerek  </a:t>
            </a: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</a:rPr>
              <a:t>cismin  iz  </a:t>
            </a:r>
            <a:r>
              <a:rPr lang="tr-TR" dirty="0" smtClean="0">
                <a:latin typeface="Cambria" panose="02040503050406030204" pitchFamily="18" charset="0"/>
                <a:ea typeface="Cambria" panose="02040503050406030204" pitchFamily="18" charset="0"/>
              </a:rPr>
              <a:t>düşümü  oluşturulur</a:t>
            </a: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</a:rPr>
              <a:t>.  Mimari, </a:t>
            </a:r>
            <a:r>
              <a:rPr lang="tr-TR" dirty="0" smtClean="0">
                <a:latin typeface="Cambria" panose="02040503050406030204" pitchFamily="18" charset="0"/>
                <a:ea typeface="Cambria" panose="02040503050406030204" pitchFamily="18" charset="0"/>
              </a:rPr>
              <a:t>reklamcılık </a:t>
            </a: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</a:rPr>
              <a:t>ve dekorasyon teknik resimlerinin çizimlerinde kullanılır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573016"/>
            <a:ext cx="5279107" cy="2962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157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251520" y="908720"/>
            <a:ext cx="85689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b="1" dirty="0">
                <a:latin typeface="Cambria" panose="02040503050406030204" pitchFamily="18" charset="0"/>
                <a:ea typeface="Cambria" panose="02040503050406030204" pitchFamily="18" charset="0"/>
              </a:rPr>
              <a:t>Paralel iz </a:t>
            </a:r>
            <a:r>
              <a:rPr lang="tr-TR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düşüm</a:t>
            </a:r>
          </a:p>
          <a:p>
            <a:pPr algn="just"/>
            <a:endParaRPr lang="tr-TR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tr-TR" dirty="0" smtClean="0">
                <a:latin typeface="Cambria" panose="02040503050406030204" pitchFamily="18" charset="0"/>
                <a:ea typeface="Cambria" panose="02040503050406030204" pitchFamily="18" charset="0"/>
              </a:rPr>
              <a:t>Işık </a:t>
            </a: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</a:rPr>
              <a:t>kaynağının sonsuzda olması, cismin boyutlarının iz </a:t>
            </a:r>
            <a:r>
              <a:rPr lang="tr-TR" dirty="0" smtClean="0">
                <a:latin typeface="Cambria" panose="02040503050406030204" pitchFamily="18" charset="0"/>
                <a:ea typeface="Cambria" panose="02040503050406030204" pitchFamily="18" charset="0"/>
              </a:rPr>
              <a:t>düşüm </a:t>
            </a: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</a:rPr>
              <a:t>düzlemine büyüme </a:t>
            </a:r>
            <a:r>
              <a:rPr lang="tr-TR" dirty="0" smtClean="0">
                <a:latin typeface="Cambria" panose="02040503050406030204" pitchFamily="18" charset="0"/>
                <a:ea typeface="Cambria" panose="02040503050406030204" pitchFamily="18" charset="0"/>
              </a:rPr>
              <a:t>veya </a:t>
            </a: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</a:rPr>
              <a:t>küçülme göstermeden </a:t>
            </a:r>
            <a:r>
              <a:rPr lang="tr-TR" dirty="0" smtClean="0">
                <a:latin typeface="Cambria" panose="02040503050406030204" pitchFamily="18" charset="0"/>
                <a:ea typeface="Cambria" panose="02040503050406030204" pitchFamily="18" charset="0"/>
              </a:rPr>
              <a:t>düşmesiyle </a:t>
            </a: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</a:rPr>
              <a:t>elde edilen iz </a:t>
            </a:r>
            <a:r>
              <a:rPr lang="tr-TR" dirty="0" smtClean="0">
                <a:latin typeface="Cambria" panose="02040503050406030204" pitchFamily="18" charset="0"/>
                <a:ea typeface="Cambria" panose="02040503050406030204" pitchFamily="18" charset="0"/>
              </a:rPr>
              <a:t>düşümdür</a:t>
            </a: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</a:rPr>
              <a:t>. Bu iz </a:t>
            </a:r>
            <a:r>
              <a:rPr lang="tr-TR" dirty="0" smtClean="0">
                <a:latin typeface="Cambria" panose="02040503050406030204" pitchFamily="18" charset="0"/>
                <a:ea typeface="Cambria" panose="02040503050406030204" pitchFamily="18" charset="0"/>
              </a:rPr>
              <a:t>düşümde ışınlar ışık kaynağına </a:t>
            </a: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</a:rPr>
              <a:t>paraleldir </a:t>
            </a:r>
            <a:r>
              <a:rPr lang="tr-TR" dirty="0" smtClean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</a:rPr>
              <a:t>Paralel iz </a:t>
            </a:r>
            <a:r>
              <a:rPr lang="tr-TR" dirty="0" smtClean="0">
                <a:latin typeface="Cambria" panose="02040503050406030204" pitchFamily="18" charset="0"/>
                <a:ea typeface="Cambria" panose="02040503050406030204" pitchFamily="18" charset="0"/>
              </a:rPr>
              <a:t>düşüm</a:t>
            </a: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</a:rPr>
              <a:t>, eğik ve dik iz </a:t>
            </a:r>
            <a:r>
              <a:rPr lang="tr-TR" dirty="0" smtClean="0">
                <a:latin typeface="Cambria" panose="02040503050406030204" pitchFamily="18" charset="0"/>
                <a:ea typeface="Cambria" panose="02040503050406030204" pitchFamily="18" charset="0"/>
              </a:rPr>
              <a:t>düşüm </a:t>
            </a: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</a:rPr>
              <a:t>olmak üzere </a:t>
            </a:r>
            <a:r>
              <a:rPr lang="tr-TR" dirty="0" smtClean="0">
                <a:latin typeface="Cambria" panose="02040503050406030204" pitchFamily="18" charset="0"/>
                <a:ea typeface="Cambria" panose="02040503050406030204" pitchFamily="18" charset="0"/>
              </a:rPr>
              <a:t>ikiye ayrılır</a:t>
            </a: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903" y="3573016"/>
            <a:ext cx="6772275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157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323528" y="1052736"/>
            <a:ext cx="8496944" cy="1841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b="1" dirty="0">
                <a:latin typeface="Cambria" panose="02040503050406030204" pitchFamily="18" charset="0"/>
                <a:ea typeface="Cambria" panose="02040503050406030204" pitchFamily="18" charset="0"/>
              </a:rPr>
              <a:t>Eğik iz </a:t>
            </a:r>
            <a:r>
              <a:rPr lang="tr-TR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düşüm </a:t>
            </a:r>
          </a:p>
          <a:p>
            <a:pPr algn="just"/>
            <a:endParaRPr lang="tr-TR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</a:rPr>
              <a:t>İ</a:t>
            </a:r>
            <a:r>
              <a:rPr lang="tr-TR" dirty="0" smtClean="0">
                <a:latin typeface="Cambria" panose="02040503050406030204" pitchFamily="18" charset="0"/>
                <a:ea typeface="Cambria" panose="02040503050406030204" pitchFamily="18" charset="0"/>
              </a:rPr>
              <a:t>z  düşüm  ışınlarının  </a:t>
            </a: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</a:rPr>
              <a:t>birbirine  paralel  ve  iz  </a:t>
            </a:r>
            <a:r>
              <a:rPr lang="tr-TR" dirty="0" smtClean="0">
                <a:latin typeface="Cambria" panose="02040503050406030204" pitchFamily="18" charset="0"/>
                <a:ea typeface="Cambria" panose="02040503050406030204" pitchFamily="18" charset="0"/>
              </a:rPr>
              <a:t>düşüm  </a:t>
            </a: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</a:rPr>
              <a:t>düzlemine  eğik  (90°  den  farklı </a:t>
            </a:r>
            <a:r>
              <a:rPr lang="tr-TR" dirty="0" smtClean="0">
                <a:latin typeface="Cambria" panose="02040503050406030204" pitchFamily="18" charset="0"/>
                <a:ea typeface="Cambria" panose="02040503050406030204" pitchFamily="18" charset="0"/>
              </a:rPr>
              <a:t>açılarda</a:t>
            </a: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</a:rPr>
              <a:t>) olarak gelmesi ile iz </a:t>
            </a:r>
            <a:r>
              <a:rPr lang="tr-TR" dirty="0" smtClean="0">
                <a:latin typeface="Cambria" panose="02040503050406030204" pitchFamily="18" charset="0"/>
                <a:ea typeface="Cambria" panose="02040503050406030204" pitchFamily="18" charset="0"/>
              </a:rPr>
              <a:t>düşüm </a:t>
            </a: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</a:rPr>
              <a:t>düzlemi üzerinde </a:t>
            </a:r>
            <a:r>
              <a:rPr lang="tr-TR" dirty="0" smtClean="0">
                <a:latin typeface="Cambria" panose="02040503050406030204" pitchFamily="18" charset="0"/>
                <a:ea typeface="Cambria" panose="02040503050406030204" pitchFamily="18" charset="0"/>
              </a:rPr>
              <a:t>oluşan görünüşe </a:t>
            </a:r>
            <a:r>
              <a:rPr lang="tr-TR" b="1" dirty="0">
                <a:latin typeface="Cambria" panose="02040503050406030204" pitchFamily="18" charset="0"/>
                <a:ea typeface="Cambria" panose="02040503050406030204" pitchFamily="18" charset="0"/>
              </a:rPr>
              <a:t>eğik iz </a:t>
            </a:r>
            <a:r>
              <a:rPr lang="tr-TR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düşüm </a:t>
            </a: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</a:rPr>
              <a:t>denir. </a:t>
            </a:r>
            <a:r>
              <a:rPr lang="tr-TR" dirty="0" smtClean="0">
                <a:latin typeface="Cambria" panose="02040503050406030204" pitchFamily="18" charset="0"/>
                <a:ea typeface="Cambria" panose="02040503050406030204" pitchFamily="18" charset="0"/>
              </a:rPr>
              <a:t>Bu </a:t>
            </a: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</a:rPr>
              <a:t>iz </a:t>
            </a:r>
            <a:r>
              <a:rPr lang="tr-TR" dirty="0" smtClean="0">
                <a:latin typeface="Cambria" panose="02040503050406030204" pitchFamily="18" charset="0"/>
                <a:ea typeface="Cambria" panose="02040503050406030204" pitchFamily="18" charset="0"/>
              </a:rPr>
              <a:t>düşüm</a:t>
            </a: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</a:rPr>
              <a:t>, eğik perspektif </a:t>
            </a:r>
            <a:r>
              <a:rPr lang="tr-TR" dirty="0" smtClean="0">
                <a:latin typeface="Cambria" panose="02040503050406030204" pitchFamily="18" charset="0"/>
                <a:ea typeface="Cambria" panose="02040503050406030204" pitchFamily="18" charset="0"/>
              </a:rPr>
              <a:t>görünüşlerinin </a:t>
            </a: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</a:rPr>
              <a:t>çiziminde kullanılır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501008"/>
            <a:ext cx="4276328" cy="290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157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395536" y="980728"/>
            <a:ext cx="8352928" cy="2256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b="1" dirty="0">
                <a:latin typeface="Cambria" panose="02040503050406030204" pitchFamily="18" charset="0"/>
                <a:ea typeface="Cambria" panose="02040503050406030204" pitchFamily="18" charset="0"/>
              </a:rPr>
              <a:t>Dik iz </a:t>
            </a:r>
            <a:r>
              <a:rPr lang="tr-TR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düşüm</a:t>
            </a:r>
            <a:endParaRPr lang="tr-TR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tr-TR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tr-TR" dirty="0" smtClean="0">
                <a:latin typeface="Cambria" panose="02040503050406030204" pitchFamily="18" charset="0"/>
                <a:ea typeface="Cambria" panose="02040503050406030204" pitchFamily="18" charset="0"/>
              </a:rPr>
              <a:t>İz düşüm ışınlarının </a:t>
            </a: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</a:rPr>
              <a:t>düzleme dik gelmesi sonucu </a:t>
            </a:r>
            <a:r>
              <a:rPr lang="tr-TR" dirty="0" smtClean="0">
                <a:latin typeface="Cambria" panose="02040503050406030204" pitchFamily="18" charset="0"/>
                <a:ea typeface="Cambria" panose="02040503050406030204" pitchFamily="18" charset="0"/>
              </a:rPr>
              <a:t>oluşan </a:t>
            </a: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</a:rPr>
              <a:t>iz </a:t>
            </a:r>
            <a:r>
              <a:rPr lang="tr-TR" dirty="0" smtClean="0">
                <a:latin typeface="Cambria" panose="02040503050406030204" pitchFamily="18" charset="0"/>
                <a:ea typeface="Cambria" panose="02040503050406030204" pitchFamily="18" charset="0"/>
              </a:rPr>
              <a:t>düşüme </a:t>
            </a: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</a:rPr>
              <a:t>dik iz </a:t>
            </a:r>
            <a:r>
              <a:rPr lang="tr-TR" dirty="0" smtClean="0">
                <a:latin typeface="Cambria" panose="02040503050406030204" pitchFamily="18" charset="0"/>
                <a:ea typeface="Cambria" panose="02040503050406030204" pitchFamily="18" charset="0"/>
              </a:rPr>
              <a:t>düşüm </a:t>
            </a: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</a:rPr>
              <a:t>denir. </a:t>
            </a:r>
            <a:r>
              <a:rPr lang="tr-TR" dirty="0" smtClean="0">
                <a:latin typeface="Cambria" panose="02040503050406030204" pitchFamily="18" charset="0"/>
                <a:ea typeface="Cambria" panose="02040503050406030204" pitchFamily="18" charset="0"/>
              </a:rPr>
              <a:t>Bu  </a:t>
            </a: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</a:rPr>
              <a:t>iz  </a:t>
            </a:r>
            <a:r>
              <a:rPr lang="tr-TR" dirty="0" smtClean="0">
                <a:latin typeface="Cambria" panose="02040503050406030204" pitchFamily="18" charset="0"/>
                <a:ea typeface="Cambria" panose="02040503050406030204" pitchFamily="18" charset="0"/>
              </a:rPr>
              <a:t>düşümde  </a:t>
            </a: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</a:rPr>
              <a:t>iz  </a:t>
            </a:r>
            <a:r>
              <a:rPr lang="tr-TR" dirty="0" smtClean="0">
                <a:latin typeface="Cambria" panose="02040503050406030204" pitchFamily="18" charset="0"/>
                <a:ea typeface="Cambria" panose="02040503050406030204" pitchFamily="18" charset="0"/>
              </a:rPr>
              <a:t>düşüm  </a:t>
            </a: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</a:rPr>
              <a:t>çizgileri  cismin  bir  yüzüne  dik  geldiği  için  cismin  o  yüzü  ile  iz </a:t>
            </a:r>
            <a:r>
              <a:rPr lang="tr-TR" dirty="0" smtClean="0">
                <a:latin typeface="Cambria" panose="02040503050406030204" pitchFamily="18" charset="0"/>
                <a:ea typeface="Cambria" panose="02040503050406030204" pitchFamily="18" charset="0"/>
              </a:rPr>
              <a:t>düşümü </a:t>
            </a: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</a:rPr>
              <a:t>aynı büyüklükte olur. Teknik resimde en çok kullanılan iz </a:t>
            </a:r>
            <a:r>
              <a:rPr lang="tr-TR" dirty="0" smtClean="0">
                <a:latin typeface="Cambria" panose="02040503050406030204" pitchFamily="18" charset="0"/>
                <a:ea typeface="Cambria" panose="02040503050406030204" pitchFamily="18" charset="0"/>
              </a:rPr>
              <a:t>düşüm  şeklidir</a:t>
            </a: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</a:rPr>
              <a:t>. Özellikle </a:t>
            </a:r>
            <a:r>
              <a:rPr lang="tr-TR" dirty="0" smtClean="0">
                <a:latin typeface="Cambria" panose="02040503050406030204" pitchFamily="18" charset="0"/>
                <a:ea typeface="Cambria" panose="02040503050406030204" pitchFamily="18" charset="0"/>
              </a:rPr>
              <a:t>görünüş </a:t>
            </a: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</a:rPr>
              <a:t>çıkarmada çok kullanılır.</a:t>
            </a:r>
          </a:p>
        </p:txBody>
      </p:sp>
    </p:spTree>
    <p:extLst>
      <p:ext uri="{BB962C8B-B14F-4D97-AF65-F5344CB8AC3E}">
        <p14:creationId xmlns:p14="http://schemas.microsoft.com/office/powerpoint/2010/main" val="208157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774" y="764704"/>
            <a:ext cx="7372350" cy="412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157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432798" y="2852936"/>
            <a:ext cx="620605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8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NOKTA, DOĞRU VE DÜZLEMLERİN İZ </a:t>
            </a:r>
          </a:p>
          <a:p>
            <a:pPr algn="ctr"/>
            <a:r>
              <a:rPr lang="tr-TR" sz="28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DÜŞÜMLERİNİN ÇİZİLMESİ</a:t>
            </a:r>
            <a:endParaRPr lang="tr-TR" sz="28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57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251520" y="836712"/>
            <a:ext cx="8280920" cy="1287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dirty="0" smtClean="0">
                <a:latin typeface="Cambria" panose="02040503050406030204" pitchFamily="18" charset="0"/>
                <a:ea typeface="Cambria" panose="02040503050406030204" pitchFamily="18" charset="0"/>
              </a:rPr>
              <a:t>Bir noktanın  </a:t>
            </a: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</a:rPr>
              <a:t>yatay  iz  </a:t>
            </a:r>
            <a:r>
              <a:rPr lang="tr-TR" dirty="0" smtClean="0">
                <a:latin typeface="Cambria" panose="02040503050406030204" pitchFamily="18" charset="0"/>
                <a:ea typeface="Cambria" panose="02040503050406030204" pitchFamily="18" charset="0"/>
              </a:rPr>
              <a:t>düşüm  </a:t>
            </a: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</a:rPr>
              <a:t>düzlemine  olan  mesafesine  </a:t>
            </a:r>
            <a:r>
              <a:rPr lang="tr-TR" b="1" dirty="0">
                <a:latin typeface="Cambria" panose="02040503050406030204" pitchFamily="18" charset="0"/>
                <a:ea typeface="Cambria" panose="02040503050406030204" pitchFamily="18" charset="0"/>
              </a:rPr>
              <a:t>kot</a:t>
            </a: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</a:rPr>
              <a:t>,  alın  iz  </a:t>
            </a:r>
            <a:r>
              <a:rPr lang="tr-TR" dirty="0" smtClean="0">
                <a:latin typeface="Cambria" panose="02040503050406030204" pitchFamily="18" charset="0"/>
                <a:ea typeface="Cambria" panose="02040503050406030204" pitchFamily="18" charset="0"/>
              </a:rPr>
              <a:t>düşüm  </a:t>
            </a: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</a:rPr>
              <a:t>düzlemine </a:t>
            </a:r>
            <a:r>
              <a:rPr lang="tr-TR" dirty="0" smtClean="0">
                <a:latin typeface="Cambria" panose="02040503050406030204" pitchFamily="18" charset="0"/>
                <a:ea typeface="Cambria" panose="02040503050406030204" pitchFamily="18" charset="0"/>
              </a:rPr>
              <a:t>olan </a:t>
            </a: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</a:rPr>
              <a:t>mesafesine </a:t>
            </a:r>
            <a:r>
              <a:rPr lang="tr-TR" b="1" dirty="0">
                <a:latin typeface="Cambria" panose="02040503050406030204" pitchFamily="18" charset="0"/>
                <a:ea typeface="Cambria" panose="02040503050406030204" pitchFamily="18" charset="0"/>
              </a:rPr>
              <a:t>uzaklık</a:t>
            </a: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</a:rPr>
              <a:t>, profil iz </a:t>
            </a:r>
            <a:r>
              <a:rPr lang="tr-TR" dirty="0" smtClean="0">
                <a:latin typeface="Cambria" panose="02040503050406030204" pitchFamily="18" charset="0"/>
                <a:ea typeface="Cambria" panose="02040503050406030204" pitchFamily="18" charset="0"/>
              </a:rPr>
              <a:t>düşüm </a:t>
            </a: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</a:rPr>
              <a:t>düzlemine olan mesafesine </a:t>
            </a:r>
            <a:r>
              <a:rPr lang="tr-TR" b="1" dirty="0">
                <a:latin typeface="Cambria" panose="02040503050406030204" pitchFamily="18" charset="0"/>
                <a:ea typeface="Cambria" panose="02040503050406030204" pitchFamily="18" charset="0"/>
              </a:rPr>
              <a:t>aralık</a:t>
            </a: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</a:rPr>
              <a:t> denir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142704"/>
            <a:ext cx="4339952" cy="4080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387946" y="379294"/>
            <a:ext cx="2918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NOKTANIN İZ DÜŞÜMLERİ</a:t>
            </a:r>
            <a:endParaRPr lang="tr-TR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57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387946" y="683404"/>
            <a:ext cx="2683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DOĞRUNUN İZ DÜŞÜMÜ</a:t>
            </a:r>
            <a:endParaRPr lang="tr-TR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387946" y="1196752"/>
            <a:ext cx="8360518" cy="1292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</a:rPr>
              <a:t>Uzaydaki  iki  nokta  </a:t>
            </a:r>
            <a:r>
              <a:rPr lang="tr-TR" dirty="0" smtClean="0">
                <a:latin typeface="Cambria" panose="02040503050406030204" pitchFamily="18" charset="0"/>
                <a:ea typeface="Cambria" panose="02040503050406030204" pitchFamily="18" charset="0"/>
              </a:rPr>
              <a:t>birleştirildiğinde  </a:t>
            </a: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</a:rPr>
              <a:t>bir  doğru  parçası  meydana  gelir.  </a:t>
            </a:r>
            <a:r>
              <a:rPr lang="tr-TR" dirty="0" smtClean="0">
                <a:latin typeface="Cambria" panose="02040503050406030204" pitchFamily="18" charset="0"/>
                <a:ea typeface="Cambria" panose="02040503050406030204" pitchFamily="18" charset="0"/>
              </a:rPr>
              <a:t>Doğru parçasının  </a:t>
            </a: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</a:rPr>
              <a:t>uç  noktalarına  ait  iz  </a:t>
            </a:r>
            <a:r>
              <a:rPr lang="tr-TR" dirty="0" smtClean="0">
                <a:latin typeface="Cambria" panose="02040503050406030204" pitchFamily="18" charset="0"/>
                <a:ea typeface="Cambria" panose="02040503050406030204" pitchFamily="18" charset="0"/>
              </a:rPr>
              <a:t>düşümleri  </a:t>
            </a: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</a:rPr>
              <a:t>ayrı  ayrı  çizilip  </a:t>
            </a:r>
            <a:r>
              <a:rPr lang="tr-TR" dirty="0" smtClean="0">
                <a:latin typeface="Cambria" panose="02040503050406030204" pitchFamily="18" charset="0"/>
                <a:ea typeface="Cambria" panose="02040503050406030204" pitchFamily="18" charset="0"/>
              </a:rPr>
              <a:t>birleştirilerek  </a:t>
            </a: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</a:rPr>
              <a:t>doğrunun  iz </a:t>
            </a:r>
            <a:r>
              <a:rPr lang="tr-TR" dirty="0" smtClean="0">
                <a:latin typeface="Cambria" panose="02040503050406030204" pitchFamily="18" charset="0"/>
                <a:ea typeface="Cambria" panose="02040503050406030204" pitchFamily="18" charset="0"/>
              </a:rPr>
              <a:t>düşümleri  </a:t>
            </a: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</a:rPr>
              <a:t>elde edilir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592" y="2484645"/>
            <a:ext cx="4688384" cy="383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157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387946" y="899428"/>
            <a:ext cx="2582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DÜZLEMİN İZ DÜŞÜMÜ</a:t>
            </a:r>
            <a:endParaRPr lang="tr-TR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251521" y="1556792"/>
            <a:ext cx="8352927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</a:rPr>
              <a:t>Kendi  doğrultusunda  olmayacak  </a:t>
            </a:r>
            <a:r>
              <a:rPr lang="tr-TR" dirty="0" smtClean="0">
                <a:latin typeface="Cambria" panose="02040503050406030204" pitchFamily="18" charset="0"/>
                <a:ea typeface="Cambria" panose="02040503050406030204" pitchFamily="18" charset="0"/>
              </a:rPr>
              <a:t>şekilde  </a:t>
            </a: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</a:rPr>
              <a:t>hareket  ettirilen  doğrunun  geride  </a:t>
            </a:r>
            <a:r>
              <a:rPr lang="tr-TR" dirty="0" smtClean="0">
                <a:latin typeface="Cambria" panose="02040503050406030204" pitchFamily="18" charset="0"/>
                <a:ea typeface="Cambria" panose="02040503050406030204" pitchFamily="18" charset="0"/>
              </a:rPr>
              <a:t>bıraktığı yüzeye  </a:t>
            </a: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</a:rPr>
              <a:t>düzlem  denir.  Düzlemler,  uzayda  temel  iz  </a:t>
            </a:r>
            <a:r>
              <a:rPr lang="tr-TR" dirty="0" smtClean="0">
                <a:latin typeface="Cambria" panose="02040503050406030204" pitchFamily="18" charset="0"/>
                <a:ea typeface="Cambria" panose="02040503050406030204" pitchFamily="18" charset="0"/>
              </a:rPr>
              <a:t>düşüm  </a:t>
            </a: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</a:rPr>
              <a:t>düzlemlerine  göre  </a:t>
            </a:r>
            <a:r>
              <a:rPr lang="tr-TR" dirty="0" smtClean="0">
                <a:latin typeface="Cambria" panose="02040503050406030204" pitchFamily="18" charset="0"/>
                <a:ea typeface="Cambria" panose="02040503050406030204" pitchFamily="18" charset="0"/>
              </a:rPr>
              <a:t>çeşitli konumlarda </a:t>
            </a: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</a:rPr>
              <a:t>bulunur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849646"/>
            <a:ext cx="3794944" cy="372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157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251520" y="1988840"/>
            <a:ext cx="8640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TEKNİK RESMİ İSTENEN DÜZEYDE ÇİZEBİLMEK İÇİN KULLANILMASI GEREKEN ARAÇ VE GEREÇLER</a:t>
            </a:r>
            <a:endParaRPr lang="tr-TR" sz="32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57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877769" y="2296319"/>
            <a:ext cx="69345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GÖRÜNÜŞ ÇIKARMA VE ÖLÇEKLENDİRME</a:t>
            </a:r>
            <a:endParaRPr lang="tr-TR" sz="28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57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467544" y="908720"/>
            <a:ext cx="8064896" cy="1910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Görünüş </a:t>
            </a:r>
            <a:r>
              <a:rPr lang="tr-TR" b="1" dirty="0">
                <a:latin typeface="Cambria" panose="02040503050406030204" pitchFamily="18" charset="0"/>
                <a:ea typeface="Cambria" panose="02040503050406030204" pitchFamily="18" charset="0"/>
              </a:rPr>
              <a:t>Çıkarma</a:t>
            </a:r>
          </a:p>
          <a:p>
            <a:pPr algn="just">
              <a:lnSpc>
                <a:spcPct val="150000"/>
              </a:lnSpc>
            </a:pPr>
            <a:endParaRPr lang="tr-TR" sz="9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tr-TR" dirty="0" smtClean="0">
                <a:latin typeface="Cambria" panose="02040503050406030204" pitchFamily="18" charset="0"/>
                <a:ea typeface="Cambria" panose="02040503050406030204" pitchFamily="18" charset="0"/>
              </a:rPr>
              <a:t>Temel </a:t>
            </a: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</a:rPr>
              <a:t>iz </a:t>
            </a:r>
            <a:r>
              <a:rPr lang="tr-TR" dirty="0" smtClean="0">
                <a:latin typeface="Cambria" panose="02040503050406030204" pitchFamily="18" charset="0"/>
                <a:ea typeface="Cambria" panose="02040503050406030204" pitchFamily="18" charset="0"/>
              </a:rPr>
              <a:t>düşüm  </a:t>
            </a: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</a:rPr>
              <a:t>düzlemlerine, dik iz </a:t>
            </a:r>
            <a:r>
              <a:rPr lang="tr-TR" dirty="0" smtClean="0">
                <a:latin typeface="Cambria" panose="02040503050406030204" pitchFamily="18" charset="0"/>
                <a:ea typeface="Cambria" panose="02040503050406030204" pitchFamily="18" charset="0"/>
              </a:rPr>
              <a:t>düşüm  </a:t>
            </a: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</a:rPr>
              <a:t>yöntemiyle çizilen iz </a:t>
            </a:r>
            <a:r>
              <a:rPr lang="tr-TR" dirty="0" smtClean="0">
                <a:latin typeface="Cambria" panose="02040503050406030204" pitchFamily="18" charset="0"/>
                <a:ea typeface="Cambria" panose="02040503050406030204" pitchFamily="18" charset="0"/>
              </a:rPr>
              <a:t>düşümlere  </a:t>
            </a:r>
            <a:r>
              <a:rPr lang="tr-TR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görünüş</a:t>
            </a:r>
            <a:r>
              <a:rPr lang="tr-TR" dirty="0" smtClean="0">
                <a:latin typeface="Cambria" panose="02040503050406030204" pitchFamily="18" charset="0"/>
                <a:ea typeface="Cambria" panose="02040503050406030204" pitchFamily="18" charset="0"/>
              </a:rPr>
              <a:t> denir</a:t>
            </a: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</a:rPr>
              <a:t>.  Cisimlerin  temel  iz  </a:t>
            </a:r>
            <a:r>
              <a:rPr lang="tr-TR" dirty="0" smtClean="0">
                <a:latin typeface="Cambria" panose="02040503050406030204" pitchFamily="18" charset="0"/>
                <a:ea typeface="Cambria" panose="02040503050406030204" pitchFamily="18" charset="0"/>
              </a:rPr>
              <a:t>düşüm  </a:t>
            </a: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</a:rPr>
              <a:t>düzlemlerine  </a:t>
            </a:r>
            <a:r>
              <a:rPr lang="tr-TR" dirty="0" smtClean="0">
                <a:latin typeface="Cambria" panose="02040503050406030204" pitchFamily="18" charset="0"/>
                <a:ea typeface="Cambria" panose="02040503050406030204" pitchFamily="18" charset="0"/>
              </a:rPr>
              <a:t>görünüşlerinin  </a:t>
            </a: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</a:rPr>
              <a:t>çizilmesine  de  </a:t>
            </a:r>
            <a:r>
              <a:rPr lang="tr-TR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görünüş çıkarma</a:t>
            </a:r>
            <a:r>
              <a:rPr lang="tr-TR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</a:rPr>
              <a:t>denir.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356992"/>
            <a:ext cx="4479776" cy="2681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157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427401" y="1278107"/>
            <a:ext cx="78334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tr-TR" b="1" dirty="0">
                <a:latin typeface="Cambria" panose="02040503050406030204" pitchFamily="18" charset="0"/>
                <a:ea typeface="Cambria" panose="02040503050406030204" pitchFamily="18" charset="0"/>
              </a:rPr>
              <a:t>Ön </a:t>
            </a:r>
            <a:r>
              <a:rPr lang="tr-TR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görünüş:</a:t>
            </a:r>
            <a:r>
              <a:rPr lang="tr-TR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</a:rPr>
              <a:t>Resmin </a:t>
            </a:r>
            <a:r>
              <a:rPr lang="tr-TR" dirty="0" smtClean="0">
                <a:latin typeface="Cambria" panose="02040503050406030204" pitchFamily="18" charset="0"/>
                <a:ea typeface="Cambria" panose="02040503050406030204" pitchFamily="18" charset="0"/>
              </a:rPr>
              <a:t>genişlik </a:t>
            </a: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</a:rPr>
              <a:t>ve yükseklik gibi ölçülerinin görülebildiği </a:t>
            </a:r>
            <a:r>
              <a:rPr lang="tr-TR" dirty="0" smtClean="0">
                <a:latin typeface="Cambria" panose="02040503050406030204" pitchFamily="18" charset="0"/>
                <a:ea typeface="Cambria" panose="02040503050406030204" pitchFamily="18" charset="0"/>
              </a:rPr>
              <a:t>bakış </a:t>
            </a:r>
            <a:endParaRPr lang="tr-TR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</a:rPr>
              <a:t>açısıdır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288" y="2343150"/>
            <a:ext cx="301942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2636912"/>
            <a:ext cx="1953957" cy="1169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157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79512" y="1124744"/>
            <a:ext cx="81249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>
                <a:latin typeface="Cambria" panose="02040503050406030204" pitchFamily="18" charset="0"/>
                <a:ea typeface="Cambria" panose="02040503050406030204" pitchFamily="18" charset="0"/>
              </a:rPr>
              <a:t>Üstten  </a:t>
            </a:r>
            <a:r>
              <a:rPr lang="tr-TR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görünüş:</a:t>
            </a:r>
            <a:r>
              <a:rPr lang="tr-TR" dirty="0" smtClean="0"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</a:rPr>
              <a:t>Parçanın  </a:t>
            </a:r>
            <a:r>
              <a:rPr lang="tr-TR" dirty="0" smtClean="0">
                <a:latin typeface="Cambria" panose="02040503050406030204" pitchFamily="18" charset="0"/>
                <a:ea typeface="Cambria" panose="02040503050406030204" pitchFamily="18" charset="0"/>
              </a:rPr>
              <a:t>genişlik  </a:t>
            </a: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</a:rPr>
              <a:t>ve  yükseklik  ölçüsünü  tamamlayan  </a:t>
            </a:r>
            <a:r>
              <a:rPr lang="tr-TR" dirty="0" smtClean="0">
                <a:latin typeface="Cambria" panose="02040503050406030204" pitchFamily="18" charset="0"/>
                <a:ea typeface="Cambria" panose="02040503050406030204" pitchFamily="18" charset="0"/>
              </a:rPr>
              <a:t>bakış </a:t>
            </a:r>
            <a:endParaRPr lang="tr-TR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</a:rPr>
              <a:t>açısıdır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132856"/>
            <a:ext cx="2952750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2636912"/>
            <a:ext cx="1953957" cy="1169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157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539552" y="908720"/>
            <a:ext cx="7724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>
                <a:latin typeface="Cambria" panose="02040503050406030204" pitchFamily="18" charset="0"/>
                <a:ea typeface="Cambria" panose="02040503050406030204" pitchFamily="18" charset="0"/>
              </a:rPr>
              <a:t>Yandan  </a:t>
            </a:r>
            <a:r>
              <a:rPr lang="tr-TR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görünüş:</a:t>
            </a:r>
            <a:r>
              <a:rPr lang="tr-TR" dirty="0" smtClean="0"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</a:rPr>
              <a:t>Resmin  derinlik  ölçülerinin  görülebildiği  </a:t>
            </a:r>
            <a:r>
              <a:rPr lang="tr-TR" dirty="0" smtClean="0">
                <a:latin typeface="Cambria" panose="02040503050406030204" pitchFamily="18" charset="0"/>
                <a:ea typeface="Cambria" panose="02040503050406030204" pitchFamily="18" charset="0"/>
              </a:rPr>
              <a:t>bakış  </a:t>
            </a: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</a:rPr>
              <a:t>açısıdır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276872"/>
            <a:ext cx="34290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2636912"/>
            <a:ext cx="1953957" cy="1169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157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539553" y="404664"/>
            <a:ext cx="8064896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b="1" dirty="0">
                <a:latin typeface="Cambria" panose="02040503050406030204" pitchFamily="18" charset="0"/>
                <a:ea typeface="Cambria" panose="02040503050406030204" pitchFamily="18" charset="0"/>
              </a:rPr>
              <a:t>Üç </a:t>
            </a:r>
            <a:r>
              <a:rPr lang="tr-TR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Görünüşle Çizilmiş </a:t>
            </a:r>
            <a:r>
              <a:rPr lang="tr-TR" b="1" dirty="0">
                <a:latin typeface="Cambria" panose="02040503050406030204" pitchFamily="18" charset="0"/>
                <a:ea typeface="Cambria" panose="02040503050406030204" pitchFamily="18" charset="0"/>
              </a:rPr>
              <a:t>Resimlerin </a:t>
            </a:r>
            <a:r>
              <a:rPr lang="tr-TR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İncelenmesi</a:t>
            </a:r>
            <a:endParaRPr lang="tr-TR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tr-TR" sz="11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tr-TR" dirty="0" smtClean="0">
                <a:latin typeface="Cambria" panose="02040503050406030204" pitchFamily="18" charset="0"/>
                <a:ea typeface="Cambria" panose="02040503050406030204" pitchFamily="18" charset="0"/>
              </a:rPr>
              <a:t>Üç  görünüşü  </a:t>
            </a: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</a:rPr>
              <a:t>verilen  resim,  düzlem  üzerine  </a:t>
            </a:r>
            <a:r>
              <a:rPr lang="tr-TR" dirty="0" smtClean="0">
                <a:latin typeface="Cambria" panose="02040503050406030204" pitchFamily="18" charset="0"/>
                <a:ea typeface="Cambria" panose="02040503050406030204" pitchFamily="18" charset="0"/>
              </a:rPr>
              <a:t>aşağıdaki  </a:t>
            </a: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</a:rPr>
              <a:t>gibi  </a:t>
            </a:r>
            <a:r>
              <a:rPr lang="tr-TR" dirty="0" smtClean="0">
                <a:latin typeface="Cambria" panose="02040503050406030204" pitchFamily="18" charset="0"/>
                <a:ea typeface="Cambria" panose="02040503050406030204" pitchFamily="18" charset="0"/>
              </a:rPr>
              <a:t>yerleştirilir. Görünüşler </a:t>
            </a: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</a:rPr>
              <a:t>düzleme </a:t>
            </a:r>
            <a:r>
              <a:rPr lang="tr-TR" dirty="0" smtClean="0">
                <a:latin typeface="Cambria" panose="02040503050406030204" pitchFamily="18" charset="0"/>
                <a:ea typeface="Cambria" panose="02040503050406030204" pitchFamily="18" charset="0"/>
              </a:rPr>
              <a:t>yerleştirilirken </a:t>
            </a: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</a:rPr>
              <a:t>her bir </a:t>
            </a:r>
            <a:r>
              <a:rPr lang="tr-TR" dirty="0" smtClean="0">
                <a:latin typeface="Cambria" panose="02040503050406030204" pitchFamily="18" charset="0"/>
                <a:ea typeface="Cambria" panose="02040503050406030204" pitchFamily="18" charset="0"/>
              </a:rPr>
              <a:t>görünüşün </a:t>
            </a: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</a:rPr>
              <a:t>düzleme ait </a:t>
            </a:r>
            <a:r>
              <a:rPr lang="tr-TR" dirty="0" smtClean="0">
                <a:latin typeface="Cambria" panose="02040503050406030204" pitchFamily="18" charset="0"/>
                <a:ea typeface="Cambria" panose="02040503050406030204" pitchFamily="18" charset="0"/>
              </a:rPr>
              <a:t>uzaklıklarının eşit </a:t>
            </a: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</a:rPr>
              <a:t>olmasına </a:t>
            </a:r>
            <a:r>
              <a:rPr lang="tr-TR" dirty="0" smtClean="0">
                <a:latin typeface="Cambria" panose="02040503050406030204" pitchFamily="18" charset="0"/>
                <a:ea typeface="Cambria" panose="02040503050406030204" pitchFamily="18" charset="0"/>
              </a:rPr>
              <a:t>dikkat </a:t>
            </a:r>
            <a:r>
              <a:rPr lang="tr-TR" dirty="0" smtClean="0">
                <a:latin typeface="Cambria" panose="02040503050406030204" pitchFamily="18" charset="0"/>
                <a:ea typeface="Cambria" panose="02040503050406030204" pitchFamily="18" charset="0"/>
              </a:rPr>
              <a:t>edilmelidir.</a:t>
            </a:r>
            <a:endParaRPr lang="tr-TR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970" y="2132856"/>
            <a:ext cx="5282406" cy="4392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49" y="2852936"/>
            <a:ext cx="1953957" cy="1169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157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539552" y="1124744"/>
            <a:ext cx="5288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>
                <a:latin typeface="Cambria" panose="02040503050406030204" pitchFamily="18" charset="0"/>
                <a:ea typeface="Cambria" panose="02040503050406030204" pitchFamily="18" charset="0"/>
              </a:rPr>
              <a:t>Perspektif Verilerek </a:t>
            </a:r>
            <a:r>
              <a:rPr lang="tr-TR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Görünüşlerin İncelenmesi</a:t>
            </a:r>
            <a:endParaRPr lang="tr-TR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tr-TR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71075"/>
            <a:ext cx="3819699" cy="3259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821" y="1628800"/>
            <a:ext cx="5102885" cy="4389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157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" y="116632"/>
            <a:ext cx="3759699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204864"/>
            <a:ext cx="5175942" cy="393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157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2700417" y="2545740"/>
            <a:ext cx="28480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ÖLÇÜLENDİRME</a:t>
            </a:r>
            <a:endParaRPr lang="tr-TR" sz="2800" b="1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57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467544" y="764704"/>
            <a:ext cx="8208912" cy="4184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b="1" dirty="0">
                <a:latin typeface="Cambria" panose="02040503050406030204" pitchFamily="18" charset="0"/>
                <a:ea typeface="Cambria" panose="02040503050406030204" pitchFamily="18" charset="0"/>
              </a:rPr>
              <a:t>Ölçülendirmenin Gereği ve Önemi </a:t>
            </a:r>
            <a:endParaRPr lang="tr-TR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50000"/>
              </a:lnSpc>
            </a:pPr>
            <a:endParaRPr lang="tr-TR" sz="7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</a:rPr>
              <a:t>Parçaların  yapımı  için  gerekli  ölçülerin  belirli  kurallara  göre  parça  üzerine  veya </a:t>
            </a:r>
            <a:r>
              <a:rPr lang="tr-TR" dirty="0" smtClean="0">
                <a:latin typeface="Cambria" panose="02040503050406030204" pitchFamily="18" charset="0"/>
                <a:ea typeface="Cambria" panose="02040503050406030204" pitchFamily="18" charset="0"/>
              </a:rPr>
              <a:t>görünüşlerin </a:t>
            </a: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</a:rPr>
              <a:t>üzerine yazılması </a:t>
            </a:r>
            <a:r>
              <a:rPr lang="tr-TR" dirty="0" smtClean="0">
                <a:latin typeface="Cambria" panose="02040503050406030204" pitchFamily="18" charset="0"/>
                <a:ea typeface="Cambria" panose="02040503050406030204" pitchFamily="18" charset="0"/>
              </a:rPr>
              <a:t>işlemine </a:t>
            </a: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</a:rPr>
              <a:t>ölçülendirme denir. </a:t>
            </a:r>
            <a:endParaRPr lang="tr-TR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50000"/>
              </a:lnSpc>
            </a:pPr>
            <a:endParaRPr lang="tr-TR" sz="105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</a:rPr>
              <a:t>Teknik resimde iz </a:t>
            </a:r>
            <a:r>
              <a:rPr lang="tr-TR" dirty="0" smtClean="0">
                <a:latin typeface="Cambria" panose="02040503050406030204" pitchFamily="18" charset="0"/>
                <a:ea typeface="Cambria" panose="02040503050406030204" pitchFamily="18" charset="0"/>
              </a:rPr>
              <a:t>düşüm </a:t>
            </a: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</a:rPr>
              <a:t>kurallarına göre </a:t>
            </a:r>
            <a:r>
              <a:rPr lang="tr-TR" dirty="0" smtClean="0">
                <a:latin typeface="Cambria" panose="02040503050406030204" pitchFamily="18" charset="0"/>
                <a:ea typeface="Cambria" panose="02040503050406030204" pitchFamily="18" charset="0"/>
              </a:rPr>
              <a:t>çizilmiş </a:t>
            </a: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</a:rPr>
              <a:t>bir parçanın </a:t>
            </a:r>
            <a:r>
              <a:rPr lang="tr-TR" dirty="0" smtClean="0">
                <a:latin typeface="Cambria" panose="02040503050406030204" pitchFamily="18" charset="0"/>
                <a:ea typeface="Cambria" panose="02040503050406030204" pitchFamily="18" charset="0"/>
              </a:rPr>
              <a:t>görünüşleri</a:t>
            </a: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</a:rPr>
              <a:t>, o parçanın </a:t>
            </a:r>
            <a:r>
              <a:rPr lang="tr-TR" dirty="0" smtClean="0">
                <a:latin typeface="Cambria" panose="02040503050406030204" pitchFamily="18" charset="0"/>
                <a:ea typeface="Cambria" panose="02040503050406030204" pitchFamily="18" charset="0"/>
              </a:rPr>
              <a:t>sadece  </a:t>
            </a: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</a:rPr>
              <a:t>biçimi  hakkında  bilgi  verebilir.  Bunun  yanı  sıra  parçanın  boyutlarını  ifade  eden </a:t>
            </a:r>
            <a:r>
              <a:rPr lang="tr-TR" dirty="0" smtClean="0">
                <a:latin typeface="Cambria" panose="02040503050406030204" pitchFamily="18" charset="0"/>
                <a:ea typeface="Cambria" panose="02040503050406030204" pitchFamily="18" charset="0"/>
              </a:rPr>
              <a:t>bilgilere  </a:t>
            </a: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</a:rPr>
              <a:t>de  ihtiyaç  duyulur.  Ayrı  ayrı  yerlerde  ve  ayrı  ayrı  </a:t>
            </a:r>
            <a:r>
              <a:rPr lang="tr-TR" dirty="0" smtClean="0">
                <a:latin typeface="Cambria" panose="02040503050406030204" pitchFamily="18" charset="0"/>
                <a:ea typeface="Cambria" panose="02040503050406030204" pitchFamily="18" charset="0"/>
              </a:rPr>
              <a:t>işçiler  </a:t>
            </a: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</a:rPr>
              <a:t>tarafından  yapılan </a:t>
            </a:r>
            <a:r>
              <a:rPr lang="tr-TR" dirty="0" smtClean="0">
                <a:latin typeface="Cambria" panose="02040503050406030204" pitchFamily="18" charset="0"/>
                <a:ea typeface="Cambria" panose="02040503050406030204" pitchFamily="18" charset="0"/>
              </a:rPr>
              <a:t>parçaların  </a:t>
            </a: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</a:rPr>
              <a:t>yerlerine  takıldığı  zaman  sorunsuz  </a:t>
            </a:r>
            <a:r>
              <a:rPr lang="tr-TR" dirty="0" smtClean="0">
                <a:latin typeface="Cambria" panose="02040503050406030204" pitchFamily="18" charset="0"/>
                <a:ea typeface="Cambria" panose="02040503050406030204" pitchFamily="18" charset="0"/>
              </a:rPr>
              <a:t>çalışması  </a:t>
            </a: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</a:rPr>
              <a:t>gerekir.  Bu  </a:t>
            </a:r>
            <a:r>
              <a:rPr lang="tr-TR" dirty="0" smtClean="0">
                <a:latin typeface="Cambria" panose="02040503050406030204" pitchFamily="18" charset="0"/>
                <a:ea typeface="Cambria" panose="02040503050406030204" pitchFamily="18" charset="0"/>
              </a:rPr>
              <a:t>özelliklere  </a:t>
            </a: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</a:rPr>
              <a:t>sahip </a:t>
            </a:r>
            <a:r>
              <a:rPr lang="tr-TR" dirty="0" smtClean="0">
                <a:latin typeface="Cambria" panose="02040503050406030204" pitchFamily="18" charset="0"/>
                <a:ea typeface="Cambria" panose="02040503050406030204" pitchFamily="18" charset="0"/>
              </a:rPr>
              <a:t>parçaların </a:t>
            </a: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</a:rPr>
              <a:t>üretimi, ancak eksiksiz ve kurallara uygun </a:t>
            </a:r>
            <a:r>
              <a:rPr lang="tr-TR" dirty="0" smtClean="0">
                <a:latin typeface="Cambria" panose="02040503050406030204" pitchFamily="18" charset="0"/>
                <a:ea typeface="Cambria" panose="02040503050406030204" pitchFamily="18" charset="0"/>
              </a:rPr>
              <a:t>ölçülendirilmiş </a:t>
            </a: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</a:rPr>
              <a:t>çizimlerle mümkündür.</a:t>
            </a:r>
          </a:p>
        </p:txBody>
      </p:sp>
    </p:spTree>
    <p:extLst>
      <p:ext uri="{BB962C8B-B14F-4D97-AF65-F5344CB8AC3E}">
        <p14:creationId xmlns:p14="http://schemas.microsoft.com/office/powerpoint/2010/main" val="208157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1457325"/>
            <a:ext cx="8407400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467544" y="404664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RESİM MASASI</a:t>
            </a:r>
            <a:endParaRPr lang="tr-TR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57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323528" y="908720"/>
            <a:ext cx="8568952" cy="2164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b="1" dirty="0">
                <a:latin typeface="Cambria" panose="02040503050406030204" pitchFamily="18" charset="0"/>
                <a:ea typeface="Cambria" panose="02040503050406030204" pitchFamily="18" charset="0"/>
              </a:rPr>
              <a:t>Ölçekler</a:t>
            </a: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tr-TR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tr-TR" sz="1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</a:rPr>
              <a:t>Teknik  resmi  çizilen  cisimlerin  bazıları  çok  küçük,  bazıları  ise  çok  büyük  boyutlu </a:t>
            </a:r>
            <a:r>
              <a:rPr lang="tr-TR" dirty="0" smtClean="0">
                <a:latin typeface="Cambria" panose="02040503050406030204" pitchFamily="18" charset="0"/>
                <a:ea typeface="Cambria" panose="02040503050406030204" pitchFamily="18" charset="0"/>
              </a:rPr>
              <a:t>olabilir</a:t>
            </a: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</a:rPr>
              <a:t>.  Bu  nedenle  büyük  boyutlu  cisimlerin  resimleri  küçük,  küçük  boyutlu  cisimlerin </a:t>
            </a:r>
            <a:r>
              <a:rPr lang="tr-TR" dirty="0" smtClean="0">
                <a:latin typeface="Cambria" panose="02040503050406030204" pitchFamily="18" charset="0"/>
                <a:ea typeface="Cambria" panose="02040503050406030204" pitchFamily="18" charset="0"/>
              </a:rPr>
              <a:t>resimleri  </a:t>
            </a: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</a:rPr>
              <a:t>ise  büyük  çizilmelidir.  Teknik  resmi  çizilen  parçanın  resim  üzerindeki  çizim </a:t>
            </a:r>
            <a:r>
              <a:rPr lang="tr-TR" dirty="0" smtClean="0">
                <a:latin typeface="Cambria" panose="02040503050406030204" pitchFamily="18" charset="0"/>
                <a:ea typeface="Cambria" panose="02040503050406030204" pitchFamily="18" charset="0"/>
              </a:rPr>
              <a:t>ölçüsünün </a:t>
            </a: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</a:rPr>
              <a:t>o parçanın gerçek ölçüsüne oranına </a:t>
            </a:r>
            <a:r>
              <a:rPr lang="tr-TR" b="1" dirty="0">
                <a:latin typeface="Cambria" panose="02040503050406030204" pitchFamily="18" charset="0"/>
                <a:ea typeface="Cambria" panose="02040503050406030204" pitchFamily="18" charset="0"/>
              </a:rPr>
              <a:t>ölçek</a:t>
            </a: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</a:rPr>
              <a:t> denir. </a:t>
            </a:r>
          </a:p>
        </p:txBody>
      </p:sp>
    </p:spTree>
    <p:extLst>
      <p:ext uri="{BB962C8B-B14F-4D97-AF65-F5344CB8AC3E}">
        <p14:creationId xmlns:p14="http://schemas.microsoft.com/office/powerpoint/2010/main" val="208157365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7597477" cy="231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157365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395536" y="908720"/>
            <a:ext cx="806489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Ölçülendirme elemanları ve ölçülendirme kuralları </a:t>
            </a:r>
          </a:p>
          <a:p>
            <a:pPr algn="just"/>
            <a:endParaRPr lang="tr-TR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tr-TR" b="1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Ölçü </a:t>
            </a:r>
            <a:r>
              <a:rPr lang="tr-TR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sınır çizgisi</a:t>
            </a:r>
            <a:r>
              <a:rPr lang="tr-TR" b="1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tr-TR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</a:rPr>
              <a:t>Sürekli ince düz çizgidir.  Çizgi kalınlığı 0,25  mm’dir. </a:t>
            </a:r>
            <a:r>
              <a:rPr lang="tr-TR" dirty="0" smtClean="0">
                <a:latin typeface="Cambria" panose="02040503050406030204" pitchFamily="18" charset="0"/>
                <a:ea typeface="Cambria" panose="02040503050406030204" pitchFamily="18" charset="0"/>
              </a:rPr>
              <a:t>Ölçülendirilecek  </a:t>
            </a: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</a:rPr>
              <a:t>elemana  dik  veya  gerektiğinde  eğik,  ancak  birbirine </a:t>
            </a:r>
            <a:r>
              <a:rPr lang="tr-TR" dirty="0" smtClean="0">
                <a:latin typeface="Cambria" panose="02040503050406030204" pitchFamily="18" charset="0"/>
                <a:ea typeface="Cambria" panose="02040503050406030204" pitchFamily="18" charset="0"/>
              </a:rPr>
              <a:t>paralel  </a:t>
            </a: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</a:rPr>
              <a:t>olarak  çizilmelidir.  Ölçü  konulacak  yüzeylerin  kenar </a:t>
            </a:r>
            <a:r>
              <a:rPr lang="tr-TR" dirty="0" smtClean="0">
                <a:latin typeface="Cambria" panose="02040503050406030204" pitchFamily="18" charset="0"/>
                <a:ea typeface="Cambria" panose="02040503050406030204" pitchFamily="18" charset="0"/>
              </a:rPr>
              <a:t>noktalarından </a:t>
            </a: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</a:rPr>
              <a:t>uzatılarak </a:t>
            </a:r>
            <a:r>
              <a:rPr lang="tr-TR" dirty="0" smtClean="0">
                <a:latin typeface="Cambria" panose="02040503050406030204" pitchFamily="18" charset="0"/>
                <a:ea typeface="Cambria" panose="02040503050406030204" pitchFamily="18" charset="0"/>
              </a:rPr>
              <a:t>kullanılır.</a:t>
            </a:r>
            <a:endParaRPr lang="tr-TR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861048"/>
            <a:ext cx="5380261" cy="170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157365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251520" y="980728"/>
            <a:ext cx="8424936" cy="1292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Ölçü  çizgisi:</a:t>
            </a: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tr-TR" dirty="0" smtClean="0">
                <a:latin typeface="Cambria" panose="02040503050406030204" pitchFamily="18" charset="0"/>
                <a:ea typeface="Cambria" panose="02040503050406030204" pitchFamily="18" charset="0"/>
              </a:rPr>
              <a:t>Sürekli  </a:t>
            </a: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</a:rPr>
              <a:t>ince  çizgidir.  Çizgi  kalınlığı  0,25  mm’dir. </a:t>
            </a:r>
            <a:r>
              <a:rPr lang="tr-TR" dirty="0" smtClean="0">
                <a:latin typeface="Cambria" panose="02040503050406030204" pitchFamily="18" charset="0"/>
                <a:ea typeface="Cambria" panose="02040503050406030204" pitchFamily="18" charset="0"/>
              </a:rPr>
              <a:t>Görünüşten  yaklaşık  </a:t>
            </a: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</a:rPr>
              <a:t>7–10  mm  uzaklıkta  olmalıdır.  </a:t>
            </a:r>
            <a:r>
              <a:rPr lang="tr-TR" dirty="0" smtClean="0">
                <a:latin typeface="Cambria" panose="02040503050406030204" pitchFamily="18" charset="0"/>
                <a:ea typeface="Cambria" panose="02040503050406030204" pitchFamily="18" charset="0"/>
              </a:rPr>
              <a:t>Ölçülendirilecek kenara </a:t>
            </a: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</a:rPr>
              <a:t>paralel konumda mümkün oldukça birbirini kesmez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900" y="2708920"/>
            <a:ext cx="4448175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157365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611560" y="1196752"/>
            <a:ext cx="7920880" cy="1292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Ölçü  oku:</a:t>
            </a: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</a:rPr>
              <a:t>  Uç  açısı  15  derece  ve  ikizkenar  üçgen  </a:t>
            </a:r>
            <a:r>
              <a:rPr lang="tr-TR" dirty="0" smtClean="0">
                <a:latin typeface="Cambria" panose="02040503050406030204" pitchFamily="18" charset="0"/>
                <a:ea typeface="Cambria" panose="02040503050406030204" pitchFamily="18" charset="0"/>
              </a:rPr>
              <a:t>şeklinde  </a:t>
            </a: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</a:rPr>
              <a:t>olan,  </a:t>
            </a:r>
            <a:r>
              <a:rPr lang="tr-TR" dirty="0" smtClean="0">
                <a:latin typeface="Cambria" panose="02040503050406030204" pitchFamily="18" charset="0"/>
                <a:ea typeface="Cambria" panose="02040503050406030204" pitchFamily="18" charset="0"/>
              </a:rPr>
              <a:t>ölçü çizgilerini  </a:t>
            </a: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</a:rPr>
              <a:t>sınırlayan  ölçülendirme  elemanıdır.  Ölçü  büyüklüğünün </a:t>
            </a:r>
            <a:r>
              <a:rPr lang="tr-TR" dirty="0" smtClean="0">
                <a:latin typeface="Cambria" panose="02040503050406030204" pitchFamily="18" charset="0"/>
                <a:ea typeface="Cambria" panose="02040503050406030204" pitchFamily="18" charset="0"/>
              </a:rPr>
              <a:t>nereden </a:t>
            </a: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</a:rPr>
              <a:t>nereye kadar olduğunu belirler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284984"/>
            <a:ext cx="444817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157365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539552" y="1412776"/>
            <a:ext cx="7776864" cy="877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b="1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Ölçü </a:t>
            </a:r>
            <a:r>
              <a:rPr lang="tr-TR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rakamları</a:t>
            </a:r>
            <a:r>
              <a:rPr lang="tr-TR" b="1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tr-TR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</a:rPr>
              <a:t>Ölçü rakamları düzgün ve okunaklı yazılmalıdır. </a:t>
            </a:r>
            <a:r>
              <a:rPr lang="tr-TR" dirty="0" smtClean="0">
                <a:latin typeface="Cambria" panose="02040503050406030204" pitchFamily="18" charset="0"/>
                <a:ea typeface="Cambria" panose="02040503050406030204" pitchFamily="18" charset="0"/>
              </a:rPr>
              <a:t>Ölçü çizgisinin </a:t>
            </a: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</a:rPr>
              <a:t>tam ortasına ve 0,5 mm üst tarafına yazılır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780928"/>
            <a:ext cx="4600575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157365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329" y="764704"/>
            <a:ext cx="3059038" cy="3926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3203848" y="5085184"/>
            <a:ext cx="2278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latin typeface="Cambria" panose="02040503050406030204" pitchFamily="18" charset="0"/>
                <a:ea typeface="Cambria" panose="02040503050406030204" pitchFamily="18" charset="0"/>
              </a:rPr>
              <a:t>Ölçülendirilmiş çizim</a:t>
            </a:r>
            <a:endParaRPr lang="tr-TR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573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467544" y="404664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T CETVELİ</a:t>
            </a:r>
            <a:endParaRPr lang="tr-TR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6720818" cy="2550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157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467544" y="404664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GÖNYELER</a:t>
            </a:r>
            <a:endParaRPr lang="tr-TR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52736"/>
            <a:ext cx="5786028" cy="3704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2339752" y="242088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45</a:t>
            </a:r>
            <a:r>
              <a:rPr lang="tr-TR" baseline="30000" dirty="0" smtClean="0"/>
              <a:t>O</a:t>
            </a:r>
            <a:endParaRPr lang="tr-TR" baseline="30000" dirty="0"/>
          </a:p>
        </p:txBody>
      </p:sp>
      <p:sp>
        <p:nvSpPr>
          <p:cNvPr id="7" name="Metin kutusu 6"/>
          <p:cNvSpPr txBox="1"/>
          <p:nvPr/>
        </p:nvSpPr>
        <p:spPr>
          <a:xfrm>
            <a:off x="5662761" y="255030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30</a:t>
            </a:r>
            <a:r>
              <a:rPr lang="tr-TR" baseline="30000" dirty="0" smtClean="0"/>
              <a:t>O</a:t>
            </a:r>
            <a:r>
              <a:rPr lang="tr-TR" dirty="0" smtClean="0"/>
              <a:t>- 60</a:t>
            </a:r>
            <a:r>
              <a:rPr lang="tr-TR" baseline="30000" dirty="0" smtClean="0"/>
              <a:t>O</a:t>
            </a:r>
            <a:endParaRPr lang="tr-TR" baseline="30000" dirty="0"/>
          </a:p>
        </p:txBody>
      </p:sp>
    </p:spTree>
    <p:extLst>
      <p:ext uri="{BB962C8B-B14F-4D97-AF65-F5344CB8AC3E}">
        <p14:creationId xmlns:p14="http://schemas.microsoft.com/office/powerpoint/2010/main" val="208157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564904"/>
            <a:ext cx="6780386" cy="1955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467544" y="836712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ÖLÇÜ CETVELLERİ</a:t>
            </a:r>
            <a:endParaRPr lang="tr-TR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4" name="Düz Ok Bağlayıcısı 3"/>
          <p:cNvCxnSpPr/>
          <p:nvPr/>
        </p:nvCxnSpPr>
        <p:spPr>
          <a:xfrm flipV="1">
            <a:off x="5364088" y="2348880"/>
            <a:ext cx="864096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etin kutusu 4"/>
          <p:cNvSpPr txBox="1"/>
          <p:nvPr/>
        </p:nvSpPr>
        <p:spPr>
          <a:xfrm>
            <a:off x="6300192" y="213285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mm</a:t>
            </a:r>
            <a:endParaRPr lang="tr-TR" dirty="0"/>
          </a:p>
        </p:txBody>
      </p:sp>
      <p:cxnSp>
        <p:nvCxnSpPr>
          <p:cNvPr id="7" name="Düz Ok Bağlayıcısı 6"/>
          <p:cNvCxnSpPr/>
          <p:nvPr/>
        </p:nvCxnSpPr>
        <p:spPr>
          <a:xfrm>
            <a:off x="4860032" y="4520376"/>
            <a:ext cx="2088232" cy="11408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etin kutusu 7"/>
          <p:cNvSpPr txBox="1"/>
          <p:nvPr/>
        </p:nvSpPr>
        <p:spPr>
          <a:xfrm>
            <a:off x="7020272" y="551723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½ mm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8157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00808"/>
            <a:ext cx="7032079" cy="3274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467544" y="836712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AÇI ÖLÇERLER</a:t>
            </a:r>
            <a:endParaRPr lang="tr-TR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57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1186</Words>
  <Application>Microsoft Office PowerPoint</Application>
  <PresentationFormat>Ekran Gösterisi (4:3)</PresentationFormat>
  <Paragraphs>106</Paragraphs>
  <Slides>56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Slayt Başlıkları</vt:lpstr>
      </vt:variant>
      <vt:variant>
        <vt:i4>56</vt:i4>
      </vt:variant>
    </vt:vector>
  </HeadingPairs>
  <TitlesOfParts>
    <vt:vector size="60" baseType="lpstr">
      <vt:lpstr>Ofis Teması</vt:lpstr>
      <vt:lpstr>1_Ofis Teması</vt:lpstr>
      <vt:lpstr>2_Ofis Teması</vt:lpstr>
      <vt:lpstr>3_Ofis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ASUS-PC</dc:creator>
  <cp:lastModifiedBy>Omur GOKKUS</cp:lastModifiedBy>
  <cp:revision>20</cp:revision>
  <dcterms:created xsi:type="dcterms:W3CDTF">2015-11-04T14:34:18Z</dcterms:created>
  <dcterms:modified xsi:type="dcterms:W3CDTF">2020-02-27T19:53:15Z</dcterms:modified>
</cp:coreProperties>
</file>