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5" r:id="rId2"/>
    <p:sldId id="797" r:id="rId3"/>
    <p:sldId id="779" r:id="rId4"/>
    <p:sldId id="811" r:id="rId5"/>
    <p:sldId id="822" r:id="rId6"/>
    <p:sldId id="823" r:id="rId7"/>
    <p:sldId id="836" r:id="rId8"/>
    <p:sldId id="824" r:id="rId9"/>
    <p:sldId id="795" r:id="rId10"/>
    <p:sldId id="839" r:id="rId11"/>
    <p:sldId id="817" r:id="rId12"/>
    <p:sldId id="801" r:id="rId13"/>
    <p:sldId id="826" r:id="rId14"/>
    <p:sldId id="827" r:id="rId15"/>
    <p:sldId id="828" r:id="rId16"/>
    <p:sldId id="829" r:id="rId17"/>
    <p:sldId id="830" r:id="rId18"/>
    <p:sldId id="831" r:id="rId19"/>
    <p:sldId id="837" r:id="rId20"/>
    <p:sldId id="832" r:id="rId21"/>
    <p:sldId id="819" r:id="rId22"/>
    <p:sldId id="838" r:id="rId23"/>
    <p:sldId id="834" r:id="rId24"/>
    <p:sldId id="809" r:id="rId25"/>
    <p:sldId id="835" r:id="rId26"/>
    <p:sldId id="558" r:id="rId27"/>
  </p:sldIdLst>
  <p:sldSz cx="9144000" cy="6858000" type="screen4x3"/>
  <p:notesSz cx="67611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FF6600"/>
    <a:srgbClr val="4D4D4D"/>
    <a:srgbClr val="C0C0C0"/>
    <a:srgbClr val="0000CC"/>
    <a:srgbClr val="33CC33"/>
    <a:srgbClr val="FF3300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8987" autoAdjust="0"/>
  </p:normalViewPr>
  <p:slideViewPr>
    <p:cSldViewPr>
      <p:cViewPr varScale="1">
        <p:scale>
          <a:sx n="83" d="100"/>
          <a:sy n="83" d="100"/>
        </p:scale>
        <p:origin x="7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notesViewPr>
    <p:cSldViewPr>
      <p:cViewPr varScale="1">
        <p:scale>
          <a:sx n="61" d="100"/>
          <a:sy n="61" d="100"/>
        </p:scale>
        <p:origin x="-2916" y="-90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Click to edit Master text styles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5774EF2-CF3B-470C-8599-784B4521F1F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84018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9265F2-BDBE-4676-BDCC-4A4D8009A0D9}" type="slidenum">
              <a:rPr lang="tr-TR" altLang="tr-TR" smtClean="0">
                <a:cs typeface="Arial" charset="0"/>
              </a:rPr>
              <a:pPr/>
              <a:t>1</a:t>
            </a:fld>
            <a:endParaRPr lang="tr-TR" altLang="tr-TR">
              <a:cs typeface="Arial" charset="0"/>
            </a:endParaRPr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30638" y="9445625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0" tIns="46130" rIns="92260" bIns="46130" anchor="b"/>
          <a:lstStyle/>
          <a:p>
            <a:pPr algn="r" defTabSz="915988"/>
            <a:r>
              <a:rPr lang="tr-TR" altLang="tr-TR" sz="1200"/>
              <a:t>1</a:t>
            </a: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4538"/>
            <a:ext cx="4968875" cy="37274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722813"/>
            <a:ext cx="4957763" cy="4473575"/>
          </a:xfrm>
          <a:noFill/>
        </p:spPr>
        <p:txBody>
          <a:bodyPr lIns="92260" tIns="46130" rIns="92260" bIns="46130"/>
          <a:lstStyle/>
          <a:p>
            <a:pPr eaLnBrk="1" hangingPunct="1"/>
            <a:endParaRPr lang="en-US" altLang="tr-T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10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11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76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12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4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13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8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14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34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15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43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16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4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17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24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18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76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19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7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2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48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20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91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21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07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22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26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23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34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24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49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25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22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>
                <a:latin typeface="Arial" charset="0"/>
              </a:rPr>
              <a:t>Yansıda belirtilen başlıklar altında arz edeceğim.</a:t>
            </a:r>
          </a:p>
          <a:p>
            <a:endParaRPr lang="tr-TR" altLang="tr-TR">
              <a:latin typeface="Arial" charset="0"/>
            </a:endParaRPr>
          </a:p>
        </p:txBody>
      </p:sp>
      <p:sp>
        <p:nvSpPr>
          <p:cNvPr id="49155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1EFBCB-FD88-4238-87CC-7767705FC7A7}" type="slidenum">
              <a:rPr lang="tr-TR" altLang="tr-TR" smtClean="0">
                <a:cs typeface="Arial" charset="0"/>
              </a:rPr>
              <a:pPr/>
              <a:t>26</a:t>
            </a:fld>
            <a:endParaRPr lang="tr-TR" alt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3</a:t>
            </a:fld>
            <a:endParaRPr lang="tr-TR" alt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4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7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5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2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6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28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7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8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6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>
              <a:latin typeface="Arial" charset="0"/>
            </a:endParaRPr>
          </a:p>
        </p:txBody>
      </p:sp>
      <p:sp>
        <p:nvSpPr>
          <p:cNvPr id="16387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1B399-5015-4340-8BB9-4B73150E7321}" type="slidenum">
              <a:rPr lang="tr-TR" altLang="tr-TR" smtClean="0">
                <a:cs typeface="Arial" charset="0"/>
              </a:rPr>
              <a:pPr/>
              <a:t>9</a:t>
            </a:fld>
            <a:endParaRPr lang="tr-TR" alt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14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tr/url?sa=i&amp;rct=j&amp;q=&amp;esrc=s&amp;source=images&amp;cd=&amp;cad=rja&amp;uact=8&amp;ved=0ahUKEwjk9o3oqObMAhUB1xQKHVILC6MQjRwIBw&amp;url=http://guzelsanat.erciyes.edu.tr/giris.asp&amp;psig=AFQjCNGgEDqroRgYIe_r3fAxXuZeHnGh_w&amp;ust=1463753468045890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www.google.com.tr/url?sa=i&amp;rct=j&amp;q=&amp;esrc=s&amp;source=images&amp;cd=&amp;cad=rja&amp;uact=8&amp;ved=0ahUKEwigzvKUqebMAhWGNxQKHS3DAcoQjRwIBw&amp;url=http://www.uhuk.org.tr/2014/main.html&amp;psig=AFQjCNHwN0RpneeJJxY5emf40uw3qDyGVA&amp;ust=1463753547948505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tr/url?sa=i&amp;rct=j&amp;q=&amp;esrc=s&amp;source=images&amp;cd=&amp;cad=rja&amp;uact=8&amp;ved=0ahUKEwjk9o3oqObMAhUB1xQKHVILC6MQjRwIBw&amp;url=http://guzelsanat.erciyes.edu.tr/giris.asp&amp;psig=AFQjCNGgEDqroRgYIe_r3fAxXuZeHnGh_w&amp;ust=1463753468045890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s://www.google.com.tr/url?sa=i&amp;rct=j&amp;q=&amp;esrc=s&amp;source=images&amp;cd=&amp;cad=rja&amp;uact=8&amp;ved=0ahUKEwigzvKUqebMAhWGNxQKHS3DAcoQjRwIBw&amp;url=http://www.uhuk.org.tr/2014/main.html&amp;psig=AFQjCNHwN0RpneeJJxY5emf40uw3qDyGVA&amp;ust=1463753547948505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TASNİF DIŞI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BB7D-C712-4F35-AA57-47F699F6DAF8}" type="slidenum">
              <a:rPr lang="tr-TR" altLang="tr-TR"/>
              <a:pPr>
                <a:defRPr/>
              </a:pPr>
              <a:t>‹#›</a:t>
            </a:fld>
            <a:r>
              <a:rPr lang="tr-TR" altLang="tr-TR"/>
              <a:t>/18</a:t>
            </a:r>
          </a:p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0225" y="22225"/>
            <a:ext cx="8143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22225"/>
            <a:ext cx="868363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720725" indent="-365125">
              <a:defRPr b="0">
                <a:solidFill>
                  <a:schemeClr val="tx1"/>
                </a:solidFill>
              </a:defRPr>
            </a:lvl2pPr>
            <a:lvl3pPr marL="1143000" indent="-422275"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TASNİF DIŞI</a:t>
            </a:r>
          </a:p>
        </p:txBody>
      </p:sp>
      <p:sp>
        <p:nvSpPr>
          <p:cNvPr id="8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B9F7-4C4E-440A-B673-0C892D60CA83}" type="slidenum">
              <a:rPr lang="tr-TR" altLang="tr-TR"/>
              <a:pPr>
                <a:defRPr/>
              </a:pPr>
              <a:t>‹#›</a:t>
            </a:fld>
            <a:r>
              <a:rPr lang="tr-TR" altLang="tr-TR"/>
              <a:t>/18</a:t>
            </a:r>
          </a:p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uzelsanat.erciyes.edu.tr/logolar/e_u_logo_jpg_96dpi_RGB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94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uhuk.org.tr/2014/pics/eu-shy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3163" y="44450"/>
            <a:ext cx="1636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6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TASNİF DIŞI</a:t>
            </a:r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B865-6538-4E4F-9767-574E3A39FF07}" type="slidenum">
              <a:rPr lang="tr-TR" altLang="tr-TR"/>
              <a:pPr>
                <a:defRPr/>
              </a:pPr>
              <a:t>‹#›</a:t>
            </a:fld>
            <a:r>
              <a:rPr lang="tr-TR" altLang="tr-TR"/>
              <a:t>/18</a:t>
            </a:r>
          </a:p>
          <a:p>
            <a:pPr>
              <a:defRPr/>
            </a:pPr>
            <a:endParaRPr lang="tr-TR" alt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uzelsanat.erciyes.edu.tr/logolar/e_u_logo_jpg_96dpi_RGB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94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uhuk.org.tr/2014/pics/eu-shy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3163" y="44450"/>
            <a:ext cx="16367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TASNİF DIŞI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2"/>
          </p:nvPr>
        </p:nvSpPr>
        <p:spPr>
          <a:xfrm>
            <a:off x="134938" y="6481763"/>
            <a:ext cx="2133600" cy="376237"/>
          </a:xfrm>
          <a:prstGeom prst="rect">
            <a:avLst/>
          </a:prstGeom>
        </p:spPr>
        <p:txBody>
          <a:bodyPr/>
          <a:lstStyle>
            <a:lvl1pPr eaLnBrk="1" hangingPunct="1">
              <a:defRPr sz="1400" b="1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 altLang="tr-TR"/>
              <a:t>TASNİF DIŞI</a:t>
            </a:r>
          </a:p>
        </p:txBody>
      </p:sp>
      <p:sp>
        <p:nvSpPr>
          <p:cNvPr id="10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6877050" y="6481763"/>
            <a:ext cx="2133600" cy="3762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cs typeface="+mn-cs"/>
              </a:defRPr>
            </a:lvl1pPr>
          </a:lstStyle>
          <a:p>
            <a:pPr>
              <a:defRPr/>
            </a:pPr>
            <a:fld id="{1ACB33DC-E7A1-404C-A6C6-BE5FC0835E7D}" type="slidenum">
              <a:rPr lang="tr-TR" altLang="tr-TR"/>
              <a:pPr>
                <a:defRPr/>
              </a:pPr>
              <a:t>‹#›</a:t>
            </a:fld>
            <a:r>
              <a:rPr lang="tr-TR" altLang="tr-TR"/>
              <a:t>/18</a:t>
            </a:r>
          </a:p>
          <a:p>
            <a:pPr>
              <a:defRPr/>
            </a:pPr>
            <a:endParaRPr lang="tr-TR" altLang="tr-TR"/>
          </a:p>
        </p:txBody>
      </p:sp>
      <p:pic>
        <p:nvPicPr>
          <p:cNvPr id="1030" name="Picture 22" descr="BD15034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613"/>
            <a:ext cx="91805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*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kale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Veri Yer Tutucusu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tr-TR" altLang="tr-TR">
                <a:latin typeface="Arial" charset="0"/>
                <a:cs typeface="Arial" charset="0"/>
              </a:rPr>
              <a:t>TASNİF DIŞI</a:t>
            </a:r>
          </a:p>
        </p:txBody>
      </p:sp>
      <p:sp>
        <p:nvSpPr>
          <p:cNvPr id="7170" name="Dikdörtgen 5"/>
          <p:cNvSpPr>
            <a:spLocks noChangeArrowheads="1"/>
          </p:cNvSpPr>
          <p:nvPr/>
        </p:nvSpPr>
        <p:spPr bwMode="auto">
          <a:xfrm>
            <a:off x="0" y="0"/>
            <a:ext cx="9180512" cy="1339850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98425" indent="-3175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tr-TR" altLang="tr-TR" sz="2400" b="1">
              <a:solidFill>
                <a:schemeClr val="bg1"/>
              </a:solidFill>
            </a:endParaRPr>
          </a:p>
        </p:txBody>
      </p:sp>
      <p:sp>
        <p:nvSpPr>
          <p:cNvPr id="7171" name="Dikdörtgen 10"/>
          <p:cNvSpPr>
            <a:spLocks noChangeArrowheads="1"/>
          </p:cNvSpPr>
          <p:nvPr/>
        </p:nvSpPr>
        <p:spPr bwMode="auto">
          <a:xfrm>
            <a:off x="-7938" y="5661025"/>
            <a:ext cx="9144001" cy="1339850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98425" indent="-3175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tr-TR" altLang="tr-TR" sz="2400" b="1">
              <a:solidFill>
                <a:schemeClr val="bg1"/>
              </a:solidFill>
            </a:endParaRPr>
          </a:p>
        </p:txBody>
      </p:sp>
      <p:sp>
        <p:nvSpPr>
          <p:cNvPr id="7174" name="Dikdörtgen 8"/>
          <p:cNvSpPr>
            <a:spLocks noChangeArrowheads="1"/>
          </p:cNvSpPr>
          <p:nvPr/>
        </p:nvSpPr>
        <p:spPr bwMode="auto">
          <a:xfrm>
            <a:off x="-4763" y="5589588"/>
            <a:ext cx="9145588" cy="669925"/>
          </a:xfrm>
          <a:prstGeom prst="rect">
            <a:avLst/>
          </a:prstGeom>
          <a:solidFill>
            <a:schemeClr val="bg1"/>
          </a:solidFill>
          <a:ln w="38100" cap="rnd" algn="ctr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tr-TR" altLang="tr-TR" sz="2400" b="1">
              <a:solidFill>
                <a:schemeClr val="bg1"/>
              </a:solidFill>
            </a:endParaRPr>
          </a:p>
        </p:txBody>
      </p:sp>
      <p:sp>
        <p:nvSpPr>
          <p:cNvPr id="4105" name="Metin kutusu 1"/>
          <p:cNvSpPr txBox="1">
            <a:spLocks noChangeArrowheads="1"/>
          </p:cNvSpPr>
          <p:nvPr/>
        </p:nvSpPr>
        <p:spPr bwMode="auto">
          <a:xfrm>
            <a:off x="1115616" y="260648"/>
            <a:ext cx="698477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MEZBAHA ATIKSULARININ </a:t>
            </a:r>
          </a:p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VE BİRLEŞİK </a:t>
            </a:r>
          </a:p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ELEKTROKİMYASAL OKSİDASYONLA ARITILMASI</a:t>
            </a:r>
          </a:p>
        </p:txBody>
      </p:sp>
      <p:sp>
        <p:nvSpPr>
          <p:cNvPr id="12" name="Metin kutusu 1"/>
          <p:cNvSpPr txBox="1">
            <a:spLocks noChangeArrowheads="1"/>
          </p:cNvSpPr>
          <p:nvPr/>
        </p:nvSpPr>
        <p:spPr bwMode="auto">
          <a:xfrm>
            <a:off x="858590" y="5859403"/>
            <a:ext cx="7776864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04850">
              <a:defRPr/>
            </a:pPr>
            <a:r>
              <a:rPr lang="tr-TR" altLang="tr-T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Hazırlayan				:Zahide DELİOĞLAN</a:t>
            </a:r>
          </a:p>
          <a:p>
            <a:pPr defTabSz="704850">
              <a:defRPr/>
            </a:pPr>
            <a:r>
              <a:rPr lang="tr-TR" altLang="tr-T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Öğretim Üyesi 			:</a:t>
            </a:r>
            <a:r>
              <a:rPr lang="tr-TR" altLang="tr-TR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altLang="tr-T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Ömür GÖKKUŞ</a:t>
            </a:r>
          </a:p>
        </p:txBody>
      </p:sp>
      <p:sp>
        <p:nvSpPr>
          <p:cNvPr id="11" name="Metin kutusu 1"/>
          <p:cNvSpPr txBox="1">
            <a:spLocks noChangeArrowheads="1"/>
          </p:cNvSpPr>
          <p:nvPr/>
        </p:nvSpPr>
        <p:spPr bwMode="auto">
          <a:xfrm>
            <a:off x="2704555" y="5282044"/>
            <a:ext cx="374441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(26 Mayıs 2021)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4792AC6-1ABA-47C5-A2AA-B38786C8A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0"/>
          <a:stretch/>
        </p:blipFill>
        <p:spPr>
          <a:xfrm>
            <a:off x="1835696" y="2011217"/>
            <a:ext cx="5544616" cy="31782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51520" y="4869160"/>
            <a:ext cx="8712968" cy="18722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Düşük miktarlarda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HClO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ve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ClO</a:t>
            </a:r>
            <a:r>
              <a:rPr lang="tr-TR" sz="196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oluşumu, EO işlemi sırasında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iyodometrik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titrasyonla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belirlenen düşük miktarda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oksidan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ile doğrulanmıştır (Şekil 2b).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İyodometrik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titrasyon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yöntemi,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HClO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ClO</a:t>
            </a:r>
            <a:r>
              <a:rPr lang="tr-TR" sz="196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, Cl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, ClO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ve H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gibi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oksidanları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tespit edebilmekte,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pH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yeterince asidik olmadığından ClO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ve ClO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'ü belirleyememektedir.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23231A-69BB-4F55-83E6-BF59D8DD4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94"/>
          <a:stretch/>
        </p:blipFill>
        <p:spPr>
          <a:xfrm>
            <a:off x="5076056" y="989112"/>
            <a:ext cx="3456384" cy="280461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35F6228-7D56-46F9-A8E0-E2876EAF367E}"/>
              </a:ext>
            </a:extLst>
          </p:cNvPr>
          <p:cNvSpPr txBox="1"/>
          <p:nvPr/>
        </p:nvSpPr>
        <p:spPr>
          <a:xfrm>
            <a:off x="395536" y="3737354"/>
            <a:ext cx="84249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Şekil.2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Q'nun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fonksiyonu olarak normalleştirilmiş DOC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(b)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Q'nun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fonksiyonu olarak serbest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oksidan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konsantrasyonu. Çalışma koşulları: 100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tr-T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sabit akım yoğunluğu, 25</a:t>
            </a:r>
            <a:r>
              <a:rPr lang="tr-T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çözelti sıcaklığı, 7,5 ilk çözelti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pH'ı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1,4 L başlangıç ​​hacmi, 850 mg/L ilk H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ilavesi ve 11 W UVC lambası. </a:t>
            </a: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UVC/H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ile mezbaha atık suyunun ön-ozonlama olmaksızın arıtılması.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722AC82-E21B-4853-93A3-05E88A7B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94"/>
          <a:stretch/>
        </p:blipFill>
        <p:spPr>
          <a:xfrm>
            <a:off x="683568" y="943694"/>
            <a:ext cx="3491880" cy="28334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EF2C133-7A58-41C9-B57D-7A6D2BDA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443586"/>
            <a:ext cx="44100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3DF3FB2-F7CD-47FF-91D2-AD14DC60F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52736"/>
            <a:ext cx="7200800" cy="297195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05DC0B3C-016B-4412-B261-E4E52B164C93}"/>
              </a:ext>
            </a:extLst>
          </p:cNvPr>
          <p:cNvSpPr txBox="1"/>
          <p:nvPr/>
        </p:nvSpPr>
        <p:spPr>
          <a:xfrm>
            <a:off x="1547664" y="3933056"/>
            <a:ext cx="62646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Şekil.2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reaksiyon sonunda ClO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ClO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konsantrasyonu ve (d) renk bozulması </a:t>
            </a:r>
          </a:p>
          <a:p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EAOP'lar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UVC/H2O2)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2373E2F-7BE4-4A60-A47F-EAD2723B9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226541"/>
            <a:ext cx="4410075" cy="180975"/>
          </a:xfrm>
          <a:prstGeom prst="rect">
            <a:avLst/>
          </a:prstGeom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EBF24113-265C-4B2E-9E63-2B0795CC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509120"/>
            <a:ext cx="8640960" cy="23488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Şekil 2c, iyon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kromatografisiyle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belirlenen ClO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ve ClO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içeriklerini göstermektedir. ClO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,Cl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oksidasyonunun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son ürünü olduğu için ClO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'den çok daha yüksek miktardadır ve ClO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elektrokimyasal prosesler sırasında tipik bir ara bileşik eğilimini takip eder.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Tüm süreçler için ilk reaksiyon anlarında ani bir renk bozulması sağlanmıştır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(Şekil 2d). </a:t>
            </a:r>
          </a:p>
        </p:txBody>
      </p:sp>
    </p:spTree>
    <p:extLst>
      <p:ext uri="{BB962C8B-B14F-4D97-AF65-F5344CB8AC3E}">
        <p14:creationId xmlns:p14="http://schemas.microsoft.com/office/powerpoint/2010/main" val="257769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1266017"/>
            <a:ext cx="8731696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EO'ya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eklenmesi, TOK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giderimini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biraz iyileştirmiştir. Bu durum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'nin oksitleme potansiyeline bağlanabilir. Bu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EO işlemi sırasında oluşan bazı yan ürünleri bozmuş ve/veya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elektrojenlenmiş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ile reaksiyona girerek, güçlü bir dezenfektan olan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'ye ayrışmasını desteklemiş olabilir.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EO işlemine kıyasla EO/H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işleminde daha yüksek miktarda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varlığı bulunmaktadır (Şekil 2b). EO/H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işleminde (Şekil 2c) EO işlemine kıyasla daha düşük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HClO'nun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 kısmının elektrokimyasal olarak oksitlenmesini önleyen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nin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ile reaksiyonuna ve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oluşumuna atfedilebilir.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EO sırasında UVC ışığının sağlanması,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mineralizasyon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kapsamı açısından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eklenmesinden daha faydalı olmuştur (Şekil 2a). Oluşan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HClO’dan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 OH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Cl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radikalleri üretilmiş ve UVC ışığı bazı organik yan ürünleri bozmuş olabilir.  </a:t>
            </a:r>
          </a:p>
        </p:txBody>
      </p:sp>
    </p:spTree>
    <p:extLst>
      <p:ext uri="{BB962C8B-B14F-4D97-AF65-F5344CB8AC3E}">
        <p14:creationId xmlns:p14="http://schemas.microsoft.com/office/powerpoint/2010/main" val="162567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908720"/>
            <a:ext cx="8731696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HClO’nun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ayrışması EO/UVC işleminde EO işlemine kıyasla (Şekil 2c) daha düşük miktarlarda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birikmesine yol açmış olabilir, çünkü daha az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'ye dönüştürülebilmiştir. EO/UVC ve EO süreçlerindeki toplam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 oldukça benzerdir (Şekil 2b).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HClO’nun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 ara madde olması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HClO’nun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ayrışması, EO/UVC işleminde toplam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miktarını belirgin bir şekilde etkilememiş olabilir.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EO, UVC radyasyonu ve H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oksidanın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birleşmesi en yüksek organik madde uzaklaştırılmasına yol açmıştır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(Şekil 2a). Bu durum, UVC ışınlaması altında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’den yüksek miktarlarda OH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oluşumuna bağlanabilmektedir.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Toplam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miktarı, 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ve EO/H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prosesleri için oldukça benzerdir (Şekil 2b) ve esas olarak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oksidanlarına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atfedilebilir.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işleminde daha hızlı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bozunmuştur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681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1511658"/>
            <a:ext cx="8731696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işleminde diğer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EAOP'larda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gözlemlenenlere kıyasla daha düşük bir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birikimi olmuştur (Şekil 2c),  bunun nedeni büyük olasılıkla aktif klor türlerinin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ile reaksiyona girmesidir. Bu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sonuçlar, EO, UVC radyasyonu ve H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oksidanın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bağlanmasının, organik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bozunma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açısından proses verimliliğini arttırmakla kalmayıp, aynı zamanda istenmeyen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oksidasyon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yan ürünlerinin konsantrasyonunu da azalttığını göstermektedir.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7,3 Ah/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L'lik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(480 dakikalık reaksiyon) spesifik bir yükün uygulanmasından sonra, KOİ değerleri 241 mgO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/L'den 125 mgO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/L’ye düşmüştür. EO/UVC ve 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süreçleri için 40 ve 10 mgO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/L gibi düşük KOİ değerleri bulunmuştur.</a:t>
            </a:r>
          </a:p>
        </p:txBody>
      </p:sp>
    </p:spTree>
    <p:extLst>
      <p:ext uri="{BB962C8B-B14F-4D97-AF65-F5344CB8AC3E}">
        <p14:creationId xmlns:p14="http://schemas.microsoft.com/office/powerpoint/2010/main" val="412527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1367963"/>
            <a:ext cx="8731696" cy="4653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sırasında AKM miktarı, özellikle ilk 30 dakikalık reaksiyon ile gözle görülür şekilde azalmıştır. TAKM 39 mg/L'den 35 mg/L’ye ilk 10 dakikada düşmüştür. 15 mg/L'nin altındaki TAKM içerikleri, test edilen tüm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için 7,3 Ah/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L'lik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spesifik bir şarj uygulandıktan sonra elde edilmiştir.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Renk giderimi (Şekil 2d), 10 dakikalık reaksiyondan sonra EO ve EO/UVC prosesleri için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῀60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Pt-Co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/L'ye ve EO/H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 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prosesleri için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῀150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Pt-Co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/L'ye karşılık gelmiştir. Bu sonuçlar, atık matrisinde kolayca oksitlenebilen renkli organik ve/veya inorganik bileşiklerin varlığını gösterir. Bunların bir kısmı doğrudan veya CIO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'den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varlığında üretilen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etkisiyle 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’nin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oksidasyona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duyarlıdır.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442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1469267"/>
            <a:ext cx="8731696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Renkli organik bileşikler, bu renk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giderimleriyle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eşzamanlı olarak renksiz organik yan ürünlere dönüştürülmüştür.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Daha uzun reaksiyon süreleri için, süreçler rengi çıkarma yeteneklerine göre aşağıdaki sırayla düzenlenebilir: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EO &lt;EO/H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&lt;EO/UVC&lt;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EO/UVC/H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Bu davranış,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mineralizasyon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açısından bulunan davranışa benzerdir. 25 mg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Pt-Co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L'lik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 renge ulaşmak için, EO işlemi 480 dakikadan fazla, EO/H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işlemi için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῀400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dakika, EO/UVC işlemi için 260 dakika ve 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işlemi için </a:t>
            </a:r>
            <a:r>
              <a:rPr lang="el-G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῀120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dakika sürmüştür. </a:t>
            </a:r>
          </a:p>
        </p:txBody>
      </p:sp>
    </p:spTree>
    <p:extLst>
      <p:ext uri="{BB962C8B-B14F-4D97-AF65-F5344CB8AC3E}">
        <p14:creationId xmlns:p14="http://schemas.microsoft.com/office/powerpoint/2010/main" val="168152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1511658"/>
            <a:ext cx="8731696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tr-TR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EAOP'lerin</a:t>
            </a:r>
            <a:r>
              <a:rPr lang="tr-TR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ön ozonlama aşaması ile birlikte uygulanması</a:t>
            </a:r>
          </a:p>
          <a:p>
            <a:pPr algn="just">
              <a:lnSpc>
                <a:spcPct val="150000"/>
              </a:lnSpc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EAOP'lerin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uygulanmasından önce bir ozonlama ön işlemi gerçekleştirilmiştir. Ana amaç rengi ve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TAKM'yi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azaltmak ve bu değişikliklerin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EAOP'lerin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verimliliği üzerindeki etkisini değerlendirmektir. Ön sonuçlar 0.3 L/dakika akış hızında 100 mgO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tr-TR" sz="2000" baseline="-25000" dirty="0" err="1"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giriş ozon dozu kullanılarak 10 dakikalık bir ozonlama süresi için maksimum renk ve TAKM uzaklaştırmalarını göstermiştir.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EAOP uygulamasından önce mezbaha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atıksularına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aynı koşullarda ozonlama ön arıtması uygulanmıştır. Bu koşullar altında, 10 dakikalık reaksiyonda çıkış gazı konsantrasyonu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῀68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tr-TR" sz="2000" baseline="-25000" dirty="0" err="1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olmuştur. </a:t>
            </a:r>
          </a:p>
        </p:txBody>
      </p:sp>
    </p:spTree>
    <p:extLst>
      <p:ext uri="{BB962C8B-B14F-4D97-AF65-F5344CB8AC3E}">
        <p14:creationId xmlns:p14="http://schemas.microsoft.com/office/powerpoint/2010/main" val="3812969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1786915"/>
            <a:ext cx="8731696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Renk, 230'dan 37 mg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Pt-Co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/L'ye (koyu kahverengiden şeffaf renge) dönüşmüştür, bu da renkli organik ve/veya inorganik bileşikleri renksiz olanlara dönüştürmek için yüksek bir ozonlama kabiliyetine işaret etmektedir. TAKM organiklerin ve/veya inorganiklerin çözünmesine işaret ederek 39'dan 21 mg/L'ye düşürülmüştür. ÇOK içeriği sabit kalırken, çözünmüş ve askıda organik maddeyi hesaba katan KOİ, 241'den 177 mgO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/L’ye düşmüştür. Bu, ozonlamanın yalnızca askıdaki organik maddeleri çözme değil, aynı zamanda onları parçalama yeteneğini de göstermektedir. </a:t>
            </a:r>
          </a:p>
        </p:txBody>
      </p:sp>
    </p:spTree>
    <p:extLst>
      <p:ext uri="{BB962C8B-B14F-4D97-AF65-F5344CB8AC3E}">
        <p14:creationId xmlns:p14="http://schemas.microsoft.com/office/powerpoint/2010/main" val="3207418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024256D-2C0D-476F-9377-579C7DA7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6696744" cy="253577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5E4D9514-040C-49B5-BF38-6838DACFC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47472"/>
            <a:ext cx="8640960" cy="624455"/>
          </a:xfrm>
          <a:prstGeom prst="rect">
            <a:avLst/>
          </a:prstGeom>
        </p:spPr>
      </p:pic>
      <p:sp>
        <p:nvSpPr>
          <p:cNvPr id="5" name="4 Dikdörtgen">
            <a:extLst>
              <a:ext uri="{FF2B5EF4-FFF2-40B4-BE49-F238E27FC236}">
                <a16:creationId xmlns:a16="http://schemas.microsoft.com/office/drawing/2014/main" id="{171F098A-82AC-4A3C-BD79-3DDF4E89CF3D}"/>
              </a:ext>
            </a:extLst>
          </p:cNvPr>
          <p:cNvSpPr/>
          <p:nvPr/>
        </p:nvSpPr>
        <p:spPr>
          <a:xfrm>
            <a:off x="179969" y="4041453"/>
            <a:ext cx="873169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Şekil 3a’da, ÇOK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bozunma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profilleri EO, EO/UVC ve 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prosesleri için mezbaha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atıksuyunu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ön ozonlama ile ve olmadan kullanarak elde edilen spesifik yükün bir fonksiyonu olarak karşılaştırılmıştır. Şekil 3b,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ozonlanmış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ile gerçekleştirilen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EAOP'lar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için çok daha düşük ClO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birikimini göstermektedir. Bu da, ön arıtma olarak kullanılan ozonun, elektrokimyasal süreçler sırasında istenmeyen yan ürünlerin oluşumunu sınırlayabileceği anlamına gelmektedir. </a:t>
            </a:r>
          </a:p>
        </p:txBody>
      </p:sp>
    </p:spTree>
    <p:extLst>
      <p:ext uri="{BB962C8B-B14F-4D97-AF65-F5344CB8AC3E}">
        <p14:creationId xmlns:p14="http://schemas.microsoft.com/office/powerpoint/2010/main" val="359271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GİRİŞ 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61542" y="1484784"/>
            <a:ext cx="8596708" cy="453650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Mezbahalardan gelen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atıksular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en tehlikeli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atıksulardan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biridir. Değişken bir bileşim sunar ve sadece hayvan kalıntılarının varlığıyla değil, aynı zamanda zemin temizleme ürünleri ve dezenfektanlar gibi kalıcı kimyasallarla da karakterize edilir. Bu durum mezbaha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atıksuyunu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potansiyel bir tehlikeli organik madde kaynağı yapar. Bu tür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atıksular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geleneksel fiziksel-kimyasal işlemlerle tamamen arıtılamadığından mezbaha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atıksularının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uygun şekilde arıtılmasına izin veren yeni, temiz ve verimli teknolojilerin geliştirilmesi gereklidir.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Yapılan çalışmalar bu tür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atıksuların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arıtılmasında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EAOP’ların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etkili olabileceğini göstermiştir. </a:t>
            </a:r>
          </a:p>
        </p:txBody>
      </p:sp>
    </p:spTree>
    <p:extLst>
      <p:ext uri="{BB962C8B-B14F-4D97-AF65-F5344CB8AC3E}">
        <p14:creationId xmlns:p14="http://schemas.microsoft.com/office/powerpoint/2010/main" val="429356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107504" y="1020376"/>
            <a:ext cx="8731696" cy="557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Ozonlama ön arıtması, EO ve EO/UVC süreçlerinde ÇOK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giderimini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iyileştirmiştir.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Ozonlanmış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atıksudaki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ışık geçirgenliğinin iyileştirilmesi, EO/UVC işleminde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HClO’dan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OH ve Cl üretimine büyük bir katkıda bulunmamış olabilir, çünkü ÇOK giderimi açısından EO/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UVC'nin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EO sürecine üstünlüğü eşit gerçekleşmiştir. Ancak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ozonlanmamış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atık su için biraz daha yüksektir (480 dakika reaksiyondan sonra %27'ye karşı %35).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EO/UVC/H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işlemi için, ÇOK </a:t>
            </a:r>
            <a:r>
              <a:rPr lang="tr-TR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bozunması</a:t>
            </a:r>
            <a:r>
              <a:rPr lang="tr-T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her iki durumda da benzerlik göstermiştir.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işleminin EO/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UVC'ye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üstünlüğü, önceden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ozonlanmış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için çok daha az belirgin olmuştur. Bu durum, EO/UVC işleminde üretilen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oksidanların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ÇOK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bozunmasını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en üst düzeye çıkarmak için yeterli olmasını ve önceden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ozonlanmış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atıksudaki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organik bileşiklerin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oksidasyona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karşı daha yüksek bir duyarlılığı olduğunu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191675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43C76C-213B-4CF4-AFAC-089F9715F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40"/>
          <a:stretch/>
        </p:blipFill>
        <p:spPr>
          <a:xfrm>
            <a:off x="251520" y="1019504"/>
            <a:ext cx="4362623" cy="30998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EC1A577-32AB-447F-ACB7-81B4F4D8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37" y="4143052"/>
            <a:ext cx="6264696" cy="1080584"/>
          </a:xfrm>
          <a:prstGeom prst="rect">
            <a:avLst/>
          </a:prstGeom>
        </p:spPr>
      </p:pic>
      <p:sp>
        <p:nvSpPr>
          <p:cNvPr id="5" name="4 Dikdörtgen">
            <a:extLst>
              <a:ext uri="{FF2B5EF4-FFF2-40B4-BE49-F238E27FC236}">
                <a16:creationId xmlns:a16="http://schemas.microsoft.com/office/drawing/2014/main" id="{9A288C03-DFDC-4E69-9AC3-2E8FA5962BB9}"/>
              </a:ext>
            </a:extLst>
          </p:cNvPr>
          <p:cNvSpPr/>
          <p:nvPr/>
        </p:nvSpPr>
        <p:spPr>
          <a:xfrm>
            <a:off x="251520" y="5247368"/>
            <a:ext cx="8712968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Ozonlanmış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atık su için çeşitli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boyunca toplam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miktarı (Şekil.4), ön ozonlama yapılmayan atık su ile oldukça benzerdir (Şekil 2b), bu da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matrisinin bu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oluşumu üzerinde hiçbir etkisi olmadığını göstermektedir.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4C222EB-C4DE-49CD-8C2D-B8E58A82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94"/>
          <a:stretch/>
        </p:blipFill>
        <p:spPr>
          <a:xfrm>
            <a:off x="5281502" y="1016715"/>
            <a:ext cx="3456384" cy="28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0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232792" y="3934381"/>
            <a:ext cx="8731696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Mezbaha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atıksularında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ön ozonlama ile ve olmadan yapılan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EAOP'larda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nitrat (NO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) ve amonyum (NH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) iyonları izlenmiştir. NO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konsantrasyonu tüm işlemlerin başında azalmıştır. Bu davranış, katot yüzeyi üzerinde NO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'ün NH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'e elektrokimyasal olarak indirgenmesiyle açıklanabilmektedir. Daha sonra, organik maddenin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oksidasyonundan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atıksuya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nitrojen salınmasıyla ilişkili olabilecek NO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konsantrasyonunda doğrusal bir artış kaydedilmiştir.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6FF6EC1-DCD0-4DDA-BACA-C3195A23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12236"/>
            <a:ext cx="6984776" cy="270479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38D07C7-9866-484A-AC79-869136F6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56" y="3717032"/>
            <a:ext cx="8388424" cy="3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 Dikdörtgen">
            <a:extLst>
              <a:ext uri="{FF2B5EF4-FFF2-40B4-BE49-F238E27FC236}">
                <a16:creationId xmlns:a16="http://schemas.microsoft.com/office/drawing/2014/main" id="{3D84ADB9-DC52-42E9-B6B0-56C07C38CF95}"/>
              </a:ext>
            </a:extLst>
          </p:cNvPr>
          <p:cNvSpPr/>
          <p:nvPr/>
        </p:nvSpPr>
        <p:spPr>
          <a:xfrm>
            <a:off x="251520" y="923302"/>
            <a:ext cx="8640960" cy="589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Elde edilen maksimum NO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konsantrasyonu, kullanılan konfigürasyona bağlıdır ve ön arıtmasız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atıksuyun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kullanıldığı EO sırasında daha düşük ve önceden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ozonlanmış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atıksuyun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kullanıldığı EO/UVC/H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sırasında daha yüksek çıkmıştır. Bu sonuçlar, mezbaha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atıksuyunun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arıtılması sırasındaki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mineralizasyon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verimliliği ile doğrudan ilişkilidir.</a:t>
            </a:r>
          </a:p>
          <a:p>
            <a:pPr algn="just">
              <a:lnSpc>
                <a:spcPct val="150000"/>
              </a:lnSpc>
            </a:pP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konsantrasyonu için gözlemlenen eğilim, NO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'ün elektro redüksiyonuna bağlı olarak bir başlangıç artışı ve ardından bir düşüş göstermiştir. Spesifik olarak,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elektrojenlenmiş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ile reaksiyona girerek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kloramin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üretimini destekleyebilir. Bu türler, atık sularda bulunan organik maddenin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mineralizasyonuna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da katkıda bulunabilecek bir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oksidan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kapasite sunmaktadır. </a:t>
            </a:r>
          </a:p>
          <a:p>
            <a:pPr algn="just">
              <a:lnSpc>
                <a:spcPct val="150000"/>
              </a:lnSpc>
            </a:pP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ve NO</a:t>
            </a:r>
            <a:r>
              <a:rPr lang="tr-TR" sz="195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1950" baseline="30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türleri, hem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ozonlanmış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ozonlanmamış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950" dirty="0" err="1">
                <a:latin typeface="Times New Roman" pitchFamily="18" charset="0"/>
                <a:cs typeface="Times New Roman" pitchFamily="18" charset="0"/>
              </a:rPr>
              <a:t>atıksular</a:t>
            </a:r>
            <a:r>
              <a:rPr lang="tr-TR" sz="1950" dirty="0">
                <a:latin typeface="Times New Roman" pitchFamily="18" charset="0"/>
                <a:cs typeface="Times New Roman" pitchFamily="18" charset="0"/>
              </a:rPr>
              <a:t> için yaklaşık 160 mg/L azota katkıda bulunmuştur hem de organik maddelerden ve çözünmemiş bileşiklerden ilave azot gelebilir. Bu sorun biyolojik aşamayı geliştirerek çözülebilir. </a:t>
            </a:r>
          </a:p>
        </p:txBody>
      </p:sp>
    </p:spTree>
    <p:extLst>
      <p:ext uri="{BB962C8B-B14F-4D97-AF65-F5344CB8AC3E}">
        <p14:creationId xmlns:p14="http://schemas.microsoft.com/office/powerpoint/2010/main" val="440414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61542" y="980728"/>
            <a:ext cx="8596708" cy="568863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4.Sonuçlar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Uygulanan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işlem görmüş mezbaha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atıksuyundan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inatçı organikleri, askıda katıları ve rengi giderebilmiştir.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mineralizasyon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etkinliklerine göre EO&lt;EO/H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&lt;EO/UVC&lt;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EO/UVC/H</a:t>
            </a:r>
            <a:r>
              <a:rPr lang="tr-T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şeklinde sıralanmaktadır.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480 dakikalık reaksiyondan sonra (7,3 Ah/L spesifik şarj), tüm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EAOP'lar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için sınır değerin altında KOİ değerlerine ulaşılmıştır.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sırasında AKM çözünmesi meydana gelmiştir. 35 mg/L'nin altında bir TAKM değeri, tüm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EAOP'ların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ilk 10 dakikalık reaksiyon süresinde elde edilmiştir.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Renkli bileşiklerin bir kısmı, tüm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için ilk reaksiyon anlarında kolayca giderilmiş, ancak bazı renkli maddeler daha kalıcı özellik göstermiştir. Uzun reaksiyon sürelerinde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EAOP'ler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renk çıkarma yetenekleri açısından EO&lt;EO/H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&lt;EO/UVC&lt;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EO/UVC/H</a:t>
            </a:r>
            <a:r>
              <a:rPr lang="tr-T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şeklinde sıralanmaktadır.</a:t>
            </a:r>
          </a:p>
        </p:txBody>
      </p:sp>
    </p:spTree>
    <p:extLst>
      <p:ext uri="{BB962C8B-B14F-4D97-AF65-F5344CB8AC3E}">
        <p14:creationId xmlns:p14="http://schemas.microsoft.com/office/powerpoint/2010/main" val="196973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61542" y="836712"/>
            <a:ext cx="8596708" cy="60212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25 mg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Pt-Co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L'lik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bir renge ulaşmak 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için, EO işlemi 480 dakikadan fazla, EO/H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işlemi için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min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400 dakika, EO/UVC işlemi için 260 dakika ve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EO/UVC/H</a:t>
            </a:r>
            <a:r>
              <a:rPr lang="tr-T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için </a:t>
            </a:r>
            <a:r>
              <a:rPr 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῀120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dakika sürmüştür.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EAOP'lardan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önce bir ozonlama aşamasının eklenmesi, orijinal organik bileşikleri kolayca oksitlenebilir bileşiklere dönüştürmüş bu da tüm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EAOP'lerin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organik bileşikleri uzaklaştırma kabiliyetini artırmıştır.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Ozonlanmayan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ve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ozonlanan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atıksu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için EO/UVC/H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işleminin EO/UVC işlemine açık bir üstünlüğü gözlenmemiştir. 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Ozonlamanın kendisi,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atıksu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arıtma tesislerinden çıkan arıtılmış </a:t>
            </a:r>
            <a:r>
              <a:rPr lang="tr-TR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atıksular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için AKM’yi ve rengi izin verilen sınırların altına indirmeyi başarmıştır.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ClO</a:t>
            </a:r>
            <a:r>
              <a:rPr lang="tr-TR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gibi tehlikeli bileşiklerin üretimine ilişkin olarak, ozonlama aşaması faydalı olmuştur.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Nitrifikasyon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denitrifikasyon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sağlamak ve toplam nitrojen deşarj limitini tutturmak için biyolojik arıtma aşamasının iyileştirilmesi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445316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İçerik Yer Tutucusu 2"/>
          <p:cNvSpPr>
            <a:spLocks noGrp="1"/>
          </p:cNvSpPr>
          <p:nvPr>
            <p:ph idx="1"/>
          </p:nvPr>
        </p:nvSpPr>
        <p:spPr>
          <a:xfrm>
            <a:off x="395288" y="2276475"/>
            <a:ext cx="8424862" cy="1008063"/>
          </a:xfrm>
        </p:spPr>
        <p:txBody>
          <a:bodyPr/>
          <a:lstStyle/>
          <a:p>
            <a:pPr marL="0" indent="0" algn="ctr" defTabSz="546100">
              <a:lnSpc>
                <a:spcPct val="150000"/>
              </a:lnSpc>
              <a:buFont typeface="Arial Unicode MS" pitchFamily="34" charset="-128"/>
              <a:buNone/>
              <a:tabLst>
                <a:tab pos="546100" algn="l"/>
              </a:tabLst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DİNLEDİĞİNİZ İÇİN TEŞEKKÜR EDERİM.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23850" y="3933825"/>
            <a:ext cx="8424863" cy="2016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*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422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defTabSz="546100">
              <a:lnSpc>
                <a:spcPct val="150000"/>
              </a:lnSpc>
              <a:buFont typeface="Arial Unicode MS" pitchFamily="34" charset="-128"/>
              <a:buNone/>
              <a:tabLst>
                <a:tab pos="546100" algn="l"/>
              </a:tabLst>
              <a:defRPr/>
            </a:pPr>
            <a:r>
              <a:rPr lang="tr-T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ZAHİDE DELİOĞLAN</a:t>
            </a:r>
          </a:p>
          <a:p>
            <a:pPr marL="0" indent="0" algn="ctr" defTabSz="546100">
              <a:lnSpc>
                <a:spcPct val="150000"/>
              </a:lnSpc>
              <a:buFont typeface="Arial Unicode MS" pitchFamily="34" charset="-128"/>
              <a:buNone/>
              <a:tabLst>
                <a:tab pos="546100" algn="l"/>
              </a:tabLst>
              <a:defRPr/>
            </a:pPr>
            <a:r>
              <a:rPr lang="tr-T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 Mühendisi</a:t>
            </a:r>
          </a:p>
          <a:p>
            <a:pPr marL="0" indent="0" algn="ctr" defTabSz="546100">
              <a:lnSpc>
                <a:spcPct val="150000"/>
              </a:lnSpc>
              <a:buFont typeface="Arial Unicode MS" pitchFamily="34" charset="-128"/>
              <a:buNone/>
              <a:tabLst>
                <a:tab pos="546100" algn="l"/>
              </a:tabLst>
              <a:defRPr/>
            </a:pPr>
            <a:r>
              <a:rPr lang="tr-T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zahidelioglan@gmail.com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61542" y="908720"/>
            <a:ext cx="8596708" cy="576036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1.Makale </a:t>
            </a:r>
            <a:r>
              <a:rPr lang="tr-T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  <a:hlinkClick r:id="rId3" action="ppaction://hlinkfile"/>
              </a:rPr>
              <a:t>Hakkında</a:t>
            </a:r>
            <a:r>
              <a:rPr lang="tr-T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Bilgiler (2020)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itchFamily="18" charset="0"/>
              </a:rPr>
              <a:t>-Çalışmanın Adı: 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Single and combined electrochemical oxidation driven processes for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the treatment of slaughterhouse wastewater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Mezbaha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atıksularının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arıtılması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için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tek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ve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birleşik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elektrokimyasal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oksidasyonla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çalışan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prosesler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itchFamily="18" charset="0"/>
              </a:rPr>
              <a:t>-Çalışmayı Yapan: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Pello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Alfonso-Muniozguren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Salvador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Cotillas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Rui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A.R.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Boaventura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Francisca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C.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Moreira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Judy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Lee,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Vítor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J.P.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Vilar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-Çalışmanın Önemi: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Yazarların bildiği kadarıyla,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EO'nun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bir mezbaha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atıksuyunun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arıtılması için bir BDD anodu, EO/H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EO/UVC ve EO/UVC/H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r-T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süreçlerinin uygulanmasına ilişkin ilk rapordur. Çalışmada, gerçek bir mezbaha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atıksuyundan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rekalsitran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organiklerin, askıda katıların ve rengin uzaklaştırılması için tek başına veya ön ozonlama ile birlikte BDD anot ve EO ile ilgili süreçler kullanılarak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EO'nun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 uygulanmasına odaklanılmıştır. </a:t>
            </a:r>
          </a:p>
        </p:txBody>
      </p:sp>
    </p:spTree>
    <p:extLst>
      <p:ext uri="{BB962C8B-B14F-4D97-AF65-F5344CB8AC3E}">
        <p14:creationId xmlns:p14="http://schemas.microsoft.com/office/powerpoint/2010/main" val="37828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61542" y="908721"/>
            <a:ext cx="8596708" cy="36003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tr-T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2.Materyal ve Yöntem 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1CD503C-E7F7-4539-B532-982C8645BBFF}"/>
              </a:ext>
            </a:extLst>
          </p:cNvPr>
          <p:cNvSpPr txBox="1">
            <a:spLocks/>
          </p:cNvSpPr>
          <p:nvPr/>
        </p:nvSpPr>
        <p:spPr bwMode="auto">
          <a:xfrm>
            <a:off x="261542" y="1268760"/>
            <a:ext cx="8342906" cy="221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*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422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Atıksu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, Portekiz'in kuzeyinde bulunan bir domuz mezbahasından alınmıştır. Yüksek KOİ, sınırın biraz üzerinde TAKM ve koyu kahverengi renge sahiptir.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Atıksu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alınmadan önce (i) kum filtre, (ii) yağ tutucu, (iii) aktif çamur biyolojik reaktöründe biyolojik işlem ve (iv) çökeltme işlemlerine tabi tutulmuştur.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E93A9CF-F372-4E30-B4C5-BD94B274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52" y="3926669"/>
            <a:ext cx="7149480" cy="2814699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6C0EDB6A-10E9-4092-96B5-3D822B2FB46A}"/>
              </a:ext>
            </a:extLst>
          </p:cNvPr>
          <p:cNvSpPr txBox="1"/>
          <p:nvPr/>
        </p:nvSpPr>
        <p:spPr>
          <a:xfrm>
            <a:off x="2267744" y="3553271"/>
            <a:ext cx="4263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Tablo.1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Mezbaha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atıksuyunun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fizikokimyasal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özellikleri</a:t>
            </a:r>
          </a:p>
        </p:txBody>
      </p:sp>
    </p:spTree>
    <p:extLst>
      <p:ext uri="{BB962C8B-B14F-4D97-AF65-F5344CB8AC3E}">
        <p14:creationId xmlns:p14="http://schemas.microsoft.com/office/powerpoint/2010/main" val="167442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1CD503C-E7F7-4539-B532-982C8645BBFF}"/>
              </a:ext>
            </a:extLst>
          </p:cNvPr>
          <p:cNvSpPr txBox="1">
            <a:spLocks/>
          </p:cNvSpPr>
          <p:nvPr/>
        </p:nvSpPr>
        <p:spPr bwMode="auto">
          <a:xfrm>
            <a:off x="261542" y="908720"/>
            <a:ext cx="834290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*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422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İşlem görmüş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atıksuya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EO,</a:t>
            </a:r>
            <a:r>
              <a:rPr lang="en-US" sz="2000" kern="0" dirty="0">
                <a:latin typeface="Times New Roman" panose="02020603050405020304" pitchFamily="18" charset="0"/>
                <a:cs typeface="Times New Roman" pitchFamily="18" charset="0"/>
              </a:rPr>
              <a:t> EO/H</a:t>
            </a:r>
            <a:r>
              <a:rPr lang="en-US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en-US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kern="0" dirty="0">
                <a:latin typeface="Times New Roman" panose="02020603050405020304" pitchFamily="18" charset="0"/>
                <a:cs typeface="Times New Roman" pitchFamily="18" charset="0"/>
              </a:rPr>
              <a:t>EO/UVC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ve </a:t>
            </a:r>
            <a:r>
              <a:rPr lang="en-US" sz="2000" kern="0" dirty="0">
                <a:latin typeface="Times New Roman" panose="02020603050405020304" pitchFamily="18" charset="0"/>
                <a:cs typeface="Times New Roman" pitchFamily="18" charset="0"/>
              </a:rPr>
              <a:t>EO/UVC/H</a:t>
            </a:r>
            <a:r>
              <a:rPr lang="en-US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000" kern="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en-US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prosesleri tek başına veya ön ozonlama ile birlikte uygulanmıştır.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Sistemde </a:t>
            </a:r>
            <a:r>
              <a:rPr lang="fi-FI" sz="2000" kern="0" dirty="0">
                <a:latin typeface="Times New Roman" panose="02020603050405020304" pitchFamily="18" charset="0"/>
                <a:cs typeface="Times New Roman" pitchFamily="18" charset="0"/>
              </a:rPr>
              <a:t>BDD anot ve platin (Pt) katot 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kullanılmıştır.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D0B8D28-7754-4CBE-8BF8-BF3D2C9C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85" y="2492387"/>
            <a:ext cx="6495630" cy="3643201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9872635B-21F9-4960-96C6-5B238B007D1C}"/>
              </a:ext>
            </a:extLst>
          </p:cNvPr>
          <p:cNvSpPr txBox="1"/>
          <p:nvPr/>
        </p:nvSpPr>
        <p:spPr>
          <a:xfrm>
            <a:off x="1187624" y="6289575"/>
            <a:ext cx="66321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Şekil.1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 düzeneğinin şeması: (a) ozonlama sistemi ve (b) elektrokimyasal sistem </a:t>
            </a:r>
          </a:p>
        </p:txBody>
      </p:sp>
    </p:spTree>
    <p:extLst>
      <p:ext uri="{BB962C8B-B14F-4D97-AF65-F5344CB8AC3E}">
        <p14:creationId xmlns:p14="http://schemas.microsoft.com/office/powerpoint/2010/main" val="173872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1CD503C-E7F7-4539-B532-982C8645BBFF}"/>
              </a:ext>
            </a:extLst>
          </p:cNvPr>
          <p:cNvSpPr txBox="1">
            <a:spLocks/>
          </p:cNvSpPr>
          <p:nvPr/>
        </p:nvSpPr>
        <p:spPr bwMode="auto">
          <a:xfrm>
            <a:off x="261542" y="1772816"/>
            <a:ext cx="834290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*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422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Ön arıtma olan ozonlamada 1.4 L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atıksuya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10 dakika süreyle 0.3 L/dakika gaz akış hızında 100 mgO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/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L</a:t>
            </a:r>
            <a:r>
              <a:rPr lang="tr-TR" sz="2000" kern="0" baseline="-25000" dirty="0" err="1">
                <a:latin typeface="Times New Roman" panose="02020603050405020304" pitchFamily="18" charset="0"/>
                <a:cs typeface="Times New Roman" pitchFamily="18" charset="0"/>
              </a:rPr>
              <a:t>gaz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lık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sabit bir ozon dozu uygulanmıştır. Enjekte edilen ve tüketilen ozonun yanı sıra sıcaklık ve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pH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sürekli olarak izlenmiştir.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EAOP'ları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gerçekleştirmek için 1.4 L hacimli mezbaha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atıksuyu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(ozonlama ile ön arıtılmış olarak veya ön arıtmasız)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resirkülasyon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kabına yerleştirilmiş ve solüsyon sisteme pompalanmıştır. Daha sonra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termostatik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banyo ile çözelti 25 ±1</a:t>
            </a:r>
            <a:r>
              <a:rPr lang="tr-TR" sz="2000" kern="0" baseline="3000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C sıcaklığa ayarlanmıştır.</a:t>
            </a:r>
          </a:p>
        </p:txBody>
      </p:sp>
    </p:spTree>
    <p:extLst>
      <p:ext uri="{BB962C8B-B14F-4D97-AF65-F5344CB8AC3E}">
        <p14:creationId xmlns:p14="http://schemas.microsoft.com/office/powerpoint/2010/main" val="417986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E1CD503C-E7F7-4539-B532-982C8645BBFF}"/>
              </a:ext>
            </a:extLst>
          </p:cNvPr>
          <p:cNvSpPr txBox="1">
            <a:spLocks/>
          </p:cNvSpPr>
          <p:nvPr/>
        </p:nvSpPr>
        <p:spPr bwMode="auto">
          <a:xfrm>
            <a:off x="261542" y="1124744"/>
            <a:ext cx="834290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*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422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EO/H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ve EO/H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/UVC işlemlerinde başlangıçta 850 mg H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/L eklenmiş ve uygun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homojenizasyondan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sonra (10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dak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.) bir ilk kontrol numunesi alınmıştır.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EO ve EO/H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süreçleri için, 100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mA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/cm</a:t>
            </a:r>
            <a:r>
              <a:rPr lang="tr-TR" sz="2000" kern="0" baseline="30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sabit akım yoğunluğunda reaksiyon başlatılmıştır. EO/UVC ve EO/H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/UVC işlemleri için UVC lambası da devreye alınmıştır.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Farklı zaman aralıklarında örnekler alınmıştır. Reaksiyon sırasında,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termostatik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banyonun sıcaklığı, iç çözeltiyi 25±1</a:t>
            </a:r>
            <a:r>
              <a:rPr lang="tr-TR" sz="2000" kern="0" baseline="3000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C'de tutacak şekilde düzenlenmiştir.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Reaksiyon sırasında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pH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ayarlanmamıştır.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sz="2000" kern="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5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251520" y="5229200"/>
            <a:ext cx="8712968" cy="151216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Şekil 2a, 100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mA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/cm</a:t>
            </a:r>
            <a:r>
              <a:rPr lang="tr-TR" sz="1960" baseline="30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akım yoğunluğunda EO, EO/H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, EO/UVC ve EO/UVC/H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O</a:t>
            </a:r>
            <a:r>
              <a:rPr lang="tr-TR" sz="196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prosesleriyle ön arıtılmış mezbaha atık suyunun arıtılması sırasında spesifik yükün (Q) bir fonksiyonu olarak ÇOK </a:t>
            </a:r>
            <a:r>
              <a:rPr lang="tr-TR" sz="1960" dirty="0" err="1">
                <a:latin typeface="Times New Roman" panose="02020603050405020304" pitchFamily="18" charset="0"/>
                <a:cs typeface="Times New Roman" pitchFamily="18" charset="0"/>
              </a:rPr>
              <a:t>giderimini</a:t>
            </a:r>
            <a:r>
              <a:rPr lang="tr-TR" sz="1960" dirty="0">
                <a:latin typeface="Times New Roman" panose="02020603050405020304" pitchFamily="18" charset="0"/>
                <a:cs typeface="Times New Roman" pitchFamily="18" charset="0"/>
              </a:rPr>
              <a:t> göstermektedir.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35F6228-7D56-46F9-A8E0-E2876EAF367E}"/>
              </a:ext>
            </a:extLst>
          </p:cNvPr>
          <p:cNvSpPr txBox="1"/>
          <p:nvPr/>
        </p:nvSpPr>
        <p:spPr>
          <a:xfrm>
            <a:off x="395536" y="4131657"/>
            <a:ext cx="84249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Şekil.2 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Q'nun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fonksiyonu olarak normalleştirilmiş ÇOK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bozunması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Çalışma koşulları: 100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/cm</a:t>
            </a:r>
            <a:r>
              <a:rPr lang="tr-T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sabit akım yoğunluğu, 25</a:t>
            </a:r>
            <a:r>
              <a:rPr lang="tr-TR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çözelti sıcaklığı, 7,5 ilk çözelti </a:t>
            </a:r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pH'ı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1,4 L başlangıç ​​hacmi, 850 mg/L ilk H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ilavesi ve 11 W UVC lambası. </a:t>
            </a:r>
          </a:p>
          <a:p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UVC/H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ile mezbaha atık suyunun ön-ozonlama olmaksızın arıtılması.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722AC82-E21B-4853-93A3-05E88A7B3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594"/>
          <a:stretch/>
        </p:blipFill>
        <p:spPr>
          <a:xfrm>
            <a:off x="3474134" y="1381643"/>
            <a:ext cx="3491880" cy="28334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EF2C133-7A58-41C9-B57D-7A6D2BDA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837889"/>
            <a:ext cx="4410075" cy="180975"/>
          </a:xfrm>
          <a:prstGeom prst="rect">
            <a:avLst/>
          </a:prstGeom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27E105E2-1D4D-49F8-A7D3-0B9F13F89CFF}"/>
              </a:ext>
            </a:extLst>
          </p:cNvPr>
          <p:cNvSpPr txBox="1">
            <a:spLocks/>
          </p:cNvSpPr>
          <p:nvPr/>
        </p:nvSpPr>
        <p:spPr bwMode="auto">
          <a:xfrm>
            <a:off x="45518" y="994126"/>
            <a:ext cx="3878410" cy="70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*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422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spcBef>
                <a:spcPts val="0"/>
              </a:spcBef>
              <a:buFont typeface="Arial Unicode MS" pitchFamily="34" charset="-128"/>
              <a:buNone/>
            </a:pPr>
            <a:r>
              <a:rPr lang="tr-TR" sz="1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3.Sonuçlar ve Tartışma </a:t>
            </a:r>
          </a:p>
          <a:p>
            <a:pPr marL="0" indent="0" algn="just">
              <a:spcBef>
                <a:spcPts val="0"/>
              </a:spcBef>
              <a:buFont typeface="Arial Unicode MS" pitchFamily="34" charset="-128"/>
              <a:buNone/>
              <a:tabLst>
                <a:tab pos="0" algn="l"/>
              </a:tabLst>
            </a:pPr>
            <a:r>
              <a:rPr lang="tr-TR" sz="18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3.1.EAOP'lerin tek başına uygulanması</a:t>
            </a:r>
          </a:p>
        </p:txBody>
      </p:sp>
    </p:spTree>
    <p:extLst>
      <p:ext uri="{BB962C8B-B14F-4D97-AF65-F5344CB8AC3E}">
        <p14:creationId xmlns:p14="http://schemas.microsoft.com/office/powerpoint/2010/main" val="277239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Başlık 1"/>
          <p:cNvSpPr txBox="1">
            <a:spLocks/>
          </p:cNvSpPr>
          <p:nvPr/>
        </p:nvSpPr>
        <p:spPr bwMode="auto">
          <a:xfrm>
            <a:off x="467544" y="1889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tr-TR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MAKALEYE AİT İNCELEME</a:t>
            </a:r>
            <a:endParaRPr lang="tr-TR" altLang="tr-TR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5EE469D-E83A-46BD-AFA9-FDC3EE094BD5}"/>
              </a:ext>
            </a:extLst>
          </p:cNvPr>
          <p:cNvSpPr txBox="1">
            <a:spLocks/>
          </p:cNvSpPr>
          <p:nvPr/>
        </p:nvSpPr>
        <p:spPr bwMode="auto">
          <a:xfrm>
            <a:off x="271886" y="2204864"/>
            <a:ext cx="8620916" cy="28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*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65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2pPr>
            <a:lvl3pPr marL="1143000" indent="-4222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 Unicode MS" pitchFamily="34" charset="-128"/>
              <a:buNone/>
            </a:pP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EO sürecinin zayıflığına rağmen ÇOK giderimi olmuştur. Bu, anot yüzeyine doğrudan elektron transferiyle düşük ölçüde organik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oksidasyonun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oluştuğunu ve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HClO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ClO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ve Cl</a:t>
            </a:r>
            <a:r>
              <a:rPr lang="tr-TR" sz="2000" kern="0" baseline="-25000" dirty="0">
                <a:latin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gibi aktif klor türlerinin düşük miktarlarda üretildiğini ve/veya bu türlerin organik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oksidasyona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az bir katılımını gösterir. Reaksiyonlar sırasında kaydedilen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pH'da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pH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 7-8), baskın aktif klor türü </a:t>
            </a:r>
            <a:r>
              <a:rPr lang="tr-TR" sz="2000" kern="0" dirty="0" err="1">
                <a:latin typeface="Times New Roman" panose="02020603050405020304" pitchFamily="18" charset="0"/>
                <a:cs typeface="Times New Roman" pitchFamily="18" charset="0"/>
              </a:rPr>
              <a:t>HClO’dur</a:t>
            </a:r>
            <a:r>
              <a:rPr lang="tr-TR" sz="2000" kern="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Ayrıca ClO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ve ClO</a:t>
            </a:r>
            <a:r>
              <a:rPr lang="tr-TR" sz="2000" baseline="-25000" dirty="0"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tr-TR" sz="2000" baseline="30000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de oluşabilir ki bunlar çok zayıf </a:t>
            </a:r>
            <a:r>
              <a:rPr lang="tr-TR" sz="2000" dirty="0" err="1">
                <a:latin typeface="Times New Roman" panose="02020603050405020304" pitchFamily="18" charset="0"/>
                <a:cs typeface="Times New Roman" pitchFamily="18" charset="0"/>
              </a:rPr>
              <a:t>oksidanlardır</a:t>
            </a:r>
            <a:r>
              <a:rPr lang="tr-TR" sz="2000" dirty="0">
                <a:latin typeface="Times New Roman" panose="02020603050405020304" pitchFamily="18" charset="0"/>
                <a:cs typeface="Times New Roman" pitchFamily="18" charset="0"/>
              </a:rPr>
              <a:t> ve insan sağlığı için tehlikelidir.</a:t>
            </a:r>
            <a:endParaRPr lang="tr-TR" sz="2000" kern="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039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36194</TotalTime>
  <Words>2590</Words>
  <Application>Microsoft Office PowerPoint</Application>
  <PresentationFormat>Ekran Gösterisi (4:3)</PresentationFormat>
  <Paragraphs>127</Paragraphs>
  <Slides>26</Slides>
  <Notes>26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Arial Unicode MS</vt:lpstr>
      <vt:lpstr>Times New Roman</vt:lpstr>
      <vt:lpstr>Wingdings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Hv.K.K.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</dc:creator>
  <cp:lastModifiedBy>ZAHİDE DELİOĞLAN</cp:lastModifiedBy>
  <cp:revision>2086</cp:revision>
  <cp:lastPrinted>2014-05-15T08:42:59Z</cp:lastPrinted>
  <dcterms:created xsi:type="dcterms:W3CDTF">2010-03-01T17:55:03Z</dcterms:created>
  <dcterms:modified xsi:type="dcterms:W3CDTF">2021-05-26T13:19:54Z</dcterms:modified>
</cp:coreProperties>
</file>