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1"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6" r:id="rId22"/>
    <p:sldId id="295" r:id="rId23"/>
    <p:sldId id="332" r:id="rId24"/>
    <p:sldId id="333" r:id="rId25"/>
    <p:sldId id="334" r:id="rId26"/>
    <p:sldId id="297" r:id="rId27"/>
    <p:sldId id="335" r:id="rId28"/>
    <p:sldId id="298" r:id="rId29"/>
    <p:sldId id="299" r:id="rId30"/>
    <p:sldId id="300" r:id="rId31"/>
    <p:sldId id="301" r:id="rId32"/>
    <p:sldId id="302" r:id="rId33"/>
    <p:sldId id="303" r:id="rId34"/>
    <p:sldId id="304" r:id="rId35"/>
    <p:sldId id="305" r:id="rId36"/>
    <p:sldId id="306" r:id="rId37"/>
    <p:sldId id="307" r:id="rId38"/>
    <p:sldId id="310" r:id="rId39"/>
    <p:sldId id="309" r:id="rId40"/>
    <p:sldId id="308" r:id="rId41"/>
    <p:sldId id="311" r:id="rId42"/>
    <p:sldId id="312" r:id="rId43"/>
    <p:sldId id="313" r:id="rId44"/>
    <p:sldId id="314" r:id="rId45"/>
    <p:sldId id="315" r:id="rId46"/>
    <p:sldId id="316" r:id="rId47"/>
    <p:sldId id="317" r:id="rId48"/>
    <p:sldId id="336" r:id="rId49"/>
    <p:sldId id="337" r:id="rId50"/>
    <p:sldId id="338" r:id="rId51"/>
    <p:sldId id="276" r:id="rId52"/>
    <p:sldId id="258"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8899C-EC1F-4059-A9B6-C5F552507332}"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23EB3E8D-973E-4DB2-ACE0-6C5F5CAD5E4F}">
      <dgm:prSet phldrT="[Metin]"/>
      <dgm:spPr/>
      <dgm:t>
        <a:bodyPr/>
        <a:lstStyle/>
        <a:p>
          <a:r>
            <a:rPr lang="tr-TR" b="1" dirty="0" smtClean="0"/>
            <a:t>İŞ SAĞLIĞI</a:t>
          </a:r>
          <a:endParaRPr lang="tr-TR" b="1" dirty="0"/>
        </a:p>
      </dgm:t>
    </dgm:pt>
    <dgm:pt modelId="{C4945E83-9C46-4ECD-BE6A-A94D3CF1E5C8}" type="parTrans" cxnId="{031BEE11-6230-4817-A3D4-F05D40212D03}">
      <dgm:prSet/>
      <dgm:spPr/>
      <dgm:t>
        <a:bodyPr/>
        <a:lstStyle/>
        <a:p>
          <a:endParaRPr lang="tr-TR"/>
        </a:p>
      </dgm:t>
    </dgm:pt>
    <dgm:pt modelId="{0CBD15D6-C1B9-401F-8505-49F2FE2134A2}" type="sibTrans" cxnId="{031BEE11-6230-4817-A3D4-F05D40212D03}">
      <dgm:prSet/>
      <dgm:spPr/>
      <dgm:t>
        <a:bodyPr/>
        <a:lstStyle/>
        <a:p>
          <a:endParaRPr lang="tr-TR"/>
        </a:p>
      </dgm:t>
    </dgm:pt>
    <dgm:pt modelId="{0314DDE7-9BE6-4086-B71E-D2EA82AD1485}">
      <dgm:prSet phldrT="[Metin]"/>
      <dgm:spPr/>
      <dgm:t>
        <a:bodyPr/>
        <a:lstStyle/>
        <a:p>
          <a:r>
            <a:rPr lang="tr-TR" b="1" dirty="0" smtClean="0"/>
            <a:t>İŞ HEKİMLİĞİ</a:t>
          </a:r>
        </a:p>
        <a:p>
          <a:r>
            <a:rPr lang="tr-TR" b="1" dirty="0" smtClean="0"/>
            <a:t>(</a:t>
          </a:r>
          <a:r>
            <a:rPr lang="tr-TR" b="1" dirty="0" err="1" smtClean="0"/>
            <a:t>Occupational</a:t>
          </a:r>
          <a:r>
            <a:rPr lang="tr-TR" b="1" dirty="0" smtClean="0"/>
            <a:t> </a:t>
          </a:r>
          <a:r>
            <a:rPr lang="tr-TR" b="1" dirty="0" err="1" smtClean="0"/>
            <a:t>Medicine</a:t>
          </a:r>
          <a:r>
            <a:rPr lang="tr-TR" b="1" dirty="0" smtClean="0"/>
            <a:t>)</a:t>
          </a:r>
          <a:endParaRPr lang="tr-TR" dirty="0"/>
        </a:p>
      </dgm:t>
    </dgm:pt>
    <dgm:pt modelId="{471599A3-3175-4B44-AB94-428CA6E057C8}" type="parTrans" cxnId="{EBC521E7-4A68-4063-A08B-BED225A4AE0D}">
      <dgm:prSet/>
      <dgm:spPr/>
      <dgm:t>
        <a:bodyPr/>
        <a:lstStyle/>
        <a:p>
          <a:endParaRPr lang="tr-TR"/>
        </a:p>
      </dgm:t>
    </dgm:pt>
    <dgm:pt modelId="{47991433-2863-4939-9172-A7151557571D}" type="sibTrans" cxnId="{EBC521E7-4A68-4063-A08B-BED225A4AE0D}">
      <dgm:prSet/>
      <dgm:spPr/>
      <dgm:t>
        <a:bodyPr/>
        <a:lstStyle/>
        <a:p>
          <a:endParaRPr lang="tr-TR"/>
        </a:p>
      </dgm:t>
    </dgm:pt>
    <dgm:pt modelId="{7F6D8DC7-7597-4455-B466-E79515C1F7BB}">
      <dgm:prSet phldrT="[Metin]"/>
      <dgm:spPr/>
      <dgm:t>
        <a:bodyPr/>
        <a:lstStyle/>
        <a:p>
          <a:r>
            <a:rPr lang="tr-TR" b="1" dirty="0" smtClean="0"/>
            <a:t>İŞ HİJYENİ (</a:t>
          </a:r>
          <a:r>
            <a:rPr lang="en-US" b="1" dirty="0" smtClean="0"/>
            <a:t>Occupational Hygiene</a:t>
          </a:r>
          <a:r>
            <a:rPr lang="tr-TR" b="1" dirty="0" smtClean="0"/>
            <a:t>)</a:t>
          </a:r>
          <a:endParaRPr lang="tr-TR" dirty="0"/>
        </a:p>
      </dgm:t>
    </dgm:pt>
    <dgm:pt modelId="{F3D6F426-4A2F-4BEC-85CA-73039C75C210}" type="parTrans" cxnId="{2BE05813-5057-4ADF-9D0B-03BB9E1B3ECD}">
      <dgm:prSet/>
      <dgm:spPr/>
      <dgm:t>
        <a:bodyPr/>
        <a:lstStyle/>
        <a:p>
          <a:endParaRPr lang="tr-TR"/>
        </a:p>
      </dgm:t>
    </dgm:pt>
    <dgm:pt modelId="{07C416CC-BBFD-42A9-ACA0-15190F9616CC}" type="sibTrans" cxnId="{2BE05813-5057-4ADF-9D0B-03BB9E1B3ECD}">
      <dgm:prSet/>
      <dgm:spPr/>
      <dgm:t>
        <a:bodyPr/>
        <a:lstStyle/>
        <a:p>
          <a:endParaRPr lang="tr-TR"/>
        </a:p>
      </dgm:t>
    </dgm:pt>
    <dgm:pt modelId="{90A584F0-40E0-4E34-B11F-7DFDBB798D7C}" type="pres">
      <dgm:prSet presAssocID="{0D18899C-EC1F-4059-A9B6-C5F552507332}" presName="hierChild1" presStyleCnt="0">
        <dgm:presLayoutVars>
          <dgm:orgChart val="1"/>
          <dgm:chPref val="1"/>
          <dgm:dir/>
          <dgm:animOne val="branch"/>
          <dgm:animLvl val="lvl"/>
          <dgm:resizeHandles/>
        </dgm:presLayoutVars>
      </dgm:prSet>
      <dgm:spPr/>
      <dgm:t>
        <a:bodyPr/>
        <a:lstStyle/>
        <a:p>
          <a:endParaRPr lang="tr-TR"/>
        </a:p>
      </dgm:t>
    </dgm:pt>
    <dgm:pt modelId="{750683CD-ACC1-4C82-81F6-C9598B48B01C}" type="pres">
      <dgm:prSet presAssocID="{23EB3E8D-973E-4DB2-ACE0-6C5F5CAD5E4F}" presName="hierRoot1" presStyleCnt="0">
        <dgm:presLayoutVars>
          <dgm:hierBranch val="init"/>
        </dgm:presLayoutVars>
      </dgm:prSet>
      <dgm:spPr/>
    </dgm:pt>
    <dgm:pt modelId="{3863F865-9F31-4FD6-AA66-398CC0CE2375}" type="pres">
      <dgm:prSet presAssocID="{23EB3E8D-973E-4DB2-ACE0-6C5F5CAD5E4F}" presName="rootComposite1" presStyleCnt="0"/>
      <dgm:spPr/>
    </dgm:pt>
    <dgm:pt modelId="{BB9011B3-095A-489C-8560-17D6DED0E31F}" type="pres">
      <dgm:prSet presAssocID="{23EB3E8D-973E-4DB2-ACE0-6C5F5CAD5E4F}" presName="rootText1" presStyleLbl="node0" presStyleIdx="0" presStyleCnt="1">
        <dgm:presLayoutVars>
          <dgm:chPref val="3"/>
        </dgm:presLayoutVars>
      </dgm:prSet>
      <dgm:spPr/>
      <dgm:t>
        <a:bodyPr/>
        <a:lstStyle/>
        <a:p>
          <a:endParaRPr lang="tr-TR"/>
        </a:p>
      </dgm:t>
    </dgm:pt>
    <dgm:pt modelId="{84A89716-5B72-4DC9-B216-EFB69F78F3EC}" type="pres">
      <dgm:prSet presAssocID="{23EB3E8D-973E-4DB2-ACE0-6C5F5CAD5E4F}" presName="rootConnector1" presStyleLbl="node1" presStyleIdx="0" presStyleCnt="0"/>
      <dgm:spPr/>
      <dgm:t>
        <a:bodyPr/>
        <a:lstStyle/>
        <a:p>
          <a:endParaRPr lang="tr-TR"/>
        </a:p>
      </dgm:t>
    </dgm:pt>
    <dgm:pt modelId="{98FACD0A-48AC-430B-ACFF-1EDC94CDA2D4}" type="pres">
      <dgm:prSet presAssocID="{23EB3E8D-973E-4DB2-ACE0-6C5F5CAD5E4F}" presName="hierChild2" presStyleCnt="0"/>
      <dgm:spPr/>
    </dgm:pt>
    <dgm:pt modelId="{73601597-CEF8-4E70-9D01-6F0245EF75CE}" type="pres">
      <dgm:prSet presAssocID="{471599A3-3175-4B44-AB94-428CA6E057C8}" presName="Name37" presStyleLbl="parChTrans1D2" presStyleIdx="0" presStyleCnt="2"/>
      <dgm:spPr/>
      <dgm:t>
        <a:bodyPr/>
        <a:lstStyle/>
        <a:p>
          <a:endParaRPr lang="tr-TR"/>
        </a:p>
      </dgm:t>
    </dgm:pt>
    <dgm:pt modelId="{A77E05D6-4BB4-4C3E-9927-C7A81FD8612B}" type="pres">
      <dgm:prSet presAssocID="{0314DDE7-9BE6-4086-B71E-D2EA82AD1485}" presName="hierRoot2" presStyleCnt="0">
        <dgm:presLayoutVars>
          <dgm:hierBranch val="init"/>
        </dgm:presLayoutVars>
      </dgm:prSet>
      <dgm:spPr/>
    </dgm:pt>
    <dgm:pt modelId="{A877719C-9F46-4E7D-A3CC-979EE6F20619}" type="pres">
      <dgm:prSet presAssocID="{0314DDE7-9BE6-4086-B71E-D2EA82AD1485}" presName="rootComposite" presStyleCnt="0"/>
      <dgm:spPr/>
    </dgm:pt>
    <dgm:pt modelId="{561582BE-6279-45E9-84CD-C4F3BB7ECDA7}" type="pres">
      <dgm:prSet presAssocID="{0314DDE7-9BE6-4086-B71E-D2EA82AD1485}" presName="rootText" presStyleLbl="node2" presStyleIdx="0" presStyleCnt="2" custScaleX="115777">
        <dgm:presLayoutVars>
          <dgm:chPref val="3"/>
        </dgm:presLayoutVars>
      </dgm:prSet>
      <dgm:spPr/>
      <dgm:t>
        <a:bodyPr/>
        <a:lstStyle/>
        <a:p>
          <a:endParaRPr lang="tr-TR"/>
        </a:p>
      </dgm:t>
    </dgm:pt>
    <dgm:pt modelId="{BBCCE7EB-E331-404B-A6E8-E2646EFA8D39}" type="pres">
      <dgm:prSet presAssocID="{0314DDE7-9BE6-4086-B71E-D2EA82AD1485}" presName="rootConnector" presStyleLbl="node2" presStyleIdx="0" presStyleCnt="2"/>
      <dgm:spPr/>
      <dgm:t>
        <a:bodyPr/>
        <a:lstStyle/>
        <a:p>
          <a:endParaRPr lang="tr-TR"/>
        </a:p>
      </dgm:t>
    </dgm:pt>
    <dgm:pt modelId="{B5B1DB05-A452-449C-832D-802B5E73D907}" type="pres">
      <dgm:prSet presAssocID="{0314DDE7-9BE6-4086-B71E-D2EA82AD1485}" presName="hierChild4" presStyleCnt="0"/>
      <dgm:spPr/>
    </dgm:pt>
    <dgm:pt modelId="{E7DD113C-3E7F-4F7F-B929-C69A86DEFB99}" type="pres">
      <dgm:prSet presAssocID="{0314DDE7-9BE6-4086-B71E-D2EA82AD1485}" presName="hierChild5" presStyleCnt="0"/>
      <dgm:spPr/>
    </dgm:pt>
    <dgm:pt modelId="{24B13E06-8ECC-4C25-8607-3C0ACE98327C}" type="pres">
      <dgm:prSet presAssocID="{F3D6F426-4A2F-4BEC-85CA-73039C75C210}" presName="Name37" presStyleLbl="parChTrans1D2" presStyleIdx="1" presStyleCnt="2"/>
      <dgm:spPr/>
      <dgm:t>
        <a:bodyPr/>
        <a:lstStyle/>
        <a:p>
          <a:endParaRPr lang="tr-TR"/>
        </a:p>
      </dgm:t>
    </dgm:pt>
    <dgm:pt modelId="{BA6AE6AB-5522-4D5E-808D-0AB468A048FA}" type="pres">
      <dgm:prSet presAssocID="{7F6D8DC7-7597-4455-B466-E79515C1F7BB}" presName="hierRoot2" presStyleCnt="0">
        <dgm:presLayoutVars>
          <dgm:hierBranch val="init"/>
        </dgm:presLayoutVars>
      </dgm:prSet>
      <dgm:spPr/>
    </dgm:pt>
    <dgm:pt modelId="{33C467DE-3CB9-4A20-B2C9-7A9271EE532D}" type="pres">
      <dgm:prSet presAssocID="{7F6D8DC7-7597-4455-B466-E79515C1F7BB}" presName="rootComposite" presStyleCnt="0"/>
      <dgm:spPr/>
    </dgm:pt>
    <dgm:pt modelId="{9A12C164-6528-4867-93B1-376F6E3F144A}" type="pres">
      <dgm:prSet presAssocID="{7F6D8DC7-7597-4455-B466-E79515C1F7BB}" presName="rootText" presStyleLbl="node2" presStyleIdx="1" presStyleCnt="2" custScaleX="114371">
        <dgm:presLayoutVars>
          <dgm:chPref val="3"/>
        </dgm:presLayoutVars>
      </dgm:prSet>
      <dgm:spPr/>
      <dgm:t>
        <a:bodyPr/>
        <a:lstStyle/>
        <a:p>
          <a:endParaRPr lang="tr-TR"/>
        </a:p>
      </dgm:t>
    </dgm:pt>
    <dgm:pt modelId="{BB6ACAE2-25B8-4FAD-A26D-7454553FDDCC}" type="pres">
      <dgm:prSet presAssocID="{7F6D8DC7-7597-4455-B466-E79515C1F7BB}" presName="rootConnector" presStyleLbl="node2" presStyleIdx="1" presStyleCnt="2"/>
      <dgm:spPr/>
      <dgm:t>
        <a:bodyPr/>
        <a:lstStyle/>
        <a:p>
          <a:endParaRPr lang="tr-TR"/>
        </a:p>
      </dgm:t>
    </dgm:pt>
    <dgm:pt modelId="{29F6FB35-6EFB-4DEC-BBF5-112BD2EBF926}" type="pres">
      <dgm:prSet presAssocID="{7F6D8DC7-7597-4455-B466-E79515C1F7BB}" presName="hierChild4" presStyleCnt="0"/>
      <dgm:spPr/>
    </dgm:pt>
    <dgm:pt modelId="{F0B64672-1C7B-4CCB-A988-8FEE7CB2C0D8}" type="pres">
      <dgm:prSet presAssocID="{7F6D8DC7-7597-4455-B466-E79515C1F7BB}" presName="hierChild5" presStyleCnt="0"/>
      <dgm:spPr/>
    </dgm:pt>
    <dgm:pt modelId="{D113ECF4-7563-4A75-BE0A-259D73CF8EBB}" type="pres">
      <dgm:prSet presAssocID="{23EB3E8D-973E-4DB2-ACE0-6C5F5CAD5E4F}" presName="hierChild3" presStyleCnt="0"/>
      <dgm:spPr/>
    </dgm:pt>
  </dgm:ptLst>
  <dgm:cxnLst>
    <dgm:cxn modelId="{2D38E045-10DD-490D-B7ED-C2B0ED13A279}" type="presOf" srcId="{7F6D8DC7-7597-4455-B466-E79515C1F7BB}" destId="{BB6ACAE2-25B8-4FAD-A26D-7454553FDDCC}" srcOrd="1" destOrd="0" presId="urn:microsoft.com/office/officeart/2005/8/layout/orgChart1"/>
    <dgm:cxn modelId="{F4120EEB-E2A9-4BA6-A48C-CD784C2E005B}" type="presOf" srcId="{0D18899C-EC1F-4059-A9B6-C5F552507332}" destId="{90A584F0-40E0-4E34-B11F-7DFDBB798D7C}" srcOrd="0" destOrd="0" presId="urn:microsoft.com/office/officeart/2005/8/layout/orgChart1"/>
    <dgm:cxn modelId="{2BE05813-5057-4ADF-9D0B-03BB9E1B3ECD}" srcId="{23EB3E8D-973E-4DB2-ACE0-6C5F5CAD5E4F}" destId="{7F6D8DC7-7597-4455-B466-E79515C1F7BB}" srcOrd="1" destOrd="0" parTransId="{F3D6F426-4A2F-4BEC-85CA-73039C75C210}" sibTransId="{07C416CC-BBFD-42A9-ACA0-15190F9616CC}"/>
    <dgm:cxn modelId="{E14A8261-48C3-4D53-B825-3B9415A9F9B2}" type="presOf" srcId="{F3D6F426-4A2F-4BEC-85CA-73039C75C210}" destId="{24B13E06-8ECC-4C25-8607-3C0ACE98327C}" srcOrd="0" destOrd="0" presId="urn:microsoft.com/office/officeart/2005/8/layout/orgChart1"/>
    <dgm:cxn modelId="{031BEE11-6230-4817-A3D4-F05D40212D03}" srcId="{0D18899C-EC1F-4059-A9B6-C5F552507332}" destId="{23EB3E8D-973E-4DB2-ACE0-6C5F5CAD5E4F}" srcOrd="0" destOrd="0" parTransId="{C4945E83-9C46-4ECD-BE6A-A94D3CF1E5C8}" sibTransId="{0CBD15D6-C1B9-401F-8505-49F2FE2134A2}"/>
    <dgm:cxn modelId="{8EDA8A7C-4EE3-4A42-B515-1359847C5AE6}" type="presOf" srcId="{7F6D8DC7-7597-4455-B466-E79515C1F7BB}" destId="{9A12C164-6528-4867-93B1-376F6E3F144A}" srcOrd="0" destOrd="0" presId="urn:microsoft.com/office/officeart/2005/8/layout/orgChart1"/>
    <dgm:cxn modelId="{119012AD-6165-4017-9156-AB84AA4E6851}" type="presOf" srcId="{471599A3-3175-4B44-AB94-428CA6E057C8}" destId="{73601597-CEF8-4E70-9D01-6F0245EF75CE}" srcOrd="0" destOrd="0" presId="urn:microsoft.com/office/officeart/2005/8/layout/orgChart1"/>
    <dgm:cxn modelId="{EBC521E7-4A68-4063-A08B-BED225A4AE0D}" srcId="{23EB3E8D-973E-4DB2-ACE0-6C5F5CAD5E4F}" destId="{0314DDE7-9BE6-4086-B71E-D2EA82AD1485}" srcOrd="0" destOrd="0" parTransId="{471599A3-3175-4B44-AB94-428CA6E057C8}" sibTransId="{47991433-2863-4939-9172-A7151557571D}"/>
    <dgm:cxn modelId="{E703B13D-0F4C-4BF0-B0B2-1452D5F78972}" type="presOf" srcId="{0314DDE7-9BE6-4086-B71E-D2EA82AD1485}" destId="{561582BE-6279-45E9-84CD-C4F3BB7ECDA7}" srcOrd="0" destOrd="0" presId="urn:microsoft.com/office/officeart/2005/8/layout/orgChart1"/>
    <dgm:cxn modelId="{232DD751-E2A7-4CC6-A856-6F20711AA999}" type="presOf" srcId="{0314DDE7-9BE6-4086-B71E-D2EA82AD1485}" destId="{BBCCE7EB-E331-404B-A6E8-E2646EFA8D39}" srcOrd="1" destOrd="0" presId="urn:microsoft.com/office/officeart/2005/8/layout/orgChart1"/>
    <dgm:cxn modelId="{7C6829AF-1612-49B4-92D3-5FE89AD4326F}" type="presOf" srcId="{23EB3E8D-973E-4DB2-ACE0-6C5F5CAD5E4F}" destId="{84A89716-5B72-4DC9-B216-EFB69F78F3EC}" srcOrd="1" destOrd="0" presId="urn:microsoft.com/office/officeart/2005/8/layout/orgChart1"/>
    <dgm:cxn modelId="{0148968D-5DB1-4F8A-A117-CBBC95E1DDAF}" type="presOf" srcId="{23EB3E8D-973E-4DB2-ACE0-6C5F5CAD5E4F}" destId="{BB9011B3-095A-489C-8560-17D6DED0E31F}" srcOrd="0" destOrd="0" presId="urn:microsoft.com/office/officeart/2005/8/layout/orgChart1"/>
    <dgm:cxn modelId="{D352153F-CEB1-4E9C-8F51-6EB2418C9694}" type="presParOf" srcId="{90A584F0-40E0-4E34-B11F-7DFDBB798D7C}" destId="{750683CD-ACC1-4C82-81F6-C9598B48B01C}" srcOrd="0" destOrd="0" presId="urn:microsoft.com/office/officeart/2005/8/layout/orgChart1"/>
    <dgm:cxn modelId="{7B286B63-0349-429E-BDE8-35048020AC66}" type="presParOf" srcId="{750683CD-ACC1-4C82-81F6-C9598B48B01C}" destId="{3863F865-9F31-4FD6-AA66-398CC0CE2375}" srcOrd="0" destOrd="0" presId="urn:microsoft.com/office/officeart/2005/8/layout/orgChart1"/>
    <dgm:cxn modelId="{F6C3C837-996E-4169-942C-F9DB72F5EBBE}" type="presParOf" srcId="{3863F865-9F31-4FD6-AA66-398CC0CE2375}" destId="{BB9011B3-095A-489C-8560-17D6DED0E31F}" srcOrd="0" destOrd="0" presId="urn:microsoft.com/office/officeart/2005/8/layout/orgChart1"/>
    <dgm:cxn modelId="{BFAE1964-A373-4976-9D2B-7973E941181F}" type="presParOf" srcId="{3863F865-9F31-4FD6-AA66-398CC0CE2375}" destId="{84A89716-5B72-4DC9-B216-EFB69F78F3EC}" srcOrd="1" destOrd="0" presId="urn:microsoft.com/office/officeart/2005/8/layout/orgChart1"/>
    <dgm:cxn modelId="{C06D7563-0530-4C05-BCD0-E5C33A410334}" type="presParOf" srcId="{750683CD-ACC1-4C82-81F6-C9598B48B01C}" destId="{98FACD0A-48AC-430B-ACFF-1EDC94CDA2D4}" srcOrd="1" destOrd="0" presId="urn:microsoft.com/office/officeart/2005/8/layout/orgChart1"/>
    <dgm:cxn modelId="{102857CA-9FF7-477E-B247-63088AD5C057}" type="presParOf" srcId="{98FACD0A-48AC-430B-ACFF-1EDC94CDA2D4}" destId="{73601597-CEF8-4E70-9D01-6F0245EF75CE}" srcOrd="0" destOrd="0" presId="urn:microsoft.com/office/officeart/2005/8/layout/orgChart1"/>
    <dgm:cxn modelId="{25703C88-FBDE-46AC-811D-A2A7762E954A}" type="presParOf" srcId="{98FACD0A-48AC-430B-ACFF-1EDC94CDA2D4}" destId="{A77E05D6-4BB4-4C3E-9927-C7A81FD8612B}" srcOrd="1" destOrd="0" presId="urn:microsoft.com/office/officeart/2005/8/layout/orgChart1"/>
    <dgm:cxn modelId="{E01E5168-E1DE-401C-BD77-FA6533CFE660}" type="presParOf" srcId="{A77E05D6-4BB4-4C3E-9927-C7A81FD8612B}" destId="{A877719C-9F46-4E7D-A3CC-979EE6F20619}" srcOrd="0" destOrd="0" presId="urn:microsoft.com/office/officeart/2005/8/layout/orgChart1"/>
    <dgm:cxn modelId="{EC9D784E-36E1-440B-9B33-1548DC52E98C}" type="presParOf" srcId="{A877719C-9F46-4E7D-A3CC-979EE6F20619}" destId="{561582BE-6279-45E9-84CD-C4F3BB7ECDA7}" srcOrd="0" destOrd="0" presId="urn:microsoft.com/office/officeart/2005/8/layout/orgChart1"/>
    <dgm:cxn modelId="{C147683E-95BF-4A4D-A42B-4F6567E367AA}" type="presParOf" srcId="{A877719C-9F46-4E7D-A3CC-979EE6F20619}" destId="{BBCCE7EB-E331-404B-A6E8-E2646EFA8D39}" srcOrd="1" destOrd="0" presId="urn:microsoft.com/office/officeart/2005/8/layout/orgChart1"/>
    <dgm:cxn modelId="{D50066F9-7BF8-4D5C-86D2-73E24297881B}" type="presParOf" srcId="{A77E05D6-4BB4-4C3E-9927-C7A81FD8612B}" destId="{B5B1DB05-A452-449C-832D-802B5E73D907}" srcOrd="1" destOrd="0" presId="urn:microsoft.com/office/officeart/2005/8/layout/orgChart1"/>
    <dgm:cxn modelId="{9FE146E0-8D99-432B-ADFB-92BB2D176D41}" type="presParOf" srcId="{A77E05D6-4BB4-4C3E-9927-C7A81FD8612B}" destId="{E7DD113C-3E7F-4F7F-B929-C69A86DEFB99}" srcOrd="2" destOrd="0" presId="urn:microsoft.com/office/officeart/2005/8/layout/orgChart1"/>
    <dgm:cxn modelId="{09078C76-48E2-43C2-B15A-C9387D8158CE}" type="presParOf" srcId="{98FACD0A-48AC-430B-ACFF-1EDC94CDA2D4}" destId="{24B13E06-8ECC-4C25-8607-3C0ACE98327C}" srcOrd="2" destOrd="0" presId="urn:microsoft.com/office/officeart/2005/8/layout/orgChart1"/>
    <dgm:cxn modelId="{4101376D-A160-4D67-9394-9C33E5D5CDB7}" type="presParOf" srcId="{98FACD0A-48AC-430B-ACFF-1EDC94CDA2D4}" destId="{BA6AE6AB-5522-4D5E-808D-0AB468A048FA}" srcOrd="3" destOrd="0" presId="urn:microsoft.com/office/officeart/2005/8/layout/orgChart1"/>
    <dgm:cxn modelId="{14553F21-CF6B-49F5-B8CF-F071B49DFB29}" type="presParOf" srcId="{BA6AE6AB-5522-4D5E-808D-0AB468A048FA}" destId="{33C467DE-3CB9-4A20-B2C9-7A9271EE532D}" srcOrd="0" destOrd="0" presId="urn:microsoft.com/office/officeart/2005/8/layout/orgChart1"/>
    <dgm:cxn modelId="{3B647345-E094-4CCC-8552-5ED020EC96B6}" type="presParOf" srcId="{33C467DE-3CB9-4A20-B2C9-7A9271EE532D}" destId="{9A12C164-6528-4867-93B1-376F6E3F144A}" srcOrd="0" destOrd="0" presId="urn:microsoft.com/office/officeart/2005/8/layout/orgChart1"/>
    <dgm:cxn modelId="{C0AB28BA-343E-466B-847C-B74B31ADBD6B}" type="presParOf" srcId="{33C467DE-3CB9-4A20-B2C9-7A9271EE532D}" destId="{BB6ACAE2-25B8-4FAD-A26D-7454553FDDCC}" srcOrd="1" destOrd="0" presId="urn:microsoft.com/office/officeart/2005/8/layout/orgChart1"/>
    <dgm:cxn modelId="{1AF44D65-B701-41E0-B601-0F5969B1A9C2}" type="presParOf" srcId="{BA6AE6AB-5522-4D5E-808D-0AB468A048FA}" destId="{29F6FB35-6EFB-4DEC-BBF5-112BD2EBF926}" srcOrd="1" destOrd="0" presId="urn:microsoft.com/office/officeart/2005/8/layout/orgChart1"/>
    <dgm:cxn modelId="{60A2F4E3-744D-40D2-AB4C-5AE283DFE5E5}" type="presParOf" srcId="{BA6AE6AB-5522-4D5E-808D-0AB468A048FA}" destId="{F0B64672-1C7B-4CCB-A988-8FEE7CB2C0D8}" srcOrd="2" destOrd="0" presId="urn:microsoft.com/office/officeart/2005/8/layout/orgChart1"/>
    <dgm:cxn modelId="{068308F2-0CF7-4EC0-92D4-00B59020F1C7}" type="presParOf" srcId="{750683CD-ACC1-4C82-81F6-C9598B48B01C}" destId="{D113ECF4-7563-4A75-BE0A-259D73CF8E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13E06-8ECC-4C25-8607-3C0ACE98327C}">
      <dsp:nvSpPr>
        <dsp:cNvPr id="0" name=""/>
        <dsp:cNvSpPr/>
      </dsp:nvSpPr>
      <dsp:spPr>
        <a:xfrm>
          <a:off x="3048000" y="1777280"/>
          <a:ext cx="1659035" cy="509438"/>
        </a:xfrm>
        <a:custGeom>
          <a:avLst/>
          <a:gdLst/>
          <a:ahLst/>
          <a:cxnLst/>
          <a:rect l="0" t="0" r="0" b="0"/>
          <a:pathLst>
            <a:path>
              <a:moveTo>
                <a:pt x="0" y="0"/>
              </a:moveTo>
              <a:lnTo>
                <a:pt x="0" y="254719"/>
              </a:lnTo>
              <a:lnTo>
                <a:pt x="1659035" y="254719"/>
              </a:lnTo>
              <a:lnTo>
                <a:pt x="1659035" y="509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01597-CEF8-4E70-9D01-6F0245EF75CE}">
      <dsp:nvSpPr>
        <dsp:cNvPr id="0" name=""/>
        <dsp:cNvSpPr/>
      </dsp:nvSpPr>
      <dsp:spPr>
        <a:xfrm>
          <a:off x="1406018" y="1777280"/>
          <a:ext cx="1641981" cy="509438"/>
        </a:xfrm>
        <a:custGeom>
          <a:avLst/>
          <a:gdLst/>
          <a:ahLst/>
          <a:cxnLst/>
          <a:rect l="0" t="0" r="0" b="0"/>
          <a:pathLst>
            <a:path>
              <a:moveTo>
                <a:pt x="1641981" y="0"/>
              </a:moveTo>
              <a:lnTo>
                <a:pt x="1641981" y="254719"/>
              </a:lnTo>
              <a:lnTo>
                <a:pt x="0" y="254719"/>
              </a:lnTo>
              <a:lnTo>
                <a:pt x="0" y="509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011B3-095A-489C-8560-17D6DED0E31F}">
      <dsp:nvSpPr>
        <dsp:cNvPr id="0" name=""/>
        <dsp:cNvSpPr/>
      </dsp:nvSpPr>
      <dsp:spPr>
        <a:xfrm>
          <a:off x="1835050" y="564331"/>
          <a:ext cx="2425898" cy="12129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İŞ SAĞLIĞI</a:t>
          </a:r>
          <a:endParaRPr lang="tr-TR" sz="2400" b="1" kern="1200" dirty="0"/>
        </a:p>
      </dsp:txBody>
      <dsp:txXfrm>
        <a:off x="1835050" y="564331"/>
        <a:ext cx="2425898" cy="1212949"/>
      </dsp:txXfrm>
    </dsp:sp>
    <dsp:sp modelId="{561582BE-6279-45E9-84CD-C4F3BB7ECDA7}">
      <dsp:nvSpPr>
        <dsp:cNvPr id="0" name=""/>
        <dsp:cNvSpPr/>
      </dsp:nvSpPr>
      <dsp:spPr>
        <a:xfrm>
          <a:off x="1702" y="2286719"/>
          <a:ext cx="2808632" cy="12129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İŞ HEKİMLİĞİ</a:t>
          </a:r>
        </a:p>
        <a:p>
          <a:pPr lvl="0" algn="ctr" defTabSz="1066800">
            <a:lnSpc>
              <a:spcPct val="90000"/>
            </a:lnSpc>
            <a:spcBef>
              <a:spcPct val="0"/>
            </a:spcBef>
            <a:spcAft>
              <a:spcPct val="35000"/>
            </a:spcAft>
          </a:pPr>
          <a:r>
            <a:rPr lang="tr-TR" sz="2400" b="1" kern="1200" dirty="0" smtClean="0"/>
            <a:t>(</a:t>
          </a:r>
          <a:r>
            <a:rPr lang="tr-TR" sz="2400" b="1" kern="1200" dirty="0" err="1" smtClean="0"/>
            <a:t>Occupational</a:t>
          </a:r>
          <a:r>
            <a:rPr lang="tr-TR" sz="2400" b="1" kern="1200" dirty="0" smtClean="0"/>
            <a:t> </a:t>
          </a:r>
          <a:r>
            <a:rPr lang="tr-TR" sz="2400" b="1" kern="1200" dirty="0" err="1" smtClean="0"/>
            <a:t>Medicine</a:t>
          </a:r>
          <a:r>
            <a:rPr lang="tr-TR" sz="2400" b="1" kern="1200" dirty="0" smtClean="0"/>
            <a:t>)</a:t>
          </a:r>
          <a:endParaRPr lang="tr-TR" sz="2400" kern="1200" dirty="0"/>
        </a:p>
      </dsp:txBody>
      <dsp:txXfrm>
        <a:off x="1702" y="2286719"/>
        <a:ext cx="2808632" cy="1212949"/>
      </dsp:txXfrm>
    </dsp:sp>
    <dsp:sp modelId="{9A12C164-6528-4867-93B1-376F6E3F144A}">
      <dsp:nvSpPr>
        <dsp:cNvPr id="0" name=""/>
        <dsp:cNvSpPr/>
      </dsp:nvSpPr>
      <dsp:spPr>
        <a:xfrm>
          <a:off x="3319773" y="2286719"/>
          <a:ext cx="2774524" cy="12129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İŞ HİJYENİ (</a:t>
          </a:r>
          <a:r>
            <a:rPr lang="en-US" sz="2400" b="1" kern="1200" dirty="0" smtClean="0"/>
            <a:t>Occupational Hygiene</a:t>
          </a:r>
          <a:r>
            <a:rPr lang="tr-TR" sz="2400" b="1" kern="1200" dirty="0" smtClean="0"/>
            <a:t>)</a:t>
          </a:r>
          <a:endParaRPr lang="tr-TR" sz="2400" kern="1200" dirty="0"/>
        </a:p>
      </dsp:txBody>
      <dsp:txXfrm>
        <a:off x="3319773" y="2286719"/>
        <a:ext cx="2774524" cy="12129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26.09.2016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frm=1&amp;source=images&amp;cd=&amp;cad=rja&amp;uact=8&amp;ved=0ahUKEwiL2beq-L3JAhVr4XIKHUzyA_sQjRwIBw&amp;url=http://www.tomek.strony.ug.edu.pl/rozniczkowy&amp;bvm=bv.108538919,d.bGQ&amp;psig=AFQjCNH81PU-wvR7FinAYJBNh5vkG6B5Lg&amp;ust=144917194121049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tr/url?sa=i&amp;rct=j&amp;q=&amp;esrc=s&amp;frm=1&amp;source=images&amp;cd=&amp;cad=rja&amp;uact=8&amp;ved=0ahUKEwint7q5-L3JAhXmqnIKHZ3QBYIQjRwIBw&amp;url=https://svi.nl/SeedAndThreshold&amp;bvm=bv.108538919,d.bGQ&amp;psig=AFQjCNEu05-HKarBxpKiJ4I2V5KIcvVbpA&amp;ust=144917197528653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frm=1&amp;source=images&amp;cd=&amp;cad=rja&amp;uact=8&amp;ved=0ahUKEwj2wO_s-L3JAhUlZ3IKHY1XCccQjRwIBw&amp;url=http://www.slideshare.net/kiranrad/occupational-9610588&amp;bvm=bv.108538919,d.bGQ&amp;psig=AFQjCNEWxP5cU7cPNlm9vUDPDoEXsFmf2g&amp;ust=144917207340722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At&#305;ksu-Ar&#305;tma-Tesisleri-G&#252;venlik-Tedbirleri.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frm=1&amp;source=images&amp;cd=&amp;cad=rja&amp;uact=8&amp;ved=0CAcQjRxqFQoTCKGEh52T7cgCFQc2GgodbmkA4g&amp;url=http://www.publicinvolvement.org.uk/2012/03/when-customer-satisfaction-is-just-routine/tick-mark/&amp;bvm=bv.106379543,d.bGQ&amp;psig=AFQjCNEjLxpPujswLM_x4ZFGO5KOseuOXA&amp;ust=144639557196365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frm=1&amp;source=images&amp;cd=&amp;cad=rja&amp;uact=8&amp;ved=0ahUKEwi5-pbTtbbJAhUFvHIKHf1WDtUQjRwIBw&amp;url=http://www.hekimparkosgb.com/tag/is-sagligi-yonetmeligi&amp;bvm=bv.108194040,d.bGQ&amp;psig=AFQjCNFxE3UvQtkjzwrFZiKy62Pzd-um4g&amp;ust=144891352435104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1980129"/>
            <a:ext cx="8280920" cy="2062103"/>
          </a:xfrm>
          <a:prstGeom prst="rect">
            <a:avLst/>
          </a:prstGeom>
          <a:noFill/>
        </p:spPr>
        <p:txBody>
          <a:bodyPr wrap="square" rtlCol="0">
            <a:spAutoFit/>
          </a:bodyPr>
          <a:lstStyle/>
          <a:p>
            <a:pPr algn="ctr"/>
            <a:r>
              <a:rPr lang="tr-TR" sz="3200" dirty="0">
                <a:latin typeface="Comic Sans MS" panose="030F0702030302020204" pitchFamily="66" charset="0"/>
              </a:rPr>
              <a:t>İş sağlığının kapsamı ve Meslek hastalıkları ( İşyeri </a:t>
            </a:r>
            <a:r>
              <a:rPr lang="tr-TR" sz="3200" dirty="0" smtClean="0">
                <a:latin typeface="Comic Sans MS" panose="030F0702030302020204" pitchFamily="66" charset="0"/>
              </a:rPr>
              <a:t>sağlığı ve </a:t>
            </a:r>
            <a:r>
              <a:rPr lang="tr-TR" sz="3200" dirty="0">
                <a:latin typeface="Comic Sans MS" panose="030F0702030302020204" pitchFamily="66" charset="0"/>
              </a:rPr>
              <a:t>güvenliği, iş kazaları, işçi sağlığı, iş emniyeti ve arıtma tesislerinde personel sağlığı ve emniyeti)</a:t>
            </a:r>
            <a:endParaRPr lang="tr-TR" sz="3200" dirty="0"/>
          </a:p>
        </p:txBody>
      </p:sp>
      <p:sp>
        <p:nvSpPr>
          <p:cNvPr id="5" name="Alt Başlık 2"/>
          <p:cNvSpPr>
            <a:spLocks noGrp="1"/>
          </p:cNvSpPr>
          <p:nvPr>
            <p:ph type="subTitle" idx="1"/>
          </p:nvPr>
        </p:nvSpPr>
        <p:spPr>
          <a:xfrm>
            <a:off x="1403648" y="4653136"/>
            <a:ext cx="6400800" cy="1152128"/>
          </a:xfrm>
        </p:spPr>
        <p:txBody>
          <a:bodyPr>
            <a:normAutofit/>
          </a:bodyPr>
          <a:lstStyle/>
          <a:p>
            <a:r>
              <a:rPr lang="tr-TR" sz="2400" dirty="0" smtClean="0">
                <a:solidFill>
                  <a:schemeClr val="tx1"/>
                </a:solidFill>
                <a:latin typeface="Comic Sans MS" panose="030F0702030302020204" pitchFamily="66" charset="0"/>
              </a:rPr>
              <a:t>Yrd. Doç. Dr. Ömür GÖKKUŞ</a:t>
            </a:r>
          </a:p>
          <a:p>
            <a:r>
              <a:rPr lang="tr-TR" sz="2400" dirty="0" smtClean="0">
                <a:solidFill>
                  <a:schemeClr val="tx1"/>
                </a:solidFill>
                <a:latin typeface="Comic Sans MS" panose="030F0702030302020204" pitchFamily="66" charset="0"/>
              </a:rPr>
              <a:t>Kasım </a:t>
            </a:r>
            <a:r>
              <a:rPr lang="tr-TR" sz="2400" dirty="0" smtClean="0">
                <a:solidFill>
                  <a:schemeClr val="tx1"/>
                </a:solidFill>
                <a:latin typeface="Comic Sans MS" panose="030F0702030302020204" pitchFamily="66" charset="0"/>
              </a:rPr>
              <a:t>2016</a:t>
            </a:r>
            <a:endParaRPr lang="en-US" sz="2400" dirty="0">
              <a:solidFill>
                <a:schemeClr val="tx1"/>
              </a:solidFill>
              <a:latin typeface="Comic Sans MS" panose="030F0702030302020204" pitchFamily="66" charset="0"/>
            </a:endParaRPr>
          </a:p>
        </p:txBody>
      </p:sp>
      <p:sp>
        <p:nvSpPr>
          <p:cNvPr id="6" name="Metin kutusu 5"/>
          <p:cNvSpPr txBox="1"/>
          <p:nvPr/>
        </p:nvSpPr>
        <p:spPr>
          <a:xfrm>
            <a:off x="1835696" y="980728"/>
            <a:ext cx="5400600" cy="646331"/>
          </a:xfrm>
          <a:prstGeom prst="rect">
            <a:avLst/>
          </a:prstGeom>
          <a:noFill/>
        </p:spPr>
        <p:txBody>
          <a:bodyPr wrap="square" rtlCol="0">
            <a:spAutoFit/>
          </a:bodyPr>
          <a:lstStyle/>
          <a:p>
            <a:pPr algn="ctr"/>
            <a:r>
              <a:rPr lang="tr-TR" sz="3600" b="1" dirty="0" smtClean="0">
                <a:latin typeface="Comic Sans MS" panose="030F0702030302020204" pitchFamily="66" charset="0"/>
              </a:rPr>
              <a:t>ÇEVRE SAĞLIĞI</a:t>
            </a:r>
            <a:endParaRPr lang="tr-TR" sz="3600" b="1" dirty="0">
              <a:latin typeface="Comic Sans MS" panose="030F0702030302020204" pitchFamily="66" charset="0"/>
            </a:endParaRPr>
          </a:p>
        </p:txBody>
      </p:sp>
    </p:spTree>
    <p:extLst>
      <p:ext uri="{BB962C8B-B14F-4D97-AF65-F5344CB8AC3E}">
        <p14:creationId xmlns:p14="http://schemas.microsoft.com/office/powerpoint/2010/main" val="123052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352928" cy="2123851"/>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Yeri Ortam Faktörleri;</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Bir çalışma ortamında, çalışan kişinin sağlığını etkileyen pek çok faktör bulunabilir. İş yeri ortam faktörleri değişik özelliklerine göre bazı temel gruplara ayrılarak incelenmektedir.</a:t>
            </a: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80728"/>
            <a:ext cx="7920880" cy="3416320"/>
          </a:xfrm>
          <a:prstGeom prst="rect">
            <a:avLst/>
          </a:prstGeom>
          <a:noFill/>
        </p:spPr>
        <p:txBody>
          <a:bodyPr wrap="square" rtlCol="0">
            <a:spAutoFit/>
          </a:bodyPr>
          <a:lstStyle/>
          <a:p>
            <a:pPr>
              <a:lnSpc>
                <a:spcPct val="150000"/>
              </a:lnSpc>
            </a:pPr>
            <a:r>
              <a:rPr lang="tr-TR" b="1" dirty="0" smtClean="0">
                <a:latin typeface="Comic Sans MS" panose="030F0702030302020204" pitchFamily="66" charset="0"/>
              </a:rPr>
              <a:t>İŞYERİ ORTAM FAKTÖRLERİ</a:t>
            </a:r>
          </a:p>
          <a:p>
            <a:pPr>
              <a:lnSpc>
                <a:spcPct val="150000"/>
              </a:lnSpc>
            </a:pPr>
            <a:r>
              <a:rPr lang="tr-TR" b="1" dirty="0" smtClean="0">
                <a:latin typeface="Comic Sans MS" panose="030F0702030302020204" pitchFamily="66" charset="0"/>
              </a:rPr>
              <a:t>a) </a:t>
            </a:r>
            <a:r>
              <a:rPr lang="tr-TR" dirty="0" smtClean="0">
                <a:latin typeface="Comic Sans MS" panose="030F0702030302020204" pitchFamily="66" charset="0"/>
              </a:rPr>
              <a:t>Fiziksel </a:t>
            </a:r>
            <a:r>
              <a:rPr lang="tr-TR" dirty="0">
                <a:latin typeface="Comic Sans MS" panose="030F0702030302020204" pitchFamily="66" charset="0"/>
              </a:rPr>
              <a:t>etkenler</a:t>
            </a:r>
          </a:p>
          <a:p>
            <a:pPr>
              <a:lnSpc>
                <a:spcPct val="150000"/>
              </a:lnSpc>
            </a:pPr>
            <a:r>
              <a:rPr lang="tr-TR" b="1" dirty="0">
                <a:latin typeface="Comic Sans MS" panose="030F0702030302020204" pitchFamily="66" charset="0"/>
              </a:rPr>
              <a:t>b</a:t>
            </a:r>
            <a:r>
              <a:rPr lang="tr-TR" b="1" dirty="0" smtClean="0">
                <a:latin typeface="Comic Sans MS" panose="030F0702030302020204" pitchFamily="66" charset="0"/>
              </a:rPr>
              <a:t>) </a:t>
            </a:r>
            <a:r>
              <a:rPr lang="tr-TR" dirty="0" smtClean="0">
                <a:latin typeface="Comic Sans MS" panose="030F0702030302020204" pitchFamily="66" charset="0"/>
              </a:rPr>
              <a:t>Kimyasal </a:t>
            </a:r>
            <a:r>
              <a:rPr lang="tr-TR" dirty="0">
                <a:latin typeface="Comic Sans MS" panose="030F0702030302020204" pitchFamily="66" charset="0"/>
              </a:rPr>
              <a:t>etkenler</a:t>
            </a:r>
          </a:p>
          <a:p>
            <a:pPr>
              <a:lnSpc>
                <a:spcPct val="150000"/>
              </a:lnSpc>
            </a:pPr>
            <a:r>
              <a:rPr lang="tr-TR" b="1" dirty="0">
                <a:latin typeface="Comic Sans MS" panose="030F0702030302020204" pitchFamily="66" charset="0"/>
              </a:rPr>
              <a:t>c</a:t>
            </a:r>
            <a:r>
              <a:rPr lang="tr-TR" b="1" dirty="0" smtClean="0">
                <a:latin typeface="Comic Sans MS" panose="030F0702030302020204" pitchFamily="66" charset="0"/>
              </a:rPr>
              <a:t>) </a:t>
            </a:r>
            <a:r>
              <a:rPr lang="tr-TR" dirty="0" smtClean="0">
                <a:latin typeface="Comic Sans MS" panose="030F0702030302020204" pitchFamily="66" charset="0"/>
              </a:rPr>
              <a:t>Tozlar</a:t>
            </a:r>
            <a:endParaRPr lang="tr-TR" dirty="0">
              <a:latin typeface="Comic Sans MS" panose="030F0702030302020204" pitchFamily="66" charset="0"/>
            </a:endParaRPr>
          </a:p>
          <a:p>
            <a:pPr>
              <a:lnSpc>
                <a:spcPct val="150000"/>
              </a:lnSpc>
            </a:pPr>
            <a:r>
              <a:rPr lang="tr-TR" b="1" dirty="0">
                <a:latin typeface="Comic Sans MS" panose="030F0702030302020204" pitchFamily="66" charset="0"/>
              </a:rPr>
              <a:t>d</a:t>
            </a:r>
            <a:r>
              <a:rPr lang="tr-TR" b="1" dirty="0" smtClean="0">
                <a:latin typeface="Comic Sans MS" panose="030F0702030302020204" pitchFamily="66" charset="0"/>
              </a:rPr>
              <a:t>) </a:t>
            </a:r>
            <a:r>
              <a:rPr lang="tr-TR" dirty="0" smtClean="0">
                <a:latin typeface="Comic Sans MS" panose="030F0702030302020204" pitchFamily="66" charset="0"/>
              </a:rPr>
              <a:t>Biyolojik </a:t>
            </a:r>
            <a:r>
              <a:rPr lang="tr-TR" dirty="0">
                <a:latin typeface="Comic Sans MS" panose="030F0702030302020204" pitchFamily="66" charset="0"/>
              </a:rPr>
              <a:t>faktörler</a:t>
            </a:r>
          </a:p>
          <a:p>
            <a:pPr>
              <a:lnSpc>
                <a:spcPct val="150000"/>
              </a:lnSpc>
            </a:pPr>
            <a:r>
              <a:rPr lang="tr-TR" b="1" dirty="0">
                <a:latin typeface="Comic Sans MS" panose="030F0702030302020204" pitchFamily="66" charset="0"/>
              </a:rPr>
              <a:t>e</a:t>
            </a:r>
            <a:r>
              <a:rPr lang="tr-TR" b="1" dirty="0" smtClean="0">
                <a:latin typeface="Comic Sans MS" panose="030F0702030302020204" pitchFamily="66" charset="0"/>
              </a:rPr>
              <a:t>) </a:t>
            </a:r>
            <a:r>
              <a:rPr lang="tr-TR" dirty="0" smtClean="0">
                <a:latin typeface="Comic Sans MS" panose="030F0702030302020204" pitchFamily="66" charset="0"/>
              </a:rPr>
              <a:t>Ergonomik koşullar</a:t>
            </a:r>
            <a:endParaRPr lang="tr-TR" dirty="0">
              <a:latin typeface="Comic Sans MS" panose="030F0702030302020204" pitchFamily="66" charset="0"/>
            </a:endParaRPr>
          </a:p>
          <a:p>
            <a:pPr>
              <a:lnSpc>
                <a:spcPct val="150000"/>
              </a:lnSpc>
            </a:pPr>
            <a:r>
              <a:rPr lang="tr-TR" b="1" dirty="0">
                <a:latin typeface="Comic Sans MS" panose="030F0702030302020204" pitchFamily="66" charset="0"/>
              </a:rPr>
              <a:t>f</a:t>
            </a:r>
            <a:r>
              <a:rPr lang="tr-TR" b="1" dirty="0" smtClean="0">
                <a:latin typeface="Comic Sans MS" panose="030F0702030302020204" pitchFamily="66" charset="0"/>
              </a:rPr>
              <a:t>) </a:t>
            </a:r>
            <a:r>
              <a:rPr lang="tr-TR" dirty="0" err="1" smtClean="0">
                <a:latin typeface="Comic Sans MS" panose="030F0702030302020204" pitchFamily="66" charset="0"/>
              </a:rPr>
              <a:t>Psiko</a:t>
            </a:r>
            <a:r>
              <a:rPr lang="tr-TR" dirty="0">
                <a:latin typeface="Comic Sans MS" panose="030F0702030302020204" pitchFamily="66" charset="0"/>
              </a:rPr>
              <a:t>-</a:t>
            </a:r>
            <a:r>
              <a:rPr lang="tr-TR" dirty="0" smtClean="0">
                <a:latin typeface="Comic Sans MS" panose="030F0702030302020204" pitchFamily="66" charset="0"/>
              </a:rPr>
              <a:t>sosyal </a:t>
            </a:r>
            <a:r>
              <a:rPr lang="tr-TR" dirty="0">
                <a:latin typeface="Comic Sans MS" panose="030F0702030302020204" pitchFamily="66" charset="0"/>
              </a:rPr>
              <a:t>faktörler</a:t>
            </a:r>
          </a:p>
          <a:p>
            <a:pPr>
              <a:lnSpc>
                <a:spcPct val="150000"/>
              </a:lnSpc>
            </a:pPr>
            <a:endParaRPr lang="tr-TR" dirty="0">
              <a:latin typeface="Comic Sans MS" panose="030F0702030302020204" pitchFamily="66" charset="0"/>
            </a:endParaRPr>
          </a:p>
        </p:txBody>
      </p:sp>
      <p:pic>
        <p:nvPicPr>
          <p:cNvPr id="3" name="Picture 2" descr="http://www.ucarmuhendislikosgb.com/images%5C4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62931"/>
            <a:ext cx="3971925" cy="290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836712"/>
            <a:ext cx="8136904" cy="3000821"/>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A</a:t>
            </a:r>
            <a:r>
              <a:rPr lang="tr-TR" b="1" dirty="0" smtClean="0">
                <a:latin typeface="Comic Sans MS" panose="030F0702030302020204" pitchFamily="66" charset="0"/>
              </a:rPr>
              <a:t>) Fiziksel </a:t>
            </a:r>
            <a:r>
              <a:rPr lang="tr-TR" b="1" dirty="0">
                <a:latin typeface="Comic Sans MS" panose="030F0702030302020204" pitchFamily="66" charset="0"/>
              </a:rPr>
              <a:t>etkenler:</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Gürültü, ısı, aydınlatma, </a:t>
            </a:r>
            <a:r>
              <a:rPr lang="tr-TR" dirty="0" smtClean="0">
                <a:latin typeface="Comic Sans MS" panose="030F0702030302020204" pitchFamily="66" charset="0"/>
              </a:rPr>
              <a:t>basınç, </a:t>
            </a:r>
            <a:r>
              <a:rPr lang="tr-TR" dirty="0">
                <a:latin typeface="Comic Sans MS" panose="030F0702030302020204" pitchFamily="66" charset="0"/>
              </a:rPr>
              <a:t>titreşim, radyasyon vs. fiziksel faktörlerdir. Sıcak ortamda çalışanlara aşırı terleme sonucu </a:t>
            </a:r>
            <a:r>
              <a:rPr lang="tr-TR" dirty="0" err="1">
                <a:latin typeface="Comic Sans MS" panose="030F0702030302020204" pitchFamily="66" charset="0"/>
              </a:rPr>
              <a:t>dehidratasyon</a:t>
            </a:r>
            <a:r>
              <a:rPr lang="tr-TR" dirty="0">
                <a:latin typeface="Comic Sans MS" panose="030F0702030302020204" pitchFamily="66" charset="0"/>
              </a:rPr>
              <a:t> ve elektrolit bozukluğuna bağlı yorgunluk, adale krampları ve sıcak çarpması gibi sorunlar ortaya çıkabilir. Gürültü, yüksek düzeyde ve uzun süre etkilenme sonucu işitme kaybına yol açmaktadır.</a:t>
            </a:r>
          </a:p>
          <a:p>
            <a:pPr algn="just">
              <a:lnSpc>
                <a:spcPct val="150000"/>
              </a:lnSpc>
            </a:pPr>
            <a:endParaRPr lang="tr-TR" dirty="0">
              <a:latin typeface="Comic Sans MS" panose="030F0702030302020204" pitchFamily="66" charset="0"/>
            </a:endParaRPr>
          </a:p>
        </p:txBody>
      </p:sp>
      <p:pic>
        <p:nvPicPr>
          <p:cNvPr id="1026" name="Picture 2" descr="http://static.birgun.net/resim/haber-detay-resim/2015/06/22/asiri-terleme-hastaligi-kanser-habercisi-5288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4" y="4005064"/>
            <a:ext cx="3961284" cy="23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vikocaeli.com.tr/images/haberler/kent-merkezinde-gurultu-ceza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16678"/>
            <a:ext cx="3876874"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08720"/>
            <a:ext cx="8208912" cy="4662815"/>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B</a:t>
            </a:r>
            <a:r>
              <a:rPr lang="tr-TR" b="1" dirty="0" smtClean="0">
                <a:latin typeface="Comic Sans MS" panose="030F0702030302020204" pitchFamily="66" charset="0"/>
              </a:rPr>
              <a:t>) Kimyasal </a:t>
            </a:r>
            <a:r>
              <a:rPr lang="tr-TR" b="1" dirty="0">
                <a:latin typeface="Comic Sans MS" panose="030F0702030302020204" pitchFamily="66" charset="0"/>
              </a:rPr>
              <a:t>etmenler</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Sayıları yüzbinlerle ifade edilen bu gruptaki maddelerin hepsi insan sağlığı bakımından sakıncalı olmayabilir ancak kimyasal maddeler arasında sağlık sorunu yaratabilen pek çok örnek vardır. Kurşun, </a:t>
            </a:r>
            <a:r>
              <a:rPr lang="tr-TR" dirty="0" err="1">
                <a:latin typeface="Comic Sans MS" panose="030F0702030302020204" pitchFamily="66" charset="0"/>
              </a:rPr>
              <a:t>kadminyum</a:t>
            </a:r>
            <a:r>
              <a:rPr lang="tr-TR" dirty="0">
                <a:latin typeface="Comic Sans MS" panose="030F0702030302020204" pitchFamily="66" charset="0"/>
              </a:rPr>
              <a:t>, </a:t>
            </a:r>
            <a:r>
              <a:rPr lang="tr-TR" dirty="0" err="1">
                <a:latin typeface="Comic Sans MS" panose="030F0702030302020204" pitchFamily="66" charset="0"/>
              </a:rPr>
              <a:t>civa</a:t>
            </a:r>
            <a:r>
              <a:rPr lang="tr-TR" dirty="0">
                <a:latin typeface="Comic Sans MS" panose="030F0702030302020204" pitchFamily="66" charset="0"/>
              </a:rPr>
              <a:t> gibi bazı metaller vücutta birikerek zehirlenmeye neden olurlar</a:t>
            </a:r>
            <a:r>
              <a:rPr lang="tr-TR" dirty="0" smtClean="0">
                <a:latin typeface="Comic Sans MS" panose="030F0702030302020204" pitchFamily="66" charset="0"/>
              </a:rPr>
              <a:t>.</a:t>
            </a:r>
          </a:p>
          <a:p>
            <a:pPr algn="just">
              <a:lnSpc>
                <a:spcPct val="150000"/>
              </a:lnSpc>
            </a:pPr>
            <a:endParaRPr lang="tr-TR" sz="1050" dirty="0">
              <a:latin typeface="Comic Sans MS" panose="030F0702030302020204" pitchFamily="66" charset="0"/>
            </a:endParaRPr>
          </a:p>
          <a:p>
            <a:pPr algn="just">
              <a:lnSpc>
                <a:spcPct val="150000"/>
              </a:lnSpc>
            </a:pPr>
            <a:r>
              <a:rPr lang="tr-TR" dirty="0">
                <a:latin typeface="Comic Sans MS" panose="030F0702030302020204" pitchFamily="66" charset="0"/>
              </a:rPr>
              <a:t>Krom, nikel, arsenik gibi bazı metal ve </a:t>
            </a:r>
            <a:r>
              <a:rPr lang="tr-TR" dirty="0" smtClean="0">
                <a:latin typeface="Comic Sans MS" panose="030F0702030302020204" pitchFamily="66" charset="0"/>
              </a:rPr>
              <a:t>metalik </a:t>
            </a:r>
            <a:r>
              <a:rPr lang="tr-TR" dirty="0">
                <a:latin typeface="Comic Sans MS" panose="030F0702030302020204" pitchFamily="66" charset="0"/>
              </a:rPr>
              <a:t>maddelerle güçlü bir </a:t>
            </a:r>
            <a:r>
              <a:rPr lang="tr-TR" dirty="0" err="1">
                <a:latin typeface="Comic Sans MS" panose="030F0702030302020204" pitchFamily="66" charset="0"/>
              </a:rPr>
              <a:t>solvent</a:t>
            </a:r>
            <a:r>
              <a:rPr lang="tr-TR" dirty="0">
                <a:latin typeface="Comic Sans MS" panose="030F0702030302020204" pitchFamily="66" charset="0"/>
              </a:rPr>
              <a:t> madde olan </a:t>
            </a:r>
            <a:r>
              <a:rPr lang="tr-TR" dirty="0" smtClean="0">
                <a:latin typeface="Comic Sans MS" panose="030F0702030302020204" pitchFamily="66" charset="0"/>
              </a:rPr>
              <a:t>benzen, </a:t>
            </a:r>
            <a:r>
              <a:rPr lang="tr-TR" dirty="0" err="1">
                <a:latin typeface="Comic Sans MS" panose="030F0702030302020204" pitchFamily="66" charset="0"/>
              </a:rPr>
              <a:t>klorometil</a:t>
            </a:r>
            <a:r>
              <a:rPr lang="tr-TR" dirty="0">
                <a:latin typeface="Comic Sans MS" panose="030F0702030302020204" pitchFamily="66" charset="0"/>
              </a:rPr>
              <a:t> eter gibi bazı maddeler kanserojen etkiye sahiptir. Bitki zararlarını yok etmek için kullanılan pestisitler insan, sağlığı açısından tehlikelidirler. Kimyasal maddelerin bir kısmı meslek hastalıklarına neden olmaktadır.</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9.shutterstock.com/display_pic_with_logo/2097293/245684626/stock-photo-tablet-with-words-pneumoconiosis-and-stethoscope-245684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8757">
            <a:off x="292757" y="3491876"/>
            <a:ext cx="3651498" cy="259662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67544" y="1052736"/>
            <a:ext cx="8064896" cy="3000821"/>
          </a:xfrm>
          <a:prstGeom prst="rect">
            <a:avLst/>
          </a:prstGeom>
          <a:noFill/>
        </p:spPr>
        <p:txBody>
          <a:bodyPr wrap="square" rtlCol="0">
            <a:spAutoFit/>
          </a:bodyPr>
          <a:lstStyle/>
          <a:p>
            <a:pPr>
              <a:lnSpc>
                <a:spcPct val="150000"/>
              </a:lnSpc>
            </a:pPr>
            <a:r>
              <a:rPr lang="tr-TR" b="1" dirty="0">
                <a:latin typeface="Comic Sans MS" panose="030F0702030302020204" pitchFamily="66" charset="0"/>
              </a:rPr>
              <a:t>C</a:t>
            </a:r>
            <a:r>
              <a:rPr lang="tr-TR" b="1" dirty="0" smtClean="0">
                <a:latin typeface="Comic Sans MS" panose="030F0702030302020204" pitchFamily="66" charset="0"/>
              </a:rPr>
              <a:t>) Tozlar</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Genellikle solunum yollarında ve akciğerlerde hastalığa yol açarlar. Silis, kömür, asbest gibi inorganik tozlar akciğerlerde birikerek </a:t>
            </a:r>
            <a:r>
              <a:rPr lang="tr-TR" dirty="0" err="1" smtClean="0">
                <a:latin typeface="Comic Sans MS" panose="030F0702030302020204" pitchFamily="66" charset="0"/>
              </a:rPr>
              <a:t>fibrozis</a:t>
            </a:r>
            <a:r>
              <a:rPr lang="tr-TR" dirty="0" smtClean="0">
                <a:latin typeface="Comic Sans MS" panose="030F0702030302020204" pitchFamily="66" charset="0"/>
              </a:rPr>
              <a:t> (</a:t>
            </a:r>
            <a:r>
              <a:rPr lang="tr-TR" i="1" dirty="0" err="1" smtClean="0">
                <a:latin typeface="Comic Sans MS" panose="030F0702030302020204" pitchFamily="66" charset="0"/>
              </a:rPr>
              <a:t>pnömokonyoz</a:t>
            </a:r>
            <a:r>
              <a:rPr lang="tr-TR" i="1" dirty="0" smtClean="0">
                <a:latin typeface="Comic Sans MS" panose="030F0702030302020204" pitchFamily="66" charset="0"/>
              </a:rPr>
              <a:t>) </a:t>
            </a:r>
            <a:r>
              <a:rPr lang="tr-TR" dirty="0" smtClean="0">
                <a:latin typeface="Comic Sans MS" panose="030F0702030302020204" pitchFamily="66" charset="0"/>
              </a:rPr>
              <a:t>hastalığına </a:t>
            </a:r>
            <a:r>
              <a:rPr lang="tr-TR" dirty="0">
                <a:latin typeface="Comic Sans MS" panose="030F0702030302020204" pitchFamily="66" charset="0"/>
              </a:rPr>
              <a:t>neden olurlar. </a:t>
            </a:r>
            <a:r>
              <a:rPr lang="tr-TR" dirty="0" smtClean="0">
                <a:latin typeface="Comic Sans MS" panose="030F0702030302020204" pitchFamily="66" charset="0"/>
              </a:rPr>
              <a:t>Asbestin </a:t>
            </a:r>
            <a:r>
              <a:rPr lang="tr-TR" dirty="0">
                <a:latin typeface="Comic Sans MS" panose="030F0702030302020204" pitchFamily="66" charset="0"/>
              </a:rPr>
              <a:t>ayrıca kanserojen etkisi de vardır. Pek çok organik toz da çeşitli akciğer hastalıklarına neden olur.</a:t>
            </a:r>
          </a:p>
          <a:p>
            <a:pPr>
              <a:lnSpc>
                <a:spcPct val="150000"/>
              </a:lnSpc>
            </a:pPr>
            <a:endParaRPr lang="tr-TR" dirty="0">
              <a:latin typeface="Comic Sans MS" panose="030F0702030302020204" pitchFamily="66" charset="0"/>
            </a:endParaRPr>
          </a:p>
        </p:txBody>
      </p:sp>
      <p:pic>
        <p:nvPicPr>
          <p:cNvPr id="1026" name="Picture 2" descr="https://encrypted-tbn1.gstatic.com/images?q=tbn:ANd9GcTrQG_LCY1oJeATKYz68M_ZatAcitx7_cEDtHXNSd0GzQ4yinY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38059"/>
            <a:ext cx="3160123"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72008" y="6237312"/>
            <a:ext cx="8892480" cy="523220"/>
          </a:xfrm>
          <a:prstGeom prst="rect">
            <a:avLst/>
          </a:prstGeom>
          <a:noFill/>
        </p:spPr>
        <p:txBody>
          <a:bodyPr wrap="square" rtlCol="0">
            <a:spAutoFit/>
          </a:bodyPr>
          <a:lstStyle/>
          <a:p>
            <a:pPr algn="just"/>
            <a:r>
              <a:rPr lang="tr-TR" sz="1400" dirty="0">
                <a:latin typeface="Comic Sans MS" panose="030F0702030302020204" pitchFamily="66" charset="0"/>
              </a:rPr>
              <a:t>Akciğerlerde tozun birikimi sonucu doku hasarı ile seyreden </a:t>
            </a:r>
            <a:r>
              <a:rPr lang="tr-TR" sz="1400" dirty="0" smtClean="0">
                <a:latin typeface="Comic Sans MS" panose="030F0702030302020204" pitchFamily="66" charset="0"/>
              </a:rPr>
              <a:t>hastalığa </a:t>
            </a:r>
            <a:r>
              <a:rPr lang="tr-TR" sz="1400" dirty="0">
                <a:latin typeface="Comic Sans MS" panose="030F0702030302020204" pitchFamily="66" charset="0"/>
              </a:rPr>
              <a:t>genel olarak </a:t>
            </a:r>
            <a:r>
              <a:rPr lang="tr-TR" sz="1400" dirty="0" err="1">
                <a:latin typeface="Comic Sans MS" panose="030F0702030302020204" pitchFamily="66" charset="0"/>
              </a:rPr>
              <a:t>pnömokonyoz</a:t>
            </a:r>
            <a:r>
              <a:rPr lang="tr-TR" sz="1400" dirty="0">
                <a:latin typeface="Comic Sans MS" panose="030F0702030302020204" pitchFamily="66" charset="0"/>
              </a:rPr>
              <a:t> adı verilir.</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96752"/>
            <a:ext cx="7992888" cy="327782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D</a:t>
            </a:r>
            <a:r>
              <a:rPr lang="tr-TR" b="1" dirty="0" smtClean="0">
                <a:latin typeface="Comic Sans MS" panose="030F0702030302020204" pitchFamily="66" charset="0"/>
              </a:rPr>
              <a:t>) Biyolojik </a:t>
            </a:r>
            <a:r>
              <a:rPr lang="tr-TR" b="1" dirty="0">
                <a:latin typeface="Comic Sans MS" panose="030F0702030302020204" pitchFamily="66" charset="0"/>
              </a:rPr>
              <a:t>faktörler</a:t>
            </a:r>
            <a:endParaRPr lang="tr-TR" dirty="0">
              <a:latin typeface="Comic Sans MS" panose="030F0702030302020204" pitchFamily="66" charset="0"/>
            </a:endParaRPr>
          </a:p>
          <a:p>
            <a:pPr algn="just">
              <a:lnSpc>
                <a:spcPct val="150000"/>
              </a:lnSpc>
            </a:pPr>
            <a:endParaRPr lang="tr-TR" sz="7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Sağlık </a:t>
            </a:r>
            <a:r>
              <a:rPr lang="tr-TR" dirty="0">
                <a:latin typeface="Comic Sans MS" panose="030F0702030302020204" pitchFamily="66" charset="0"/>
              </a:rPr>
              <a:t>kuruluşlarında, madenlerde, deri işlerinde, tarım ve hayvancılıkta karşılaşılan çeşitli mikroorganizmalarda değişik sağlık sorunlarına yol açabilmektedir. Ülkemizde dâhil olmak üzere pek çok ülkede meslek hastalıkları listelerinde bakteri, virüs ve mantarlarla meydana gelen çeşitli hastalıklar yer almaktadır.</a:t>
            </a:r>
          </a:p>
          <a:p>
            <a:pPr algn="just">
              <a:lnSpc>
                <a:spcPct val="150000"/>
              </a:lnSpc>
            </a:pPr>
            <a:endParaRPr lang="tr-TR" dirty="0">
              <a:latin typeface="Comic Sans MS" panose="030F0702030302020204" pitchFamily="66" charset="0"/>
            </a:endParaRPr>
          </a:p>
        </p:txBody>
      </p:sp>
      <p:sp>
        <p:nvSpPr>
          <p:cNvPr id="3" name="AutoShape 2" descr="biyolojik etkenler ile ilgili görsel sonucu"/>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descr="http://www.isguvenligirehberi.com/upload/resimler/haber/Biyolojik-risk-etmen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682" y="4221088"/>
            <a:ext cx="274767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08720"/>
            <a:ext cx="8136904" cy="3139321"/>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E</a:t>
            </a:r>
            <a:r>
              <a:rPr lang="tr-TR" b="1" dirty="0" smtClean="0">
                <a:latin typeface="Comic Sans MS" panose="030F0702030302020204" pitchFamily="66" charset="0"/>
              </a:rPr>
              <a:t>) Ergonomik </a:t>
            </a:r>
            <a:r>
              <a:rPr lang="tr-TR" b="1" dirty="0">
                <a:latin typeface="Comic Sans MS" panose="030F0702030302020204" pitchFamily="66" charset="0"/>
              </a:rPr>
              <a:t>koşullar:</a:t>
            </a:r>
            <a:endParaRPr lang="tr-TR" dirty="0">
              <a:latin typeface="Comic Sans MS" panose="030F0702030302020204" pitchFamily="66" charset="0"/>
            </a:endParaRPr>
          </a:p>
          <a:p>
            <a:pPr algn="just">
              <a:lnSpc>
                <a:spcPct val="150000"/>
              </a:lnSpc>
            </a:pPr>
            <a:endParaRPr lang="tr-TR" sz="6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Ergonomi</a:t>
            </a:r>
            <a:r>
              <a:rPr lang="tr-TR" dirty="0">
                <a:latin typeface="Comic Sans MS" panose="030F0702030302020204" pitchFamily="66" charset="0"/>
              </a:rPr>
              <a:t>, çalışma koşulları ile çalışanın uyumlu hale getirilmesidir. Ancak bu uyumun sağlanmasında asıl yapılması gereken işçinin ise “uyumun sağlanması değil, makinaların ve iş yeri ortamının işçinin niteliğine uygun hale getirilmesidir. Böylece işçiye en rahat ve verimli bir çalışma ortamı sağlanmış olur.</a:t>
            </a:r>
          </a:p>
          <a:p>
            <a:pPr>
              <a:lnSpc>
                <a:spcPct val="150000"/>
              </a:lnSpc>
            </a:pPr>
            <a:endParaRPr lang="tr-TR" dirty="0">
              <a:latin typeface="Comic Sans MS" panose="030F0702030302020204" pitchFamily="66" charset="0"/>
            </a:endParaRPr>
          </a:p>
        </p:txBody>
      </p:sp>
      <p:pic>
        <p:nvPicPr>
          <p:cNvPr id="3074" name="Picture 2" descr="http://cdn2.hubspot.net/hub/273433/hubfs/image/Background_for_Ergonomics.jpg?t=1441299501271&amp;widt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48041"/>
            <a:ext cx="5715000" cy="21050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23528" y="3861048"/>
            <a:ext cx="2736304" cy="2246769"/>
          </a:xfrm>
          <a:prstGeom prst="rect">
            <a:avLst/>
          </a:prstGeom>
          <a:noFill/>
        </p:spPr>
        <p:txBody>
          <a:bodyPr wrap="square" rtlCol="0">
            <a:spAutoFit/>
          </a:bodyPr>
          <a:lstStyle/>
          <a:p>
            <a:r>
              <a:rPr lang="tr-TR" sz="1400" b="1" dirty="0"/>
              <a:t>Ergonominin Uğraş alanları</a:t>
            </a:r>
            <a:br>
              <a:rPr lang="tr-TR" sz="1400" b="1" dirty="0"/>
            </a:br>
            <a:r>
              <a:rPr lang="tr-TR" sz="1400" dirty="0"/>
              <a:t>1. İnsan – makine sistemine ilişkin fiziksel konular</a:t>
            </a:r>
            <a:br>
              <a:rPr lang="tr-TR" sz="1400" dirty="0"/>
            </a:br>
            <a:r>
              <a:rPr lang="tr-TR" sz="1400" dirty="0"/>
              <a:t>2. İnsan – makine sistemine ilişkin kavramsal konular</a:t>
            </a:r>
            <a:br>
              <a:rPr lang="tr-TR" sz="1400" dirty="0"/>
            </a:br>
            <a:r>
              <a:rPr lang="tr-TR" sz="1400" dirty="0"/>
              <a:t>3. İşyeri tasarımı ve iş alanı yerleşimi</a:t>
            </a:r>
            <a:br>
              <a:rPr lang="tr-TR" sz="1400" dirty="0"/>
            </a:br>
            <a:r>
              <a:rPr lang="tr-TR" sz="1400" dirty="0"/>
              <a:t>4. Fiziksel çevre</a:t>
            </a:r>
            <a:br>
              <a:rPr lang="tr-TR" sz="1400" dirty="0"/>
            </a:br>
            <a:r>
              <a:rPr lang="tr-TR" sz="1400" dirty="0"/>
              <a:t>5. Psikolojik çevre</a:t>
            </a:r>
            <a:br>
              <a:rPr lang="tr-TR" sz="1400" dirty="0"/>
            </a:br>
            <a:r>
              <a:rPr lang="tr-TR" sz="1400" dirty="0"/>
              <a:t>6. Görev tasarımı seçme, eğitme</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96752"/>
            <a:ext cx="7848872" cy="4074192"/>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F) </a:t>
            </a:r>
            <a:r>
              <a:rPr lang="tr-TR" b="1" dirty="0" err="1" smtClean="0">
                <a:latin typeface="Comic Sans MS" panose="030F0702030302020204" pitchFamily="66" charset="0"/>
              </a:rPr>
              <a:t>Psikososyal</a:t>
            </a:r>
            <a:r>
              <a:rPr lang="tr-TR" b="1" dirty="0" smtClean="0">
                <a:latin typeface="Comic Sans MS" panose="030F0702030302020204" pitchFamily="66" charset="0"/>
              </a:rPr>
              <a:t> </a:t>
            </a:r>
            <a:r>
              <a:rPr lang="tr-TR" b="1" dirty="0">
                <a:latin typeface="Comic Sans MS" panose="030F0702030302020204" pitchFamily="66" charset="0"/>
              </a:rPr>
              <a:t>faktörler</a:t>
            </a:r>
            <a:endParaRPr lang="tr-TR" dirty="0">
              <a:latin typeface="Comic Sans MS" panose="030F0702030302020204" pitchFamily="66" charset="0"/>
            </a:endParaRPr>
          </a:p>
          <a:p>
            <a:pPr algn="just">
              <a:lnSpc>
                <a:spcPct val="150000"/>
              </a:lnSpc>
            </a:pPr>
            <a:endParaRPr lang="tr-TR" sz="5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Bir </a:t>
            </a:r>
            <a:r>
              <a:rPr lang="tr-TR" dirty="0">
                <a:latin typeface="Comic Sans MS" panose="030F0702030302020204" pitchFamily="66" charset="0"/>
              </a:rPr>
              <a:t>iş yerinde bulunan değişik kişiler arası ilişkiler, bu arada işçilerin birbirleri olan ilişkileri, işçilerin ustabaşı veya yöneticilerle ilişkileri, iş yerinin yönetim şekli, ücret politikası gibi konularda bu başlık altında incelenmelidir. Ayrıca montaj sanayinde ve bant tipi üretim işlerinde çalışan kişilerin tekrarlayıcı (</a:t>
            </a:r>
            <a:r>
              <a:rPr lang="tr-TR" dirty="0" err="1">
                <a:latin typeface="Comic Sans MS" panose="030F0702030302020204" pitchFamily="66" charset="0"/>
              </a:rPr>
              <a:t>repetitif</a:t>
            </a:r>
            <a:r>
              <a:rPr lang="tr-TR" dirty="0">
                <a:latin typeface="Comic Sans MS" panose="030F0702030302020204" pitchFamily="66" charset="0"/>
              </a:rPr>
              <a:t>) ve tekdüze (monoton) iş yapmaktan kaynaklanan iş stresi vb. </a:t>
            </a:r>
            <a:r>
              <a:rPr lang="tr-TR" dirty="0" err="1" smtClean="0">
                <a:latin typeface="Comic Sans MS" panose="030F0702030302020204" pitchFamily="66" charset="0"/>
              </a:rPr>
              <a:t>psikososyal</a:t>
            </a:r>
            <a:r>
              <a:rPr lang="tr-TR" dirty="0" smtClean="0">
                <a:latin typeface="Comic Sans MS" panose="030F0702030302020204" pitchFamily="66" charset="0"/>
              </a:rPr>
              <a:t> </a:t>
            </a:r>
            <a:r>
              <a:rPr lang="tr-TR" dirty="0">
                <a:latin typeface="Comic Sans MS" panose="030F0702030302020204" pitchFamily="66" charset="0"/>
              </a:rPr>
              <a:t>sorunlarından da söz edilebilir.</a:t>
            </a: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08720"/>
            <a:ext cx="8136904" cy="4847481"/>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Yeri Risklerinin Saptanması</a:t>
            </a:r>
            <a:endParaRPr lang="tr-TR" dirty="0">
              <a:latin typeface="Comic Sans MS" panose="030F0702030302020204" pitchFamily="66" charset="0"/>
            </a:endParaRPr>
          </a:p>
          <a:p>
            <a:pPr algn="just">
              <a:lnSpc>
                <a:spcPct val="150000"/>
              </a:lnSpc>
            </a:pPr>
            <a:endParaRPr lang="tr-TR" sz="8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İşin </a:t>
            </a:r>
            <a:r>
              <a:rPr lang="tr-TR" dirty="0">
                <a:latin typeface="Comic Sans MS" panose="030F0702030302020204" pitchFamily="66" charset="0"/>
              </a:rPr>
              <a:t>niteliğine göre iş yeri ortamında bulunabilecek fiziksel, kimyasal vb. riskler saptanarak bu risklere karşı önlemlerin alınması sağlanır. İş yeri ortamında bulunmasına izin verilen sağlık sorunu yaratmayacak faktörler şunlardır</a:t>
            </a:r>
            <a:r>
              <a:rPr lang="tr-TR" dirty="0" smtClean="0">
                <a:latin typeface="Comic Sans MS" panose="030F0702030302020204" pitchFamily="66" charset="0"/>
              </a:rPr>
              <a:t>:</a:t>
            </a:r>
          </a:p>
          <a:p>
            <a:pPr algn="just">
              <a:lnSpc>
                <a:spcPct val="150000"/>
              </a:lnSpc>
            </a:pPr>
            <a:endParaRPr lang="tr-TR" dirty="0">
              <a:latin typeface="Comic Sans MS" panose="030F0702030302020204" pitchFamily="66" charset="0"/>
            </a:endParaRPr>
          </a:p>
          <a:p>
            <a:pPr algn="ctr">
              <a:lnSpc>
                <a:spcPct val="150000"/>
              </a:lnSpc>
            </a:pPr>
            <a:r>
              <a:rPr lang="tr-TR" sz="3600" dirty="0" smtClean="0">
                <a:latin typeface="Comic Sans MS" panose="030F0702030302020204" pitchFamily="66" charset="0"/>
              </a:rPr>
              <a:t>MAK </a:t>
            </a:r>
            <a:r>
              <a:rPr lang="tr-TR" sz="2400" b="1" dirty="0">
                <a:latin typeface="Comic Sans MS" panose="030F0702030302020204" pitchFamily="66" charset="0"/>
              </a:rPr>
              <a:t>(Müsaade edilen maksimum konsantrasyon)</a:t>
            </a:r>
            <a:endParaRPr lang="tr-TR" sz="3600" dirty="0" smtClean="0">
              <a:latin typeface="Comic Sans MS" panose="030F0702030302020204" pitchFamily="66" charset="0"/>
            </a:endParaRPr>
          </a:p>
          <a:p>
            <a:pPr>
              <a:lnSpc>
                <a:spcPct val="150000"/>
              </a:lnSpc>
            </a:pPr>
            <a:r>
              <a:rPr lang="tr-TR" sz="3600" dirty="0" smtClean="0">
                <a:latin typeface="Comic Sans MS" panose="030F0702030302020204" pitchFamily="66" charset="0"/>
              </a:rPr>
              <a:t>  TLV </a:t>
            </a:r>
            <a:r>
              <a:rPr lang="tr-TR" sz="2400" b="1" dirty="0">
                <a:latin typeface="Comic Sans MS" panose="030F0702030302020204" pitchFamily="66" charset="0"/>
              </a:rPr>
              <a:t>(Eşik Sınır Değer)</a:t>
            </a:r>
          </a:p>
          <a:p>
            <a:pPr algn="just">
              <a:lnSpc>
                <a:spcPct val="150000"/>
              </a:lnSpc>
            </a:pPr>
            <a:endParaRPr lang="tr-TR" dirty="0">
              <a:latin typeface="Comic Sans MS" panose="030F0702030302020204" pitchFamily="66" charset="0"/>
            </a:endParaRPr>
          </a:p>
        </p:txBody>
      </p:sp>
      <p:sp>
        <p:nvSpPr>
          <p:cNvPr id="3" name="5-Nokta Yıldız 2"/>
          <p:cNvSpPr/>
          <p:nvPr/>
        </p:nvSpPr>
        <p:spPr>
          <a:xfrm>
            <a:off x="467544" y="3861048"/>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5-Nokta Yıldız 3"/>
          <p:cNvSpPr/>
          <p:nvPr/>
        </p:nvSpPr>
        <p:spPr>
          <a:xfrm>
            <a:off x="482402" y="4681711"/>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203717"/>
            <a:ext cx="8208912" cy="258532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MAK değeri(Müsaade edilen maksimum konsantrasyon):</a:t>
            </a:r>
            <a:r>
              <a:rPr lang="tr-TR" dirty="0">
                <a:latin typeface="Comic Sans MS" panose="030F0702030302020204" pitchFamily="66" charset="0"/>
              </a:rPr>
              <a:t> Akut </a:t>
            </a:r>
            <a:r>
              <a:rPr lang="tr-TR" dirty="0" err="1">
                <a:latin typeface="Comic Sans MS" panose="030F0702030302020204" pitchFamily="66" charset="0"/>
              </a:rPr>
              <a:t>toksik</a:t>
            </a:r>
            <a:r>
              <a:rPr lang="tr-TR" dirty="0">
                <a:latin typeface="Comic Sans MS" panose="030F0702030302020204" pitchFamily="66" charset="0"/>
              </a:rPr>
              <a:t> etkisi olan maddeler için uygundur ve çalışma süresi boyunca hiçbir zaman ulaşılmaması ve aşılmaması gereken bir düzeyi işaret eden konsantrasyondur.</a:t>
            </a:r>
          </a:p>
          <a:p>
            <a:pPr algn="just">
              <a:lnSpc>
                <a:spcPct val="150000"/>
              </a:lnSpc>
            </a:pPr>
            <a:endParaRPr lang="tr-TR" b="1"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p:txBody>
      </p:sp>
      <p:pic>
        <p:nvPicPr>
          <p:cNvPr id="3074" name="Picture 2" descr="http://www.tomek.strony.ug.edu.pl/image/parabol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12976"/>
            <a:ext cx="47244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Metin kutusu 3"/>
          <p:cNvSpPr txBox="1"/>
          <p:nvPr/>
        </p:nvSpPr>
        <p:spPr>
          <a:xfrm>
            <a:off x="1259632" y="2433082"/>
            <a:ext cx="6696744" cy="707886"/>
          </a:xfrm>
          <a:prstGeom prst="rect">
            <a:avLst/>
          </a:prstGeom>
          <a:noFill/>
        </p:spPr>
        <p:txBody>
          <a:bodyPr wrap="square" rtlCol="0">
            <a:spAutoFit/>
          </a:bodyPr>
          <a:lstStyle/>
          <a:p>
            <a:pPr algn="ctr"/>
            <a:r>
              <a:rPr lang="tr-TR" sz="4000" b="1" dirty="0" smtClean="0">
                <a:solidFill>
                  <a:schemeClr val="bg1"/>
                </a:solidFill>
                <a:latin typeface="Comic Sans MS" panose="030F0702030302020204" pitchFamily="66" charset="0"/>
              </a:rPr>
              <a:t>İŞ SAĞLIĞI</a:t>
            </a:r>
            <a:endParaRPr lang="tr-TR"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796552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268760"/>
            <a:ext cx="8352928" cy="2862322"/>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TLV (Eşik Sınır Değer)</a:t>
            </a:r>
            <a:endParaRPr lang="tr-TR" dirty="0">
              <a:latin typeface="Comic Sans MS" panose="030F0702030302020204" pitchFamily="66" charset="0"/>
            </a:endParaRPr>
          </a:p>
          <a:p>
            <a:pPr algn="just">
              <a:lnSpc>
                <a:spcPct val="150000"/>
              </a:lnSpc>
            </a:pPr>
            <a:r>
              <a:rPr lang="tr-TR" dirty="0" err="1">
                <a:latin typeface="Comic Sans MS" panose="030F0702030302020204" pitchFamily="66" charset="0"/>
              </a:rPr>
              <a:t>Toksik</a:t>
            </a:r>
            <a:r>
              <a:rPr lang="tr-TR" dirty="0">
                <a:latin typeface="Comic Sans MS" panose="030F0702030302020204" pitchFamily="66" charset="0"/>
              </a:rPr>
              <a:t> etkilerin uzun zamanlı etkilenme sonunda ortaya çıkabileceği faktörler içindir. Bu maddelerin ortamdaki </a:t>
            </a:r>
            <a:r>
              <a:rPr lang="tr-TR" dirty="0" smtClean="0">
                <a:latin typeface="Comic Sans MS" panose="030F0702030302020204" pitchFamily="66" charset="0"/>
              </a:rPr>
              <a:t>düzeyleri </a:t>
            </a:r>
            <a:r>
              <a:rPr lang="tr-TR" dirty="0">
                <a:latin typeface="Comic Sans MS" panose="030F0702030302020204" pitchFamily="66" charset="0"/>
              </a:rPr>
              <a:t>çalışma süresi boyunca iniş çıkışlar </a:t>
            </a:r>
            <a:r>
              <a:rPr lang="tr-TR" dirty="0" smtClean="0">
                <a:latin typeface="Comic Sans MS" panose="030F0702030302020204" pitchFamily="66" charset="0"/>
              </a:rPr>
              <a:t>gösterebilir</a:t>
            </a:r>
            <a:r>
              <a:rPr lang="tr-TR" dirty="0">
                <a:latin typeface="Comic Sans MS" panose="030F0702030302020204" pitchFamily="66" charset="0"/>
              </a:rPr>
              <a:t>. TLV günlük 8 saat veya haftalık 40 saat süren bir çalışma süresi boyunca değişik zamanlarda yapılan </a:t>
            </a:r>
            <a:r>
              <a:rPr lang="tr-TR" dirty="0" smtClean="0">
                <a:latin typeface="Comic Sans MS" panose="030F0702030302020204" pitchFamily="66" charset="0"/>
              </a:rPr>
              <a:t>ölçülerin </a:t>
            </a:r>
            <a:r>
              <a:rPr lang="tr-TR" dirty="0">
                <a:latin typeface="Comic Sans MS" panose="030F0702030302020204" pitchFamily="66" charset="0"/>
              </a:rPr>
              <a:t>ortalama değerinin ortamda aşmaması gereken sınır değerleridir.</a:t>
            </a:r>
          </a:p>
          <a:p>
            <a:endParaRPr lang="tr-TR" dirty="0"/>
          </a:p>
        </p:txBody>
      </p:sp>
      <p:pic>
        <p:nvPicPr>
          <p:cNvPr id="4098" name="Picture 2" descr="https://svi.nl/wikiimg/SeedAndThreshold_0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77072"/>
            <a:ext cx="3491880" cy="232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etin kutusu 1"/>
          <p:cNvSpPr txBox="1"/>
          <p:nvPr/>
        </p:nvSpPr>
        <p:spPr>
          <a:xfrm>
            <a:off x="1259632" y="2433082"/>
            <a:ext cx="6696744" cy="707886"/>
          </a:xfrm>
          <a:prstGeom prst="rect">
            <a:avLst/>
          </a:prstGeom>
          <a:noFill/>
        </p:spPr>
        <p:txBody>
          <a:bodyPr wrap="square" rtlCol="0">
            <a:spAutoFit/>
          </a:bodyPr>
          <a:lstStyle/>
          <a:p>
            <a:r>
              <a:rPr lang="tr-TR" sz="4000" b="1" dirty="0" smtClean="0">
                <a:solidFill>
                  <a:schemeClr val="bg1"/>
                </a:solidFill>
                <a:latin typeface="Comic Sans MS" panose="030F0702030302020204" pitchFamily="66" charset="0"/>
              </a:rPr>
              <a:t>MESLEK HASTALIKLARI</a:t>
            </a:r>
            <a:endParaRPr lang="tr-TR" sz="4000" b="1" dirty="0">
              <a:solidFill>
                <a:schemeClr val="bg1"/>
              </a:solidFill>
              <a:latin typeface="Comic Sans MS" panose="030F0702030302020204" pitchFamily="66" charset="0"/>
            </a:endParaRPr>
          </a:p>
        </p:txBody>
      </p:sp>
      <p:pic>
        <p:nvPicPr>
          <p:cNvPr id="6146" name="Picture 2" descr="http://haber.sgk.net/images/haberler/is_kazasi_ve_meslek_hastaligi_bildirim_formu_h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645024"/>
            <a:ext cx="27813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340768"/>
            <a:ext cx="8136904" cy="327782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Meslek Hastalıkları</a:t>
            </a:r>
            <a:r>
              <a:rPr lang="tr-TR" b="1" dirty="0" smtClean="0">
                <a:latin typeface="Comic Sans MS" panose="030F0702030302020204" pitchFamily="66" charset="0"/>
              </a:rPr>
              <a:t>:</a:t>
            </a:r>
          </a:p>
          <a:p>
            <a:pPr algn="just">
              <a:lnSpc>
                <a:spcPct val="150000"/>
              </a:lnSpc>
            </a:pPr>
            <a:endParaRPr lang="tr-TR" sz="1050" dirty="0">
              <a:latin typeface="Comic Sans MS" panose="030F0702030302020204" pitchFamily="66" charset="0"/>
            </a:endParaRPr>
          </a:p>
          <a:p>
            <a:pPr algn="just">
              <a:lnSpc>
                <a:spcPct val="150000"/>
              </a:lnSpc>
            </a:pPr>
            <a:r>
              <a:rPr lang="tr-TR" dirty="0">
                <a:latin typeface="Comic Sans MS" panose="030F0702030302020204" pitchFamily="66" charset="0"/>
              </a:rPr>
              <a:t>İş yeri ortamında bulunan faktörlerin etkisi ile meydana gelen hastalıkların ortak adıdır. Çalışan bir kişinin sağlık sorunları iş yeri ortamında bulunan faktörlerden olabildiği gibi, en çok enfeksiyon hastalıkları olmak üzere bazı genel hastalıklar şeklinde de olabilir. Meslek hastalıkları, iş yerinde alınacak önlemlerle korunabilecek hastalıklardır. </a:t>
            </a:r>
          </a:p>
          <a:p>
            <a:pPr algn="just">
              <a:lnSpc>
                <a:spcPct val="150000"/>
              </a:lnSpc>
            </a:pPr>
            <a:endParaRPr lang="tr-TR" dirty="0">
              <a:latin typeface="Comic Sans MS" panose="030F0702030302020204" pitchFamily="66" charset="0"/>
            </a:endParaRPr>
          </a:p>
        </p:txBody>
      </p:sp>
      <p:pic>
        <p:nvPicPr>
          <p:cNvPr id="5122" name="Picture 2" descr="http://image.slidesharecdn.com/occupational-111008142535-phpapp02/95/occupational-diseases-1-728.jpg?cb=1318084084">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39" b="35018"/>
          <a:stretch/>
        </p:blipFill>
        <p:spPr bwMode="auto">
          <a:xfrm>
            <a:off x="2843808" y="4630710"/>
            <a:ext cx="4579268" cy="16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1340768"/>
            <a:ext cx="8280920" cy="300082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5510  sayılı  Sosyal  Sigortalar  ve  Genel  Sağlık  Sigortası  Kanunu  14.  maddesinde </a:t>
            </a:r>
            <a:r>
              <a:rPr lang="tr-TR" dirty="0" smtClean="0">
                <a:latin typeface="Comic Sans MS" panose="030F0702030302020204" pitchFamily="66" charset="0"/>
              </a:rPr>
              <a:t>meslek </a:t>
            </a:r>
            <a:r>
              <a:rPr lang="tr-TR" dirty="0">
                <a:latin typeface="Comic Sans MS" panose="030F0702030302020204" pitchFamily="66" charset="0"/>
              </a:rPr>
              <a:t>hastalıkları tanımı aşağıdaki gibi verilmiştir:</a:t>
            </a:r>
          </a:p>
          <a:p>
            <a:pPr algn="just">
              <a:lnSpc>
                <a:spcPct val="150000"/>
              </a:lnSpc>
            </a:pPr>
            <a:endParaRPr lang="tr-TR" dirty="0" smtClean="0">
              <a:latin typeface="Comic Sans MS" panose="030F0702030302020204" pitchFamily="66" charset="0"/>
            </a:endParaRPr>
          </a:p>
          <a:p>
            <a:pPr algn="just">
              <a:lnSpc>
                <a:spcPct val="150000"/>
              </a:lnSpc>
            </a:pPr>
            <a:r>
              <a:rPr lang="tr-TR" b="1" dirty="0" smtClean="0">
                <a:latin typeface="Comic Sans MS" panose="030F0702030302020204" pitchFamily="66" charset="0"/>
              </a:rPr>
              <a:t>“</a:t>
            </a:r>
            <a:r>
              <a:rPr lang="tr-TR" b="1" dirty="0">
                <a:latin typeface="Comic Sans MS" panose="030F0702030302020204" pitchFamily="66" charset="0"/>
              </a:rPr>
              <a:t>Meslek  hastalığı,  sigortalının  çalıştığı  veya  yaptığı  işin  niteliğinden  dolayı </a:t>
            </a:r>
            <a:r>
              <a:rPr lang="tr-TR" b="1" dirty="0" smtClean="0">
                <a:latin typeface="Comic Sans MS" panose="030F0702030302020204" pitchFamily="66" charset="0"/>
              </a:rPr>
              <a:t>tekrarlanan  </a:t>
            </a:r>
            <a:r>
              <a:rPr lang="tr-TR" b="1" dirty="0">
                <a:latin typeface="Comic Sans MS" panose="030F0702030302020204" pitchFamily="66" charset="0"/>
              </a:rPr>
              <a:t>bir  sebeple  veya  işin  yürütüm  şartları  yüzünden  uğradığı  geçici  veya  sürekli </a:t>
            </a:r>
            <a:r>
              <a:rPr lang="tr-TR" b="1" dirty="0" smtClean="0">
                <a:latin typeface="Comic Sans MS" panose="030F0702030302020204" pitchFamily="66" charset="0"/>
              </a:rPr>
              <a:t>hastalık</a:t>
            </a:r>
            <a:r>
              <a:rPr lang="tr-TR" b="1" dirty="0">
                <a:latin typeface="Comic Sans MS" panose="030F0702030302020204" pitchFamily="66" charset="0"/>
              </a:rPr>
              <a:t>, bedensel veya ruhsal engellilik hâlleridir.”</a:t>
            </a:r>
          </a:p>
        </p:txBody>
      </p:sp>
    </p:spTree>
    <p:extLst>
      <p:ext uri="{BB962C8B-B14F-4D97-AF65-F5344CB8AC3E}">
        <p14:creationId xmlns:p14="http://schemas.microsoft.com/office/powerpoint/2010/main" val="302743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2" y="1484784"/>
            <a:ext cx="8640960"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Meslek  hastalıkları,  iş  kazalarından  farklı  olarak  uzun  zaman  sürecinde  de  ortaya </a:t>
            </a:r>
            <a:r>
              <a:rPr lang="tr-TR" dirty="0" smtClean="0">
                <a:latin typeface="Comic Sans MS" panose="030F0702030302020204" pitchFamily="66" charset="0"/>
              </a:rPr>
              <a:t>çıkabilir </a:t>
            </a:r>
            <a:r>
              <a:rPr lang="tr-TR" dirty="0">
                <a:latin typeface="Comic Sans MS" panose="030F0702030302020204" pitchFamily="66" charset="0"/>
              </a:rPr>
              <a:t>ancak çok kısa süre içinde ortaya çıkabilen meslek hastalıkları da vardır. Ne olursa </a:t>
            </a:r>
            <a:r>
              <a:rPr lang="tr-TR" dirty="0" smtClean="0">
                <a:latin typeface="Comic Sans MS" panose="030F0702030302020204" pitchFamily="66" charset="0"/>
              </a:rPr>
              <a:t>olsun</a:t>
            </a:r>
            <a:r>
              <a:rPr lang="tr-TR" dirty="0">
                <a:latin typeface="Comic Sans MS" panose="030F0702030302020204" pitchFamily="66" charset="0"/>
              </a:rPr>
              <a:t>, meslek hastalığına yakalanabilmenin koşulu, bir süre o iş yerinde çalışmaktır. Bu </a:t>
            </a:r>
            <a:r>
              <a:rPr lang="tr-TR" dirty="0" smtClean="0">
                <a:latin typeface="Comic Sans MS" panose="030F0702030302020204" pitchFamily="66" charset="0"/>
              </a:rPr>
              <a:t>süre, maruz </a:t>
            </a:r>
            <a:r>
              <a:rPr lang="tr-TR" dirty="0">
                <a:latin typeface="Comic Sans MS" panose="030F0702030302020204" pitchFamily="66" charset="0"/>
              </a:rPr>
              <a:t>kalınan etmenin yoğunluğu ile ilgilidir.</a:t>
            </a:r>
          </a:p>
        </p:txBody>
      </p:sp>
    </p:spTree>
    <p:extLst>
      <p:ext uri="{BB962C8B-B14F-4D97-AF65-F5344CB8AC3E}">
        <p14:creationId xmlns:p14="http://schemas.microsoft.com/office/powerpoint/2010/main" val="3742118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67544" y="332656"/>
            <a:ext cx="8064896" cy="5909310"/>
          </a:xfrm>
          <a:prstGeom prst="rect">
            <a:avLst/>
          </a:prstGeom>
          <a:noFill/>
        </p:spPr>
        <p:txBody>
          <a:bodyPr wrap="square" rtlCol="0">
            <a:spAutoFit/>
          </a:bodyPr>
          <a:lstStyle/>
          <a:p>
            <a:r>
              <a:rPr lang="tr-TR" b="1" dirty="0">
                <a:solidFill>
                  <a:srgbClr val="FF0000"/>
                </a:solidFill>
                <a:latin typeface="Comic Sans MS" panose="030F0702030302020204" pitchFamily="66" charset="0"/>
              </a:rPr>
              <a:t>Meslek Hastalıklarının Nedenleri</a:t>
            </a:r>
          </a:p>
          <a:p>
            <a:r>
              <a:rPr lang="tr-TR" dirty="0">
                <a:latin typeface="Comic Sans MS" panose="030F0702030302020204" pitchFamily="66" charset="0"/>
              </a:rPr>
              <a:t>Yol açan etmenlere göre meslek hastalıkları aşağıdaki gibi sınıflandırılır:</a:t>
            </a:r>
          </a:p>
          <a:p>
            <a:pPr marL="285750" indent="-285750">
              <a:buFont typeface="Wingdings" panose="05000000000000000000" pitchFamily="2" charset="2"/>
              <a:buChar char="q"/>
            </a:pPr>
            <a:r>
              <a:rPr lang="tr-TR" b="1" dirty="0" smtClean="0">
                <a:latin typeface="Comic Sans MS" panose="030F0702030302020204" pitchFamily="66" charset="0"/>
              </a:rPr>
              <a:t>Kimyasal </a:t>
            </a:r>
            <a:r>
              <a:rPr lang="tr-TR" b="1" dirty="0">
                <a:latin typeface="Comic Sans MS" panose="030F0702030302020204" pitchFamily="66" charset="0"/>
              </a:rPr>
              <a:t>kaynaklı meslek hastalıkları</a:t>
            </a:r>
          </a:p>
          <a:p>
            <a:pPr marL="542925" indent="-276225">
              <a:buFont typeface="Arial" panose="020B0604020202020204" pitchFamily="34" charset="0"/>
              <a:buChar char="•"/>
            </a:pPr>
            <a:r>
              <a:rPr lang="tr-TR" dirty="0" smtClean="0">
                <a:latin typeface="Comic Sans MS" panose="030F0702030302020204" pitchFamily="66" charset="0"/>
              </a:rPr>
              <a:t>Ağır </a:t>
            </a:r>
            <a:r>
              <a:rPr lang="tr-TR" dirty="0">
                <a:latin typeface="Comic Sans MS" panose="030F0702030302020204" pitchFamily="66" charset="0"/>
              </a:rPr>
              <a:t>metaller</a:t>
            </a:r>
          </a:p>
          <a:p>
            <a:pPr marL="542925" indent="-276225">
              <a:buFont typeface="Arial" panose="020B0604020202020204" pitchFamily="34" charset="0"/>
              <a:buChar char="•"/>
            </a:pPr>
            <a:r>
              <a:rPr lang="tr-TR" dirty="0" smtClean="0">
                <a:latin typeface="Comic Sans MS" panose="030F0702030302020204" pitchFamily="66" charset="0"/>
              </a:rPr>
              <a:t>Çözücüler</a:t>
            </a:r>
            <a:endParaRPr lang="tr-TR" dirty="0">
              <a:latin typeface="Comic Sans MS" panose="030F0702030302020204" pitchFamily="66" charset="0"/>
            </a:endParaRPr>
          </a:p>
          <a:p>
            <a:pPr marL="542925" indent="-276225">
              <a:buFont typeface="Arial" panose="020B0604020202020204" pitchFamily="34" charset="0"/>
              <a:buChar char="•"/>
            </a:pPr>
            <a:r>
              <a:rPr lang="tr-TR" dirty="0" smtClean="0">
                <a:latin typeface="Comic Sans MS" panose="030F0702030302020204" pitchFamily="66" charset="0"/>
              </a:rPr>
              <a:t>Gazlar</a:t>
            </a:r>
            <a:endParaRPr lang="tr-TR" dirty="0">
              <a:latin typeface="Comic Sans MS" panose="030F0702030302020204" pitchFamily="66" charset="0"/>
            </a:endParaRPr>
          </a:p>
          <a:p>
            <a:pPr marL="542925" indent="-276225">
              <a:buFont typeface="Arial" panose="020B0604020202020204" pitchFamily="34" charset="0"/>
              <a:buChar char="•"/>
            </a:pPr>
            <a:r>
              <a:rPr lang="tr-TR" dirty="0" smtClean="0">
                <a:latin typeface="Comic Sans MS" panose="030F0702030302020204" pitchFamily="66" charset="0"/>
              </a:rPr>
              <a:t>Asit </a:t>
            </a:r>
            <a:r>
              <a:rPr lang="tr-TR" dirty="0">
                <a:latin typeface="Comic Sans MS" panose="030F0702030302020204" pitchFamily="66" charset="0"/>
              </a:rPr>
              <a:t>ve alkali maddeler</a:t>
            </a:r>
          </a:p>
          <a:p>
            <a:pPr marL="542925" indent="-276225">
              <a:buFont typeface="Arial" panose="020B0604020202020204" pitchFamily="34" charset="0"/>
              <a:buChar char="•"/>
            </a:pPr>
            <a:r>
              <a:rPr lang="tr-TR" dirty="0" smtClean="0">
                <a:latin typeface="Comic Sans MS" panose="030F0702030302020204" pitchFamily="66" charset="0"/>
              </a:rPr>
              <a:t>Pestisitler</a:t>
            </a:r>
            <a:endParaRPr lang="tr-TR" dirty="0">
              <a:latin typeface="Comic Sans MS" panose="030F0702030302020204" pitchFamily="66" charset="0"/>
            </a:endParaRPr>
          </a:p>
          <a:p>
            <a:pPr marL="285750" indent="-285750">
              <a:buFont typeface="Wingdings" panose="05000000000000000000" pitchFamily="2" charset="2"/>
              <a:buChar char="q"/>
            </a:pPr>
            <a:r>
              <a:rPr lang="tr-TR" b="1" dirty="0" smtClean="0">
                <a:latin typeface="Comic Sans MS" panose="030F0702030302020204" pitchFamily="66" charset="0"/>
              </a:rPr>
              <a:t>Fiziksel </a:t>
            </a:r>
            <a:r>
              <a:rPr lang="tr-TR" b="1" dirty="0">
                <a:latin typeface="Comic Sans MS" panose="030F0702030302020204" pitchFamily="66" charset="0"/>
              </a:rPr>
              <a:t>kaynaklı meslek hastalıkları</a:t>
            </a:r>
          </a:p>
          <a:p>
            <a:pPr marL="542925" indent="-276225">
              <a:buFont typeface="Arial" panose="020B0604020202020204" pitchFamily="34" charset="0"/>
              <a:buChar char="•"/>
            </a:pPr>
            <a:r>
              <a:rPr lang="tr-TR" dirty="0" smtClean="0">
                <a:latin typeface="Comic Sans MS" panose="030F0702030302020204" pitchFamily="66" charset="0"/>
              </a:rPr>
              <a:t>Gürültü </a:t>
            </a:r>
            <a:r>
              <a:rPr lang="tr-TR" dirty="0">
                <a:latin typeface="Comic Sans MS" panose="030F0702030302020204" pitchFamily="66" charset="0"/>
              </a:rPr>
              <a:t>ve titreşim</a:t>
            </a:r>
          </a:p>
          <a:p>
            <a:pPr marL="542925" indent="-276225">
              <a:buFont typeface="Arial" panose="020B0604020202020204" pitchFamily="34" charset="0"/>
              <a:buChar char="•"/>
            </a:pPr>
            <a:r>
              <a:rPr lang="tr-TR" dirty="0" smtClean="0">
                <a:latin typeface="Comic Sans MS" panose="030F0702030302020204" pitchFamily="66" charset="0"/>
              </a:rPr>
              <a:t>Yüksek </a:t>
            </a:r>
            <a:r>
              <a:rPr lang="tr-TR" dirty="0">
                <a:latin typeface="Comic Sans MS" panose="030F0702030302020204" pitchFamily="66" charset="0"/>
              </a:rPr>
              <a:t>ve alçak basınçta çalışma</a:t>
            </a:r>
          </a:p>
          <a:p>
            <a:pPr marL="542925" indent="-276225">
              <a:buFont typeface="Arial" panose="020B0604020202020204" pitchFamily="34" charset="0"/>
              <a:buChar char="•"/>
            </a:pPr>
            <a:r>
              <a:rPr lang="tr-TR" dirty="0" smtClean="0">
                <a:latin typeface="Comic Sans MS" panose="030F0702030302020204" pitchFamily="66" charset="0"/>
              </a:rPr>
              <a:t>Soğuk </a:t>
            </a:r>
            <a:r>
              <a:rPr lang="tr-TR" dirty="0">
                <a:latin typeface="Comic Sans MS" panose="030F0702030302020204" pitchFamily="66" charset="0"/>
              </a:rPr>
              <a:t>ve sıcakta çalışma</a:t>
            </a:r>
          </a:p>
          <a:p>
            <a:pPr marL="542925" indent="-276225">
              <a:buFont typeface="Arial" panose="020B0604020202020204" pitchFamily="34" charset="0"/>
              <a:buChar char="•"/>
            </a:pPr>
            <a:r>
              <a:rPr lang="tr-TR" dirty="0" smtClean="0">
                <a:latin typeface="Comic Sans MS" panose="030F0702030302020204" pitchFamily="66" charset="0"/>
              </a:rPr>
              <a:t>Tozlar</a:t>
            </a:r>
            <a:endParaRPr lang="tr-TR" dirty="0">
              <a:latin typeface="Comic Sans MS" panose="030F0702030302020204" pitchFamily="66" charset="0"/>
            </a:endParaRPr>
          </a:p>
          <a:p>
            <a:pPr marL="542925" indent="-276225">
              <a:buFont typeface="Arial" panose="020B0604020202020204" pitchFamily="34" charset="0"/>
              <a:buChar char="•"/>
            </a:pPr>
            <a:r>
              <a:rPr lang="tr-TR" dirty="0" smtClean="0">
                <a:latin typeface="Comic Sans MS" panose="030F0702030302020204" pitchFamily="66" charset="0"/>
              </a:rPr>
              <a:t>Radyasyon</a:t>
            </a:r>
            <a:endParaRPr lang="tr-TR" dirty="0">
              <a:latin typeface="Comic Sans MS" panose="030F0702030302020204" pitchFamily="66" charset="0"/>
            </a:endParaRPr>
          </a:p>
          <a:p>
            <a:pPr marL="542925" indent="-276225">
              <a:buFont typeface="Arial" panose="020B0604020202020204" pitchFamily="34" charset="0"/>
              <a:buChar char="•"/>
            </a:pPr>
            <a:r>
              <a:rPr lang="tr-TR" dirty="0" smtClean="0">
                <a:latin typeface="Comic Sans MS" panose="030F0702030302020204" pitchFamily="66" charset="0"/>
              </a:rPr>
              <a:t>Aydınlatma</a:t>
            </a:r>
            <a:endParaRPr lang="tr-TR" dirty="0">
              <a:latin typeface="Comic Sans MS" panose="030F0702030302020204" pitchFamily="66" charset="0"/>
            </a:endParaRPr>
          </a:p>
          <a:p>
            <a:pPr marL="285750" indent="-285750">
              <a:buFont typeface="Wingdings" panose="05000000000000000000" pitchFamily="2" charset="2"/>
              <a:buChar char="q"/>
            </a:pPr>
            <a:r>
              <a:rPr lang="tr-TR" b="1" dirty="0" smtClean="0">
                <a:latin typeface="Comic Sans MS" panose="030F0702030302020204" pitchFamily="66" charset="0"/>
              </a:rPr>
              <a:t>Biyolojik </a:t>
            </a:r>
            <a:r>
              <a:rPr lang="tr-TR" b="1" dirty="0">
                <a:latin typeface="Comic Sans MS" panose="030F0702030302020204" pitchFamily="66" charset="0"/>
              </a:rPr>
              <a:t>kaynaklı meslek hastalıkları</a:t>
            </a:r>
          </a:p>
          <a:p>
            <a:pPr marL="542925" indent="-276225">
              <a:buFont typeface="Arial" panose="020B0604020202020204" pitchFamily="34" charset="0"/>
              <a:buChar char="•"/>
            </a:pPr>
            <a:r>
              <a:rPr lang="tr-TR" dirty="0" smtClean="0">
                <a:latin typeface="Comic Sans MS" panose="030F0702030302020204" pitchFamily="66" charset="0"/>
              </a:rPr>
              <a:t>Bakteri </a:t>
            </a:r>
            <a:r>
              <a:rPr lang="tr-TR" dirty="0">
                <a:latin typeface="Comic Sans MS" panose="030F0702030302020204" pitchFamily="66" charset="0"/>
              </a:rPr>
              <a:t>kaynaklı olanlar</a:t>
            </a:r>
          </a:p>
          <a:p>
            <a:pPr marL="542925" indent="-276225">
              <a:buFont typeface="Arial" panose="020B0604020202020204" pitchFamily="34" charset="0"/>
              <a:buChar char="•"/>
            </a:pPr>
            <a:r>
              <a:rPr lang="tr-TR" dirty="0" smtClean="0">
                <a:latin typeface="Comic Sans MS" panose="030F0702030302020204" pitchFamily="66" charset="0"/>
              </a:rPr>
              <a:t>Virüs </a:t>
            </a:r>
            <a:r>
              <a:rPr lang="tr-TR" dirty="0">
                <a:latin typeface="Comic Sans MS" panose="030F0702030302020204" pitchFamily="66" charset="0"/>
              </a:rPr>
              <a:t>kaynaklı olanlar </a:t>
            </a:r>
            <a:endParaRPr lang="tr-TR" dirty="0" smtClean="0">
              <a:latin typeface="Comic Sans MS" panose="030F0702030302020204" pitchFamily="66" charset="0"/>
            </a:endParaRPr>
          </a:p>
          <a:p>
            <a:pPr marL="285750" indent="-285750">
              <a:buFont typeface="Wingdings" panose="05000000000000000000" pitchFamily="2" charset="2"/>
              <a:buChar char="q"/>
            </a:pPr>
            <a:r>
              <a:rPr lang="tr-TR" b="1" dirty="0" err="1" smtClean="0">
                <a:latin typeface="Comic Sans MS" panose="030F0702030302020204" pitchFamily="66" charset="0"/>
              </a:rPr>
              <a:t>Biyoteknoloji</a:t>
            </a:r>
            <a:r>
              <a:rPr lang="tr-TR" b="1" dirty="0" smtClean="0">
                <a:latin typeface="Comic Sans MS" panose="030F0702030302020204" pitchFamily="66" charset="0"/>
              </a:rPr>
              <a:t> </a:t>
            </a:r>
            <a:r>
              <a:rPr lang="tr-TR" b="1" dirty="0">
                <a:latin typeface="Comic Sans MS" panose="030F0702030302020204" pitchFamily="66" charset="0"/>
              </a:rPr>
              <a:t>kaynaklı olanlar</a:t>
            </a:r>
          </a:p>
          <a:p>
            <a:pPr marL="542925" indent="-276225">
              <a:buFont typeface="Arial" panose="020B0604020202020204" pitchFamily="34" charset="0"/>
              <a:buChar char="•"/>
            </a:pPr>
            <a:r>
              <a:rPr lang="tr-TR" dirty="0" smtClean="0">
                <a:latin typeface="Comic Sans MS" panose="030F0702030302020204" pitchFamily="66" charset="0"/>
              </a:rPr>
              <a:t>Psikolojik </a:t>
            </a:r>
            <a:r>
              <a:rPr lang="tr-TR" dirty="0">
                <a:latin typeface="Comic Sans MS" panose="030F0702030302020204" pitchFamily="66" charset="0"/>
              </a:rPr>
              <a:t>kaynaklı olan meslek hastalıkları</a:t>
            </a:r>
          </a:p>
          <a:p>
            <a:pPr marL="542925" indent="-276225">
              <a:buFont typeface="Arial" panose="020B0604020202020204" pitchFamily="34" charset="0"/>
              <a:buChar char="•"/>
            </a:pPr>
            <a:r>
              <a:rPr lang="tr-TR" dirty="0" smtClean="0">
                <a:latin typeface="Comic Sans MS" panose="030F0702030302020204" pitchFamily="66" charset="0"/>
              </a:rPr>
              <a:t>Ergonomiye </a:t>
            </a:r>
            <a:r>
              <a:rPr lang="tr-TR" dirty="0">
                <a:latin typeface="Comic Sans MS" panose="030F0702030302020204" pitchFamily="66" charset="0"/>
              </a:rPr>
              <a:t>özensizlikten kaynaklanan meslek hastalıkları</a:t>
            </a:r>
          </a:p>
        </p:txBody>
      </p:sp>
    </p:spTree>
    <p:extLst>
      <p:ext uri="{BB962C8B-B14F-4D97-AF65-F5344CB8AC3E}">
        <p14:creationId xmlns:p14="http://schemas.microsoft.com/office/powerpoint/2010/main" val="1745820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908720"/>
            <a:ext cx="8496944" cy="5447838"/>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A GRUBU:</a:t>
            </a:r>
            <a:r>
              <a:rPr lang="tr-TR" dirty="0">
                <a:latin typeface="Comic Sans MS" panose="030F0702030302020204" pitchFamily="66" charset="0"/>
              </a:rPr>
              <a:t> Kimyasal maddelerle olan meslek hastalıkları Arsenik, karbon </a:t>
            </a:r>
            <a:r>
              <a:rPr lang="tr-TR" dirty="0" smtClean="0">
                <a:latin typeface="Comic Sans MS" panose="030F0702030302020204" pitchFamily="66" charset="0"/>
              </a:rPr>
              <a:t>monoksit, </a:t>
            </a:r>
            <a:r>
              <a:rPr lang="tr-TR" dirty="0">
                <a:latin typeface="Comic Sans MS" panose="030F0702030302020204" pitchFamily="66" charset="0"/>
              </a:rPr>
              <a:t>kadmiyum, krom, </a:t>
            </a:r>
            <a:r>
              <a:rPr lang="tr-TR" dirty="0" smtClean="0">
                <a:latin typeface="Comic Sans MS" panose="030F0702030302020204" pitchFamily="66" charset="0"/>
              </a:rPr>
              <a:t>cıva, </a:t>
            </a:r>
            <a:r>
              <a:rPr lang="tr-TR" dirty="0">
                <a:latin typeface="Comic Sans MS" panose="030F0702030302020204" pitchFamily="66" charset="0"/>
              </a:rPr>
              <a:t>kurşun, benzer gibi 25 grup kimyasal maddeye bağlı meslek hastalıkları yer almaktadır.</a:t>
            </a:r>
          </a:p>
          <a:p>
            <a:pPr algn="just">
              <a:lnSpc>
                <a:spcPct val="150000"/>
              </a:lnSpc>
            </a:pPr>
            <a:r>
              <a:rPr lang="tr-TR" b="1" dirty="0">
                <a:latin typeface="Comic Sans MS" panose="030F0702030302020204" pitchFamily="66" charset="0"/>
              </a:rPr>
              <a:t>B GRUBU:</a:t>
            </a:r>
            <a:r>
              <a:rPr lang="tr-TR" dirty="0">
                <a:latin typeface="Comic Sans MS" panose="030F0702030302020204" pitchFamily="66" charset="0"/>
              </a:rPr>
              <a:t> Mesleki deri hastalıkları</a:t>
            </a:r>
          </a:p>
          <a:p>
            <a:pPr algn="just">
              <a:lnSpc>
                <a:spcPct val="150000"/>
              </a:lnSpc>
            </a:pPr>
            <a:r>
              <a:rPr lang="tr-TR" b="1" dirty="0">
                <a:latin typeface="Comic Sans MS" panose="030F0702030302020204" pitchFamily="66" charset="0"/>
              </a:rPr>
              <a:t>C GRUBU:</a:t>
            </a:r>
            <a:r>
              <a:rPr lang="tr-TR" dirty="0">
                <a:latin typeface="Comic Sans MS" panose="030F0702030302020204" pitchFamily="66" charset="0"/>
              </a:rPr>
              <a:t> Mesleki solunum sistemi hastalıkları. Silis tozu başta olmak üzere 6 değişik türde toza bağlı olarak meydana gelen akciğer hastalıklarıdır.</a:t>
            </a:r>
          </a:p>
          <a:p>
            <a:pPr algn="just">
              <a:lnSpc>
                <a:spcPct val="150000"/>
              </a:lnSpc>
            </a:pPr>
            <a:r>
              <a:rPr lang="tr-TR" b="1" dirty="0">
                <a:latin typeface="Comic Sans MS" panose="030F0702030302020204" pitchFamily="66" charset="0"/>
              </a:rPr>
              <a:t>D GRUBU:</a:t>
            </a:r>
            <a:r>
              <a:rPr lang="tr-TR" dirty="0">
                <a:latin typeface="Comic Sans MS" panose="030F0702030302020204" pitchFamily="66" charset="0"/>
              </a:rPr>
              <a:t> Mesleki bulaşıcı hastalıklar</a:t>
            </a:r>
          </a:p>
          <a:p>
            <a:pPr algn="just">
              <a:lnSpc>
                <a:spcPct val="150000"/>
              </a:lnSpc>
            </a:pPr>
            <a:r>
              <a:rPr lang="tr-TR" dirty="0" smtClean="0">
                <a:latin typeface="Comic Sans MS" panose="030F0702030302020204" pitchFamily="66" charset="0"/>
              </a:rPr>
              <a:t>Tüberküloz </a:t>
            </a:r>
            <a:r>
              <a:rPr lang="tr-TR" dirty="0">
                <a:latin typeface="Comic Sans MS" panose="030F0702030302020204" pitchFamily="66" charset="0"/>
              </a:rPr>
              <a:t>ve </a:t>
            </a:r>
            <a:r>
              <a:rPr lang="tr-TR" dirty="0" err="1">
                <a:latin typeface="Comic Sans MS" panose="030F0702030302020204" pitchFamily="66" charset="0"/>
              </a:rPr>
              <a:t>viral</a:t>
            </a:r>
            <a:r>
              <a:rPr lang="tr-TR" dirty="0">
                <a:latin typeface="Comic Sans MS" panose="030F0702030302020204" pitchFamily="66" charset="0"/>
              </a:rPr>
              <a:t> hepatit dahil olmak üzere 4 grup enfeksiyon ve parazit hastalığı bulunmaktadır.</a:t>
            </a:r>
          </a:p>
          <a:p>
            <a:pPr algn="just">
              <a:lnSpc>
                <a:spcPct val="150000"/>
              </a:lnSpc>
            </a:pPr>
            <a:r>
              <a:rPr lang="tr-TR" b="1" dirty="0">
                <a:latin typeface="Comic Sans MS" panose="030F0702030302020204" pitchFamily="66" charset="0"/>
              </a:rPr>
              <a:t>E GRUBU: </a:t>
            </a:r>
            <a:r>
              <a:rPr lang="tr-TR" dirty="0">
                <a:latin typeface="Comic Sans MS" panose="030F0702030302020204" pitchFamily="66" charset="0"/>
              </a:rPr>
              <a:t>Fiziksel etkenlere o</a:t>
            </a:r>
            <a:r>
              <a:rPr lang="tr-TR" dirty="0" smtClean="0">
                <a:latin typeface="Comic Sans MS" panose="030F0702030302020204" pitchFamily="66" charset="0"/>
              </a:rPr>
              <a:t>lan </a:t>
            </a:r>
            <a:r>
              <a:rPr lang="tr-TR" dirty="0">
                <a:latin typeface="Comic Sans MS" panose="030F0702030302020204" pitchFamily="66" charset="0"/>
              </a:rPr>
              <a:t>m</a:t>
            </a:r>
            <a:r>
              <a:rPr lang="tr-TR" dirty="0" smtClean="0">
                <a:latin typeface="Comic Sans MS" panose="030F0702030302020204" pitchFamily="66" charset="0"/>
              </a:rPr>
              <a:t>eslek </a:t>
            </a:r>
            <a:r>
              <a:rPr lang="tr-TR" dirty="0">
                <a:latin typeface="Comic Sans MS" panose="030F0702030302020204" pitchFamily="66" charset="0"/>
              </a:rPr>
              <a:t>h</a:t>
            </a:r>
            <a:r>
              <a:rPr lang="tr-TR" dirty="0" smtClean="0">
                <a:latin typeface="Comic Sans MS" panose="030F0702030302020204" pitchFamily="66" charset="0"/>
              </a:rPr>
              <a:t>astalıkları</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Radyasyon, </a:t>
            </a:r>
            <a:r>
              <a:rPr lang="tr-TR" dirty="0" smtClean="0">
                <a:latin typeface="Comic Sans MS" panose="030F0702030302020204" pitchFamily="66" charset="0"/>
              </a:rPr>
              <a:t>basınç, </a:t>
            </a:r>
            <a:r>
              <a:rPr lang="tr-TR" dirty="0">
                <a:latin typeface="Comic Sans MS" panose="030F0702030302020204" pitchFamily="66" charset="0"/>
              </a:rPr>
              <a:t>gürültü, titreşim gibi fiziksel etkenlerle meydana gelen meslek hastalıklarıdır.</a:t>
            </a:r>
          </a:p>
          <a:p>
            <a:pPr algn="just">
              <a:lnSpc>
                <a:spcPct val="150000"/>
              </a:lnSpc>
            </a:pPr>
            <a:endParaRPr lang="tr-TR" dirty="0">
              <a:latin typeface="Comic Sans MS" panose="030F0702030302020204" pitchFamily="66" charset="0"/>
            </a:endParaRPr>
          </a:p>
        </p:txBody>
      </p:sp>
      <p:sp>
        <p:nvSpPr>
          <p:cNvPr id="3" name="Metin kutusu 2"/>
          <p:cNvSpPr txBox="1"/>
          <p:nvPr/>
        </p:nvSpPr>
        <p:spPr>
          <a:xfrm>
            <a:off x="1979712" y="476672"/>
            <a:ext cx="5112568" cy="461665"/>
          </a:xfrm>
          <a:prstGeom prst="rect">
            <a:avLst/>
          </a:prstGeom>
          <a:noFill/>
        </p:spPr>
        <p:txBody>
          <a:bodyPr wrap="square" rtlCol="0">
            <a:spAutoFit/>
          </a:bodyPr>
          <a:lstStyle/>
          <a:p>
            <a:pPr algn="ctr"/>
            <a:r>
              <a:rPr lang="tr-TR" sz="2400" b="1" dirty="0" smtClean="0">
                <a:solidFill>
                  <a:srgbClr val="FF0000"/>
                </a:solidFill>
                <a:latin typeface="Comic Sans MS" panose="030F0702030302020204" pitchFamily="66" charset="0"/>
              </a:rPr>
              <a:t>MESLEK HASTALIKLARI</a:t>
            </a:r>
            <a:endParaRPr lang="tr-TR"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764704"/>
            <a:ext cx="8208912" cy="3139321"/>
          </a:xfrm>
          <a:prstGeom prst="rect">
            <a:avLst/>
          </a:prstGeom>
          <a:noFill/>
        </p:spPr>
        <p:txBody>
          <a:bodyPr wrap="square" rtlCol="0">
            <a:spAutoFit/>
          </a:bodyPr>
          <a:lstStyle/>
          <a:p>
            <a:pPr algn="just"/>
            <a:r>
              <a:rPr lang="tr-TR" b="1" dirty="0">
                <a:latin typeface="Comic Sans MS" panose="030F0702030302020204" pitchFamily="66" charset="0"/>
              </a:rPr>
              <a:t>Meslek Hastalıklarını </a:t>
            </a:r>
            <a:r>
              <a:rPr lang="tr-TR" b="1" dirty="0" smtClean="0">
                <a:latin typeface="Comic Sans MS" panose="030F0702030302020204" pitchFamily="66" charset="0"/>
              </a:rPr>
              <a:t>Önleme</a:t>
            </a:r>
          </a:p>
          <a:p>
            <a:pPr algn="just"/>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İnsan, çevre güvenliği, makine ve donanım, bir bütün içinde tek tek ele alınmalıdır. </a:t>
            </a:r>
            <a:r>
              <a:rPr lang="tr-TR" dirty="0" smtClean="0">
                <a:latin typeface="Comic Sans MS" panose="030F0702030302020204" pitchFamily="66" charset="0"/>
              </a:rPr>
              <a:t>İşçi  </a:t>
            </a:r>
            <a:r>
              <a:rPr lang="tr-TR" dirty="0">
                <a:latin typeface="Comic Sans MS" panose="030F0702030302020204" pitchFamily="66" charset="0"/>
              </a:rPr>
              <a:t>sağlığı ve  güvenliğinin önemi işçi ve  işverence  çok iyi kavranmalıdır.  İşçi  sağlığı </a:t>
            </a:r>
            <a:r>
              <a:rPr lang="tr-TR" dirty="0" smtClean="0">
                <a:latin typeface="Comic Sans MS" panose="030F0702030302020204" pitchFamily="66" charset="0"/>
              </a:rPr>
              <a:t>ve </a:t>
            </a:r>
            <a:r>
              <a:rPr lang="tr-TR" dirty="0">
                <a:latin typeface="Comic Sans MS" panose="030F0702030302020204" pitchFamily="66" charset="0"/>
              </a:rPr>
              <a:t>güvenliği konusunda kişisel bilgi, öngörü ve yargılarla değil, kuralına uygun hareket eden </a:t>
            </a:r>
            <a:r>
              <a:rPr lang="tr-TR" dirty="0" smtClean="0">
                <a:latin typeface="Comic Sans MS" panose="030F0702030302020204" pitchFamily="66" charset="0"/>
              </a:rPr>
              <a:t>çalışanlar </a:t>
            </a:r>
            <a:r>
              <a:rPr lang="tr-TR" dirty="0">
                <a:latin typeface="Comic Sans MS" panose="030F0702030302020204" pitchFamily="66" charset="0"/>
              </a:rPr>
              <a:t>topluluğu  oluşturulmalıdır.  Tüm  kazalar  önlenebilir  ancak  işverenler  bu </a:t>
            </a:r>
            <a:r>
              <a:rPr lang="tr-TR" dirty="0" smtClean="0">
                <a:latin typeface="Comic Sans MS" panose="030F0702030302020204" pitchFamily="66" charset="0"/>
              </a:rPr>
              <a:t>çalışmalara </a:t>
            </a:r>
            <a:r>
              <a:rPr lang="tr-TR" dirty="0">
                <a:latin typeface="Comic Sans MS" panose="030F0702030302020204" pitchFamily="66" charset="0"/>
              </a:rPr>
              <a:t>önderlik etmeli ve sorumluluk taşımalıdır.</a:t>
            </a:r>
          </a:p>
        </p:txBody>
      </p:sp>
      <p:pic>
        <p:nvPicPr>
          <p:cNvPr id="6146" name="Picture 2" descr="http://www.azsup.kz/images/gallery/H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25" y="4221088"/>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01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etin kutusu 1"/>
          <p:cNvSpPr txBox="1"/>
          <p:nvPr/>
        </p:nvSpPr>
        <p:spPr>
          <a:xfrm>
            <a:off x="1259632" y="2433082"/>
            <a:ext cx="6696744" cy="523220"/>
          </a:xfrm>
          <a:prstGeom prst="rect">
            <a:avLst/>
          </a:prstGeom>
          <a:noFill/>
        </p:spPr>
        <p:txBody>
          <a:bodyPr wrap="square" rtlCol="0">
            <a:spAutoFit/>
          </a:bodyPr>
          <a:lstStyle/>
          <a:p>
            <a:r>
              <a:rPr lang="tr-TR" sz="2800" b="1" dirty="0" smtClean="0">
                <a:solidFill>
                  <a:schemeClr val="bg1"/>
                </a:solidFill>
                <a:latin typeface="Comic Sans MS" panose="030F0702030302020204" pitchFamily="66" charset="0"/>
              </a:rPr>
              <a:t>İŞ SAĞLIĞININ HUKUKSAL YÖNÜ</a:t>
            </a:r>
            <a:endParaRPr lang="tr-TR" sz="2800" b="1" dirty="0">
              <a:solidFill>
                <a:schemeClr val="bg1"/>
              </a:solidFill>
              <a:latin typeface="Comic Sans MS" panose="030F0702030302020204" pitchFamily="66" charset="0"/>
            </a:endParaRPr>
          </a:p>
        </p:txBody>
      </p:sp>
      <p:pic>
        <p:nvPicPr>
          <p:cNvPr id="9218" name="Picture 2" descr="http://www.guncel.de/wp-content/uploads/adalet-terazis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05064"/>
            <a:ext cx="3375050" cy="272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96752"/>
            <a:ext cx="8208912" cy="2446824"/>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Sağlığının Hukuksal Yönü</a:t>
            </a:r>
            <a:endParaRPr lang="tr-TR" dirty="0">
              <a:latin typeface="Comic Sans MS" panose="030F0702030302020204" pitchFamily="66" charset="0"/>
            </a:endParaRPr>
          </a:p>
          <a:p>
            <a:pPr algn="just">
              <a:lnSpc>
                <a:spcPct val="150000"/>
              </a:lnSpc>
            </a:pPr>
            <a:endParaRPr lang="tr-TR" sz="9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Çalışanın </a:t>
            </a:r>
            <a:r>
              <a:rPr lang="tr-TR" dirty="0">
                <a:latin typeface="Comic Sans MS" panose="030F0702030302020204" pitchFamily="66" charset="0"/>
              </a:rPr>
              <a:t>sağlığını korumak, iş kazası ve meslek hastalıklarının önüne geçmek için teknik koruma uygulamaları yapmak işçileri eğitmek, onlara koruyucu malzeme temin etmek ve bu malzemelerin kullanımını öğretmek yasa gereği işverenin yükümlülüğüdür. </a:t>
            </a:r>
          </a:p>
        </p:txBody>
      </p:sp>
      <p:pic>
        <p:nvPicPr>
          <p:cNvPr id="7170" name="Picture 2" descr="http://www.guide2dubai.com/portals/0/Images/Living/Laws/labour-l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933056"/>
            <a:ext cx="4022998" cy="253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000567"/>
            <a:ext cx="8208912"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Çalışma hayatı ve sağlık sorunları arasındaki ilişkilerin incelenmesi iş sağlığının kapsamı içine girer. Sağlık sorunları çalışan kişilerin bireysel sağlık sorunları olabildiği gibi, toplumun genelini ilgilendiren toplumsal, çevresel sağlık sorunları şeklinde de olabilir.</a:t>
            </a:r>
          </a:p>
        </p:txBody>
      </p:sp>
      <p:pic>
        <p:nvPicPr>
          <p:cNvPr id="1026" name="Picture 2" descr="http://www.siralio.com/wp-content/uploads/2014/11/i%C5%9F-g%C3%BCvenli%C4%9Fi-caps-siralio-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140968"/>
            <a:ext cx="3554760" cy="306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4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268760"/>
            <a:ext cx="8424936"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İşveren, çalışanların sağlığını korumak amacı ile harcamalar yapmalıdır. Kısa vadede işverenler bu konuda yatırım ve harcama yapmak istememekte, bunun sonucunda bazı iş yerlerinde yeterli güvenlik önlemleri bulunmamaktadır. İş sağlığı ve iş güvenliği konuları işçilerle işverenleri karşı karşıya getirmektedir. </a:t>
            </a:r>
          </a:p>
        </p:txBody>
      </p:sp>
      <p:pic>
        <p:nvPicPr>
          <p:cNvPr id="10244" name="Picture 4" descr="http://www.onbirc.com/328/img/patron-dayak.gif"/>
          <p:cNvPicPr>
            <a:picLocks noChangeAspect="1" noChangeArrowheads="1"/>
          </p:cNvPicPr>
          <p:nvPr/>
        </p:nvPicPr>
        <p:blipFill rotWithShape="1">
          <a:blip r:embed="rId2">
            <a:extLst>
              <a:ext uri="{28A0092B-C50C-407E-A947-70E740481C1C}">
                <a14:useLocalDpi xmlns:a14="http://schemas.microsoft.com/office/drawing/2010/main" val="0"/>
              </a:ext>
            </a:extLst>
          </a:blip>
          <a:srcRect l="4405" t="3649" r="4658" b="3204"/>
          <a:stretch/>
        </p:blipFill>
        <p:spPr bwMode="auto">
          <a:xfrm>
            <a:off x="4810124" y="3467100"/>
            <a:ext cx="3429001"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268760"/>
            <a:ext cx="8424936" cy="3416320"/>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Türkiye’de </a:t>
            </a:r>
            <a:r>
              <a:rPr lang="tr-TR" dirty="0">
                <a:latin typeface="Comic Sans MS" panose="030F0702030302020204" pitchFamily="66" charset="0"/>
              </a:rPr>
              <a:t>Anayasa’dan başlayarak çeşitli yasa, tüzük ve yönetmeliklerle düzenlemeler yapılmıştır. İş sağlığı ile ilgili yasal düzenleme </a:t>
            </a:r>
            <a:r>
              <a:rPr lang="tr-TR" b="1" dirty="0" smtClean="0">
                <a:latin typeface="Comic Sans MS" panose="030F0702030302020204" pitchFamily="66" charset="0"/>
              </a:rPr>
              <a:t>Umumi Hıfzıssıhha Kanunu</a:t>
            </a:r>
            <a:r>
              <a:rPr lang="tr-TR" dirty="0" smtClean="0">
                <a:latin typeface="Comic Sans MS" panose="030F0702030302020204" pitchFamily="66" charset="0"/>
              </a:rPr>
              <a:t> </a:t>
            </a:r>
            <a:r>
              <a:rPr lang="tr-TR" dirty="0">
                <a:latin typeface="Comic Sans MS" panose="030F0702030302020204" pitchFamily="66" charset="0"/>
              </a:rPr>
              <a:t>ve </a:t>
            </a:r>
            <a:r>
              <a:rPr lang="tr-TR" b="1" dirty="0">
                <a:latin typeface="Comic Sans MS" panose="030F0702030302020204" pitchFamily="66" charset="0"/>
              </a:rPr>
              <a:t>İş Kanunu</a:t>
            </a:r>
            <a:r>
              <a:rPr lang="tr-TR" dirty="0">
                <a:latin typeface="Comic Sans MS" panose="030F0702030302020204" pitchFamily="66" charset="0"/>
              </a:rPr>
              <a:t>’nda yer almaktadır. </a:t>
            </a:r>
            <a:r>
              <a:rPr lang="tr-TR" dirty="0" smtClean="0">
                <a:latin typeface="Comic Sans MS" panose="030F0702030302020204" pitchFamily="66" charset="0"/>
              </a:rPr>
              <a:t>Medeni </a:t>
            </a:r>
            <a:r>
              <a:rPr lang="tr-TR" dirty="0">
                <a:latin typeface="Comic Sans MS" panose="030F0702030302020204" pitchFamily="66" charset="0"/>
              </a:rPr>
              <a:t>Kanun, Borçlar Kanunu ve Belediyeler Kanun’unda da çalışma hayatına ilişkin bazı düzenlemeler yer almaktadır. Ayrıca işçi sağlığı ve iş güvenliği tüzüğü, ağır ve tehlikeli işler tüzüğü, işin durdurulmasına ve iş yerinin kapatılmasına ilişkin tüzük, makine koruyucuları yönetmeliği ve iş yeri hekimliği ile ilgili </a:t>
            </a:r>
            <a:r>
              <a:rPr lang="tr-TR" dirty="0" smtClean="0">
                <a:latin typeface="Comic Sans MS" panose="030F0702030302020204" pitchFamily="66" charset="0"/>
              </a:rPr>
              <a:t>yönetmeliklerden </a:t>
            </a:r>
            <a:r>
              <a:rPr lang="tr-TR" dirty="0">
                <a:latin typeface="Comic Sans MS" panose="030F0702030302020204" pitchFamily="66" charset="0"/>
              </a:rPr>
              <a:t>en çok bilinenler arasında yer alır.</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Metin kutusu 2"/>
          <p:cNvSpPr txBox="1"/>
          <p:nvPr/>
        </p:nvSpPr>
        <p:spPr>
          <a:xfrm>
            <a:off x="971600" y="2060848"/>
            <a:ext cx="7632848" cy="1384995"/>
          </a:xfrm>
          <a:prstGeom prst="rect">
            <a:avLst/>
          </a:prstGeom>
          <a:noFill/>
        </p:spPr>
        <p:txBody>
          <a:bodyPr wrap="square" rtlCol="0">
            <a:spAutoFit/>
          </a:bodyPr>
          <a:lstStyle/>
          <a:p>
            <a:pPr algn="ctr"/>
            <a:r>
              <a:rPr lang="tr-TR" sz="2800" b="1" dirty="0" smtClean="0">
                <a:solidFill>
                  <a:schemeClr val="bg1"/>
                </a:solidFill>
                <a:latin typeface="Comic Sans MS" panose="030F0702030302020204" pitchFamily="66" charset="0"/>
              </a:rPr>
              <a:t>İŞYERİ SAĞLIĞI, GÜVENLİĞİ, İŞ KAZALARI, İŞÇİ SAĞLIĞI, İŞ EMNİYETİ</a:t>
            </a:r>
            <a:endParaRPr lang="tr-TR" sz="2800" b="1" dirty="0">
              <a:solidFill>
                <a:schemeClr val="bg1"/>
              </a:solidFill>
            </a:endParaRPr>
          </a:p>
        </p:txBody>
      </p:sp>
      <p:pic>
        <p:nvPicPr>
          <p:cNvPr id="4" name="Picture 2" descr="http://www.alkimosgb.com/userfiles/images/issagligiguvenlig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789040"/>
            <a:ext cx="1795425" cy="251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700808"/>
            <a:ext cx="8352928" cy="2031325"/>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Güvenliğinin </a:t>
            </a:r>
            <a:r>
              <a:rPr lang="tr-TR" b="1" dirty="0" smtClean="0">
                <a:latin typeface="Comic Sans MS" panose="030F0702030302020204" pitchFamily="66" charset="0"/>
              </a:rPr>
              <a:t>Tanımı</a:t>
            </a:r>
          </a:p>
          <a:p>
            <a:pPr algn="just">
              <a:lnSpc>
                <a:spcPct val="150000"/>
              </a:lnSpc>
            </a:pPr>
            <a:endParaRPr lang="tr-TR" sz="1100" b="1" dirty="0">
              <a:latin typeface="Comic Sans MS" panose="030F0702030302020204" pitchFamily="66" charset="0"/>
            </a:endParaRPr>
          </a:p>
          <a:p>
            <a:pPr algn="just">
              <a:lnSpc>
                <a:spcPct val="150000"/>
              </a:lnSpc>
            </a:pPr>
            <a:r>
              <a:rPr lang="tr-TR" dirty="0" smtClean="0">
                <a:latin typeface="Comic Sans MS" panose="030F0702030302020204" pitchFamily="66" charset="0"/>
              </a:rPr>
              <a:t>İşçilerin  </a:t>
            </a:r>
            <a:r>
              <a:rPr lang="tr-TR" dirty="0">
                <a:latin typeface="Comic Sans MS" panose="030F0702030302020204" pitchFamily="66" charset="0"/>
              </a:rPr>
              <a:t>iş  kazalarına  uğramalarını  önlemek  amacıyla  güvenli  çalışma  ortamını </a:t>
            </a:r>
            <a:r>
              <a:rPr lang="tr-TR" dirty="0" smtClean="0">
                <a:latin typeface="Comic Sans MS" panose="030F0702030302020204" pitchFamily="66" charset="0"/>
              </a:rPr>
              <a:t>oluşturmak </a:t>
            </a:r>
            <a:r>
              <a:rPr lang="tr-TR" dirty="0">
                <a:latin typeface="Comic Sans MS" panose="030F0702030302020204" pitchFamily="66" charset="0"/>
              </a:rPr>
              <a:t>için alınması gereken önlemler dizisine </a:t>
            </a:r>
            <a:r>
              <a:rPr lang="tr-TR" dirty="0" smtClean="0">
                <a:latin typeface="Comic Sans MS" panose="030F0702030302020204" pitchFamily="66" charset="0"/>
              </a:rPr>
              <a:t>‘</a:t>
            </a:r>
            <a:r>
              <a:rPr lang="tr-TR" b="1" dirty="0" smtClean="0">
                <a:latin typeface="Comic Sans MS" panose="030F0702030302020204" pitchFamily="66" charset="0"/>
              </a:rPr>
              <a:t>’iş güvenliği’’</a:t>
            </a:r>
            <a:r>
              <a:rPr lang="tr-TR" dirty="0" smtClean="0">
                <a:latin typeface="Comic Sans MS" panose="030F0702030302020204" pitchFamily="66" charset="0"/>
              </a:rPr>
              <a:t> </a:t>
            </a:r>
            <a:r>
              <a:rPr lang="tr-TR" dirty="0">
                <a:latin typeface="Comic Sans MS" panose="030F0702030302020204" pitchFamily="66" charset="0"/>
              </a:rPr>
              <a:t>denir.</a:t>
            </a:r>
          </a:p>
        </p:txBody>
      </p:sp>
      <p:pic>
        <p:nvPicPr>
          <p:cNvPr id="12290" name="Picture 2" descr="http://www.mesaisguvenligi.com/wp-content/uploads/2014/07/bar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221088"/>
            <a:ext cx="5432301" cy="232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556792"/>
            <a:ext cx="8352928" cy="3070071"/>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Güvenliğinin </a:t>
            </a:r>
            <a:r>
              <a:rPr lang="tr-TR" b="1" dirty="0" smtClean="0">
                <a:latin typeface="Comic Sans MS" panose="030F0702030302020204" pitchFamily="66" charset="0"/>
              </a:rPr>
              <a:t>Önemi</a:t>
            </a:r>
          </a:p>
          <a:p>
            <a:pPr algn="just">
              <a:lnSpc>
                <a:spcPct val="150000"/>
              </a:lnSpc>
            </a:pPr>
            <a:endParaRPr lang="tr-TR" sz="1050" b="1" dirty="0">
              <a:latin typeface="Comic Sans MS" panose="030F0702030302020204" pitchFamily="66" charset="0"/>
            </a:endParaRPr>
          </a:p>
          <a:p>
            <a:pPr algn="just">
              <a:lnSpc>
                <a:spcPct val="150000"/>
              </a:lnSpc>
            </a:pPr>
            <a:r>
              <a:rPr lang="tr-TR" dirty="0">
                <a:latin typeface="Comic Sans MS" panose="030F0702030302020204" pitchFamily="66" charset="0"/>
              </a:rPr>
              <a:t>Dünyadaki  ve  ülkemizdeki  sanayileşmeye,  teknolojik  gelişmelere  paralel  olarak </a:t>
            </a:r>
            <a:r>
              <a:rPr lang="tr-TR" dirty="0" smtClean="0">
                <a:latin typeface="Comic Sans MS" panose="030F0702030302020204" pitchFamily="66" charset="0"/>
              </a:rPr>
              <a:t>özellikle </a:t>
            </a:r>
            <a:r>
              <a:rPr lang="tr-TR" dirty="0">
                <a:latin typeface="Comic Sans MS" panose="030F0702030302020204" pitchFamily="66" charset="0"/>
              </a:rPr>
              <a:t>iş yerlerinde çalışan kişilerin güvenliği ile ilgili birtakım sorunlar ortaya çıkmıştır. </a:t>
            </a:r>
          </a:p>
          <a:p>
            <a:pPr algn="just">
              <a:lnSpc>
                <a:spcPct val="150000"/>
              </a:lnSpc>
            </a:pPr>
            <a:endParaRPr lang="tr-TR" sz="105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Bazı </a:t>
            </a:r>
            <a:r>
              <a:rPr lang="tr-TR" dirty="0">
                <a:latin typeface="Comic Sans MS" panose="030F0702030302020204" pitchFamily="66" charset="0"/>
              </a:rPr>
              <a:t>tedbirleri önceden alarak iş yerlerini güvenli hâle getirmek gerekmektedir.</a:t>
            </a:r>
          </a:p>
        </p:txBody>
      </p:sp>
      <p:pic>
        <p:nvPicPr>
          <p:cNvPr id="13314" name="Picture 2" descr="http://www.memurahval.com/images/haberler/is_sagligi_ve_guvenligi_temsilcisi_kurulmasi_icin_kanun_teklifi_verildi_h1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612" y="4725144"/>
            <a:ext cx="346913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196752"/>
            <a:ext cx="8064896" cy="3554819"/>
          </a:xfrm>
          <a:prstGeom prst="rect">
            <a:avLst/>
          </a:prstGeom>
          <a:noFill/>
        </p:spPr>
        <p:txBody>
          <a:bodyPr wrap="square" rtlCol="0">
            <a:spAutoFit/>
          </a:bodyPr>
          <a:lstStyle/>
          <a:p>
            <a:r>
              <a:rPr lang="tr-TR" b="1" dirty="0">
                <a:latin typeface="Comic Sans MS" panose="030F0702030302020204" pitchFamily="66" charset="0"/>
              </a:rPr>
              <a:t>İş Güvenliğinin </a:t>
            </a:r>
            <a:r>
              <a:rPr lang="tr-TR" b="1" dirty="0" smtClean="0">
                <a:latin typeface="Comic Sans MS" panose="030F0702030302020204" pitchFamily="66" charset="0"/>
              </a:rPr>
              <a:t>Amacı</a:t>
            </a:r>
          </a:p>
          <a:p>
            <a:endParaRPr lang="tr-TR" dirty="0">
              <a:latin typeface="Comic Sans MS" panose="030F0702030302020204" pitchFamily="66" charset="0"/>
            </a:endParaRPr>
          </a:p>
          <a:p>
            <a:pPr marL="285750" indent="-285750">
              <a:lnSpc>
                <a:spcPct val="150000"/>
              </a:lnSpc>
              <a:buFont typeface="Wingdings" panose="05000000000000000000" pitchFamily="2" charset="2"/>
              <a:buChar char="q"/>
            </a:pPr>
            <a:r>
              <a:rPr lang="tr-TR" dirty="0" smtClean="0">
                <a:latin typeface="Comic Sans MS" panose="030F0702030302020204" pitchFamily="66" charset="0"/>
              </a:rPr>
              <a:t>Çalışanlara </a:t>
            </a:r>
            <a:r>
              <a:rPr lang="tr-TR" dirty="0">
                <a:latin typeface="Comic Sans MS" panose="030F0702030302020204" pitchFamily="66" charset="0"/>
              </a:rPr>
              <a:t>en yüksek sağlıklı ortam sunmak</a:t>
            </a:r>
          </a:p>
          <a:p>
            <a:pPr marL="285750" indent="-285750">
              <a:lnSpc>
                <a:spcPct val="150000"/>
              </a:lnSpc>
              <a:buFont typeface="Wingdings" panose="05000000000000000000" pitchFamily="2" charset="2"/>
              <a:buChar char="q"/>
            </a:pPr>
            <a:r>
              <a:rPr lang="tr-TR" dirty="0" smtClean="0">
                <a:latin typeface="Comic Sans MS" panose="030F0702030302020204" pitchFamily="66" charset="0"/>
              </a:rPr>
              <a:t>Çalışma </a:t>
            </a:r>
            <a:r>
              <a:rPr lang="tr-TR" dirty="0">
                <a:latin typeface="Comic Sans MS" panose="030F0702030302020204" pitchFamily="66" charset="0"/>
              </a:rPr>
              <a:t>koşullarının olumsuz etkilerinden onları korumak</a:t>
            </a:r>
          </a:p>
          <a:p>
            <a:pPr marL="285750" indent="-285750">
              <a:lnSpc>
                <a:spcPct val="150000"/>
              </a:lnSpc>
              <a:buFont typeface="Wingdings" panose="05000000000000000000" pitchFamily="2" charset="2"/>
              <a:buChar char="q"/>
            </a:pPr>
            <a:r>
              <a:rPr lang="tr-TR" dirty="0" smtClean="0">
                <a:latin typeface="Comic Sans MS" panose="030F0702030302020204" pitchFamily="66" charset="0"/>
              </a:rPr>
              <a:t>İş </a:t>
            </a:r>
            <a:r>
              <a:rPr lang="tr-TR" dirty="0">
                <a:latin typeface="Comic Sans MS" panose="030F0702030302020204" pitchFamily="66" charset="0"/>
              </a:rPr>
              <a:t>ve işçi arasında mümkün olan en iyi uyumu sağlamak</a:t>
            </a:r>
          </a:p>
          <a:p>
            <a:pPr marL="285750" indent="-285750">
              <a:lnSpc>
                <a:spcPct val="150000"/>
              </a:lnSpc>
              <a:buFont typeface="Wingdings" panose="05000000000000000000" pitchFamily="2" charset="2"/>
              <a:buChar char="q"/>
            </a:pPr>
            <a:r>
              <a:rPr lang="tr-TR" dirty="0" smtClean="0">
                <a:latin typeface="Comic Sans MS" panose="030F0702030302020204" pitchFamily="66" charset="0"/>
              </a:rPr>
              <a:t>İş  </a:t>
            </a:r>
            <a:r>
              <a:rPr lang="tr-TR" dirty="0">
                <a:latin typeface="Comic Sans MS" panose="030F0702030302020204" pitchFamily="66" charset="0"/>
              </a:rPr>
              <a:t>yerlerindeki  riskleri  tamamen  ortadan  kaldırmak  ya  da  zararları  en  aza </a:t>
            </a:r>
            <a:r>
              <a:rPr lang="tr-TR" dirty="0" smtClean="0">
                <a:latin typeface="Comic Sans MS" panose="030F0702030302020204" pitchFamily="66" charset="0"/>
              </a:rPr>
              <a:t>indirebilmek</a:t>
            </a:r>
            <a:endParaRPr lang="tr-TR" dirty="0">
              <a:latin typeface="Comic Sans MS" panose="030F0702030302020204" pitchFamily="66" charset="0"/>
            </a:endParaRPr>
          </a:p>
          <a:p>
            <a:pPr marL="285750" indent="-285750">
              <a:lnSpc>
                <a:spcPct val="150000"/>
              </a:lnSpc>
              <a:buFont typeface="Wingdings" panose="05000000000000000000" pitchFamily="2" charset="2"/>
              <a:buChar char="q"/>
            </a:pPr>
            <a:r>
              <a:rPr lang="tr-TR" dirty="0" smtClean="0">
                <a:latin typeface="Comic Sans MS" panose="030F0702030302020204" pitchFamily="66" charset="0"/>
              </a:rPr>
              <a:t>Oluşabilecek </a:t>
            </a:r>
            <a:r>
              <a:rPr lang="tr-TR" dirty="0">
                <a:latin typeface="Comic Sans MS" panose="030F0702030302020204" pitchFamily="66" charset="0"/>
              </a:rPr>
              <a:t>maddi ve manevi zararları ortadan kaldırmak</a:t>
            </a:r>
          </a:p>
          <a:p>
            <a:pPr marL="285750" indent="-285750">
              <a:lnSpc>
                <a:spcPct val="150000"/>
              </a:lnSpc>
              <a:buFont typeface="Wingdings" panose="05000000000000000000" pitchFamily="2" charset="2"/>
              <a:buChar char="q"/>
            </a:pPr>
            <a:r>
              <a:rPr lang="tr-TR" dirty="0" smtClean="0">
                <a:latin typeface="Comic Sans MS" panose="030F0702030302020204" pitchFamily="66" charset="0"/>
              </a:rPr>
              <a:t>Çalışma </a:t>
            </a:r>
            <a:r>
              <a:rPr lang="tr-TR" dirty="0">
                <a:latin typeface="Comic Sans MS" panose="030F0702030302020204" pitchFamily="66" charset="0"/>
              </a:rPr>
              <a:t>verimini artırmak</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340768"/>
            <a:ext cx="8712968" cy="253935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İşçi </a:t>
            </a:r>
            <a:r>
              <a:rPr lang="tr-TR" b="1" dirty="0" smtClean="0">
                <a:latin typeface="Comic Sans MS" panose="030F0702030302020204" pitchFamily="66" charset="0"/>
              </a:rPr>
              <a:t>Sağlığı</a:t>
            </a: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Bütün  mesleklerde  çalışanların  sağlığını  sosyal,  ruhsal  ve  bedensel  olarak  en  üst </a:t>
            </a:r>
            <a:r>
              <a:rPr lang="tr-TR" dirty="0" smtClean="0">
                <a:latin typeface="Comic Sans MS" panose="030F0702030302020204" pitchFamily="66" charset="0"/>
              </a:rPr>
              <a:t>düzeyde  </a:t>
            </a:r>
            <a:r>
              <a:rPr lang="tr-TR" dirty="0">
                <a:latin typeface="Comic Sans MS" panose="030F0702030302020204" pitchFamily="66" charset="0"/>
              </a:rPr>
              <a:t>tutmak,  çalışma  koşullarını  ve  üretim  araçlarını  sağlığa  uygun  hâle  getirmek, </a:t>
            </a:r>
            <a:r>
              <a:rPr lang="tr-TR" dirty="0" smtClean="0">
                <a:latin typeface="Comic Sans MS" panose="030F0702030302020204" pitchFamily="66" charset="0"/>
              </a:rPr>
              <a:t>çalışanları </a:t>
            </a:r>
            <a:r>
              <a:rPr lang="tr-TR" dirty="0">
                <a:latin typeface="Comic Sans MS" panose="030F0702030302020204" pitchFamily="66" charset="0"/>
              </a:rPr>
              <a:t>zararlı etkilerden koruyarak işin ve çalışanın birbirine uyumunu sağlamak üzere </a:t>
            </a:r>
            <a:r>
              <a:rPr lang="tr-TR" dirty="0" smtClean="0">
                <a:latin typeface="Comic Sans MS" panose="030F0702030302020204" pitchFamily="66" charset="0"/>
              </a:rPr>
              <a:t>kurulmuş </a:t>
            </a:r>
            <a:r>
              <a:rPr lang="tr-TR" dirty="0">
                <a:latin typeface="Comic Sans MS" panose="030F0702030302020204" pitchFamily="66" charset="0"/>
              </a:rPr>
              <a:t>bir tıp dalıdır.</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692696"/>
            <a:ext cx="8568952" cy="3970318"/>
          </a:xfrm>
          <a:prstGeom prst="rect">
            <a:avLst/>
          </a:prstGeom>
          <a:noFill/>
        </p:spPr>
        <p:txBody>
          <a:bodyPr wrap="square" rtlCol="0">
            <a:spAutoFit/>
          </a:bodyPr>
          <a:lstStyle/>
          <a:p>
            <a:pPr algn="just"/>
            <a:r>
              <a:rPr lang="tr-TR" b="1" dirty="0">
                <a:latin typeface="Comic Sans MS" panose="030F0702030302020204" pitchFamily="66" charset="0"/>
              </a:rPr>
              <a:t>İş  yeri düzeni ve </a:t>
            </a:r>
            <a:r>
              <a:rPr lang="tr-TR" b="1" dirty="0" smtClean="0">
                <a:latin typeface="Comic Sans MS" panose="030F0702030302020204" pitchFamily="66" charset="0"/>
              </a:rPr>
              <a:t>bakımı</a:t>
            </a:r>
          </a:p>
          <a:p>
            <a:pPr algn="just"/>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İş </a:t>
            </a:r>
            <a:r>
              <a:rPr lang="tr-TR" dirty="0">
                <a:latin typeface="Comic Sans MS" panose="030F0702030302020204" pitchFamily="66" charset="0"/>
              </a:rPr>
              <a:t>yerinin iyi bir şekilde düzenlenmesinin </a:t>
            </a:r>
            <a:r>
              <a:rPr lang="tr-TR" dirty="0" smtClean="0">
                <a:latin typeface="Comic Sans MS" panose="030F0702030302020204" pitchFamily="66" charset="0"/>
              </a:rPr>
              <a:t>o </a:t>
            </a:r>
            <a:r>
              <a:rPr lang="tr-TR" dirty="0">
                <a:latin typeface="Comic Sans MS" panose="030F0702030302020204" pitchFamily="66" charset="0"/>
              </a:rPr>
              <a:t>iş yerinde çalışanların moralini yükselttiği, işin verimini arttırdığı ve çoğu iş </a:t>
            </a:r>
            <a:r>
              <a:rPr lang="tr-TR" dirty="0" smtClean="0">
                <a:latin typeface="Comic Sans MS" panose="030F0702030302020204" pitchFamily="66" charset="0"/>
              </a:rPr>
              <a:t>kazalarını </a:t>
            </a:r>
            <a:r>
              <a:rPr lang="tr-TR" dirty="0">
                <a:latin typeface="Comic Sans MS" panose="030F0702030302020204" pitchFamily="66" charset="0"/>
              </a:rPr>
              <a:t>önlediği bilinen bir </a:t>
            </a:r>
            <a:r>
              <a:rPr lang="tr-TR" dirty="0" smtClean="0">
                <a:latin typeface="Comic Sans MS" panose="030F0702030302020204" pitchFamily="66" charset="0"/>
              </a:rPr>
              <a:t>gerçektir. </a:t>
            </a:r>
          </a:p>
          <a:p>
            <a:pPr algn="just">
              <a:lnSpc>
                <a:spcPct val="150000"/>
              </a:lnSpc>
            </a:pPr>
            <a:endParaRPr lang="tr-TR" dirty="0">
              <a:latin typeface="Comic Sans MS" panose="030F0702030302020204" pitchFamily="66" charset="0"/>
            </a:endParaRPr>
          </a:p>
          <a:p>
            <a:pPr algn="just">
              <a:lnSpc>
                <a:spcPct val="150000"/>
              </a:lnSpc>
            </a:pPr>
            <a:r>
              <a:rPr lang="tr-TR" dirty="0" smtClean="0">
                <a:latin typeface="Comic Sans MS" panose="030F0702030302020204" pitchFamily="66" charset="0"/>
              </a:rPr>
              <a:t>Her  </a:t>
            </a:r>
            <a:r>
              <a:rPr lang="tr-TR" dirty="0">
                <a:latin typeface="Comic Sans MS" panose="030F0702030302020204" pitchFamily="66" charset="0"/>
              </a:rPr>
              <a:t>iş  yerinin  tertip,  düzeninin  iyi  olması  ve  bu  hâlin  devamlı  kalmasını </a:t>
            </a:r>
            <a:r>
              <a:rPr lang="tr-TR" dirty="0" smtClean="0">
                <a:latin typeface="Comic Sans MS" panose="030F0702030302020204" pitchFamily="66" charset="0"/>
              </a:rPr>
              <a:t>sağlayıcı  </a:t>
            </a:r>
            <a:r>
              <a:rPr lang="tr-TR" dirty="0">
                <a:latin typeface="Comic Sans MS" panose="030F0702030302020204" pitchFamily="66" charset="0"/>
              </a:rPr>
              <a:t>bir  plân  ve  program  bulunmalıdır.  Bunun  için  düzensizliği  yaratan </a:t>
            </a:r>
            <a:r>
              <a:rPr lang="tr-TR" dirty="0" smtClean="0">
                <a:latin typeface="Comic Sans MS" panose="030F0702030302020204" pitchFamily="66" charset="0"/>
              </a:rPr>
              <a:t>sebep </a:t>
            </a:r>
            <a:r>
              <a:rPr lang="tr-TR" dirty="0">
                <a:latin typeface="Comic Sans MS" panose="030F0702030302020204" pitchFamily="66" charset="0"/>
              </a:rPr>
              <a:t>ve şartlar giderilmeli, belli bir düzen kurulmalı, bu düzenin devamı günlük </a:t>
            </a:r>
            <a:r>
              <a:rPr lang="tr-TR" dirty="0" smtClean="0">
                <a:latin typeface="Comic Sans MS" panose="030F0702030302020204" pitchFamily="66" charset="0"/>
              </a:rPr>
              <a:t>takip </a:t>
            </a:r>
            <a:r>
              <a:rPr lang="tr-TR" dirty="0">
                <a:latin typeface="Comic Sans MS" panose="030F0702030302020204" pitchFamily="66" charset="0"/>
              </a:rPr>
              <a:t>ve kontrollerle </a:t>
            </a:r>
            <a:r>
              <a:rPr lang="tr-TR" dirty="0" smtClean="0">
                <a:latin typeface="Comic Sans MS" panose="030F0702030302020204" pitchFamily="66" charset="0"/>
              </a:rPr>
              <a:t>sağlanmalıdır. </a:t>
            </a:r>
            <a:endParaRPr lang="tr-TR" dirty="0">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etin kutusu 1"/>
          <p:cNvSpPr txBox="1"/>
          <p:nvPr/>
        </p:nvSpPr>
        <p:spPr>
          <a:xfrm>
            <a:off x="755576" y="1861094"/>
            <a:ext cx="6336704" cy="707886"/>
          </a:xfrm>
          <a:prstGeom prst="rect">
            <a:avLst/>
          </a:prstGeom>
          <a:noFill/>
        </p:spPr>
        <p:txBody>
          <a:bodyPr wrap="square" rtlCol="0">
            <a:spAutoFit/>
          </a:bodyPr>
          <a:lstStyle/>
          <a:p>
            <a:pPr algn="ctr"/>
            <a:r>
              <a:rPr lang="tr-TR" sz="4000" b="1" dirty="0" smtClean="0">
                <a:solidFill>
                  <a:schemeClr val="bg1"/>
                </a:solidFill>
                <a:latin typeface="Comic Sans MS" panose="030F0702030302020204" pitchFamily="66" charset="0"/>
              </a:rPr>
              <a:t>İŞ KAZALARI</a:t>
            </a:r>
            <a:endParaRPr lang="tr-TR" sz="4000" b="1" dirty="0">
              <a:solidFill>
                <a:schemeClr val="bg1"/>
              </a:solidFill>
              <a:latin typeface="Comic Sans MS" panose="030F0702030302020204" pitchFamily="66" charset="0"/>
            </a:endParaRPr>
          </a:p>
        </p:txBody>
      </p:sp>
      <p:pic>
        <p:nvPicPr>
          <p:cNvPr id="14338" name="Picture 2" descr="http://odatv.com/images/2012_09/2012_09_27/turkiye-is-kazalarinda-avrupa-birincisi-2709121200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87651">
            <a:off x="3927470" y="3118925"/>
            <a:ext cx="44291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052736"/>
            <a:ext cx="8064896" cy="3647152"/>
          </a:xfrm>
          <a:prstGeom prst="rect">
            <a:avLst/>
          </a:prstGeom>
          <a:noFill/>
        </p:spPr>
        <p:txBody>
          <a:bodyPr wrap="square" rtlCol="0">
            <a:spAutoFit/>
          </a:bodyPr>
          <a:lstStyle/>
          <a:p>
            <a:pPr algn="just">
              <a:lnSpc>
                <a:spcPct val="150000"/>
              </a:lnSpc>
            </a:pPr>
            <a:r>
              <a:rPr lang="tr-TR" sz="2800" b="1" dirty="0">
                <a:latin typeface="Comic Sans MS" panose="030F0702030302020204" pitchFamily="66" charset="0"/>
              </a:rPr>
              <a:t>Kaza Nedir</a:t>
            </a:r>
            <a:r>
              <a:rPr lang="tr-TR" sz="2800" b="1" dirty="0" smtClean="0">
                <a:latin typeface="Comic Sans MS" panose="030F0702030302020204" pitchFamily="66" charset="0"/>
              </a:rPr>
              <a:t>?</a:t>
            </a: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Olayların  planlandığı  akışta  yürümemesi,  kişilerin  yaralanmaları,  sakat  kalmaları  ve </a:t>
            </a:r>
            <a:r>
              <a:rPr lang="tr-TR" dirty="0" smtClean="0">
                <a:latin typeface="Comic Sans MS" panose="030F0702030302020204" pitchFamily="66" charset="0"/>
              </a:rPr>
              <a:t>ölmelerine </a:t>
            </a:r>
            <a:r>
              <a:rPr lang="tr-TR" dirty="0">
                <a:latin typeface="Comic Sans MS" panose="030F0702030302020204" pitchFamily="66" charset="0"/>
              </a:rPr>
              <a:t>sebebiyet veren olaya kaza denilmektedir.</a:t>
            </a: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İş  </a:t>
            </a:r>
            <a:r>
              <a:rPr lang="tr-TR" dirty="0">
                <a:latin typeface="Comic Sans MS" panose="030F0702030302020204" pitchFamily="66" charset="0"/>
              </a:rPr>
              <a:t>kazasının  en  bilinen  tanımı,  Sosyal  Sigortalar  Yasası’nda  verilen  tanımıdır.  Bu </a:t>
            </a:r>
            <a:r>
              <a:rPr lang="tr-TR" dirty="0" smtClean="0">
                <a:latin typeface="Comic Sans MS" panose="030F0702030302020204" pitchFamily="66" charset="0"/>
              </a:rPr>
              <a:t>tanımın  </a:t>
            </a:r>
            <a:r>
              <a:rPr lang="tr-TR" dirty="0">
                <a:latin typeface="Comic Sans MS" panose="030F0702030302020204" pitchFamily="66" charset="0"/>
              </a:rPr>
              <a:t>yapılmasındaki  temel  amaç,  kaza  hâlinde  hangi  durumlar  için  işçiye  para </a:t>
            </a:r>
            <a:r>
              <a:rPr lang="tr-TR" dirty="0" smtClean="0">
                <a:latin typeface="Comic Sans MS" panose="030F0702030302020204" pitchFamily="66" charset="0"/>
              </a:rPr>
              <a:t>ödeneceğini </a:t>
            </a:r>
            <a:r>
              <a:rPr lang="tr-TR" dirty="0">
                <a:latin typeface="Comic Sans MS" panose="030F0702030302020204" pitchFamily="66" charset="0"/>
              </a:rPr>
              <a:t>belirtmektir.</a:t>
            </a:r>
          </a:p>
        </p:txBody>
      </p:sp>
      <p:pic>
        <p:nvPicPr>
          <p:cNvPr id="15362" name="Picture 2" descr="http://www.hedefosgb.com.tr/image/data/haberler/is-kaz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711670"/>
            <a:ext cx="2411760" cy="180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980728"/>
            <a:ext cx="8640960" cy="646331"/>
          </a:xfrm>
          <a:prstGeom prst="rect">
            <a:avLst/>
          </a:prstGeom>
          <a:noFill/>
        </p:spPr>
        <p:txBody>
          <a:bodyPr wrap="square" rtlCol="0">
            <a:spAutoFit/>
          </a:bodyPr>
          <a:lstStyle/>
          <a:p>
            <a:r>
              <a:rPr lang="tr-TR" dirty="0">
                <a:latin typeface="Comic Sans MS" panose="030F0702030302020204" pitchFamily="66" charset="0"/>
              </a:rPr>
              <a:t>İş sağlığı konularındaki etkinlikler ilgi alanları bakımından 2 grupta toplanabilir.</a:t>
            </a:r>
          </a:p>
          <a:p>
            <a:endParaRPr lang="tr-TR" dirty="0">
              <a:latin typeface="Comic Sans MS" panose="030F0702030302020204" pitchFamily="66" charset="0"/>
            </a:endParaRPr>
          </a:p>
        </p:txBody>
      </p:sp>
      <p:graphicFrame>
        <p:nvGraphicFramePr>
          <p:cNvPr id="3" name="Diyagram 2"/>
          <p:cNvGraphicFramePr/>
          <p:nvPr>
            <p:extLst>
              <p:ext uri="{D42A27DB-BD31-4B8C-83A1-F6EECF244321}">
                <p14:modId xmlns:p14="http://schemas.microsoft.com/office/powerpoint/2010/main" val="239201315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5536" y="836712"/>
            <a:ext cx="8136904" cy="4801314"/>
          </a:xfrm>
          <a:prstGeom prst="rect">
            <a:avLst/>
          </a:prstGeom>
          <a:noFill/>
        </p:spPr>
        <p:txBody>
          <a:bodyPr wrap="square" rtlCol="0">
            <a:spAutoFit/>
          </a:bodyPr>
          <a:lstStyle/>
          <a:p>
            <a:pPr algn="just"/>
            <a:r>
              <a:rPr lang="tr-TR" dirty="0">
                <a:latin typeface="Comic Sans MS" panose="030F0702030302020204" pitchFamily="66" charset="0"/>
              </a:rPr>
              <a:t>İş  kazası,  aşağıdaki  durumlardan  birinde  meydana  gelen  ve  sigortalıyı  hemen  veya </a:t>
            </a:r>
            <a:r>
              <a:rPr lang="tr-TR" dirty="0" smtClean="0">
                <a:latin typeface="Comic Sans MS" panose="030F0702030302020204" pitchFamily="66" charset="0"/>
              </a:rPr>
              <a:t>sonradan </a:t>
            </a:r>
            <a:r>
              <a:rPr lang="tr-TR" dirty="0">
                <a:latin typeface="Comic Sans MS" panose="030F0702030302020204" pitchFamily="66" charset="0"/>
              </a:rPr>
              <a:t>bedence ve ruhça arızaya uğratan olaya denir (SSK Kanunu 11/A maddesi).</a:t>
            </a:r>
          </a:p>
          <a:p>
            <a:pPr algn="just"/>
            <a:endParaRPr lang="tr-TR" dirty="0" smtClean="0">
              <a:latin typeface="Comic Sans MS" panose="030F0702030302020204" pitchFamily="66" charset="0"/>
            </a:endParaRPr>
          </a:p>
          <a:p>
            <a:pPr algn="just"/>
            <a:r>
              <a:rPr lang="tr-TR" dirty="0" smtClean="0">
                <a:latin typeface="Comic Sans MS" panose="030F0702030302020204" pitchFamily="66" charset="0"/>
              </a:rPr>
              <a:t>Kazalar</a:t>
            </a:r>
            <a:r>
              <a:rPr lang="tr-TR" dirty="0">
                <a:latin typeface="Comic Sans MS" panose="030F0702030302020204" pitchFamily="66" charset="0"/>
              </a:rPr>
              <a:t>;</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Sigortalının </a:t>
            </a:r>
            <a:r>
              <a:rPr lang="tr-TR" dirty="0">
                <a:latin typeface="Comic Sans MS" panose="030F0702030302020204" pitchFamily="66" charset="0"/>
              </a:rPr>
              <a:t>iş yerinde bulunduğu sırada,</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İşveren </a:t>
            </a:r>
            <a:r>
              <a:rPr lang="tr-TR" dirty="0">
                <a:latin typeface="Comic Sans MS" panose="030F0702030302020204" pitchFamily="66" charset="0"/>
              </a:rPr>
              <a:t>tarafından yürütülmekte olan iş dolayısıyla,</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Sigortalının  </a:t>
            </a:r>
            <a:r>
              <a:rPr lang="tr-TR" dirty="0">
                <a:latin typeface="Comic Sans MS" panose="030F0702030302020204" pitchFamily="66" charset="0"/>
              </a:rPr>
              <a:t>işveren tarafından görev ile başka bir yere gönderilmesi yüzünden </a:t>
            </a:r>
            <a:r>
              <a:rPr lang="tr-TR" dirty="0" smtClean="0">
                <a:latin typeface="Comic Sans MS" panose="030F0702030302020204" pitchFamily="66" charset="0"/>
              </a:rPr>
              <a:t>asıl </a:t>
            </a:r>
            <a:r>
              <a:rPr lang="tr-TR" dirty="0">
                <a:latin typeface="Comic Sans MS" panose="030F0702030302020204" pitchFamily="66" charset="0"/>
              </a:rPr>
              <a:t>işini yapmaksızın geçen zamanlarda,</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Emzikli </a:t>
            </a:r>
            <a:r>
              <a:rPr lang="tr-TR" dirty="0">
                <a:latin typeface="Comic Sans MS" panose="030F0702030302020204" pitchFamily="66" charset="0"/>
              </a:rPr>
              <a:t>kadın sigortalının çocuğuna süt vermesi için ayrılan zamanlarda,</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Sigortalının  </a:t>
            </a:r>
            <a:r>
              <a:rPr lang="tr-TR" dirty="0">
                <a:latin typeface="Comic Sans MS" panose="030F0702030302020204" pitchFamily="66" charset="0"/>
              </a:rPr>
              <a:t>işverence  sağlanan  bir  taşıtla  işin  yapıldığı  yere  toplu  olarak </a:t>
            </a:r>
            <a:r>
              <a:rPr lang="tr-TR" dirty="0" smtClean="0">
                <a:latin typeface="Comic Sans MS" panose="030F0702030302020204" pitchFamily="66" charset="0"/>
              </a:rPr>
              <a:t>götürülüp  </a:t>
            </a:r>
            <a:r>
              <a:rPr lang="tr-TR" dirty="0">
                <a:latin typeface="Comic Sans MS" panose="030F0702030302020204" pitchFamily="66" charset="0"/>
              </a:rPr>
              <a:t>getirilmesi  sırasında  (servis)  oluşursa  iş  kazası  olarak  kabul </a:t>
            </a:r>
            <a:r>
              <a:rPr lang="tr-TR" dirty="0" smtClean="0">
                <a:latin typeface="Comic Sans MS" panose="030F0702030302020204" pitchFamily="66" charset="0"/>
              </a:rPr>
              <a:t>edilmektedir</a:t>
            </a:r>
            <a:r>
              <a:rPr lang="tr-TR" dirty="0">
                <a:latin typeface="Comic Sans MS" panose="030F0702030302020204" pitchFamily="66" charset="0"/>
              </a:rPr>
              <a:t>.</a:t>
            </a:r>
          </a:p>
        </p:txBody>
      </p:sp>
      <p:sp>
        <p:nvSpPr>
          <p:cNvPr id="2" name="Metin kutusu 1"/>
          <p:cNvSpPr txBox="1"/>
          <p:nvPr/>
        </p:nvSpPr>
        <p:spPr>
          <a:xfrm>
            <a:off x="395536" y="404664"/>
            <a:ext cx="3744416" cy="369332"/>
          </a:xfrm>
          <a:prstGeom prst="rect">
            <a:avLst/>
          </a:prstGeom>
          <a:noFill/>
        </p:spPr>
        <p:txBody>
          <a:bodyPr wrap="square" rtlCol="0">
            <a:spAutoFit/>
          </a:bodyPr>
          <a:lstStyle/>
          <a:p>
            <a:r>
              <a:rPr lang="tr-TR" b="1" dirty="0" smtClean="0">
                <a:solidFill>
                  <a:srgbClr val="0070C0"/>
                </a:solidFill>
                <a:latin typeface="Comic Sans MS" panose="030F0702030302020204" pitchFamily="66" charset="0"/>
              </a:rPr>
              <a:t>İŞ KAZASI</a:t>
            </a:r>
            <a:endParaRPr lang="tr-TR"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2616181"/>
            <a:ext cx="8136904"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İş kazası; bir yaralanma veya ölümle sonuçlanan, üretimle ilgili olan ve istenmeyen bir </a:t>
            </a:r>
            <a:r>
              <a:rPr lang="tr-TR" dirty="0" smtClean="0">
                <a:latin typeface="Comic Sans MS" panose="030F0702030302020204" pitchFamily="66" charset="0"/>
              </a:rPr>
              <a:t>olaydır</a:t>
            </a:r>
            <a:r>
              <a:rPr lang="tr-TR" dirty="0">
                <a:latin typeface="Comic Sans MS" panose="030F0702030302020204" pitchFamily="66" charset="0"/>
              </a:rPr>
              <a:t>.  Böyle  bir  tanımlama  bize  iş  kazalarının  önlenmesi  için  alınabilecek  önlemleri, </a:t>
            </a:r>
            <a:r>
              <a:rPr lang="tr-TR" dirty="0" smtClean="0">
                <a:latin typeface="Comic Sans MS" panose="030F0702030302020204" pitchFamily="66" charset="0"/>
              </a:rPr>
              <a:t>işletme </a:t>
            </a:r>
            <a:r>
              <a:rPr lang="tr-TR" dirty="0">
                <a:latin typeface="Comic Sans MS" panose="030F0702030302020204" pitchFamily="66" charset="0"/>
              </a:rPr>
              <a:t>yönetim ve üretim planının bir parçası hâline getirme olanağı verir.</a:t>
            </a:r>
          </a:p>
        </p:txBody>
      </p:sp>
      <p:sp>
        <p:nvSpPr>
          <p:cNvPr id="3" name="Metin kutusu 2"/>
          <p:cNvSpPr txBox="1"/>
          <p:nvPr/>
        </p:nvSpPr>
        <p:spPr>
          <a:xfrm>
            <a:off x="611560" y="1772816"/>
            <a:ext cx="3744416" cy="461665"/>
          </a:xfrm>
          <a:prstGeom prst="rect">
            <a:avLst/>
          </a:prstGeom>
          <a:noFill/>
        </p:spPr>
        <p:txBody>
          <a:bodyPr wrap="square" rtlCol="0">
            <a:spAutoFit/>
          </a:bodyPr>
          <a:lstStyle/>
          <a:p>
            <a:r>
              <a:rPr lang="tr-TR" sz="2400" b="1" dirty="0" smtClean="0">
                <a:latin typeface="Comic Sans MS" panose="030F0702030302020204" pitchFamily="66" charset="0"/>
              </a:rPr>
              <a:t>İŞ KAZASI</a:t>
            </a:r>
            <a:endParaRPr lang="tr-TR" sz="2400" b="1" dirty="0">
              <a:latin typeface="Comic Sans MS" panose="030F0702030302020204" pitchFamily="66" charset="0"/>
            </a:endParaRPr>
          </a:p>
        </p:txBody>
      </p:sp>
      <p:pic>
        <p:nvPicPr>
          <p:cNvPr id="16386" name="Picture 2" descr="http://www.iscihaklari.net/images/r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437112"/>
            <a:ext cx="215265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052736"/>
            <a:ext cx="8064896" cy="4662815"/>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Bir  kaza  (yaralanma,  zarar  görme  olayı)  beş  temel  nedenin  arka  arkaya  dizilmesi </a:t>
            </a:r>
            <a:r>
              <a:rPr lang="tr-TR" dirty="0" smtClean="0">
                <a:latin typeface="Comic Sans MS" panose="030F0702030302020204" pitchFamily="66" charset="0"/>
              </a:rPr>
              <a:t>sonucu  </a:t>
            </a:r>
            <a:r>
              <a:rPr lang="tr-TR" dirty="0">
                <a:latin typeface="Comic Sans MS" panose="030F0702030302020204" pitchFamily="66" charset="0"/>
              </a:rPr>
              <a:t>meydana  gelir.  Bunlardan  biri  olmadıkça  bir  sonraki  meydana  gelmez  ve  dizi </a:t>
            </a:r>
            <a:r>
              <a:rPr lang="tr-TR" dirty="0" smtClean="0">
                <a:latin typeface="Comic Sans MS" panose="030F0702030302020204" pitchFamily="66" charset="0"/>
              </a:rPr>
              <a:t>tamamlanmadıkça </a:t>
            </a:r>
            <a:r>
              <a:rPr lang="tr-TR" dirty="0">
                <a:latin typeface="Comic Sans MS" panose="030F0702030302020204" pitchFamily="66" charset="0"/>
              </a:rPr>
              <a:t>kaza ve yaralanma olmaz. Bu beş faktöre </a:t>
            </a:r>
            <a:r>
              <a:rPr lang="tr-TR" b="1" dirty="0">
                <a:latin typeface="Comic Sans MS" panose="030F0702030302020204" pitchFamily="66" charset="0"/>
              </a:rPr>
              <a:t>kaza zinciri </a:t>
            </a:r>
            <a:r>
              <a:rPr lang="tr-TR" dirty="0">
                <a:latin typeface="Comic Sans MS" panose="030F0702030302020204" pitchFamily="66" charset="0"/>
              </a:rPr>
              <a:t>denir. </a:t>
            </a: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Bu </a:t>
            </a:r>
            <a:r>
              <a:rPr lang="tr-TR" dirty="0">
                <a:latin typeface="Comic Sans MS" panose="030F0702030302020204" pitchFamily="66" charset="0"/>
              </a:rPr>
              <a:t>faktörler aşağıdaki gibi sıralanmıştır:</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İnsanın </a:t>
            </a:r>
            <a:r>
              <a:rPr lang="tr-TR" dirty="0">
                <a:latin typeface="Comic Sans MS" panose="030F0702030302020204" pitchFamily="66" charset="0"/>
              </a:rPr>
              <a:t>doğal yapısı (insanın doğa karşısındaki zayıflığı)</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Kişisel </a:t>
            </a:r>
            <a:r>
              <a:rPr lang="tr-TR" dirty="0">
                <a:latin typeface="Comic Sans MS" panose="030F0702030302020204" pitchFamily="66" charset="0"/>
              </a:rPr>
              <a:t>kusurlar</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Güvensiz </a:t>
            </a:r>
            <a:r>
              <a:rPr lang="tr-TR" dirty="0">
                <a:latin typeface="Comic Sans MS" panose="030F0702030302020204" pitchFamily="66" charset="0"/>
              </a:rPr>
              <a:t>hareket ve güvensiz şartlar</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Kaza </a:t>
            </a:r>
            <a:r>
              <a:rPr lang="tr-TR" dirty="0">
                <a:latin typeface="Comic Sans MS" panose="030F0702030302020204" pitchFamily="66" charset="0"/>
              </a:rPr>
              <a:t>olayı</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Yaralanma </a:t>
            </a:r>
            <a:r>
              <a:rPr lang="tr-TR" dirty="0">
                <a:latin typeface="Comic Sans MS" panose="030F0702030302020204" pitchFamily="66" charset="0"/>
              </a:rPr>
              <a:t>(zarar veya hasar)</a:t>
            </a:r>
          </a:p>
        </p:txBody>
      </p:sp>
      <p:pic>
        <p:nvPicPr>
          <p:cNvPr id="3" name="Picture 2" descr="https://i.ytimg.com/vi/s5-9ql6PTnI/maxresdefau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2" t="3960" r="5669" b="7843"/>
          <a:stretch/>
        </p:blipFill>
        <p:spPr bwMode="auto">
          <a:xfrm>
            <a:off x="5436096" y="4116071"/>
            <a:ext cx="3416424" cy="250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etin kutusu 1"/>
          <p:cNvSpPr txBox="1"/>
          <p:nvPr/>
        </p:nvSpPr>
        <p:spPr>
          <a:xfrm>
            <a:off x="827584" y="1124744"/>
            <a:ext cx="7344816" cy="1200329"/>
          </a:xfrm>
          <a:prstGeom prst="rect">
            <a:avLst/>
          </a:prstGeom>
          <a:noFill/>
        </p:spPr>
        <p:txBody>
          <a:bodyPr wrap="square" rtlCol="0">
            <a:spAutoFit/>
          </a:bodyPr>
          <a:lstStyle/>
          <a:p>
            <a:pPr algn="ctr"/>
            <a:r>
              <a:rPr lang="tr-TR" sz="2400" b="1" dirty="0" smtClean="0">
                <a:solidFill>
                  <a:schemeClr val="bg1"/>
                </a:solidFill>
                <a:latin typeface="Comic Sans MS" panose="030F0702030302020204" pitchFamily="66" charset="0"/>
              </a:rPr>
              <a:t>ARITMA TESİSLERİNDE PERSONEL SAĞLIĞI VE EMNİYETİ</a:t>
            </a:r>
            <a:endParaRPr lang="tr-TR" sz="2400" b="1" dirty="0" smtClean="0">
              <a:solidFill>
                <a:schemeClr val="bg1"/>
              </a:solidFill>
            </a:endParaRPr>
          </a:p>
          <a:p>
            <a:pPr algn="ctr"/>
            <a:endParaRPr lang="tr-TR" sz="2400" b="1" dirty="0">
              <a:solidFill>
                <a:schemeClr val="bg1"/>
              </a:solidFill>
            </a:endParaRPr>
          </a:p>
        </p:txBody>
      </p:sp>
      <p:pic>
        <p:nvPicPr>
          <p:cNvPr id="17410" name="Picture 2" descr="http://www.cmo.org.tr/resimler/bizden/49049_11_40_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8123">
            <a:off x="4954116" y="2731351"/>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manisa.bel.tr/uploads/galeri/2015/06/29/galeri-maskiden-hayat-kurtaracak-onlem-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05488">
            <a:off x="315286" y="3541886"/>
            <a:ext cx="4506150" cy="253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476672"/>
            <a:ext cx="8064896" cy="6247864"/>
          </a:xfrm>
          <a:prstGeom prst="rect">
            <a:avLst/>
          </a:prstGeom>
          <a:noFill/>
        </p:spPr>
        <p:txBody>
          <a:bodyPr wrap="square" rtlCol="0">
            <a:spAutoFit/>
          </a:bodyPr>
          <a:lstStyle/>
          <a:p>
            <a:pPr marL="285750" indent="-285750">
              <a:buFont typeface="Wingdings" panose="05000000000000000000" pitchFamily="2" charset="2"/>
              <a:buChar char="q"/>
            </a:pPr>
            <a:r>
              <a:rPr lang="tr-TR" sz="1600" b="1" i="1" dirty="0">
                <a:latin typeface="Comic Sans MS" panose="030F0702030302020204" pitchFamily="66" charset="0"/>
              </a:rPr>
              <a:t>KAZALAR</a:t>
            </a:r>
            <a:r>
              <a:rPr lang="tr-TR" sz="1600" dirty="0">
                <a:latin typeface="Comic Sans MS" panose="030F0702030302020204" pitchFamily="66" charset="0"/>
              </a:rPr>
              <a:t/>
            </a:r>
            <a:br>
              <a:rPr lang="tr-TR" sz="1600" dirty="0">
                <a:latin typeface="Comic Sans MS" panose="030F0702030302020204" pitchFamily="66" charset="0"/>
              </a:rPr>
            </a:br>
            <a:r>
              <a:rPr lang="tr-TR" sz="1600" dirty="0">
                <a:latin typeface="Comic Sans MS" panose="030F0702030302020204" pitchFamily="66" charset="0"/>
              </a:rPr>
              <a:t>Islak zeminde kayma sonucu düşmeler,</a:t>
            </a:r>
          </a:p>
          <a:p>
            <a:pPr marL="285750" indent="-285750" algn="just">
              <a:buFont typeface="Wingdings" panose="05000000000000000000" pitchFamily="2" charset="2"/>
              <a:buChar char="q"/>
            </a:pPr>
            <a:r>
              <a:rPr lang="tr-TR" sz="1600" dirty="0">
                <a:latin typeface="Comic Sans MS" panose="030F0702030302020204" pitchFamily="66" charset="0"/>
              </a:rPr>
              <a:t>Hareketli parçaları olan makineler, konveyörler, konteynırlar ya da ağır malzemeler nedeni ile oluşabilecek darbe ve çürükler,</a:t>
            </a:r>
          </a:p>
          <a:p>
            <a:pPr marL="285750" indent="-285750" algn="just">
              <a:buFont typeface="Wingdings" panose="05000000000000000000" pitchFamily="2" charset="2"/>
              <a:buChar char="q"/>
            </a:pPr>
            <a:r>
              <a:rPr lang="tr-TR" sz="1600" dirty="0">
                <a:latin typeface="Comic Sans MS" panose="030F0702030302020204" pitchFamily="66" charset="0"/>
              </a:rPr>
              <a:t>Havuz, çukur, durultucu ya da tanklara düşme sonucu meydana gelebilecek yaralanma ya da boğulmalar,</a:t>
            </a:r>
          </a:p>
          <a:p>
            <a:pPr marL="285750" indent="-285750" algn="just">
              <a:buFont typeface="Wingdings" panose="05000000000000000000" pitchFamily="2" charset="2"/>
              <a:buChar char="q"/>
            </a:pPr>
            <a:r>
              <a:rPr lang="tr-TR" sz="1600" dirty="0" err="1">
                <a:latin typeface="Comic Sans MS" panose="030F0702030302020204" pitchFamily="66" charset="0"/>
              </a:rPr>
              <a:t>Stim</a:t>
            </a:r>
            <a:r>
              <a:rPr lang="tr-TR" sz="1600" dirty="0">
                <a:latin typeface="Comic Sans MS" panose="030F0702030302020204" pitchFamily="66" charset="0"/>
              </a:rPr>
              <a:t> ya da sıcak cisimlerle temas sonucu meydana gelebilecek yanmalar,</a:t>
            </a:r>
          </a:p>
          <a:p>
            <a:pPr marL="285750" indent="-285750" algn="just">
              <a:buFont typeface="Wingdings" panose="05000000000000000000" pitchFamily="2" charset="2"/>
              <a:buChar char="q"/>
            </a:pPr>
            <a:r>
              <a:rPr lang="tr-TR" sz="1600" dirty="0">
                <a:latin typeface="Comic Sans MS" panose="030F0702030302020204" pitchFamily="66" charset="0"/>
              </a:rPr>
              <a:t>Kapalı alanlarda meydana gelebilecek zehirlenmeler (H</a:t>
            </a:r>
            <a:r>
              <a:rPr lang="tr-TR" sz="1600" baseline="-25000" dirty="0">
                <a:latin typeface="Comic Sans MS" panose="030F0702030302020204" pitchFamily="66" charset="0"/>
              </a:rPr>
              <a:t>2</a:t>
            </a:r>
            <a:r>
              <a:rPr lang="tr-TR" sz="1600" dirty="0">
                <a:latin typeface="Comic Sans MS" panose="030F0702030302020204" pitchFamily="66" charset="0"/>
              </a:rPr>
              <a:t>S) ya da </a:t>
            </a:r>
            <a:r>
              <a:rPr lang="tr-TR" sz="1600" dirty="0" smtClean="0">
                <a:latin typeface="Comic Sans MS" panose="030F0702030302020204" pitchFamily="66" charset="0"/>
              </a:rPr>
              <a:t>boğulmalar(O</a:t>
            </a:r>
            <a:r>
              <a:rPr lang="tr-TR" sz="1600" baseline="-25000" dirty="0" smtClean="0">
                <a:latin typeface="Comic Sans MS" panose="030F0702030302020204" pitchFamily="66" charset="0"/>
              </a:rPr>
              <a:t>2</a:t>
            </a:r>
            <a:r>
              <a:rPr lang="tr-TR" sz="1600" dirty="0" smtClean="0">
                <a:latin typeface="Comic Sans MS" panose="030F0702030302020204" pitchFamily="66" charset="0"/>
              </a:rPr>
              <a:t> </a:t>
            </a:r>
            <a:r>
              <a:rPr lang="tr-TR" sz="1600" dirty="0">
                <a:latin typeface="Comic Sans MS" panose="030F0702030302020204" pitchFamily="66" charset="0"/>
              </a:rPr>
              <a:t>yetersizliği)</a:t>
            </a:r>
          </a:p>
          <a:p>
            <a:pPr marL="285750" indent="-285750" algn="just">
              <a:buFont typeface="Wingdings" panose="05000000000000000000" pitchFamily="2" charset="2"/>
              <a:buChar char="q"/>
            </a:pPr>
            <a:r>
              <a:rPr lang="tr-TR" sz="1600" dirty="0">
                <a:latin typeface="Comic Sans MS" panose="030F0702030302020204" pitchFamily="66" charset="0"/>
              </a:rPr>
              <a:t>Açık elektrik malzemesi ya da kablolar ile meydana gelebilecek elektrik çarpmaları,</a:t>
            </a:r>
          </a:p>
          <a:p>
            <a:pPr marL="285750" indent="-285750" algn="just">
              <a:buFont typeface="Wingdings" panose="05000000000000000000" pitchFamily="2" charset="2"/>
              <a:buChar char="q"/>
            </a:pPr>
            <a:r>
              <a:rPr lang="tr-TR" sz="1600" dirty="0">
                <a:latin typeface="Comic Sans MS" panose="030F0702030302020204" pitchFamily="66" charset="0"/>
              </a:rPr>
              <a:t>Sivri uçlu ya da keskin kenarlı yüzeyler nedeni ile meydana gelebilecek kesikler,</a:t>
            </a:r>
          </a:p>
          <a:p>
            <a:pPr marL="285750" indent="-285750" algn="just">
              <a:buFont typeface="Wingdings" panose="05000000000000000000" pitchFamily="2" charset="2"/>
              <a:buChar char="q"/>
            </a:pPr>
            <a:r>
              <a:rPr lang="tr-TR" sz="1600" dirty="0">
                <a:latin typeface="Comic Sans MS" panose="030F0702030302020204" pitchFamily="66" charset="0"/>
              </a:rPr>
              <a:t>Döner fırçalardan ya da öğütücülerden kaynaklanan uçucu maddeler nedeni ile özellikle gözde gelebilecek yaralanmalar,</a:t>
            </a:r>
          </a:p>
          <a:p>
            <a:pPr marL="285750" indent="-285750" algn="just">
              <a:buFont typeface="Wingdings" panose="05000000000000000000" pitchFamily="2" charset="2"/>
              <a:buChar char="q"/>
            </a:pPr>
            <a:r>
              <a:rPr lang="tr-TR" sz="1600" dirty="0">
                <a:latin typeface="Comic Sans MS" panose="030F0702030302020204" pitchFamily="66" charset="0"/>
              </a:rPr>
              <a:t>Metan, hidrojen gibi yanıcı gazların serbest kalması sonucu meydana gelebilecek patlama ve yangınlar,</a:t>
            </a:r>
          </a:p>
          <a:p>
            <a:pPr marL="285750" indent="-285750" algn="just">
              <a:buFont typeface="Wingdings" panose="05000000000000000000" pitchFamily="2" charset="2"/>
              <a:buChar char="q"/>
            </a:pPr>
            <a:r>
              <a:rPr lang="tr-TR" sz="1600" dirty="0">
                <a:latin typeface="Comic Sans MS" panose="030F0702030302020204" pitchFamily="66" charset="0"/>
              </a:rPr>
              <a:t>Kimyasalların kontrolsüz karıştırılması ya da </a:t>
            </a:r>
            <a:r>
              <a:rPr lang="tr-TR" sz="1600" dirty="0" err="1">
                <a:latin typeface="Comic Sans MS" panose="030F0702030302020204" pitchFamily="66" charset="0"/>
              </a:rPr>
              <a:t>atıksu</a:t>
            </a:r>
            <a:r>
              <a:rPr lang="tr-TR" sz="1600" dirty="0">
                <a:latin typeface="Comic Sans MS" panose="030F0702030302020204" pitchFamily="66" charset="0"/>
              </a:rPr>
              <a:t> arıtımı için gerekli çözeltileri hazırlarken meydana gelen reaksiyonlar,</a:t>
            </a:r>
          </a:p>
          <a:p>
            <a:pPr marL="285750" indent="-285750" algn="just">
              <a:buFont typeface="Wingdings" panose="05000000000000000000" pitchFamily="2" charset="2"/>
              <a:buChar char="q"/>
            </a:pPr>
            <a:r>
              <a:rPr lang="tr-TR" sz="1600" dirty="0">
                <a:latin typeface="Comic Sans MS" panose="030F0702030302020204" pitchFamily="66" charset="0"/>
              </a:rPr>
              <a:t>Evsel </a:t>
            </a:r>
            <a:r>
              <a:rPr lang="tr-TR" sz="1600" dirty="0" err="1">
                <a:latin typeface="Comic Sans MS" panose="030F0702030302020204" pitchFamily="66" charset="0"/>
              </a:rPr>
              <a:t>atıksulara</a:t>
            </a:r>
            <a:r>
              <a:rPr lang="tr-TR" sz="1600" dirty="0">
                <a:latin typeface="Comic Sans MS" panose="030F0702030302020204" pitchFamily="66" charset="0"/>
              </a:rPr>
              <a:t> zaman zaman karışabilen endüstriyel </a:t>
            </a:r>
            <a:r>
              <a:rPr lang="tr-TR" sz="1600" dirty="0" err="1">
                <a:latin typeface="Comic Sans MS" panose="030F0702030302020204" pitchFamily="66" charset="0"/>
              </a:rPr>
              <a:t>atıksuların</a:t>
            </a:r>
            <a:r>
              <a:rPr lang="tr-TR" sz="1600" dirty="0">
                <a:latin typeface="Comic Sans MS" panose="030F0702030302020204" pitchFamily="66" charset="0"/>
              </a:rPr>
              <a:t> içeriği kimyasallar nedeni ile meydana gelebilecek akut zehirlenmeler,</a:t>
            </a:r>
          </a:p>
          <a:p>
            <a:pPr marL="285750" indent="-285750" algn="just">
              <a:buFont typeface="Wingdings" panose="05000000000000000000" pitchFamily="2" charset="2"/>
              <a:buChar char="q"/>
            </a:pPr>
            <a:r>
              <a:rPr lang="tr-TR" sz="1600" dirty="0">
                <a:latin typeface="Comic Sans MS" panose="030F0702030302020204" pitchFamily="66" charset="0"/>
              </a:rPr>
              <a:t>Arıtılmamış ya da karışmış suların içilmesi sonucu meydana gelebilecek akut zehirlenmeler,</a:t>
            </a:r>
          </a:p>
          <a:p>
            <a:pPr marL="285750" indent="-285750" algn="just">
              <a:buFont typeface="Wingdings" panose="05000000000000000000" pitchFamily="2" charset="2"/>
              <a:buChar char="q"/>
            </a:pPr>
            <a:r>
              <a:rPr lang="tr-TR" sz="1600" dirty="0" err="1">
                <a:latin typeface="Comic Sans MS" panose="030F0702030302020204" pitchFamily="66" charset="0"/>
              </a:rPr>
              <a:t>Korozif</a:t>
            </a:r>
            <a:r>
              <a:rPr lang="tr-TR" sz="1600" dirty="0">
                <a:latin typeface="Comic Sans MS" panose="030F0702030302020204" pitchFamily="66" charset="0"/>
              </a:rPr>
              <a:t> sıvılar nedeni ile meydana gelebilecek kimyasal yanmalar,</a:t>
            </a:r>
          </a:p>
          <a:p>
            <a:pPr marL="285750" indent="-285750" algn="just">
              <a:buFont typeface="Wingdings" panose="05000000000000000000" pitchFamily="2" charset="2"/>
              <a:buChar char="q"/>
            </a:pPr>
            <a:r>
              <a:rPr lang="tr-TR" sz="1600" dirty="0" err="1">
                <a:latin typeface="Comic Sans MS" panose="030F0702030302020204" pitchFamily="66" charset="0"/>
              </a:rPr>
              <a:t>Korozif</a:t>
            </a:r>
            <a:r>
              <a:rPr lang="tr-TR" sz="1600" dirty="0">
                <a:latin typeface="Comic Sans MS" panose="030F0702030302020204" pitchFamily="66" charset="0"/>
              </a:rPr>
              <a:t> </a:t>
            </a:r>
            <a:r>
              <a:rPr lang="tr-TR" sz="1600" dirty="0" smtClean="0">
                <a:latin typeface="Comic Sans MS" panose="030F0702030302020204" pitchFamily="66" charset="0"/>
              </a:rPr>
              <a:t>sıvıların dökülmesi </a:t>
            </a:r>
            <a:r>
              <a:rPr lang="tr-TR" sz="1600" dirty="0">
                <a:latin typeface="Comic Sans MS" panose="030F0702030302020204" pitchFamily="66" charset="0"/>
              </a:rPr>
              <a:t>ya da bulaşması sonucu göz tahrişleri</a:t>
            </a:r>
          </a:p>
          <a:p>
            <a:pPr algn="just"/>
            <a:endParaRPr lang="tr-TR" sz="1600" dirty="0">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124744"/>
            <a:ext cx="8496944" cy="5355312"/>
          </a:xfrm>
          <a:prstGeom prst="rect">
            <a:avLst/>
          </a:prstGeom>
          <a:noFill/>
        </p:spPr>
        <p:txBody>
          <a:bodyPr wrap="square" rtlCol="0">
            <a:spAutoFit/>
          </a:bodyPr>
          <a:lstStyle/>
          <a:p>
            <a:pPr algn="just"/>
            <a:r>
              <a:rPr lang="tr-TR" b="1" i="1" dirty="0">
                <a:latin typeface="Comic Sans MS" panose="030F0702030302020204" pitchFamily="66" charset="0"/>
              </a:rPr>
              <a:t>FİZİKSEL </a:t>
            </a:r>
            <a:r>
              <a:rPr lang="tr-TR" b="1" i="1" dirty="0" smtClean="0">
                <a:latin typeface="Comic Sans MS" panose="030F0702030302020204" pitchFamily="66" charset="0"/>
              </a:rPr>
              <a:t>RİSKLER</a:t>
            </a:r>
            <a:endParaRPr lang="tr-TR" dirty="0" smtClean="0">
              <a:latin typeface="Comic Sans MS" panose="030F0702030302020204" pitchFamily="66" charset="0"/>
            </a:endParaRPr>
          </a:p>
          <a:p>
            <a:pPr marL="285750" indent="-285750" algn="just">
              <a:buFont typeface="Wingdings" panose="05000000000000000000" pitchFamily="2" charset="2"/>
              <a:buChar char="ü"/>
            </a:pPr>
            <a:r>
              <a:rPr lang="tr-TR" dirty="0" smtClean="0">
                <a:latin typeface="Comic Sans MS" panose="030F0702030302020204" pitchFamily="66" charset="0"/>
              </a:rPr>
              <a:t>Makine </a:t>
            </a:r>
            <a:r>
              <a:rPr lang="tr-TR" dirty="0">
                <a:latin typeface="Comic Sans MS" panose="030F0702030302020204" pitchFamily="66" charset="0"/>
              </a:rPr>
              <a:t>ve ekipmanlardan kaynaklanan yüksek ses, </a:t>
            </a:r>
          </a:p>
          <a:p>
            <a:pPr marL="285750" indent="-285750" algn="just">
              <a:buFont typeface="Wingdings" panose="05000000000000000000" pitchFamily="2" charset="2"/>
              <a:buChar char="ü"/>
            </a:pPr>
            <a:r>
              <a:rPr lang="tr-TR" dirty="0">
                <a:latin typeface="Comic Sans MS" panose="030F0702030302020204" pitchFamily="66" charset="0"/>
              </a:rPr>
              <a:t>UV radyasyonu, </a:t>
            </a:r>
          </a:p>
          <a:p>
            <a:pPr marL="285750" indent="-285750" algn="just">
              <a:buFont typeface="Wingdings" panose="05000000000000000000" pitchFamily="2" charset="2"/>
              <a:buChar char="ü"/>
            </a:pPr>
            <a:r>
              <a:rPr lang="tr-TR" dirty="0">
                <a:latin typeface="Comic Sans MS" panose="030F0702030302020204" pitchFamily="66" charset="0"/>
              </a:rPr>
              <a:t>Hava koşulları</a:t>
            </a:r>
          </a:p>
          <a:p>
            <a:pPr algn="just"/>
            <a:endParaRPr lang="tr-TR" b="1" i="1" dirty="0" smtClean="0">
              <a:latin typeface="Comic Sans MS" panose="030F0702030302020204" pitchFamily="66" charset="0"/>
            </a:endParaRPr>
          </a:p>
          <a:p>
            <a:pPr algn="just"/>
            <a:r>
              <a:rPr lang="tr-TR" b="1" i="1" dirty="0" smtClean="0">
                <a:latin typeface="Comic Sans MS" panose="030F0702030302020204" pitchFamily="66" charset="0"/>
              </a:rPr>
              <a:t>KİMYASAL RİSKLER</a:t>
            </a:r>
            <a:endParaRPr lang="tr-TR" dirty="0" smtClean="0">
              <a:latin typeface="Comic Sans MS" panose="030F0702030302020204" pitchFamily="66" charset="0"/>
            </a:endParaRPr>
          </a:p>
          <a:p>
            <a:pPr marL="285750" indent="-285750" algn="just">
              <a:buFont typeface="Wingdings" panose="05000000000000000000" pitchFamily="2" charset="2"/>
              <a:buChar char="ü"/>
            </a:pPr>
            <a:r>
              <a:rPr lang="tr-TR" dirty="0" err="1" smtClean="0">
                <a:latin typeface="Comic Sans MS" panose="030F0702030302020204" pitchFamily="66" charset="0"/>
              </a:rPr>
              <a:t>Atıksu</a:t>
            </a:r>
            <a:r>
              <a:rPr lang="tr-TR" dirty="0" smtClean="0">
                <a:latin typeface="Comic Sans MS" panose="030F0702030302020204" pitchFamily="66" charset="0"/>
              </a:rPr>
              <a:t> </a:t>
            </a:r>
            <a:r>
              <a:rPr lang="tr-TR" dirty="0">
                <a:latin typeface="Comic Sans MS" panose="030F0702030302020204" pitchFamily="66" charset="0"/>
              </a:rPr>
              <a:t>arıtma kimyasallarının ozon gibi oksitleyiciler, güçlü asitler ve bazla, sedimantasyon ya da </a:t>
            </a:r>
            <a:r>
              <a:rPr lang="tr-TR" dirty="0" err="1">
                <a:latin typeface="Comic Sans MS" panose="030F0702030302020204" pitchFamily="66" charset="0"/>
              </a:rPr>
              <a:t>flotasyon</a:t>
            </a:r>
            <a:r>
              <a:rPr lang="tr-TR" dirty="0">
                <a:latin typeface="Comic Sans MS" panose="030F0702030302020204" pitchFamily="66" charset="0"/>
              </a:rPr>
              <a:t> destekleyicileri gibi solunum ya da ağız yolu ile alınması sonucu meydana gelen kronik zehirlenmeler,</a:t>
            </a:r>
          </a:p>
          <a:p>
            <a:pPr marL="285750" indent="-285750" algn="just">
              <a:buFont typeface="Wingdings" panose="05000000000000000000" pitchFamily="2" charset="2"/>
              <a:buChar char="ü"/>
            </a:pPr>
            <a:r>
              <a:rPr lang="tr-TR" dirty="0" err="1">
                <a:latin typeface="Comic Sans MS" panose="030F0702030302020204" pitchFamily="66" charset="0"/>
              </a:rPr>
              <a:t>Atıksuların</a:t>
            </a:r>
            <a:r>
              <a:rPr lang="tr-TR" dirty="0">
                <a:latin typeface="Comic Sans MS" panose="030F0702030302020204" pitchFamily="66" charset="0"/>
              </a:rPr>
              <a:t>, temizleme solüsyonlarının, asit ya da baz solüsyonlarının bulaşması sonucu meydana gelen cilt rahatsızlıkları,</a:t>
            </a:r>
          </a:p>
          <a:p>
            <a:pPr marL="285750" indent="-285750" algn="just">
              <a:buFont typeface="Wingdings" panose="05000000000000000000" pitchFamily="2" charset="2"/>
              <a:buChar char="ü"/>
            </a:pPr>
            <a:r>
              <a:rPr lang="tr-TR" dirty="0">
                <a:latin typeface="Comic Sans MS" panose="030F0702030302020204" pitchFamily="66" charset="0"/>
              </a:rPr>
              <a:t>Asit ya da baz buharları ya da H</a:t>
            </a:r>
            <a:r>
              <a:rPr lang="tr-TR" baseline="-25000" dirty="0">
                <a:latin typeface="Comic Sans MS" panose="030F0702030302020204" pitchFamily="66" charset="0"/>
              </a:rPr>
              <a:t>2</a:t>
            </a:r>
            <a:r>
              <a:rPr lang="tr-TR" dirty="0">
                <a:latin typeface="Comic Sans MS" panose="030F0702030302020204" pitchFamily="66" charset="0"/>
              </a:rPr>
              <a:t>S </a:t>
            </a:r>
            <a:r>
              <a:rPr lang="tr-TR" dirty="0" err="1">
                <a:latin typeface="Comic Sans MS" panose="030F0702030302020204" pitchFamily="66" charset="0"/>
              </a:rPr>
              <a:t>aerosolleri</a:t>
            </a:r>
            <a:r>
              <a:rPr lang="tr-TR" dirty="0">
                <a:latin typeface="Comic Sans MS" panose="030F0702030302020204" pitchFamily="66" charset="0"/>
              </a:rPr>
              <a:t> nedeni ile meydana gelen </a:t>
            </a:r>
            <a:r>
              <a:rPr lang="tr-TR" dirty="0" err="1">
                <a:latin typeface="Comic Sans MS" panose="030F0702030302020204" pitchFamily="66" charset="0"/>
              </a:rPr>
              <a:t>mukoz</a:t>
            </a:r>
            <a:r>
              <a:rPr lang="tr-TR" dirty="0">
                <a:latin typeface="Comic Sans MS" panose="030F0702030302020204" pitchFamily="66" charset="0"/>
              </a:rPr>
              <a:t> doku tahrişleri. (özellikle soluk borusunda)</a:t>
            </a:r>
          </a:p>
          <a:p>
            <a:pPr marL="285750" indent="-285750" algn="just">
              <a:buFont typeface="Wingdings" panose="05000000000000000000" pitchFamily="2" charset="2"/>
              <a:buChar char="ü"/>
            </a:pPr>
            <a:r>
              <a:rPr lang="tr-TR" dirty="0">
                <a:latin typeface="Comic Sans MS" panose="030F0702030302020204" pitchFamily="66" charset="0"/>
              </a:rPr>
              <a:t>Lateks eldivenlerinden kaynaklanan alerjiler</a:t>
            </a:r>
          </a:p>
          <a:p>
            <a:endParaRPr lang="tr-TR" b="1" dirty="0" smtClean="0">
              <a:latin typeface="Comic Sans MS" panose="030F0702030302020204" pitchFamily="66" charset="0"/>
            </a:endParaRPr>
          </a:p>
          <a:p>
            <a:r>
              <a:rPr lang="tr-TR" b="1" dirty="0" smtClean="0">
                <a:latin typeface="Comic Sans MS" panose="030F0702030302020204" pitchFamily="66" charset="0"/>
              </a:rPr>
              <a:t>BİYOLOJİK RİSKLER</a:t>
            </a:r>
          </a:p>
          <a:p>
            <a:pPr marL="285750" indent="-285750">
              <a:buFont typeface="Wingdings" panose="05000000000000000000" pitchFamily="2" charset="2"/>
              <a:buChar char="ü"/>
            </a:pPr>
            <a:r>
              <a:rPr lang="tr-TR" dirty="0" smtClean="0">
                <a:latin typeface="Comic Sans MS" panose="030F0702030302020204" pitchFamily="66" charset="0"/>
              </a:rPr>
              <a:t>Evsel </a:t>
            </a:r>
            <a:r>
              <a:rPr lang="tr-TR" dirty="0" err="1">
                <a:latin typeface="Comic Sans MS" panose="030F0702030302020204" pitchFamily="66" charset="0"/>
              </a:rPr>
              <a:t>atıksularıdan</a:t>
            </a:r>
            <a:r>
              <a:rPr lang="tr-TR" dirty="0">
                <a:latin typeface="Comic Sans MS" panose="030F0702030302020204" pitchFamily="66" charset="0"/>
              </a:rPr>
              <a:t> kaynaklanan bulaşıcı hastalıklar,</a:t>
            </a:r>
          </a:p>
          <a:p>
            <a:pPr marL="285750" indent="-285750" algn="just">
              <a:buFont typeface="Wingdings" panose="05000000000000000000" pitchFamily="2" charset="2"/>
              <a:buChar char="ü"/>
            </a:pPr>
            <a:r>
              <a:rPr lang="tr-TR" dirty="0">
                <a:latin typeface="Comic Sans MS" panose="030F0702030302020204" pitchFamily="66" charset="0"/>
              </a:rPr>
              <a:t>Böcek, sinek ya da farelerden kaynaklanan bulaşıcı hastalıklar.</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24744"/>
            <a:ext cx="8280920" cy="5016758"/>
          </a:xfrm>
          <a:prstGeom prst="rect">
            <a:avLst/>
          </a:prstGeom>
          <a:noFill/>
        </p:spPr>
        <p:txBody>
          <a:bodyPr wrap="square" rtlCol="0">
            <a:spAutoFit/>
          </a:bodyPr>
          <a:lstStyle/>
          <a:p>
            <a:r>
              <a:rPr lang="tr-TR" sz="1600" b="1" dirty="0">
                <a:latin typeface="Comic Sans MS" panose="030F0702030302020204" pitchFamily="66" charset="0"/>
              </a:rPr>
              <a:t>ERGONOMİK RİSKLER</a:t>
            </a:r>
            <a:r>
              <a:rPr lang="tr-TR" sz="1600" dirty="0">
                <a:latin typeface="Comic Sans MS" panose="030F0702030302020204" pitchFamily="66" charset="0"/>
              </a:rPr>
              <a:t/>
            </a:r>
            <a:br>
              <a:rPr lang="tr-TR" sz="1600" dirty="0">
                <a:latin typeface="Comic Sans MS" panose="030F0702030302020204" pitchFamily="66" charset="0"/>
              </a:rPr>
            </a:br>
            <a:endParaRPr lang="tr-TR" sz="1600" dirty="0" smtClean="0">
              <a:latin typeface="Comic Sans MS" panose="030F0702030302020204" pitchFamily="66" charset="0"/>
            </a:endParaRPr>
          </a:p>
          <a:p>
            <a:pPr algn="just"/>
            <a:r>
              <a:rPr lang="tr-TR" sz="1600" dirty="0" smtClean="0">
                <a:latin typeface="Comic Sans MS" panose="030F0702030302020204" pitchFamily="66" charset="0"/>
              </a:rPr>
              <a:t>Gereğinden </a:t>
            </a:r>
            <a:r>
              <a:rPr lang="tr-TR" sz="1600" dirty="0">
                <a:latin typeface="Comic Sans MS" panose="030F0702030302020204" pitchFamily="66" charset="0"/>
              </a:rPr>
              <a:t>fazla ağır yük kaldırmaktan ya da ekipmanları yanlış kullanmaktan kaynaklanan eklem, kemik bozuklukları</a:t>
            </a:r>
          </a:p>
          <a:p>
            <a:endParaRPr lang="tr-TR" sz="1600" b="1" dirty="0" smtClean="0">
              <a:latin typeface="Comic Sans MS" panose="030F0702030302020204" pitchFamily="66" charset="0"/>
            </a:endParaRPr>
          </a:p>
          <a:p>
            <a:r>
              <a:rPr lang="tr-TR" sz="1600" b="1" dirty="0" smtClean="0">
                <a:latin typeface="Comic Sans MS" panose="030F0702030302020204" pitchFamily="66" charset="0"/>
              </a:rPr>
              <a:t>ENDÜSTRİYEL HİJYEN</a:t>
            </a:r>
          </a:p>
          <a:p>
            <a:endParaRPr lang="tr-TR" sz="1600" b="1" dirty="0" smtClean="0">
              <a:latin typeface="Comic Sans MS" panose="030F0702030302020204" pitchFamily="66" charset="0"/>
            </a:endParaRPr>
          </a:p>
          <a:p>
            <a:pPr marL="285750" indent="-285750">
              <a:buFont typeface="Wingdings" panose="05000000000000000000" pitchFamily="2" charset="2"/>
              <a:buChar char="ü"/>
            </a:pPr>
            <a:r>
              <a:rPr lang="tr-TR" sz="1600" dirty="0" smtClean="0">
                <a:latin typeface="Comic Sans MS" panose="030F0702030302020204" pitchFamily="66" charset="0"/>
              </a:rPr>
              <a:t>Çalışma </a:t>
            </a:r>
            <a:r>
              <a:rPr lang="tr-TR" sz="1600" dirty="0">
                <a:latin typeface="Comic Sans MS" panose="030F0702030302020204" pitchFamily="66" charset="0"/>
              </a:rPr>
              <a:t>esnasında eldiven kullanılıyorsa, eldiven çıkartıldıktan sonra eller kirlenmiş olsa dahi mutlaka yıkanmalıdır.</a:t>
            </a:r>
          </a:p>
          <a:p>
            <a:pPr marL="285750" indent="-285750" algn="just">
              <a:buFont typeface="Wingdings" panose="05000000000000000000" pitchFamily="2" charset="2"/>
              <a:buChar char="ü"/>
            </a:pPr>
            <a:r>
              <a:rPr lang="tr-TR" sz="1600" dirty="0">
                <a:latin typeface="Comic Sans MS" panose="030F0702030302020204" pitchFamily="66" charset="0"/>
              </a:rPr>
              <a:t>Kullanılan eldivenler, iş ayakkabıları eksildiğinde, yırtıldığında veya kirlendiğinde değiştirilmelidir. Aksi takdirde iş kazası, mantar ve enfeksiyon riski artmaktadır.</a:t>
            </a:r>
          </a:p>
          <a:p>
            <a:pPr marL="285750" indent="-285750" algn="just">
              <a:buFont typeface="Wingdings" panose="05000000000000000000" pitchFamily="2" charset="2"/>
              <a:buChar char="ü"/>
            </a:pPr>
            <a:r>
              <a:rPr lang="tr-TR" sz="1600" dirty="0">
                <a:latin typeface="Comic Sans MS" panose="030F0702030302020204" pitchFamily="66" charset="0"/>
              </a:rPr>
              <a:t>Cilt çatlakları için losyon ya da krem kullanılmalıdır. Losyon ya da kremin tüp içinde satılanı tercih edilmelidir.</a:t>
            </a:r>
          </a:p>
          <a:p>
            <a:pPr marL="285750" indent="-285750" algn="just">
              <a:buFont typeface="Wingdings" panose="05000000000000000000" pitchFamily="2" charset="2"/>
              <a:buChar char="ü"/>
            </a:pPr>
            <a:r>
              <a:rPr lang="tr-TR" sz="1600" dirty="0" err="1">
                <a:latin typeface="Comic Sans MS" panose="030F0702030302020204" pitchFamily="66" charset="0"/>
              </a:rPr>
              <a:t>Atıksu</a:t>
            </a:r>
            <a:r>
              <a:rPr lang="tr-TR" sz="1600" dirty="0">
                <a:latin typeface="Comic Sans MS" panose="030F0702030302020204" pitchFamily="66" charset="0"/>
              </a:rPr>
              <a:t> arıtma kimyasallarının(</a:t>
            </a:r>
            <a:r>
              <a:rPr lang="tr-TR" sz="1600" dirty="0" err="1">
                <a:latin typeface="Comic Sans MS" panose="030F0702030302020204" pitchFamily="66" charset="0"/>
              </a:rPr>
              <a:t>Klor,klordioksit</a:t>
            </a:r>
            <a:r>
              <a:rPr lang="tr-TR" sz="1600" dirty="0">
                <a:latin typeface="Comic Sans MS" panose="030F0702030302020204" pitchFamily="66" charset="0"/>
              </a:rPr>
              <a:t>, </a:t>
            </a:r>
            <a:r>
              <a:rPr lang="tr-TR" sz="1600" dirty="0" err="1">
                <a:latin typeface="Comic Sans MS" panose="030F0702030302020204" pitchFamily="66" charset="0"/>
              </a:rPr>
              <a:t>hipoklorit,ozon</a:t>
            </a:r>
            <a:r>
              <a:rPr lang="tr-TR" sz="1600" dirty="0">
                <a:latin typeface="Comic Sans MS" panose="030F0702030302020204" pitchFamily="66" charset="0"/>
              </a:rPr>
              <a:t> gibi </a:t>
            </a:r>
            <a:r>
              <a:rPr lang="tr-TR" sz="1600" dirty="0" err="1">
                <a:latin typeface="Comic Sans MS" panose="030F0702030302020204" pitchFamily="66" charset="0"/>
              </a:rPr>
              <a:t>oksitleyiciler,güçlü</a:t>
            </a:r>
            <a:r>
              <a:rPr lang="tr-TR" sz="1600" dirty="0">
                <a:latin typeface="Comic Sans MS" panose="030F0702030302020204" pitchFamily="66" charset="0"/>
              </a:rPr>
              <a:t> asitler ve </a:t>
            </a:r>
            <a:r>
              <a:rPr lang="tr-TR" sz="1600" dirty="0" err="1">
                <a:latin typeface="Comic Sans MS" panose="030F0702030302020204" pitchFamily="66" charset="0"/>
              </a:rPr>
              <a:t>bazlar,sedimantasyonlarının,asit</a:t>
            </a:r>
            <a:r>
              <a:rPr lang="tr-TR" sz="1600" dirty="0">
                <a:latin typeface="Comic Sans MS" panose="030F0702030302020204" pitchFamily="66" charset="0"/>
              </a:rPr>
              <a:t> ya da baz </a:t>
            </a:r>
            <a:r>
              <a:rPr lang="tr-TR" sz="1600" dirty="0" err="1">
                <a:latin typeface="Comic Sans MS" panose="030F0702030302020204" pitchFamily="66" charset="0"/>
              </a:rPr>
              <a:t>solisyonlarının</a:t>
            </a:r>
            <a:r>
              <a:rPr lang="tr-TR" sz="1600" dirty="0">
                <a:latin typeface="Comic Sans MS" panose="030F0702030302020204" pitchFamily="66" charset="0"/>
              </a:rPr>
              <a:t> bulaşması sonucu meydana gelen cilt rahatsızlıkları,</a:t>
            </a:r>
          </a:p>
          <a:p>
            <a:pPr marL="285750" indent="-285750" algn="just">
              <a:buFont typeface="Wingdings" panose="05000000000000000000" pitchFamily="2" charset="2"/>
              <a:buChar char="ü"/>
            </a:pPr>
            <a:r>
              <a:rPr lang="tr-TR" sz="1600" dirty="0">
                <a:latin typeface="Comic Sans MS" panose="030F0702030302020204" pitchFamily="66" charset="0"/>
              </a:rPr>
              <a:t>Asit ya da baz buharları ya da hidrojen sülfür </a:t>
            </a:r>
            <a:r>
              <a:rPr lang="tr-TR" sz="1600" dirty="0" err="1">
                <a:latin typeface="Comic Sans MS" panose="030F0702030302020204" pitchFamily="66" charset="0"/>
              </a:rPr>
              <a:t>aerosolleri</a:t>
            </a:r>
            <a:r>
              <a:rPr lang="tr-TR" sz="1600" dirty="0">
                <a:latin typeface="Comic Sans MS" panose="030F0702030302020204" pitchFamily="66" charset="0"/>
              </a:rPr>
              <a:t> nedeni ile meydana gelen </a:t>
            </a:r>
            <a:r>
              <a:rPr lang="tr-TR" sz="1600" dirty="0" err="1">
                <a:latin typeface="Comic Sans MS" panose="030F0702030302020204" pitchFamily="66" charset="0"/>
              </a:rPr>
              <a:t>müküz</a:t>
            </a:r>
            <a:r>
              <a:rPr lang="tr-TR" sz="1600" dirty="0">
                <a:latin typeface="Comic Sans MS" panose="030F0702030302020204" pitchFamily="66" charset="0"/>
              </a:rPr>
              <a:t> doku tahrişleri (özellikle soluk borusunda)</a:t>
            </a:r>
          </a:p>
          <a:p>
            <a:pPr marL="285750" indent="-285750" algn="just">
              <a:buFont typeface="Wingdings" panose="05000000000000000000" pitchFamily="2" charset="2"/>
              <a:buChar char="ü"/>
            </a:pPr>
            <a:r>
              <a:rPr lang="tr-TR" sz="1600" dirty="0">
                <a:latin typeface="Comic Sans MS" panose="030F0702030302020204" pitchFamily="66" charset="0"/>
              </a:rPr>
              <a:t>Lateks eldivenlerden kaynaklanan alerjiler…</a:t>
            </a:r>
          </a:p>
          <a:p>
            <a:pPr algn="just"/>
            <a:endParaRPr lang="tr-TR" sz="1600" dirty="0">
              <a:latin typeface="Comic Sans MS" panose="030F0702030302020204" pitchFamily="66" charset="0"/>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96752"/>
            <a:ext cx="7992888" cy="2308324"/>
          </a:xfrm>
          <a:prstGeom prst="rect">
            <a:avLst/>
          </a:prstGeom>
          <a:noFill/>
        </p:spPr>
        <p:txBody>
          <a:bodyPr wrap="square" rtlCol="0">
            <a:spAutoFit/>
          </a:bodyPr>
          <a:lstStyle/>
          <a:p>
            <a:pPr algn="just"/>
            <a:r>
              <a:rPr lang="tr-TR" b="1" dirty="0" smtClean="0">
                <a:latin typeface="Comic Sans MS" panose="030F0702030302020204" pitchFamily="66" charset="0"/>
              </a:rPr>
              <a:t>ATIKSU ARITMA TESİSLERİNDE ALINACAK GÜVENLİK TEDBİRLERİ</a:t>
            </a:r>
          </a:p>
          <a:p>
            <a:endParaRPr lang="tr-TR" b="1" dirty="0">
              <a:latin typeface="Comic Sans MS" panose="030F0702030302020204" pitchFamily="66" charset="0"/>
            </a:endParaRPr>
          </a:p>
          <a:p>
            <a:pPr algn="just"/>
            <a:r>
              <a:rPr lang="tr-TR" dirty="0" smtClean="0">
                <a:latin typeface="Comic Sans MS" panose="030F0702030302020204" pitchFamily="66" charset="0"/>
              </a:rPr>
              <a:t>Çalışma ve Sosyal Güvenlik Bakanlığı tarafından yayımlanan 6331 sayılı İş Sağlığı ve Güvenliği Kanunu çerçevesinde </a:t>
            </a:r>
            <a:r>
              <a:rPr lang="tr-TR" dirty="0" err="1" smtClean="0">
                <a:latin typeface="Comic Sans MS" panose="030F0702030302020204" pitchFamily="66" charset="0"/>
              </a:rPr>
              <a:t>Atıksu</a:t>
            </a:r>
            <a:r>
              <a:rPr lang="tr-TR" dirty="0" smtClean="0">
                <a:latin typeface="Comic Sans MS" panose="030F0702030302020204" pitchFamily="66" charset="0"/>
              </a:rPr>
              <a:t> Arıtma Tesislerinde sağlıklı ve güvenli bir iş ortamının oluşturulabilmesi için iş kazalarının önlenmesi amacıyla gerekli önlemlerin alınmasına dair tedbirler belirtilmektedir.</a:t>
            </a:r>
            <a:endParaRPr lang="tr-TR" dirty="0">
              <a:latin typeface="Comic Sans MS" panose="030F0702030302020204" pitchFamily="66" charset="0"/>
            </a:endParaRPr>
          </a:p>
        </p:txBody>
      </p:sp>
      <p:sp>
        <p:nvSpPr>
          <p:cNvPr id="3" name="Dikdörtgen 2"/>
          <p:cNvSpPr/>
          <p:nvPr/>
        </p:nvSpPr>
        <p:spPr>
          <a:xfrm>
            <a:off x="1679449" y="4521894"/>
            <a:ext cx="5785110" cy="923330"/>
          </a:xfrm>
          <a:prstGeom prst="rect">
            <a:avLst/>
          </a:prstGeom>
          <a:noFill/>
        </p:spPr>
        <p:txBody>
          <a:bodyPr wrap="none" lIns="91440" tIns="45720" rIns="91440" bIns="45720">
            <a:spAutoFit/>
          </a:bodyPr>
          <a:lstStyle/>
          <a:p>
            <a:pPr algn="ctr"/>
            <a:r>
              <a:rPr lang="tr-TR"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hlinkClick r:id="rId2" action="ppaction://hlinkfile"/>
              </a:rPr>
              <a:t>Güvenlik tedbirleri</a:t>
            </a:r>
            <a:endParaRPr lang="tr-TR"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7650"/>
            <a:ext cx="72009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448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872025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34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412776"/>
            <a:ext cx="8424936" cy="170835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1-İş Hekimliği (</a:t>
            </a:r>
            <a:r>
              <a:rPr lang="tr-TR" b="1" dirty="0" err="1">
                <a:latin typeface="Comic Sans MS" panose="030F0702030302020204" pitchFamily="66" charset="0"/>
              </a:rPr>
              <a:t>Occupational</a:t>
            </a:r>
            <a:r>
              <a:rPr lang="tr-TR" b="1" dirty="0">
                <a:latin typeface="Comic Sans MS" panose="030F0702030302020204" pitchFamily="66" charset="0"/>
              </a:rPr>
              <a:t> </a:t>
            </a:r>
            <a:r>
              <a:rPr lang="tr-TR" b="1" dirty="0" err="1">
                <a:latin typeface="Comic Sans MS" panose="030F0702030302020204" pitchFamily="66" charset="0"/>
              </a:rPr>
              <a:t>Medicine</a:t>
            </a:r>
            <a:r>
              <a:rPr lang="tr-TR" b="1" dirty="0">
                <a:latin typeface="Comic Sans MS" panose="030F0702030302020204" pitchFamily="66" charset="0"/>
              </a:rPr>
              <a:t>):</a:t>
            </a:r>
            <a:r>
              <a:rPr lang="tr-TR" dirty="0">
                <a:latin typeface="Comic Sans MS" panose="030F0702030302020204" pitchFamily="66" charset="0"/>
              </a:rPr>
              <a:t> Konunun daha çok tıbbi yönü ile ilgili, çalışma hayatı ile ilgili sağlık sorunlarının yeni hastalıkların tanı ve tedavisi ile bu hastalıklardan korunma konusundaki tıbbi etkinlikleri kapsar.</a:t>
            </a:r>
          </a:p>
          <a:p>
            <a:pPr algn="just">
              <a:lnSpc>
                <a:spcPct val="150000"/>
              </a:lnSpc>
            </a:pPr>
            <a:endParaRPr lang="tr-TR" dirty="0">
              <a:latin typeface="Comic Sans MS" panose="030F0702030302020204" pitchFamily="66" charset="0"/>
            </a:endParaRPr>
          </a:p>
        </p:txBody>
      </p:sp>
      <p:pic>
        <p:nvPicPr>
          <p:cNvPr id="1026" name="Picture 2" descr="http://www.nasilolunur.net/wp-content/uploads/2014/12/isyeri-heki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71703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38113"/>
            <a:ext cx="6962775"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663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2420888"/>
            <a:ext cx="8208912" cy="707886"/>
          </a:xfrm>
          <a:prstGeom prst="rect">
            <a:avLst/>
          </a:prstGeom>
          <a:noFill/>
        </p:spPr>
        <p:txBody>
          <a:bodyPr wrap="square" rtlCol="0">
            <a:spAutoFit/>
          </a:bodyPr>
          <a:lstStyle/>
          <a:p>
            <a:pPr algn="ctr"/>
            <a:r>
              <a:rPr lang="tr-TR" sz="4000" b="1" dirty="0" smtClean="0">
                <a:latin typeface="Comic Sans MS" panose="030F0702030302020204" pitchFamily="66" charset="0"/>
              </a:rPr>
              <a:t>TEŞEKKÜRLER</a:t>
            </a:r>
            <a:endParaRPr lang="tr-TR" sz="4000" b="1" dirty="0">
              <a:latin typeface="Comic Sans MS" panose="030F0702030302020204" pitchFamily="66" charset="0"/>
            </a:endParaRPr>
          </a:p>
        </p:txBody>
      </p:sp>
    </p:spTree>
    <p:extLst>
      <p:ext uri="{BB962C8B-B14F-4D97-AF65-F5344CB8AC3E}">
        <p14:creationId xmlns:p14="http://schemas.microsoft.com/office/powerpoint/2010/main" val="2638338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7730" y="188640"/>
            <a:ext cx="8538765" cy="6093976"/>
          </a:xfrm>
          <a:prstGeom prst="rect">
            <a:avLst/>
          </a:prstGeom>
          <a:noFill/>
        </p:spPr>
        <p:txBody>
          <a:bodyPr wrap="square" rtlCol="0">
            <a:spAutoFit/>
          </a:bodyPr>
          <a:lstStyle/>
          <a:p>
            <a:pPr algn="just"/>
            <a:r>
              <a:rPr lang="tr-TR" sz="1500" dirty="0" smtClean="0">
                <a:latin typeface="Comic Sans MS" panose="030F0702030302020204" pitchFamily="66" charset="0"/>
              </a:rPr>
              <a:t>Ekolojik Denge, Çevre Kirliliği ve İnsan Sağlığı, Kirlilik kontrolüne ekosistem yaklaşımı </a:t>
            </a:r>
            <a:r>
              <a:rPr lang="tr-TR" sz="1500" dirty="0" smtClean="0">
                <a:solidFill>
                  <a:srgbClr val="FF0000"/>
                </a:solidFill>
                <a:latin typeface="Comic Sans MS" panose="030F0702030302020204" pitchFamily="66" charset="0"/>
              </a:rPr>
              <a:t>(1. ve 2. Hafta)</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Sağlık açısından çevre, Çevre sağlık ilişkisi, Çevre sağlığı tanımı-Konuları </a:t>
            </a:r>
            <a:r>
              <a:rPr lang="tr-TR" sz="1500" dirty="0" smtClean="0">
                <a:solidFill>
                  <a:srgbClr val="FF0000"/>
                </a:solidFill>
                <a:latin typeface="Comic Sans MS" panose="030F0702030302020204" pitchFamily="66" charset="0"/>
              </a:rPr>
              <a:t>(3.Hafta)</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Epidemiyoloji-Kapsamı ve bulaşıcı hastalıklar yönünden Epidemiyolojinin önemi </a:t>
            </a:r>
            <a:r>
              <a:rPr lang="tr-TR" sz="1500" dirty="0" smtClean="0">
                <a:solidFill>
                  <a:srgbClr val="FF0000"/>
                </a:solidFill>
                <a:latin typeface="Comic Sans MS" panose="030F0702030302020204" pitchFamily="66" charset="0"/>
              </a:rPr>
              <a:t>(4.Hafta)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Enfeksiyon hastalıklarına giriş, Enfeksiyon kaynağı ve bulaşma yolları </a:t>
            </a:r>
            <a:r>
              <a:rPr lang="tr-TR" sz="1500" dirty="0" smtClean="0">
                <a:solidFill>
                  <a:srgbClr val="FF0000"/>
                </a:solidFill>
                <a:latin typeface="Comic Sans MS" panose="030F0702030302020204" pitchFamily="66" charset="0"/>
              </a:rPr>
              <a:t>(5.Hafta)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Enfeksiyon etkenlerinin sınıflandırılması ve genel özellikleri </a:t>
            </a:r>
            <a:r>
              <a:rPr lang="tr-TR" sz="1500" dirty="0" smtClean="0">
                <a:solidFill>
                  <a:srgbClr val="FF0000"/>
                </a:solidFill>
                <a:latin typeface="Comic Sans MS" panose="030F0702030302020204" pitchFamily="66" charset="0"/>
              </a:rPr>
              <a:t>(6.7.ve 8.Haftalar)</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Gıda zehirlenmeleri (Besinlerin sebep olabileceği hastalıklar) </a:t>
            </a:r>
            <a:r>
              <a:rPr lang="tr-TR" sz="1500" dirty="0" smtClean="0">
                <a:solidFill>
                  <a:srgbClr val="FF0000"/>
                </a:solidFill>
                <a:latin typeface="Comic Sans MS" panose="030F0702030302020204" pitchFamily="66" charset="0"/>
              </a:rPr>
              <a:t>(9.Hafta)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Ara Sınav </a:t>
            </a:r>
            <a:r>
              <a:rPr lang="tr-TR" sz="1500" dirty="0" smtClean="0">
                <a:solidFill>
                  <a:srgbClr val="FF0000"/>
                </a:solidFill>
                <a:latin typeface="Comic Sans MS" panose="030F0702030302020204" pitchFamily="66" charset="0"/>
              </a:rPr>
              <a:t>(10.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Toksikoloji Bilgisi ve Mikro kirleticiler </a:t>
            </a:r>
            <a:r>
              <a:rPr lang="tr-TR" sz="1500" dirty="0" smtClean="0">
                <a:solidFill>
                  <a:srgbClr val="FF0000"/>
                </a:solidFill>
                <a:latin typeface="Comic Sans MS" panose="030F0702030302020204" pitchFamily="66" charset="0"/>
              </a:rPr>
              <a:t>(11.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İş sağlığının kapsamı ve Meslek hastalıkları ( İşyeri sağlığı, güvenliği, iş kazaları, işçi sağlığı, iş emniyeti ve arıtma tesislerinde personel sağlığı ve emniyeti) </a:t>
            </a:r>
            <a:r>
              <a:rPr lang="tr-TR" sz="1500" dirty="0" smtClean="0">
                <a:solidFill>
                  <a:srgbClr val="FF0000"/>
                </a:solidFill>
                <a:latin typeface="Comic Sans MS" panose="030F0702030302020204" pitchFamily="66" charset="0"/>
              </a:rPr>
              <a:t>(12.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Demografi (Nüfus bilimi) ve sağlık ilişkisi </a:t>
            </a:r>
            <a:r>
              <a:rPr lang="tr-TR" sz="1500" dirty="0" smtClean="0">
                <a:solidFill>
                  <a:srgbClr val="FF0000"/>
                </a:solidFill>
                <a:latin typeface="Comic Sans MS" panose="030F0702030302020204" pitchFamily="66" charset="0"/>
              </a:rPr>
              <a:t>(13.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Kapalı Ortamlara bağlı Sağlık sorunları </a:t>
            </a:r>
            <a:r>
              <a:rPr lang="tr-TR" sz="1500" dirty="0" smtClean="0">
                <a:solidFill>
                  <a:srgbClr val="FF0000"/>
                </a:solidFill>
                <a:latin typeface="Comic Sans MS" panose="030F0702030302020204" pitchFamily="66" charset="0"/>
              </a:rPr>
              <a:t>(14.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İçme suyu temini ve sağlık ilişkisi, hava kirliliği ve sağlık ilişkisi, Katı atıklar ve sağlık ilişkisi </a:t>
            </a:r>
            <a:r>
              <a:rPr lang="tr-TR" sz="1500" dirty="0" smtClean="0">
                <a:solidFill>
                  <a:srgbClr val="FF0000"/>
                </a:solidFill>
                <a:latin typeface="Comic Sans MS" panose="030F0702030302020204" pitchFamily="66" charset="0"/>
              </a:rPr>
              <a:t>(15. Hafta)</a:t>
            </a:r>
            <a:endParaRPr lang="tr-TR" sz="1500" dirty="0">
              <a:solidFill>
                <a:srgbClr val="FF0000"/>
              </a:solidFill>
              <a:latin typeface="Comic Sans MS" panose="030F0702030302020204" pitchFamily="66" charset="0"/>
            </a:endParaRPr>
          </a:p>
        </p:txBody>
      </p:sp>
      <p:pic>
        <p:nvPicPr>
          <p:cNvPr id="15364"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286658"/>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8" y="786561"/>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1275718"/>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1763249"/>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2241255"/>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701062"/>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80735"/>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8" y="3656216"/>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79" y="4179322"/>
            <a:ext cx="392281" cy="39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heel(1)">
                                      <p:cBhvr>
                                        <p:cTn id="7" dur="1000"/>
                                        <p:tgtEl>
                                          <p:spTgt spid="1536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1000"/>
                                        <p:tgtEl>
                                          <p:spTgt spid="26"/>
                                        </p:tgtEl>
                                      </p:cBhvr>
                                    </p:animEffect>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1000"/>
                                        <p:tgtEl>
                                          <p:spTgt spid="27"/>
                                        </p:tgtEl>
                                      </p:cBhvr>
                                    </p:animEffect>
                                  </p:childTnLst>
                                </p:cTn>
                              </p:par>
                            </p:childTnLst>
                          </p:cTn>
                        </p:par>
                        <p:par>
                          <p:cTn id="24" fill="hold">
                            <p:stCondLst>
                              <p:cond delay="5000"/>
                            </p:stCondLst>
                            <p:childTnLst>
                              <p:par>
                                <p:cTn id="25" presetID="21"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6000"/>
                            </p:stCondLst>
                            <p:childTnLst>
                              <p:par>
                                <p:cTn id="29" presetID="21"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1000"/>
                                        <p:tgtEl>
                                          <p:spTgt spid="9"/>
                                        </p:tgtEl>
                                      </p:cBhvr>
                                    </p:animEffect>
                                  </p:childTnLst>
                                </p:cTn>
                              </p:par>
                            </p:childTnLst>
                          </p:cTn>
                        </p:par>
                        <p:par>
                          <p:cTn id="32" fill="hold">
                            <p:stCondLst>
                              <p:cond delay="7000"/>
                            </p:stCondLst>
                            <p:childTnLst>
                              <p:par>
                                <p:cTn id="33" presetID="21"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1000"/>
                                        <p:tgtEl>
                                          <p:spTgt spid="10"/>
                                        </p:tgtEl>
                                      </p:cBhvr>
                                    </p:animEffect>
                                  </p:childTnLst>
                                </p:cTn>
                              </p:par>
                            </p:childTnLst>
                          </p:cTn>
                        </p:par>
                        <p:par>
                          <p:cTn id="36" fill="hold">
                            <p:stCondLst>
                              <p:cond delay="8000"/>
                            </p:stCondLst>
                            <p:childTnLst>
                              <p:par>
                                <p:cTn id="37" presetID="21"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196752"/>
            <a:ext cx="8424936" cy="2169825"/>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2-İş Hijyeni (</a:t>
            </a:r>
            <a:r>
              <a:rPr lang="en-US" b="1" dirty="0">
                <a:latin typeface="Comic Sans MS" panose="030F0702030302020204" pitchFamily="66" charset="0"/>
              </a:rPr>
              <a:t>Occupational Hygiene</a:t>
            </a:r>
            <a:r>
              <a:rPr lang="tr-TR" b="1" dirty="0">
                <a:latin typeface="Comic Sans MS" panose="030F0702030302020204" pitchFamily="66" charset="0"/>
              </a:rPr>
              <a:t>):</a:t>
            </a:r>
            <a:r>
              <a:rPr lang="tr-TR" dirty="0">
                <a:latin typeface="Comic Sans MS" panose="030F0702030302020204" pitchFamily="66" charset="0"/>
              </a:rPr>
              <a:t> Konunun daha çok teknik ve mühendislik yönlerini incelemektedir. İş yerlerinde bulunan sağlık risklerinin saptanması, ölçümler yapılması, bu risklerin ortadan kaldırılması amacı ile bazı teknik düzenlemeler yapılması gibi konuları kapsar.</a:t>
            </a:r>
          </a:p>
          <a:p>
            <a:pPr algn="just">
              <a:lnSpc>
                <a:spcPct val="150000"/>
              </a:lnSpc>
            </a:pPr>
            <a:endParaRPr lang="tr-TR" dirty="0">
              <a:latin typeface="Comic Sans MS" panose="030F0702030302020204" pitchFamily="66" charset="0"/>
            </a:endParaRPr>
          </a:p>
        </p:txBody>
      </p:sp>
      <p:pic>
        <p:nvPicPr>
          <p:cNvPr id="2050" name="Picture 2" descr="http://guvenisosgb.com.tr/wp-content/uploads/is-hijye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5908712" cy="197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268760"/>
            <a:ext cx="8712968" cy="327782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sağlığı: </a:t>
            </a:r>
            <a:r>
              <a:rPr lang="tr-TR" b="1" dirty="0" smtClean="0">
                <a:latin typeface="Comic Sans MS" panose="030F0702030302020204" pitchFamily="66" charset="0"/>
              </a:rPr>
              <a:t>(</a:t>
            </a:r>
            <a:r>
              <a:rPr lang="en-US" b="1" dirty="0" smtClean="0">
                <a:latin typeface="Comic Sans MS" panose="030F0702030302020204" pitchFamily="66" charset="0"/>
              </a:rPr>
              <a:t>Occupational Health</a:t>
            </a:r>
            <a:r>
              <a:rPr lang="tr-TR" b="1" dirty="0" smtClean="0">
                <a:latin typeface="Comic Sans MS" panose="030F0702030302020204" pitchFamily="66" charset="0"/>
              </a:rPr>
              <a:t>): </a:t>
            </a:r>
            <a:r>
              <a:rPr lang="tr-TR" dirty="0">
                <a:latin typeface="Comic Sans MS" panose="030F0702030302020204" pitchFamily="66" charset="0"/>
              </a:rPr>
              <a:t>İş hekimliği ve iş hijyeni etkinliklerinin her </a:t>
            </a:r>
            <a:r>
              <a:rPr lang="tr-TR" dirty="0" smtClean="0">
                <a:latin typeface="Comic Sans MS" panose="030F0702030302020204" pitchFamily="66" charset="0"/>
              </a:rPr>
              <a:t>ikisini de </a:t>
            </a:r>
            <a:r>
              <a:rPr lang="tr-TR" dirty="0">
                <a:latin typeface="Comic Sans MS" panose="030F0702030302020204" pitchFamily="66" charset="0"/>
              </a:rPr>
              <a:t>kapsayan daha geniş anlamlı bir terimdir. </a:t>
            </a:r>
            <a:endParaRPr lang="tr-TR" dirty="0" smtClean="0">
              <a:latin typeface="Comic Sans MS" panose="030F0702030302020204" pitchFamily="66" charset="0"/>
            </a:endParaRPr>
          </a:p>
          <a:p>
            <a:pPr algn="just">
              <a:lnSpc>
                <a:spcPct val="150000"/>
              </a:lnSpc>
            </a:pPr>
            <a:endParaRPr lang="tr-TR" sz="1200" dirty="0">
              <a:latin typeface="Comic Sans MS" panose="030F0702030302020204" pitchFamily="66" charset="0"/>
            </a:endParaRPr>
          </a:p>
          <a:p>
            <a:pPr algn="just">
              <a:lnSpc>
                <a:spcPct val="150000"/>
              </a:lnSpc>
            </a:pPr>
            <a:r>
              <a:rPr lang="tr-TR" dirty="0">
                <a:latin typeface="Comic Sans MS" panose="030F0702030302020204" pitchFamily="66" charset="0"/>
              </a:rPr>
              <a:t>Uluslararası çalışma örgütü ve dünya sağlığı örgütü uzmanlarının 1950 yılındaki ortak toplantısında iş sağlığının tanımı şu şekilde yapılmıştır. “İş sağlığı, bütün </a:t>
            </a:r>
            <a:r>
              <a:rPr lang="tr-TR" dirty="0" smtClean="0">
                <a:latin typeface="Comic Sans MS" panose="030F0702030302020204" pitchFamily="66" charset="0"/>
              </a:rPr>
              <a:t>mesleklerde </a:t>
            </a:r>
            <a:r>
              <a:rPr lang="tr-TR" dirty="0">
                <a:latin typeface="Comic Sans MS" panose="030F0702030302020204" pitchFamily="66" charset="0"/>
              </a:rPr>
              <a:t>çalışanların bedensel, ruhsal ve sosyal yönden iyilik hallerinin en üstün düzeyde tutulması, sürdürülmesi ve geliştirilmesi </a:t>
            </a:r>
            <a:r>
              <a:rPr lang="tr-TR" dirty="0" smtClean="0">
                <a:latin typeface="Comic Sans MS" panose="030F0702030302020204" pitchFamily="66" charset="0"/>
              </a:rPr>
              <a:t>çalışmalarıdır’’.</a:t>
            </a:r>
            <a:endParaRPr lang="tr-TR" dirty="0">
              <a:latin typeface="Comic Sans MS" panose="030F0702030302020204" pitchFamily="66" charset="0"/>
            </a:endParaRPr>
          </a:p>
          <a:p>
            <a:pPr algn="just">
              <a:lnSpc>
                <a:spcPct val="150000"/>
              </a:lnSpc>
            </a:pPr>
            <a:endParaRPr lang="tr-TR" dirty="0">
              <a:latin typeface="Comic Sans MS" panose="030F0702030302020204" pitchFamily="66" charset="0"/>
            </a:endParaRPr>
          </a:p>
        </p:txBody>
      </p:sp>
      <p:pic>
        <p:nvPicPr>
          <p:cNvPr id="3074" name="Picture 2" descr="http://www.hekimparkosgb.com/upload/hekimparkosgb-makaleler-000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242" y="4653136"/>
            <a:ext cx="3568407" cy="200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08720"/>
            <a:ext cx="8352928" cy="4847674"/>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 VE SAĞLIK İLİŞKİLERİNE </a:t>
            </a:r>
            <a:r>
              <a:rPr lang="tr-TR" b="1" dirty="0" smtClean="0">
                <a:latin typeface="Comic Sans MS" panose="030F0702030302020204" pitchFamily="66" charset="0"/>
              </a:rPr>
              <a:t>YAKLAŞIM</a:t>
            </a:r>
          </a:p>
          <a:p>
            <a:pPr algn="just">
              <a:lnSpc>
                <a:spcPct val="150000"/>
              </a:lnSpc>
            </a:pPr>
            <a:endParaRPr lang="tr-TR" sz="1000" dirty="0">
              <a:latin typeface="Comic Sans MS" panose="030F0702030302020204" pitchFamily="66" charset="0"/>
            </a:endParaRPr>
          </a:p>
          <a:p>
            <a:pPr algn="just">
              <a:lnSpc>
                <a:spcPct val="150000"/>
              </a:lnSpc>
            </a:pPr>
            <a:r>
              <a:rPr lang="tr-TR" dirty="0">
                <a:latin typeface="Comic Sans MS" panose="030F0702030302020204" pitchFamily="66" charset="0"/>
              </a:rPr>
              <a:t>İş ve sağlık arasındaki ilişkilerin varlığı çok eski tarihlerden bilinmektedir. Ancak eski çağlarda iş türleri ve mesleksel riskler çok azdı. Eski çağlarda insanlar hayvancılık ve arıcılık yaparlardı. Daha sonra insanlar toprağa işlemeyi öğrenince tarım çalışmaları da eklendi ancak çalışma hayatı riski yoktu daha sonraki çağlarda taş ocaklarında veya yol ve bina </a:t>
            </a:r>
            <a:r>
              <a:rPr lang="tr-TR" dirty="0" smtClean="0">
                <a:latin typeface="Comic Sans MS" panose="030F0702030302020204" pitchFamily="66" charset="0"/>
              </a:rPr>
              <a:t>yapımı </a:t>
            </a:r>
            <a:r>
              <a:rPr lang="tr-TR" dirty="0">
                <a:latin typeface="Comic Sans MS" panose="030F0702030302020204" pitchFamily="66" charset="0"/>
              </a:rPr>
              <a:t>gibi işlerde çalışmalar başladı. Bu riskli işlerde köleler, suçlular ve esirler çalıştırılırdı. Bu nedenle çalışma koşulları nedeniyle bu kişilerin sağlıklarının bozulması, o tarihlerde fazla ilgi uyandırmamıştır. Özellikle madencilikteki gelişmelere paralel olarak mesleksel riskler artmış ve ortaya çıkan sağlık sorunları toplumda ilgi çekmeye başlamıştır.</a:t>
            </a:r>
          </a:p>
        </p:txBody>
      </p:sp>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80728"/>
            <a:ext cx="8352928" cy="212385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İş sağlığı ile ilgili sorunlara ilk işaret eden bilgin </a:t>
            </a:r>
            <a:r>
              <a:rPr lang="tr-TR" dirty="0" err="1">
                <a:latin typeface="Comic Sans MS" panose="030F0702030302020204" pitchFamily="66" charset="0"/>
              </a:rPr>
              <a:t>G.Agricola’dır</a:t>
            </a:r>
            <a:r>
              <a:rPr lang="tr-TR" dirty="0">
                <a:latin typeface="Comic Sans MS" panose="030F0702030302020204" pitchFamily="66" charset="0"/>
              </a:rPr>
              <a:t>. En büyük gelişmeler </a:t>
            </a:r>
            <a:r>
              <a:rPr lang="tr-TR" dirty="0" err="1">
                <a:latin typeface="Comic Sans MS" panose="030F0702030302020204" pitchFamily="66" charset="0"/>
              </a:rPr>
              <a:t>Bermardina</a:t>
            </a:r>
            <a:r>
              <a:rPr lang="tr-TR" dirty="0">
                <a:latin typeface="Comic Sans MS" panose="030F0702030302020204" pitchFamily="66" charset="0"/>
              </a:rPr>
              <a:t> </a:t>
            </a:r>
            <a:r>
              <a:rPr lang="tr-TR" dirty="0" err="1">
                <a:latin typeface="Comic Sans MS" panose="030F0702030302020204" pitchFamily="66" charset="0"/>
              </a:rPr>
              <a:t>Ramazzini</a:t>
            </a:r>
            <a:r>
              <a:rPr lang="tr-TR" dirty="0">
                <a:latin typeface="Comic Sans MS" panose="030F0702030302020204" pitchFamily="66" charset="0"/>
              </a:rPr>
              <a:t> tarafından yapılmıştır. İş sağlığı konularına olan önemli katkılarından dolayı </a:t>
            </a:r>
            <a:r>
              <a:rPr lang="tr-TR" dirty="0" err="1">
                <a:latin typeface="Comic Sans MS" panose="030F0702030302020204" pitchFamily="66" charset="0"/>
              </a:rPr>
              <a:t>Ramazzini</a:t>
            </a:r>
            <a:r>
              <a:rPr lang="tr-TR" dirty="0">
                <a:latin typeface="Comic Sans MS" panose="030F0702030302020204" pitchFamily="66" charset="0"/>
              </a:rPr>
              <a:t> bütün dünyada iş sağlığını koruyucusu olarak tanınmaktadır.</a:t>
            </a:r>
          </a:p>
          <a:p>
            <a:pPr algn="just">
              <a:lnSpc>
                <a:spcPct val="150000"/>
              </a:lnSpc>
            </a:pPr>
            <a:endParaRPr lang="tr-TR" dirty="0">
              <a:latin typeface="Comic Sans MS" panose="030F0702030302020204" pitchFamily="66" charset="0"/>
            </a:endParaRPr>
          </a:p>
        </p:txBody>
      </p:sp>
      <p:pic>
        <p:nvPicPr>
          <p:cNvPr id="4098" name="Picture 2" descr="http://www.eforosgb.com/wp-content/uploads/2013/07/is_guv_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849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2359</Words>
  <Application>Microsoft Office PowerPoint</Application>
  <PresentationFormat>Ekran Gösterisi (4:3)</PresentationFormat>
  <Paragraphs>221</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ASUS-PC</dc:creator>
  <cp:lastModifiedBy>Omur GOKKUS</cp:lastModifiedBy>
  <cp:revision>67</cp:revision>
  <dcterms:created xsi:type="dcterms:W3CDTF">2015-11-23T07:56:06Z</dcterms:created>
  <dcterms:modified xsi:type="dcterms:W3CDTF">2016-09-26T13:07:18Z</dcterms:modified>
</cp:coreProperties>
</file>