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6A8B1-DAFF-4B66-9B5E-DE419C746327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DD9BD-F8DF-433E-BC5A-2EF5E3BA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6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6C43F6-9C54-46BE-8CAD-000CDF5B3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1EC38EE-8A0B-4D41-AF0A-564C4B21D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6CAA59-DC0A-4EC7-9E37-14EB3B32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3674-E6A7-44BB-8BBE-7451177A7772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1A9A46-E6A1-4E05-8512-98FB86A0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BB59D0-3A4E-48A8-8157-C9C884BA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4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61CF7A-5B5B-4F49-BE1E-8ABE1DCD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3E64BC0-F1ED-4AB0-B40A-DDAC2D1BD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0A51D9-A4D5-4DE3-8206-02387E86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128A7-1A8F-4419-9635-2803B717485C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FB2A9C-BB6B-4698-9439-699BDC8C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D873B9-7E22-43D7-9E9B-36F6F4F8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4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D75CBEC-92FF-4F28-8E35-E89316A5A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B5B646D-E60E-4F31-9A85-BEBF3FAF7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FE12A6-26ED-4A26-AC62-30D631BD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D069-DF64-48F9-87D4-BD3477E8E829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DCF247-E868-48FA-A854-015BE7E0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AF92C3-ACF4-4B96-9CA0-7C1539577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259612-4263-44ED-A6C7-1C024C691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48CD0F-7AF2-49CF-802C-11239AD4C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36FCE7-9B76-41AC-9D15-3C13F2BCE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A575-C972-4D62-AAF6-490B02363F53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70268D-179F-4180-A2BE-B16F5291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4FC9DE-DA23-4AD9-B305-750F93D1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EE3FFE-71C3-437E-8A83-F4CD8B98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D32133-60A4-483B-A205-0C5AFBD42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98EA95-9300-40C1-9EAE-B93C17EFC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DA77-35CF-4B3E-B5D3-9A42DF14004A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B4D373-C480-4B4C-A022-D2224D85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6C3F54-3DB5-40DC-AB2B-9A2ACC6B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2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964AA-AD91-4151-859C-9F49C590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E32F24-F0B1-446B-9405-3EA3FD60B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8A85F08-9743-4191-B37E-C6AD664EB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70862D4-FB10-452C-AAC6-D25159BEA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3DEF-F798-4DFD-AFF6-68DD9EA9EDDE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287E91-C9E1-4801-A5AE-C2E104135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CFE4CB-E271-406A-AFBB-F29606E5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5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CD11DE-B196-4BB4-BC3B-1063FB85F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9DD1B5F-2A65-4AC6-A582-C43EA87AC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7E2007B-44AF-4005-9F88-C09A9FADC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55B3511-AFBF-410C-BBB1-428B313C7F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9057BC-FAD2-4A29-8D9F-819DEDC1A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C03A7B9-390A-40E7-BA45-0BC1DFD4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50C3-E10E-49FF-901E-1B1754F310E1}" type="datetime1">
              <a:rPr lang="en-US" smtClean="0"/>
              <a:t>10/14/2019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F329502-A074-419C-A6B4-DB889AF0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8531718-CE67-49CB-BE0A-063F4CA6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4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53729B-3650-4B4F-BB9A-4C2BCA38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D46E768-ABA3-456B-A20C-6F15D71A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3CDE-C927-4E2D-B4D6-C1508BA560B8}" type="datetime1">
              <a:rPr lang="en-US" smtClean="0"/>
              <a:t>10/14/2019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149A249-C50B-4051-AA01-0AEE4795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0A40F7B-0E66-474E-8013-ACBA1D6C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FA04596-5CCA-43EA-87B1-CC9F3D0C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A3C9-FC68-47C0-9EDD-8BE13A503F39}" type="datetime1">
              <a:rPr lang="en-US" smtClean="0"/>
              <a:t>10/14/2019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76C64C3-0B3A-4E73-BE39-71D1915C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3400141-696B-4B8A-9D6E-4343AA16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2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D25DFB-176A-4844-AD7E-97C836909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B76FA2-8DE0-43FE-A439-491BE3EE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8B8F874-56BB-4818-B3A1-E5D8B2265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E537B3-39FF-4DEA-8962-FBC002C1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DD4A-C100-4B4C-BB07-59FA54EED39E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D60CEA-8795-42A9-9C53-EAD91824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A67C63-5A2B-4533-BAED-4AA62B9D8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4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84452-7AF4-4E9C-AF9E-9D784DEA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8C80510-D904-486F-9CDA-8E5CB06D2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1A9AA14-8BAD-40B9-A616-59D21E9EC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7F66CFB-E370-47BC-954D-87B640F8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257F-71EA-4D2C-8479-6D833C35DE59}" type="datetime1">
              <a:rPr lang="en-US" smtClean="0"/>
              <a:t>10/14/2019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20E4DFC-64B5-46F2-9EEA-A8A351BB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2FEE712-0A22-4B4C-98FF-7F86D04A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5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D95DF36-3E85-43A3-972B-F8DE27E8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B3B9A92-0C00-4074-A0FE-C71619217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03623D-F178-4EBC-9B25-09CF1E86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49DE-1472-4445-9A23-282B7715049D}" type="datetime1">
              <a:rPr lang="en-US" smtClean="0"/>
              <a:t>10/14/2019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3C0465-EF13-41FB-BC02-030708245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0FAFB3-50DF-4DF3-83E9-A5FAE1A1F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896F-4B65-4F69-8506-68D7B5D1C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1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EB2C7E59-B029-4820-BADF-6255664A5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Derya Aksu Demirezen</a:t>
            </a:r>
          </a:p>
          <a:p>
            <a:r>
              <a:rPr lang="tr-TR" dirty="0"/>
              <a:t>dademirezen@gmail.com</a:t>
            </a:r>
          </a:p>
          <a:p>
            <a:endParaRPr lang="tr-TR" dirty="0"/>
          </a:p>
          <a:p>
            <a:r>
              <a:rPr lang="tr-TR" dirty="0"/>
              <a:t>ÇEM 629  Zirai Atıksuların Yönetimi ve Kontrolü</a:t>
            </a:r>
          </a:p>
          <a:p>
            <a:r>
              <a:rPr lang="tr-TR" dirty="0"/>
              <a:t>2019 – 2020 Güz Dönemi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E418A8A-A9B0-4A3A-80E5-F5A8E8732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49"/>
            <a:ext cx="1487129" cy="1487129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C294EA7-902C-47F7-8921-2413F8D8C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12143"/>
            <a:ext cx="9220200" cy="3390900"/>
          </a:xfrm>
          <a:prstGeom prst="rect">
            <a:avLst/>
          </a:prstGeom>
        </p:spPr>
      </p:pic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44BC33F-A532-4C7B-87E2-FB088BA7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1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6643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tr-TR" sz="2000" dirty="0">
                <a:solidFill>
                  <a:srgbClr val="FF0000"/>
                </a:solidFill>
              </a:rPr>
              <a:t>Yapay Sulak Alanlarının Pestisit Giderimindeki Verimi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10</a:t>
            </a:fld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4001ABB-E1AE-407D-A104-BD5EF739E4A1}"/>
              </a:ext>
            </a:extLst>
          </p:cNvPr>
          <p:cNvSpPr txBox="1"/>
          <p:nvPr/>
        </p:nvSpPr>
        <p:spPr>
          <a:xfrm>
            <a:off x="1005954" y="1793716"/>
            <a:ext cx="9966846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dirty="0"/>
              <a:t>Topraktaki </a:t>
            </a:r>
            <a:r>
              <a:rPr lang="tr-TR" b="1" dirty="0"/>
              <a:t>oksijen miktarı ile giderim verimi </a:t>
            </a:r>
            <a:r>
              <a:rPr lang="tr-TR" dirty="0"/>
              <a:t>arasında açık bir ilişki ortaya konulamamıştır.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8130F3E-45FB-42BD-96F1-BBD116DC2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5" y="2600777"/>
            <a:ext cx="5345411" cy="348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28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6643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dirty="0">
                <a:solidFill>
                  <a:srgbClr val="FF0000"/>
                </a:solidFill>
              </a:rPr>
              <a:t>Yapay Sulak Alanlarının Pestisit Gideriminde Bitkilerin Etkisi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11</a:t>
            </a:fld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4001ABB-E1AE-407D-A104-BD5EF739E4A1}"/>
              </a:ext>
            </a:extLst>
          </p:cNvPr>
          <p:cNvSpPr txBox="1"/>
          <p:nvPr/>
        </p:nvSpPr>
        <p:spPr>
          <a:xfrm>
            <a:off x="1005954" y="1793716"/>
            <a:ext cx="10515600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Az </a:t>
            </a:r>
            <a:r>
              <a:rPr lang="tr-TR" b="1" dirty="0" err="1"/>
              <a:t>hidrofobik</a:t>
            </a:r>
            <a:r>
              <a:rPr lang="tr-TR" b="1" dirty="0"/>
              <a:t> ve çok çözünen pestisitler </a:t>
            </a:r>
            <a:r>
              <a:rPr lang="tr-TR" dirty="0"/>
              <a:t>bitki dokusunda toplanıp taşınabiliyor ( </a:t>
            </a:r>
            <a:r>
              <a:rPr lang="tr-TR" dirty="0" err="1"/>
              <a:t>Phragmites</a:t>
            </a:r>
            <a:r>
              <a:rPr lang="tr-TR" dirty="0"/>
              <a:t> </a:t>
            </a:r>
            <a:r>
              <a:rPr lang="tr-TR" dirty="0" err="1"/>
              <a:t>australis</a:t>
            </a:r>
            <a:r>
              <a:rPr lang="tr-TR" dirty="0"/>
              <a:t>, </a:t>
            </a:r>
            <a:r>
              <a:rPr lang="tr-TR" dirty="0" err="1"/>
              <a:t>Typha</a:t>
            </a:r>
            <a:r>
              <a:rPr lang="tr-TR" dirty="0"/>
              <a:t> sp. ve </a:t>
            </a:r>
            <a:r>
              <a:rPr lang="tr-TR" dirty="0" err="1"/>
              <a:t>Ceratophyllum</a:t>
            </a:r>
            <a:r>
              <a:rPr lang="tr-TR" dirty="0"/>
              <a:t> </a:t>
            </a:r>
            <a:r>
              <a:rPr lang="tr-TR" dirty="0" err="1"/>
              <a:t>demersum</a:t>
            </a:r>
            <a:r>
              <a:rPr lang="tr-TR" dirty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Bitki &amp; Toprak İlişkisi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tr-TR" dirty="0"/>
              <a:t>Bitkili ortam : % 100 Zararlı bitki ilacı (</a:t>
            </a:r>
            <a:r>
              <a:rPr lang="tr-TR" dirty="0" err="1"/>
              <a:t>mevinphos</a:t>
            </a:r>
            <a:r>
              <a:rPr lang="tr-TR" dirty="0"/>
              <a:t> ) giderimi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tr-TR" dirty="0"/>
              <a:t>Bitkisiz topraksız  ortam  : % </a:t>
            </a:r>
            <a:r>
              <a:rPr lang="en-US" dirty="0"/>
              <a:t>2</a:t>
            </a:r>
            <a:r>
              <a:rPr lang="tr-TR" dirty="0"/>
              <a:t>6 Zararlı bitki ilacı (</a:t>
            </a:r>
            <a:r>
              <a:rPr lang="tr-TR" dirty="0" err="1"/>
              <a:t>mevinphos</a:t>
            </a:r>
            <a:r>
              <a:rPr lang="tr-TR" dirty="0"/>
              <a:t> ) giderim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tr-TR" dirty="0"/>
              <a:t>Bitkisiz topraklı ortam  : %</a:t>
            </a:r>
            <a:r>
              <a:rPr lang="en-US" dirty="0"/>
              <a:t> 94</a:t>
            </a:r>
            <a:r>
              <a:rPr lang="tr-TR" dirty="0"/>
              <a:t> Zararlı bitki ilacı (</a:t>
            </a:r>
            <a:r>
              <a:rPr lang="tr-TR" dirty="0" err="1"/>
              <a:t>mevinphos</a:t>
            </a:r>
            <a:r>
              <a:rPr lang="tr-TR" dirty="0"/>
              <a:t> ) giderim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b="1" dirty="0"/>
              <a:t>HF CW </a:t>
            </a:r>
            <a:r>
              <a:rPr lang="tr-TR" b="1" dirty="0"/>
              <a:t>ve </a:t>
            </a:r>
            <a:r>
              <a:rPr lang="en-US" b="1" dirty="0" err="1"/>
              <a:t>Scirpus</a:t>
            </a:r>
            <a:r>
              <a:rPr lang="en-US" b="1" dirty="0"/>
              <a:t> </a:t>
            </a:r>
            <a:r>
              <a:rPr lang="en-US" b="1" dirty="0" err="1"/>
              <a:t>validus</a:t>
            </a:r>
            <a:r>
              <a:rPr lang="en-US" dirty="0"/>
              <a:t> </a:t>
            </a:r>
            <a:r>
              <a:rPr lang="tr-TR" dirty="0"/>
              <a:t> : % 62 </a:t>
            </a:r>
            <a:r>
              <a:rPr lang="en-US" dirty="0"/>
              <a:t>metolachlor</a:t>
            </a:r>
            <a:r>
              <a:rPr lang="tr-TR" dirty="0"/>
              <a:t> giderimi yaparken aynı düzenek ile </a:t>
            </a:r>
            <a:r>
              <a:rPr lang="tr-TR" b="1" dirty="0"/>
              <a:t>bitkisiz %34 </a:t>
            </a:r>
            <a:r>
              <a:rPr lang="tr-TR" dirty="0"/>
              <a:t>giderim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dirty="0" err="1"/>
              <a:t>Sulakalan</a:t>
            </a:r>
            <a:r>
              <a:rPr lang="en-US" dirty="0"/>
              <a:t> </a:t>
            </a:r>
            <a:r>
              <a:rPr lang="tr-TR" dirty="0"/>
              <a:t>bitkileri ile beraber MCPA giderimi bitkisiz olana göre % 28 daha fazla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Bitkilerde biriken tarım ilacı çok değişken : </a:t>
            </a:r>
            <a:r>
              <a:rPr lang="tr-TR" dirty="0"/>
              <a:t>ölçülen </a:t>
            </a:r>
            <a:r>
              <a:rPr lang="en-US" dirty="0"/>
              <a:t>metolachlor</a:t>
            </a:r>
            <a:r>
              <a:rPr lang="tr-TR" dirty="0"/>
              <a:t>’un %10</a:t>
            </a:r>
            <a:r>
              <a:rPr lang="en-US" dirty="0"/>
              <a:t>,</a:t>
            </a:r>
            <a:r>
              <a:rPr lang="tr-TR" dirty="0"/>
              <a:t> </a:t>
            </a:r>
            <a:r>
              <a:rPr lang="en-US" dirty="0"/>
              <a:t>chlorpyrifos</a:t>
            </a:r>
            <a:r>
              <a:rPr lang="tr-TR" dirty="0"/>
              <a:t>’un %25 i, </a:t>
            </a:r>
            <a:r>
              <a:rPr lang="en-US" dirty="0"/>
              <a:t>of λ-cyhalothrin</a:t>
            </a:r>
            <a:r>
              <a:rPr lang="tr-TR" dirty="0"/>
              <a:t>’in </a:t>
            </a:r>
            <a:r>
              <a:rPr lang="en-US" dirty="0"/>
              <a:t> 49% </a:t>
            </a:r>
            <a:r>
              <a:rPr lang="tr-TR" dirty="0"/>
              <a:t>ve </a:t>
            </a:r>
            <a:r>
              <a:rPr lang="en-US" dirty="0"/>
              <a:t>cyfluthrin</a:t>
            </a:r>
            <a:r>
              <a:rPr lang="tr-TR" dirty="0"/>
              <a:t> %76 </a:t>
            </a:r>
            <a:r>
              <a:rPr lang="tr-TR" dirty="0" err="1"/>
              <a:t>sı</a:t>
            </a:r>
            <a:r>
              <a:rPr lang="tr-TR" dirty="0"/>
              <a:t> bitki kaynaklıdır (Mississippi CW, USA)</a:t>
            </a:r>
            <a:endParaRPr lang="en-US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dirty="0" err="1"/>
              <a:t>Bitikilerdeki</a:t>
            </a:r>
            <a:r>
              <a:rPr lang="tr-TR" dirty="0"/>
              <a:t> pestisit konsantrasyonu bitkinin pestisit ile kontağından hemen sonra artıyor ve sonra ya stabil kalıyor ya da azalıyor</a:t>
            </a:r>
          </a:p>
        </p:txBody>
      </p:sp>
    </p:spTree>
    <p:extLst>
      <p:ext uri="{BB962C8B-B14F-4D97-AF65-F5344CB8AC3E}">
        <p14:creationId xmlns:p14="http://schemas.microsoft.com/office/powerpoint/2010/main" val="329977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SONUÇ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12</a:t>
            </a:fld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4001ABB-E1AE-407D-A104-BD5EF739E4A1}"/>
              </a:ext>
            </a:extLst>
          </p:cNvPr>
          <p:cNvSpPr txBox="1"/>
          <p:nvPr/>
        </p:nvSpPr>
        <p:spPr>
          <a:xfrm>
            <a:off x="838200" y="1007166"/>
            <a:ext cx="10515600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Yapay sulakları :  </a:t>
            </a:r>
            <a:r>
              <a:rPr lang="tr-TR" dirty="0"/>
              <a:t>noktasal kaynaklı olmayan tarımsal akış özellikli pestisit gideriminde en iyi uygulama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Serbest su yüzeyli sulak alan </a:t>
            </a:r>
            <a:r>
              <a:rPr lang="tr-TR" dirty="0"/>
              <a:t>öncelikli olarak kullanılan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 err="1"/>
              <a:t>Hibrid</a:t>
            </a:r>
            <a:r>
              <a:rPr lang="tr-TR" b="1" dirty="0"/>
              <a:t> Yapay Sulak alanları : </a:t>
            </a:r>
            <a:r>
              <a:rPr lang="tr-TR" dirty="0"/>
              <a:t>Hem aerobik hem de anaerobik prosesler bulunur ve verimli çözüm sağlar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Verim : </a:t>
            </a:r>
            <a:r>
              <a:rPr lang="tr-TR" dirty="0"/>
              <a:t>Yapılan</a:t>
            </a:r>
            <a:r>
              <a:rPr lang="tr-TR" b="1" dirty="0"/>
              <a:t> </a:t>
            </a:r>
            <a:r>
              <a:rPr lang="tr-TR" dirty="0"/>
              <a:t>çalışmalar pestisit gideriminde etki verim sağlandığını ama elde edilen verimin geniş ölçüde değiştiğini ortaya koymuştur. Bunun sebebi pestisit ve de kurulan sistem ile ilgilidir.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Proses Etkisi : </a:t>
            </a:r>
            <a:r>
              <a:rPr lang="tr-TR" dirty="0"/>
              <a:t>Pestisit gideriminde hidroliz, fotoliz, çöktürme, adsorpsiyon, mikrobiyal degradasyon, bitki alımı</a:t>
            </a:r>
            <a:r>
              <a:rPr lang="en-US" dirty="0"/>
              <a:t> </a:t>
            </a:r>
            <a:r>
              <a:rPr lang="tr-TR" dirty="0"/>
              <a:t>gibi birçok proses yerel koşullara göre bağlı olarak gelişir. En önemli olanı tek bir prosesi seçmek mümkün değildir. Fakat bitkinin varlığı pestisit gideriminde önemli bir etkiye sahiptir.</a:t>
            </a:r>
            <a:r>
              <a:rPr lang="en-US" dirty="0"/>
              <a:t> </a:t>
            </a:r>
            <a:endParaRPr lang="tr-TR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Pestisit Giderimi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tr-TR" dirty="0"/>
              <a:t>Yüksek Giderim : </a:t>
            </a:r>
            <a:r>
              <a:rPr lang="en-US" dirty="0"/>
              <a:t>organochlorine, </a:t>
            </a:r>
            <a:r>
              <a:rPr lang="en-US" dirty="0" err="1"/>
              <a:t>strobilurin</a:t>
            </a:r>
            <a:r>
              <a:rPr lang="en-US" dirty="0"/>
              <a:t>/</a:t>
            </a:r>
            <a:r>
              <a:rPr lang="en-US" dirty="0" err="1"/>
              <a:t>strobin</a:t>
            </a:r>
            <a:r>
              <a:rPr lang="en-US" dirty="0"/>
              <a:t>, </a:t>
            </a:r>
            <a:r>
              <a:rPr lang="en-US" dirty="0" err="1"/>
              <a:t>organosphosphate</a:t>
            </a:r>
            <a:r>
              <a:rPr lang="tr-TR" dirty="0"/>
              <a:t>,</a:t>
            </a:r>
            <a:r>
              <a:rPr lang="en-US" dirty="0"/>
              <a:t> pyrethroid</a:t>
            </a:r>
            <a:r>
              <a:rPr lang="tr-TR" dirty="0"/>
              <a:t> grupları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tr-TR" dirty="0"/>
              <a:t>Düşük Giderim : </a:t>
            </a:r>
            <a:r>
              <a:rPr lang="en-US" dirty="0" err="1"/>
              <a:t>triazinone</a:t>
            </a:r>
            <a:r>
              <a:rPr lang="en-US" dirty="0"/>
              <a:t>, </a:t>
            </a:r>
            <a:r>
              <a:rPr lang="en-US" dirty="0" err="1"/>
              <a:t>aryloxyalkanoic</a:t>
            </a:r>
            <a:r>
              <a:rPr lang="en-US" dirty="0"/>
              <a:t> acid and urea </a:t>
            </a:r>
            <a:r>
              <a:rPr lang="tr-TR" dirty="0"/>
              <a:t>grupları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Giderim Verim Artışı : </a:t>
            </a:r>
            <a:r>
              <a:rPr lang="tr-TR" dirty="0"/>
              <a:t>KOC değer artışı ile artıyor ama çok güçlü bir ilişki yok</a:t>
            </a:r>
          </a:p>
        </p:txBody>
      </p:sp>
    </p:spTree>
    <p:extLst>
      <p:ext uri="{BB962C8B-B14F-4D97-AF65-F5344CB8AC3E}">
        <p14:creationId xmlns:p14="http://schemas.microsoft.com/office/powerpoint/2010/main" val="84069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C6B2A1-8726-4576-B4E8-02B39C11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ÖZET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AD52E1-D4CD-4766-88E4-C90DE3A1A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tr-TR" b="1" dirty="0"/>
              <a:t>Tarım ilaçları (Pestisit) : </a:t>
            </a:r>
            <a:r>
              <a:rPr lang="tr-TR" dirty="0"/>
              <a:t>Sucul canlılar için tehdit</a:t>
            </a:r>
          </a:p>
          <a:p>
            <a:pPr>
              <a:lnSpc>
                <a:spcPct val="120000"/>
              </a:lnSpc>
            </a:pPr>
            <a:r>
              <a:rPr lang="tr-TR" b="1" dirty="0"/>
              <a:t>Sucul Alanlarına Pestisit Giriş Şekli : </a:t>
            </a:r>
            <a:r>
              <a:rPr lang="tr-TR" dirty="0"/>
              <a:t>yayılarak yada noktasal olarak karışarak girer</a:t>
            </a:r>
          </a:p>
          <a:p>
            <a:pPr>
              <a:lnSpc>
                <a:spcPct val="120000"/>
              </a:lnSpc>
            </a:pPr>
            <a:r>
              <a:rPr lang="tr-TR" b="1" dirty="0"/>
              <a:t>Yayılarak kirlilik : </a:t>
            </a:r>
            <a:r>
              <a:rPr lang="tr-TR" dirty="0"/>
              <a:t>Tarımsal akış ve drenaj, erozyon, sızıntı şeklinde</a:t>
            </a:r>
          </a:p>
          <a:p>
            <a:pPr>
              <a:lnSpc>
                <a:spcPct val="120000"/>
              </a:lnSpc>
            </a:pPr>
            <a:r>
              <a:rPr lang="tr-TR" b="1" dirty="0"/>
              <a:t>Pestisitlerin yayılmaması için kullanılan yöntemler : </a:t>
            </a:r>
            <a:r>
              <a:rPr lang="tr-TR" dirty="0"/>
              <a:t>yapay sulak alanlar, nehir kenarı tampon bölgesi, </a:t>
            </a:r>
            <a:r>
              <a:rPr lang="tr-TR" dirty="0" err="1"/>
              <a:t>vejetatif</a:t>
            </a:r>
            <a:r>
              <a:rPr lang="tr-TR" dirty="0"/>
              <a:t> hendekler </a:t>
            </a:r>
            <a:r>
              <a:rPr lang="tr-TR" dirty="0" err="1"/>
              <a:t>vb</a:t>
            </a:r>
            <a:endParaRPr lang="tr-TR" dirty="0"/>
          </a:p>
          <a:p>
            <a:pPr>
              <a:lnSpc>
                <a:spcPct val="120000"/>
              </a:lnSpc>
            </a:pPr>
            <a:r>
              <a:rPr lang="tr-TR" dirty="0"/>
              <a:t>1970 yılı itibari ile sulak alan bitkileri pestisit giderimi için kullanımı</a:t>
            </a:r>
          </a:p>
          <a:p>
            <a:pPr>
              <a:lnSpc>
                <a:spcPct val="120000"/>
              </a:lnSpc>
            </a:pPr>
            <a:r>
              <a:rPr lang="tr-TR" b="1" dirty="0"/>
              <a:t>Serbest su yüzeyli  sulak alanlar</a:t>
            </a:r>
            <a:r>
              <a:rPr lang="tr-TR" dirty="0"/>
              <a:t> en çok kullanılan ve pestisit giderimi ise çok değişken</a:t>
            </a:r>
          </a:p>
          <a:p>
            <a:pPr>
              <a:lnSpc>
                <a:spcPct val="120000"/>
              </a:lnSpc>
            </a:pPr>
            <a:r>
              <a:rPr lang="tr-TR" b="1" dirty="0"/>
              <a:t>En çok giderilen pestisitler : </a:t>
            </a:r>
            <a:r>
              <a:rPr lang="en-US" dirty="0"/>
              <a:t>organochlorine,</a:t>
            </a:r>
            <a:r>
              <a:rPr lang="tr-TR" dirty="0"/>
              <a:t> </a:t>
            </a:r>
            <a:r>
              <a:rPr lang="en-US" dirty="0" err="1"/>
              <a:t>strobilurin</a:t>
            </a:r>
            <a:r>
              <a:rPr lang="en-US" dirty="0"/>
              <a:t>/</a:t>
            </a:r>
            <a:r>
              <a:rPr lang="en-US" dirty="0" err="1"/>
              <a:t>strobin</a:t>
            </a:r>
            <a:r>
              <a:rPr lang="en-US" dirty="0"/>
              <a:t>, </a:t>
            </a:r>
            <a:r>
              <a:rPr lang="en-US" dirty="0" err="1"/>
              <a:t>organosphosphate</a:t>
            </a:r>
            <a:r>
              <a:rPr lang="en-US" dirty="0"/>
              <a:t> </a:t>
            </a:r>
            <a:r>
              <a:rPr lang="tr-TR" dirty="0"/>
              <a:t>ve</a:t>
            </a:r>
            <a:r>
              <a:rPr lang="en-US" dirty="0"/>
              <a:t> pyrethroid gr</a:t>
            </a:r>
            <a:r>
              <a:rPr lang="tr-TR" dirty="0" err="1"/>
              <a:t>ubu</a:t>
            </a:r>
            <a:endParaRPr lang="tr-TR" dirty="0"/>
          </a:p>
          <a:p>
            <a:pPr>
              <a:lnSpc>
                <a:spcPct val="120000"/>
              </a:lnSpc>
            </a:pPr>
            <a:r>
              <a:rPr lang="tr-TR" b="1" dirty="0"/>
              <a:t>En az giderilen pestisitler : </a:t>
            </a:r>
            <a:r>
              <a:rPr lang="en-US" dirty="0" err="1"/>
              <a:t>triazinone</a:t>
            </a:r>
            <a:r>
              <a:rPr lang="en-US" dirty="0"/>
              <a:t>, </a:t>
            </a:r>
            <a:r>
              <a:rPr lang="en-US" dirty="0" err="1"/>
              <a:t>aryloxyalkanoic</a:t>
            </a:r>
            <a:r>
              <a:rPr lang="en-US" dirty="0"/>
              <a:t> acid and urea gr</a:t>
            </a:r>
            <a:r>
              <a:rPr lang="tr-TR" dirty="0" err="1"/>
              <a:t>ubu</a:t>
            </a:r>
            <a:endParaRPr lang="tr-TR" dirty="0"/>
          </a:p>
          <a:p>
            <a:pPr>
              <a:lnSpc>
                <a:spcPct val="120000"/>
              </a:lnSpc>
            </a:pPr>
            <a:r>
              <a:rPr lang="tr-TR" dirty="0"/>
              <a:t>47 yapay sulak alan ve 87 pestisit incelemesi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5036044-692C-48B4-9304-1E3F6C53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1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6C8DF3-90A5-4E81-8B61-8BA38D73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r>
              <a:rPr lang="tr-TR" b="1" dirty="0"/>
              <a:t>GİRİŞ</a:t>
            </a:r>
            <a:endParaRPr lang="en-US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23274-EF21-4A36-8A2D-E31426E4D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6659"/>
            <a:ext cx="11353800" cy="5379691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sz="2000" b="1" dirty="0">
                <a:solidFill>
                  <a:srgbClr val="FF0000"/>
                </a:solidFill>
              </a:rPr>
              <a:t>Pestisit Kirlilik Şekilleri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000" b="1" dirty="0"/>
              <a:t> Yayılarak Kirlilik </a:t>
            </a:r>
          </a:p>
          <a:p>
            <a:pPr lvl="1">
              <a:lnSpc>
                <a:spcPct val="100000"/>
              </a:lnSpc>
            </a:pPr>
            <a:r>
              <a:rPr lang="tr-TR" sz="1600" b="1" dirty="0"/>
              <a:t>Yüzeysel Akış ve Erozyon</a:t>
            </a:r>
          </a:p>
          <a:p>
            <a:pPr lvl="2">
              <a:lnSpc>
                <a:spcPct val="100000"/>
              </a:lnSpc>
            </a:pPr>
            <a:r>
              <a:rPr lang="tr-TR" sz="1600" dirty="0"/>
              <a:t>Pestisitler çözünmüş yada partikül formda tarım arazisinin eğimine bağlı olarak taşınır</a:t>
            </a:r>
          </a:p>
          <a:p>
            <a:pPr lvl="2">
              <a:lnSpc>
                <a:spcPct val="100000"/>
              </a:lnSpc>
            </a:pPr>
            <a:r>
              <a:rPr lang="tr-TR" sz="1600" dirty="0"/>
              <a:t>Ekilebilir tüm tarım alanlarında yüzeysel akış vardır</a:t>
            </a:r>
          </a:p>
          <a:p>
            <a:pPr lvl="2">
              <a:lnSpc>
                <a:spcPct val="100000"/>
              </a:lnSpc>
            </a:pPr>
            <a:r>
              <a:rPr lang="tr-TR" sz="1600" dirty="0"/>
              <a:t>Yabani ot öldürücü ilaçların ortalama koşullar altında % 0.1 – 1 oranı kayıp olur</a:t>
            </a:r>
          </a:p>
          <a:p>
            <a:pPr lvl="2">
              <a:lnSpc>
                <a:spcPct val="100000"/>
              </a:lnSpc>
            </a:pPr>
            <a:r>
              <a:rPr lang="tr-TR" sz="1600" dirty="0"/>
              <a:t>Yüksek sorpsiyon özelliğindeki yabani ot öldürücülerinin ise % 5 i erozyon ile kayıp olur</a:t>
            </a:r>
            <a:endParaRPr lang="tr-TR" sz="16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b="1" dirty="0"/>
              <a:t>Rüzgar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dirty="0"/>
              <a:t>Tarım ilaçları spreyleme yöntemi ile uygulandığı için küçük parçacıklar rüzgar ile dağılır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b="1" dirty="0"/>
              <a:t>Sızıntı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dirty="0"/>
              <a:t>Toprakta dikey olarak süzülerek yer altı suyuna karışırlar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dirty="0"/>
              <a:t>Yağış ise süzülmeye en çok etki eden faktördür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b="1" dirty="0"/>
              <a:t>Düzensiz Akış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dirty="0"/>
              <a:t>Tarım ilaçlarının yüzey sularına akışı toprak tipi ve yapısı, pestisit fizikokimyasal özelliği, pestisit uygulama hızı ve mevsimi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b="1" dirty="0"/>
              <a:t>Atmosfer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tr-TR" sz="2000" b="1" dirty="0"/>
              <a:t> Noktasal Kirlilik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tr-TR" sz="1600" dirty="0"/>
              <a:t>Çiftlikler, depolama alanları</a:t>
            </a:r>
            <a:endParaRPr lang="tr-TR" sz="16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600" b="1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600" b="1" dirty="0"/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tr-TR" sz="1600" dirty="0"/>
          </a:p>
          <a:p>
            <a:pPr>
              <a:lnSpc>
                <a:spcPct val="100000"/>
              </a:lnSpc>
            </a:pPr>
            <a:endParaRPr lang="tr-TR" sz="16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FCE8639-1C90-4198-A54B-BDFC829A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9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sz="2000" b="1" dirty="0">
                <a:solidFill>
                  <a:srgbClr val="FF0000"/>
                </a:solidFill>
              </a:rPr>
              <a:t>Sucul Alanlara Pestisit Girişinin Engellenmesi </a:t>
            </a:r>
            <a:endParaRPr lang="tr-TR" sz="2000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edge-of-field </a:t>
            </a:r>
            <a:r>
              <a:rPr lang="tr-TR" sz="1800" dirty="0"/>
              <a:t> (araziyi çevirmek)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Yoğun ve kısa bitkilerden dikilerek erozyon engellenmesi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Yüzey suyunun hızının azaltılması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riparian buffer strips</a:t>
            </a:r>
            <a:r>
              <a:rPr lang="tr-TR" sz="1800" dirty="0"/>
              <a:t>  (nehir öncesi tampon)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Yüzeysel akış için kullanılıyor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Özellikle </a:t>
            </a:r>
            <a:r>
              <a:rPr lang="tr-TR" sz="1800" dirty="0" err="1"/>
              <a:t>nehire</a:t>
            </a:r>
            <a:r>
              <a:rPr lang="tr-TR" sz="1800" dirty="0"/>
              <a:t> yoğun pestisit karışımı engelleniyor</a:t>
            </a:r>
            <a:endParaRPr lang="en-US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vegetated ditches</a:t>
            </a:r>
            <a:r>
              <a:rPr lang="tr-TR" sz="1800" dirty="0"/>
              <a:t> (vejetasyon hendekleri)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Bir çeşit ottan oluşan bariyer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constructed wetlands</a:t>
            </a:r>
            <a:r>
              <a:rPr lang="tr-TR" sz="1800" dirty="0"/>
              <a:t> (yapay sulak alanları)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Doğal sulak alanların simule edildi yerler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Fiziksel ve biyokimyasal prosesler ile giderim yapılıyor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6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tr-TR" sz="2000" dirty="0">
                <a:solidFill>
                  <a:srgbClr val="FF0000"/>
                </a:solidFill>
              </a:rPr>
              <a:t>Yapay Sulak Alanları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Yapay sulak alan : Arıtma suyu - dolgu malzemesi, bitkiler ve mikroorganizmalar arasında meydana gelen fiziksel, kimyasal ve biyolojik proseslerden faydalanılan basit ve düşük maliyetli atıksu arıtma yöntemi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Akış tipine göre  : Yüzey altı (</a:t>
            </a:r>
            <a:r>
              <a:rPr lang="tr-TR" sz="1800" dirty="0" err="1"/>
              <a:t>subsurface</a:t>
            </a:r>
            <a:r>
              <a:rPr lang="tr-TR" sz="1800" dirty="0"/>
              <a:t>) akışlı ve serbest su yüzeyli (</a:t>
            </a:r>
            <a:r>
              <a:rPr lang="tr-TR" sz="1800" dirty="0" err="1"/>
              <a:t>free</a:t>
            </a:r>
            <a:r>
              <a:rPr lang="tr-TR" sz="1800" dirty="0"/>
              <a:t> </a:t>
            </a:r>
            <a:r>
              <a:rPr lang="tr-TR" sz="1800" dirty="0" err="1"/>
              <a:t>water</a:t>
            </a:r>
            <a:r>
              <a:rPr lang="tr-TR" sz="1800" dirty="0"/>
              <a:t> surface)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Akış yönüne göre : yatay ve dikey akış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tr-TR" sz="1800" b="1" dirty="0"/>
              <a:t>Yatay Akış : </a:t>
            </a:r>
            <a:r>
              <a:rPr lang="tr-TR" sz="1800" dirty="0"/>
              <a:t>Atıksu giriş noktasından verilir ve gözenekli yapıdan geçerek yatay olarak ilerleyerek çıkış noktasından toplanır</a:t>
            </a:r>
            <a:r>
              <a:rPr lang="en-US" sz="1800" dirty="0"/>
              <a:t>.</a:t>
            </a:r>
            <a:r>
              <a:rPr lang="tr-TR" sz="1800" dirty="0"/>
              <a:t> Bu esnada ilerlerken aerobik (bitkilerin kök kısmı), anoksik ve anaerobik (filtre yatağı) bölümler ile temas etmiş olur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tr-TR" sz="1800" b="1" dirty="0" err="1"/>
              <a:t>Dikeş</a:t>
            </a:r>
            <a:r>
              <a:rPr lang="tr-TR" sz="1800" b="1" dirty="0"/>
              <a:t> akış : </a:t>
            </a:r>
            <a:r>
              <a:rPr lang="tr-TR" sz="1800" dirty="0"/>
              <a:t>Filtrasyon yatağından oluşur. Üst taraftan atıksu girip süzülerek alt kısımdan toplanır. Filtrasyon kısmı çoğunlukla </a:t>
            </a:r>
            <a:r>
              <a:rPr lang="tr-TR" sz="1800" dirty="0" err="1"/>
              <a:t>anoksiktir</a:t>
            </a:r>
            <a:r>
              <a:rPr lang="tr-TR" sz="1800" dirty="0"/>
              <a:t>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8C042B7-4940-4A8D-98B4-B15CA591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Image result for free water surface CW">
            <a:extLst>
              <a:ext uri="{FF2B5EF4-FFF2-40B4-BE49-F238E27FC236}">
                <a16:creationId xmlns:a16="http://schemas.microsoft.com/office/drawing/2014/main" id="{90540E21-E6E5-4D6B-9104-F6DEA4C20F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68" y="256650"/>
            <a:ext cx="5883968" cy="3409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C10BD2AA-4468-471A-B998-5D431831DF6F}"/>
              </a:ext>
            </a:extLst>
          </p:cNvPr>
          <p:cNvSpPr txBox="1"/>
          <p:nvPr/>
        </p:nvSpPr>
        <p:spPr>
          <a:xfrm>
            <a:off x="2786687" y="2819400"/>
            <a:ext cx="294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Serbest Su Yüzeyli Sulak Alan</a:t>
            </a:r>
            <a:endParaRPr lang="en-US" b="1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E45A7FD-22F4-4DBF-9AC9-A1FC2409FD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365" y="3989511"/>
            <a:ext cx="5263183" cy="2872139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11B30933-C90F-47C7-916D-F3CEA113D7DE}"/>
              </a:ext>
            </a:extLst>
          </p:cNvPr>
          <p:cNvSpPr txBox="1"/>
          <p:nvPr/>
        </p:nvSpPr>
        <p:spPr>
          <a:xfrm>
            <a:off x="6715956" y="6422231"/>
            <a:ext cx="292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Yüzeyaltı</a:t>
            </a:r>
            <a:r>
              <a:rPr lang="tr-TR" b="1" dirty="0"/>
              <a:t> Su Akışlı Sulak Alan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695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66439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tr-TR" sz="2000" dirty="0">
                <a:solidFill>
                  <a:srgbClr val="FF0000"/>
                </a:solidFill>
              </a:rPr>
              <a:t>Yapay Sulak Alanlarının Pestisit Giderimindeki Verimi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Farklı Çevresel Alanları (bitki, su, toprak)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Pestisit </a:t>
            </a:r>
            <a:r>
              <a:rPr lang="tr-TR" sz="1800" dirty="0" err="1"/>
              <a:t>fiziko</a:t>
            </a:r>
            <a:r>
              <a:rPr lang="tr-TR" sz="1800" dirty="0"/>
              <a:t>-kimyasal özelliği (pestisit yarılanma ömrü, suda çözünürlüğü, </a:t>
            </a:r>
            <a:r>
              <a:rPr lang="tr-TR" sz="1800" dirty="0" err="1"/>
              <a:t>adsorpsiyonlanması</a:t>
            </a:r>
            <a:r>
              <a:rPr lang="tr-TR" sz="1800" dirty="0"/>
              <a:t> </a:t>
            </a:r>
            <a:r>
              <a:rPr lang="tr-TR" sz="1800" dirty="0" err="1"/>
              <a:t>vb</a:t>
            </a:r>
            <a:r>
              <a:rPr lang="tr-TR" sz="1800" dirty="0"/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1800" dirty="0"/>
              <a:t>Hidroloji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1800" dirty="0">
                <a:solidFill>
                  <a:srgbClr val="FF0000"/>
                </a:solidFill>
              </a:rPr>
              <a:t>Yapay Sulak Alanlarının Pestisit Giderim Prosesleri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sz="1800" dirty="0"/>
              <a:t>Proseslerin giderim bazı kriterlere bağlıdır (organik madde miktarı, oksijen miktarı, kil içeriği, filtrasyon madde kalitesi, pH, suyun olup olmaması, bekleme süresi, pestisit yükü, </a:t>
            </a:r>
            <a:r>
              <a:rPr lang="tr-TR" sz="1800" dirty="0" err="1"/>
              <a:t>makrofit</a:t>
            </a:r>
            <a:r>
              <a:rPr lang="tr-TR" sz="1800" dirty="0"/>
              <a:t> ve yapay sulak alan tipi)</a:t>
            </a:r>
            <a:endParaRPr lang="en-US" sz="18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1600" dirty="0"/>
              <a:t>Hidroliz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1600" dirty="0"/>
              <a:t>Adsorpsiyon ( toprak tipi pestisit fizikokimyasal özelliği)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1600" dirty="0"/>
              <a:t>Çöktürme (akış durumu ve hidro kimyasal karakteristiği)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1600" dirty="0"/>
              <a:t>Mikrobiyal bozunma (</a:t>
            </a:r>
            <a:r>
              <a:rPr lang="tr-TR" sz="1600" dirty="0" err="1"/>
              <a:t>mikrofit</a:t>
            </a:r>
            <a:r>
              <a:rPr lang="tr-TR" sz="1600" dirty="0"/>
              <a:t> tipi, hidroloji)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1600" dirty="0"/>
              <a:t>Bitki tarafından alınma (suda çözünürlük)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tr-TR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tr-TR" sz="18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4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>
            <a:extLst>
              <a:ext uri="{FF2B5EF4-FFF2-40B4-BE49-F238E27FC236}">
                <a16:creationId xmlns:a16="http://schemas.microsoft.com/office/drawing/2014/main" id="{F5B8547B-2C13-4FE7-BC74-FEFE3A902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5445985"/>
            <a:ext cx="595762" cy="563047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6643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tr-TR" sz="2000" dirty="0">
                <a:solidFill>
                  <a:srgbClr val="FF0000"/>
                </a:solidFill>
              </a:rPr>
              <a:t>Yapay Sulak Alanlarının Pestisit Giderimindeki Verimi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tr-TR" sz="18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8</a:t>
            </a:fld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CA68312-2F96-42F7-BA82-12C85E012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14121"/>
            <a:ext cx="4388816" cy="3275113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C4001ABB-E1AE-407D-A104-BD5EF739E4A1}"/>
              </a:ext>
            </a:extLst>
          </p:cNvPr>
          <p:cNvSpPr txBox="1"/>
          <p:nvPr/>
        </p:nvSpPr>
        <p:spPr>
          <a:xfrm>
            <a:off x="5386840" y="1800472"/>
            <a:ext cx="65685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</a:t>
            </a:r>
            <a:r>
              <a:rPr lang="tr-TR" sz="1600" b="1" dirty="0">
                <a:solidFill>
                  <a:srgbClr val="FF0000"/>
                </a:solidFill>
              </a:rPr>
              <a:t>Yüksek giderim : </a:t>
            </a:r>
            <a:r>
              <a:rPr lang="tr-TR" sz="1600" b="1" dirty="0"/>
              <a:t>Düşük çözünürlük &amp; Yüksek </a:t>
            </a:r>
            <a:r>
              <a:rPr lang="en-US" sz="1600" b="1" dirty="0"/>
              <a:t>KOC </a:t>
            </a:r>
            <a:r>
              <a:rPr lang="tr-TR" sz="1600" b="1" dirty="0"/>
              <a:t>sabiti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- </a:t>
            </a:r>
            <a:r>
              <a:rPr lang="tr-TR" sz="1600" b="1" dirty="0"/>
              <a:t>% </a:t>
            </a:r>
            <a:r>
              <a:rPr lang="en-US" sz="1600" b="1" dirty="0"/>
              <a:t>97</a:t>
            </a:r>
            <a:r>
              <a:rPr lang="tr-TR" sz="1600" b="1" dirty="0"/>
              <a:t> </a:t>
            </a:r>
            <a:r>
              <a:rPr lang="en-US" sz="1600" b="1" dirty="0"/>
              <a:t>organochlorine gr</a:t>
            </a:r>
            <a:r>
              <a:rPr lang="tr-TR" sz="1600" b="1" dirty="0" err="1"/>
              <a:t>ubu</a:t>
            </a:r>
            <a:r>
              <a:rPr lang="en-US" sz="1600" b="1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endosulfan</a:t>
            </a:r>
            <a:r>
              <a:rPr lang="en-US" sz="1600" dirty="0"/>
              <a:t>, pentachlorophenol), </a:t>
            </a:r>
            <a:r>
              <a:rPr lang="en-US" sz="1600" dirty="0" err="1"/>
              <a:t>strobilurin</a:t>
            </a:r>
            <a:r>
              <a:rPr lang="en-US" sz="1600" dirty="0"/>
              <a:t>/</a:t>
            </a:r>
          </a:p>
          <a:p>
            <a:r>
              <a:rPr lang="tr-TR" sz="1600" dirty="0"/>
              <a:t>- </a:t>
            </a:r>
            <a:r>
              <a:rPr lang="tr-TR" sz="1600" b="1" dirty="0"/>
              <a:t>% </a:t>
            </a:r>
            <a:r>
              <a:rPr lang="en-US" sz="1600" b="1" dirty="0"/>
              <a:t>96 </a:t>
            </a:r>
            <a:r>
              <a:rPr lang="tr-TR" sz="1600" b="1" dirty="0"/>
              <a:t> </a:t>
            </a:r>
            <a:r>
              <a:rPr lang="en-US" sz="1600" b="1" dirty="0" err="1"/>
              <a:t>strobin</a:t>
            </a:r>
            <a:r>
              <a:rPr lang="en-US" sz="1600" b="1" dirty="0"/>
              <a:t> gr</a:t>
            </a:r>
            <a:r>
              <a:rPr lang="tr-TR" sz="1600" b="1" dirty="0" err="1"/>
              <a:t>ubu</a:t>
            </a:r>
            <a:r>
              <a:rPr lang="tr-TR" sz="1600" b="1" dirty="0"/>
              <a:t>    </a:t>
            </a:r>
            <a:r>
              <a:rPr lang="tr-TR" sz="1600" dirty="0"/>
              <a:t>(</a:t>
            </a:r>
            <a:r>
              <a:rPr lang="en-US" sz="1600" dirty="0" err="1"/>
              <a:t>kresoximmethyl</a:t>
            </a:r>
            <a:r>
              <a:rPr lang="en-US" sz="1600" dirty="0"/>
              <a:t>, </a:t>
            </a:r>
            <a:r>
              <a:rPr lang="en-US" sz="1600" dirty="0" err="1"/>
              <a:t>trifloxystrobin</a:t>
            </a:r>
            <a:r>
              <a:rPr lang="en-US" sz="1600" dirty="0"/>
              <a:t> and azoxystrobin)</a:t>
            </a:r>
          </a:p>
          <a:p>
            <a:r>
              <a:rPr lang="tr-TR" sz="1600" dirty="0"/>
              <a:t>- </a:t>
            </a:r>
            <a:r>
              <a:rPr lang="tr-TR" sz="1600" b="1" dirty="0"/>
              <a:t>% 94 </a:t>
            </a:r>
            <a:r>
              <a:rPr lang="en-US" sz="1600" b="1" dirty="0"/>
              <a:t>organophosphate pesticides  </a:t>
            </a:r>
            <a:r>
              <a:rPr lang="tr-TR" sz="1600" dirty="0"/>
              <a:t>(</a:t>
            </a:r>
            <a:r>
              <a:rPr lang="en-US" sz="1600" dirty="0" err="1"/>
              <a:t>azinophos</a:t>
            </a:r>
            <a:r>
              <a:rPr lang="en-US" sz="1600" dirty="0"/>
              <a:t> methyl, diazinon,</a:t>
            </a:r>
          </a:p>
          <a:p>
            <a:r>
              <a:rPr lang="en-US" sz="1600" dirty="0"/>
              <a:t>dimethoate, </a:t>
            </a:r>
            <a:r>
              <a:rPr lang="en-US" sz="1600" dirty="0" err="1"/>
              <a:t>glufosinate</a:t>
            </a:r>
            <a:r>
              <a:rPr lang="en-US" sz="1600" dirty="0"/>
              <a:t>, chlorpyrifos, methyl parathion, </a:t>
            </a:r>
            <a:r>
              <a:rPr lang="en-US" sz="1600" dirty="0" err="1"/>
              <a:t>mevinphos</a:t>
            </a:r>
            <a:r>
              <a:rPr lang="en-US" sz="1600" dirty="0"/>
              <a:t>,</a:t>
            </a:r>
            <a:r>
              <a:rPr lang="tr-TR" sz="1600" dirty="0"/>
              <a:t> </a:t>
            </a:r>
            <a:r>
              <a:rPr lang="en-US" sz="1600" dirty="0"/>
              <a:t>omethoate, parathion, </a:t>
            </a:r>
            <a:r>
              <a:rPr lang="en-US" sz="1600" dirty="0" err="1"/>
              <a:t>prothiofos</a:t>
            </a:r>
            <a:r>
              <a:rPr lang="en-US" sz="1600" dirty="0"/>
              <a:t>) </a:t>
            </a:r>
            <a:endParaRPr lang="tr-TR" sz="1600" dirty="0"/>
          </a:p>
          <a:p>
            <a:r>
              <a:rPr lang="tr-TR" sz="1600" dirty="0"/>
              <a:t>- </a:t>
            </a:r>
            <a:r>
              <a:rPr lang="tr-TR" sz="1600" b="1" dirty="0"/>
              <a:t>% 84 </a:t>
            </a:r>
            <a:r>
              <a:rPr lang="en-US" sz="1600" b="1" dirty="0"/>
              <a:t>pyrethroids </a:t>
            </a:r>
            <a:r>
              <a:rPr lang="tr-TR" sz="1600" dirty="0"/>
              <a:t>(</a:t>
            </a:r>
            <a:r>
              <a:rPr lang="en-US" sz="1600" dirty="0" err="1"/>
              <a:t>bifenthin</a:t>
            </a:r>
            <a:r>
              <a:rPr lang="en-US" sz="1600" dirty="0"/>
              <a:t>,</a:t>
            </a:r>
            <a:r>
              <a:rPr lang="tr-TR" sz="1600" dirty="0"/>
              <a:t> </a:t>
            </a:r>
            <a:r>
              <a:rPr lang="en-US" sz="1600" dirty="0"/>
              <a:t>cyhalothrin, cypermethrin, </a:t>
            </a:r>
            <a:r>
              <a:rPr lang="en-US" sz="1600" dirty="0" err="1"/>
              <a:t>esfenvalerate</a:t>
            </a:r>
            <a:r>
              <a:rPr lang="en-US" sz="1600" dirty="0"/>
              <a:t>, permethrin)</a:t>
            </a:r>
            <a:endParaRPr lang="tr-TR" sz="1600" dirty="0"/>
          </a:p>
          <a:p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Düşük giderim : </a:t>
            </a:r>
            <a:r>
              <a:rPr lang="tr-TR" sz="1600" b="1" dirty="0"/>
              <a:t>Herhangi bir parametre ile ilişki ortaya konulamamış</a:t>
            </a:r>
          </a:p>
          <a:p>
            <a:r>
              <a:rPr lang="tr-TR" sz="1600" dirty="0"/>
              <a:t>- </a:t>
            </a:r>
            <a:r>
              <a:rPr lang="tr-TR" sz="1600" b="1" dirty="0"/>
              <a:t>% 24 </a:t>
            </a:r>
            <a:r>
              <a:rPr lang="en-US" sz="1600" b="1" dirty="0" err="1"/>
              <a:t>triazinone</a:t>
            </a:r>
            <a:r>
              <a:rPr lang="en-US" sz="1600" b="1" dirty="0"/>
              <a:t> pesticides </a:t>
            </a:r>
            <a:r>
              <a:rPr lang="en-US" sz="1600" dirty="0"/>
              <a:t>(</a:t>
            </a:r>
            <a:r>
              <a:rPr lang="en-US" sz="1600" dirty="0" err="1"/>
              <a:t>metamitron</a:t>
            </a:r>
            <a:r>
              <a:rPr lang="en-US" sz="1600" dirty="0"/>
              <a:t>, metribuzin), </a:t>
            </a:r>
            <a:endParaRPr lang="tr-TR" sz="1600" dirty="0"/>
          </a:p>
          <a:p>
            <a:r>
              <a:rPr lang="tr-TR" sz="1600" dirty="0"/>
              <a:t>- </a:t>
            </a:r>
            <a:r>
              <a:rPr lang="tr-TR" sz="1600" b="1" dirty="0"/>
              <a:t>% 35 </a:t>
            </a:r>
            <a:r>
              <a:rPr lang="en-US" sz="1600" b="1" dirty="0" err="1"/>
              <a:t>aryloxyalkanoic</a:t>
            </a:r>
            <a:r>
              <a:rPr lang="en-US" sz="1600" b="1" dirty="0"/>
              <a:t> </a:t>
            </a:r>
            <a:r>
              <a:rPr lang="tr-TR" sz="1600" b="1" dirty="0"/>
              <a:t> </a:t>
            </a:r>
            <a:r>
              <a:rPr lang="en-US" sz="1600" b="1" dirty="0"/>
              <a:t>acid group </a:t>
            </a:r>
            <a:r>
              <a:rPr lang="en-US" sz="1600" dirty="0"/>
              <a:t>(</a:t>
            </a:r>
            <a:r>
              <a:rPr lang="en-US" sz="1600" dirty="0" err="1"/>
              <a:t>dichlorprop</a:t>
            </a:r>
            <a:r>
              <a:rPr lang="en-US" sz="1600" dirty="0"/>
              <a:t>,</a:t>
            </a:r>
            <a:r>
              <a:rPr lang="tr-TR" sz="1600" dirty="0"/>
              <a:t> </a:t>
            </a:r>
            <a:r>
              <a:rPr lang="en-US" sz="1600" dirty="0"/>
              <a:t>MCPA, </a:t>
            </a:r>
            <a:r>
              <a:rPr lang="en-US" sz="1600" dirty="0" err="1"/>
              <a:t>mecoprop</a:t>
            </a:r>
            <a:r>
              <a:rPr lang="en-US" sz="1600" dirty="0"/>
              <a:t>) </a:t>
            </a:r>
            <a:endParaRPr lang="tr-TR" sz="1600" dirty="0"/>
          </a:p>
          <a:p>
            <a:r>
              <a:rPr lang="tr-TR" sz="1600" dirty="0"/>
              <a:t>- </a:t>
            </a:r>
            <a:r>
              <a:rPr lang="tr-TR" sz="1600" b="1" dirty="0"/>
              <a:t>% 50 </a:t>
            </a:r>
            <a:r>
              <a:rPr lang="en-US" sz="1600" b="1" dirty="0"/>
              <a:t> urea-based pesticide </a:t>
            </a:r>
            <a:r>
              <a:rPr lang="tr-TR" sz="1600" dirty="0"/>
              <a:t>(</a:t>
            </a:r>
            <a:r>
              <a:rPr lang="en-US" sz="1600" dirty="0"/>
              <a:t>diuron, </a:t>
            </a:r>
            <a:r>
              <a:rPr lang="en-US" sz="1600" dirty="0" err="1"/>
              <a:t>fluorometuron</a:t>
            </a:r>
            <a:r>
              <a:rPr lang="en-US" sz="1600" dirty="0"/>
              <a:t>,</a:t>
            </a:r>
            <a:r>
              <a:rPr lang="tr-TR" sz="1600" dirty="0"/>
              <a:t> </a:t>
            </a:r>
            <a:r>
              <a:rPr lang="en-US" sz="1600" dirty="0" err="1"/>
              <a:t>chlorotoluron</a:t>
            </a:r>
            <a:r>
              <a:rPr lang="en-US" sz="1600" dirty="0"/>
              <a:t>,</a:t>
            </a:r>
            <a:r>
              <a:rPr lang="tr-TR" sz="1600" dirty="0"/>
              <a:t> </a:t>
            </a:r>
            <a:r>
              <a:rPr lang="en-US" sz="1600" dirty="0" err="1"/>
              <a:t>isoproturon</a:t>
            </a:r>
            <a:r>
              <a:rPr lang="en-US" sz="1600" dirty="0"/>
              <a:t>, linuron). </a:t>
            </a:r>
            <a:endParaRPr lang="tr-TR" sz="1600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C92B9D7-5D0E-4024-A030-10BF14BA2FCC}"/>
              </a:ext>
            </a:extLst>
          </p:cNvPr>
          <p:cNvSpPr txBox="1"/>
          <p:nvPr/>
        </p:nvSpPr>
        <p:spPr>
          <a:xfrm>
            <a:off x="464202" y="5887840"/>
            <a:ext cx="11263596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KOW: bir kimyasalın suda mı yoksa canlıda mı biriktiğinin indikatörü . Yüksek ise canlıda birikir.</a:t>
            </a:r>
          </a:p>
          <a:p>
            <a:r>
              <a:rPr lang="tr-TR" dirty="0">
                <a:solidFill>
                  <a:schemeClr val="bg1"/>
                </a:solidFill>
              </a:rPr>
              <a:t>KOC : bir maddenin sudaki </a:t>
            </a:r>
            <a:r>
              <a:rPr lang="tr-TR" dirty="0" err="1">
                <a:solidFill>
                  <a:schemeClr val="bg1"/>
                </a:solidFill>
              </a:rPr>
              <a:t>haretinin</a:t>
            </a:r>
            <a:r>
              <a:rPr lang="tr-TR" dirty="0">
                <a:solidFill>
                  <a:schemeClr val="bg1"/>
                </a:solidFill>
              </a:rPr>
              <a:t> indikatörü. Yüksek olur ise toprakta adsorbe olur ve toprak içinde hareket etmez.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3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275B67-B42C-422A-AB61-0D01E7B7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tr-TR" b="1" dirty="0"/>
              <a:t>GİRİŞ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0EC4-5558-455F-84E9-D23623FC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4"/>
            <a:ext cx="10515600" cy="536643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tr-TR" sz="2000" dirty="0">
                <a:solidFill>
                  <a:srgbClr val="FF0000"/>
                </a:solidFill>
              </a:rPr>
              <a:t>Yapay Sulak Alanlarının Pestisit Giderimindeki Verimi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  <a:p>
            <a:pPr marL="457200" lvl="1" indent="0">
              <a:lnSpc>
                <a:spcPct val="150000"/>
              </a:lnSpc>
              <a:buNone/>
            </a:pPr>
            <a:endParaRPr lang="tr-TR" sz="18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2062F33-4159-4A83-923A-97DC0011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896F-4B65-4F69-8506-68D7B5D1CDE1}" type="slidenum">
              <a:rPr lang="en-US" smtClean="0"/>
              <a:t>9</a:t>
            </a:fld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4001ABB-E1AE-407D-A104-BD5EF739E4A1}"/>
              </a:ext>
            </a:extLst>
          </p:cNvPr>
          <p:cNvSpPr txBox="1"/>
          <p:nvPr/>
        </p:nvSpPr>
        <p:spPr>
          <a:xfrm>
            <a:off x="1005954" y="1793716"/>
            <a:ext cx="996684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Yüksek KOC değeri </a:t>
            </a:r>
            <a:r>
              <a:rPr lang="en-US" b="1" dirty="0"/>
              <a:t>(N1000 mg l−1, i.e. log KOC=3.0) </a:t>
            </a:r>
            <a:r>
              <a:rPr lang="tr-TR" b="1" dirty="0"/>
              <a:t>: </a:t>
            </a:r>
            <a:r>
              <a:rPr lang="tr-TR" dirty="0"/>
              <a:t>Topraktaki partiküllere güçlü adsorpsiyon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dirty="0" err="1"/>
              <a:t>Log</a:t>
            </a:r>
            <a:r>
              <a:rPr lang="tr-TR" dirty="0"/>
              <a:t> KOC ile giderim verimi arasındaki bağlantı kuvvetli değil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tr-TR" b="1" dirty="0"/>
              <a:t>Fakat </a:t>
            </a:r>
            <a:r>
              <a:rPr lang="tr-TR" b="1" dirty="0" err="1"/>
              <a:t>hidrofobik</a:t>
            </a:r>
            <a:r>
              <a:rPr lang="tr-TR" b="1" dirty="0"/>
              <a:t> özellikteki pestisitler yüksek KOC değerleri ile suda az çözünüyorlar. </a:t>
            </a:r>
            <a:r>
              <a:rPr lang="tr-TR" dirty="0"/>
              <a:t>Buda suda çözünürlük ile KOC değerinin ters orantılı olduğunu gösteriyor.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057FB624-817A-4A4A-89F1-A26A22EB4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304" y="3505082"/>
            <a:ext cx="5310192" cy="317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1144</Words>
  <Application>Microsoft Office PowerPoint</Application>
  <PresentationFormat>Geniş ekran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PowerPoint Sunusu</vt:lpstr>
      <vt:lpstr>ÖZET</vt:lpstr>
      <vt:lpstr>GİRİŞ</vt:lpstr>
      <vt:lpstr>GİRİŞ</vt:lpstr>
      <vt:lpstr>GİRİŞ</vt:lpstr>
      <vt:lpstr>PowerPoint Sunusu</vt:lpstr>
      <vt:lpstr>GİRİŞ</vt:lpstr>
      <vt:lpstr>GİRİŞ</vt:lpstr>
      <vt:lpstr>GİRİŞ</vt:lpstr>
      <vt:lpstr>GİRİŞ</vt:lpstr>
      <vt:lpstr>GİRİŞ</vt:lpstr>
      <vt:lpstr>SONUÇ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daksutr a</dc:creator>
  <cp:lastModifiedBy>daksutr a</cp:lastModifiedBy>
  <cp:revision>68</cp:revision>
  <dcterms:created xsi:type="dcterms:W3CDTF">2019-10-14T19:03:12Z</dcterms:created>
  <dcterms:modified xsi:type="dcterms:W3CDTF">2019-10-15T19:38:51Z</dcterms:modified>
</cp:coreProperties>
</file>