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8" r:id="rId9"/>
    <p:sldId id="262" r:id="rId10"/>
    <p:sldId id="263" r:id="rId11"/>
    <p:sldId id="265" r:id="rId12"/>
    <p:sldId id="264" r:id="rId13"/>
    <p:sldId id="266" r:id="rId14"/>
    <p:sldId id="267" r:id="rId15"/>
    <p:sldId id="270" r:id="rId16"/>
    <p:sldId id="272" r:id="rId17"/>
    <p:sldId id="273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D4E879-0CC0-4AA2-BCF3-60A1A85BD45E}" type="datetimeFigureOut">
              <a:rPr lang="tr-TR" smtClean="0"/>
              <a:t>4.03.2019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8ABDE0-5DE7-4759-A9CD-9090468C7C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0387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rbest 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erbest 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Başlık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Alt Başlık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Veri Yer Tutucus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762DA-8671-4D08-B214-A78C31CF8D98}" type="datetime1">
              <a:rPr lang="tr-TR" smtClean="0"/>
              <a:t>4.03.2019</a:t>
            </a:fld>
            <a:endParaRPr lang="tr-TR"/>
          </a:p>
        </p:txBody>
      </p:sp>
      <p:sp>
        <p:nvSpPr>
          <p:cNvPr id="19" name="Altbilgi Yer Tutucusu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ayt Numarası Yer Tutucus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9369-0B48-4090-A9B9-5AEC8C9C1A41}" type="datetime1">
              <a:rPr lang="tr-TR" smtClean="0"/>
              <a:t>4.03.2019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6CC0-4A7B-4924-BE41-220CFB62A470}" type="datetime1">
              <a:rPr lang="tr-TR" smtClean="0"/>
              <a:t>4.03.2019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48A4-EB0B-474A-B5C2-5D7C8A7A024B}" type="datetime1">
              <a:rPr lang="tr-TR" smtClean="0"/>
              <a:t>4.03.2019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rbest 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erbest 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EE87-6707-4787-A02C-3FDE6EA78350}" type="datetime1">
              <a:rPr lang="tr-TR" smtClean="0"/>
              <a:t>4.03.2019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7249-2EC5-4DE3-A688-472518A97E4C}" type="datetime1">
              <a:rPr lang="tr-TR" smtClean="0"/>
              <a:t>4.03.2019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A13C-DE44-4B79-A9A7-D0025250DCC5}" type="datetime1">
              <a:rPr lang="tr-TR" smtClean="0"/>
              <a:t>4.03.2019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04859-74A6-4C51-AF9D-201706A3BF5D}" type="datetime1">
              <a:rPr lang="tr-TR" smtClean="0"/>
              <a:t>4.03.2019</a:t>
            </a:fld>
            <a:endParaRPr lang="tr-TR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Altbilgi Yer Tutucusu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A2BB-87A2-46A1-9EBE-B6A87BC2FCDD}" type="datetime1">
              <a:rPr lang="tr-TR" smtClean="0"/>
              <a:t>4.03.2019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2854E-0EF7-4772-AA7E-39826B085039}" type="datetime1">
              <a:rPr lang="tr-TR" smtClean="0"/>
              <a:t>4.03.2019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A322E39-E386-4917-B2E5-2476B597C898}" type="datetime1">
              <a:rPr lang="tr-TR" smtClean="0"/>
              <a:t>4.03.2019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erbest 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erbest 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Başlık Yer Tutucu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Metin Yer Tutucus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6EFDB30-6A6E-45EC-8538-FB510CE3F57C}" type="datetime1">
              <a:rPr lang="tr-TR" smtClean="0"/>
              <a:t>4.03.2019</a:t>
            </a:fld>
            <a:endParaRPr lang="tr-TR"/>
          </a:p>
        </p:txBody>
      </p:sp>
      <p:sp>
        <p:nvSpPr>
          <p:cNvPr id="22" name="Altbilgi Yer Tutucusu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ebdosya.csb.gov.tr/db/destek/editordosya/Siniflandirma_Kilavuzu_Cilt%20I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7544" y="764704"/>
            <a:ext cx="7704856" cy="230124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HAZARDOUS </a:t>
            </a:r>
            <a:r>
              <a:rPr lang="en-US" dirty="0" smtClean="0"/>
              <a:t>WASTE</a:t>
            </a:r>
            <a:r>
              <a:rPr lang="tr-TR" dirty="0" smtClean="0"/>
              <a:t> </a:t>
            </a:r>
            <a:r>
              <a:rPr lang="en-US" dirty="0" smtClean="0"/>
              <a:t>IDENTIFICATION AND</a:t>
            </a:r>
            <a:r>
              <a:rPr lang="tr-TR" dirty="0" smtClean="0"/>
              <a:t> </a:t>
            </a:r>
            <a:r>
              <a:rPr lang="en-US" dirty="0" smtClean="0"/>
              <a:t>CLASSIFICATION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267744" y="4509120"/>
            <a:ext cx="6480048" cy="1752600"/>
          </a:xfrm>
        </p:spPr>
        <p:txBody>
          <a:bodyPr/>
          <a:lstStyle/>
          <a:p>
            <a:r>
              <a:rPr lang="tr-TR" sz="2400" dirty="0" err="1" smtClean="0"/>
              <a:t>Seyyid</a:t>
            </a:r>
            <a:r>
              <a:rPr lang="tr-TR" sz="2400" dirty="0" smtClean="0"/>
              <a:t> </a:t>
            </a:r>
            <a:r>
              <a:rPr lang="tr-TR" sz="2400" dirty="0" err="1" smtClean="0"/>
              <a:t>Aliosman</a:t>
            </a:r>
            <a:r>
              <a:rPr lang="tr-TR" sz="2400" dirty="0" smtClean="0"/>
              <a:t> BİLGİNER</a:t>
            </a:r>
          </a:p>
          <a:p>
            <a:r>
              <a:rPr lang="tr-TR" sz="2400" dirty="0" smtClean="0"/>
              <a:t>1030910553</a:t>
            </a:r>
          </a:p>
          <a:p>
            <a:r>
              <a:rPr lang="tr-TR" sz="2400" dirty="0" smtClean="0"/>
              <a:t>Erciyes </a:t>
            </a:r>
            <a:r>
              <a:rPr lang="tr-TR" sz="2400" dirty="0" err="1" smtClean="0"/>
              <a:t>University</a:t>
            </a:r>
            <a:r>
              <a:rPr lang="tr-TR" sz="2400" dirty="0" smtClean="0"/>
              <a:t> </a:t>
            </a:r>
            <a:r>
              <a:rPr lang="tr-TR" sz="2400" dirty="0" err="1" smtClean="0"/>
              <a:t>Environmental</a:t>
            </a:r>
            <a:r>
              <a:rPr lang="tr-TR" sz="2400" dirty="0" smtClean="0"/>
              <a:t> </a:t>
            </a:r>
            <a:r>
              <a:rPr lang="tr-TR" sz="2400" dirty="0" err="1" smtClean="0"/>
              <a:t>Engineering</a:t>
            </a:r>
            <a:endParaRPr lang="tr-TR" sz="2400" dirty="0"/>
          </a:p>
        </p:txBody>
      </p:sp>
      <p:pic>
        <p:nvPicPr>
          <p:cNvPr id="1026" name="Picture 2" descr="C:\Users\alibi\OneDrive\Masaüstü\7nZv3aNT_400x40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717033"/>
            <a:ext cx="1840544" cy="184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93244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764704"/>
            <a:ext cx="4608512" cy="5750099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dirty="0"/>
              <a:t>Waste codes use a 6-digit code system. The first two steps of this coding system show the industry where waste is sourced. The second double step details the sub-title of this sector and the last two digits gives the code of waste. Waste codes must be used as 6 digits.</a:t>
            </a:r>
            <a:endParaRPr lang="tr-TR" dirty="0"/>
          </a:p>
        </p:txBody>
      </p:sp>
      <p:pic>
        <p:nvPicPr>
          <p:cNvPr id="5123" name="Picture 3" descr="C:\Users\alibi\OneDrive\Masaüstü\tehlikeli-atık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980728"/>
            <a:ext cx="3489970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71812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libi\OneDrive\Masaüstü\ATIK+LİSTESİ+10+ISIL+İŞLEMLERDEN+KAYNAKLANAN+ATIKLAR+10+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260648"/>
            <a:ext cx="8568952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5678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332656"/>
            <a:ext cx="8291264" cy="5793507"/>
          </a:xfrm>
        </p:spPr>
        <p:txBody>
          <a:bodyPr/>
          <a:lstStyle/>
          <a:p>
            <a:pPr marL="36576" indent="0">
              <a:buNone/>
            </a:pPr>
            <a:r>
              <a:rPr lang="en-US" dirty="0"/>
              <a:t>In addition, these wastes are divided into two categories: dangerous and non-hazardous. There is a * sign beside the labeling of hazardous wastes and there is no sign for hazardous wastes.  hazardous wastes marked with * are divided into two groups within </a:t>
            </a:r>
            <a:r>
              <a:rPr lang="en-US" dirty="0" smtClean="0"/>
              <a:t>themselves:</a:t>
            </a:r>
            <a:endParaRPr lang="tr-TR" dirty="0" smtClean="0"/>
          </a:p>
          <a:p>
            <a:pPr marL="36576" indent="0">
              <a:buNone/>
            </a:pPr>
            <a:endParaRPr lang="tr-T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/>
              <a:t>: certain hazardous </a:t>
            </a:r>
            <a:r>
              <a:rPr lang="en-US" dirty="0" smtClean="0"/>
              <a:t>waste</a:t>
            </a:r>
            <a:endParaRPr lang="tr-T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dirty="0"/>
              <a:t>: possible hazardous waste</a:t>
            </a: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60451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95936" y="576861"/>
            <a:ext cx="4896544" cy="626469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Waste marked with </a:t>
            </a:r>
            <a:r>
              <a:rPr lang="tr-TR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</a:t>
            </a:r>
            <a:r>
              <a:rPr lang="en-US" dirty="0"/>
              <a:t>is hazardous waste without any analysis and should be evaluated within this framework</a:t>
            </a:r>
            <a:r>
              <a:rPr lang="en-US" dirty="0" smtClean="0"/>
              <a:t>.</a:t>
            </a: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Waste marked with </a:t>
            </a:r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dirty="0"/>
              <a:t> is potentially hazardous waste and it is necessary to analyze it in order to determine whether it is dangerous.</a:t>
            </a:r>
            <a:endParaRPr lang="tr-TR" dirty="0"/>
          </a:p>
        </p:txBody>
      </p:sp>
      <p:pic>
        <p:nvPicPr>
          <p:cNvPr id="8194" name="Picture 2" descr="C:\Users\alibi\OneDrive\Masaüstü\depositphotos_71266425-stock-illustration-colorful-flat-style-hazardous-was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404664"/>
            <a:ext cx="3672409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1210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libi\OneDrive\Masaüstü\slide_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8624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507288" cy="252028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dirty="0"/>
              <a:t>There are a total of 408 hazardous waste codes, 241 (m) marked.   Classification of hazardous wastes is mainly carried out with two different approaches according to the content </a:t>
            </a:r>
            <a:r>
              <a:rPr lang="en-US" dirty="0" smtClean="0"/>
              <a:t>characteristics </a:t>
            </a:r>
            <a:r>
              <a:rPr lang="en-US" dirty="0"/>
              <a:t>and source</a:t>
            </a:r>
            <a:r>
              <a:rPr lang="en-US" dirty="0" smtClean="0"/>
              <a:t>.</a:t>
            </a:r>
            <a:endParaRPr lang="tr-TR" dirty="0" smtClean="0"/>
          </a:p>
        </p:txBody>
      </p:sp>
      <p:pic>
        <p:nvPicPr>
          <p:cNvPr id="1026" name="Picture 2" descr="C:\Users\alibi\OneDrive\Masaüstü\te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996952"/>
            <a:ext cx="8712968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01209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References</a:t>
            </a:r>
            <a:r>
              <a:rPr lang="tr-TR" dirty="0" smtClean="0"/>
              <a:t>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tr-TR" sz="2400" dirty="0">
                <a:hlinkClick r:id="rId2"/>
              </a:rPr>
              <a:t>https://</a:t>
            </a:r>
            <a:r>
              <a:rPr lang="tr-TR" sz="2400" dirty="0" smtClean="0">
                <a:hlinkClick r:id="rId2"/>
              </a:rPr>
              <a:t>webdosya.csb.gov.tr/db/destek/editordosya/Siniflandirma_Kilavuzu_Cilt%20I.pdf</a:t>
            </a:r>
            <a:endParaRPr lang="tr-TR" sz="2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tr-TR" sz="2400" dirty="0">
                <a:hlinkClick r:id="rId2"/>
              </a:rPr>
              <a:t>https://</a:t>
            </a:r>
            <a:r>
              <a:rPr lang="tr-TR" sz="2400" dirty="0" smtClean="0">
                <a:hlinkClick r:id="rId2"/>
              </a:rPr>
              <a:t>webdosya.csb.gov.tr/db/destek/editordosya/Siniflandirma_Kilavuzu_Cilt%20I.pdf</a:t>
            </a:r>
            <a:endParaRPr lang="tr-TR" sz="2400" dirty="0" smtClean="0"/>
          </a:p>
          <a:p>
            <a:pPr marL="36576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71737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687" y="3717032"/>
            <a:ext cx="7467600" cy="1108720"/>
          </a:xfrm>
        </p:spPr>
        <p:txBody>
          <a:bodyPr/>
          <a:lstStyle/>
          <a:p>
            <a:pPr marL="36576" indent="0">
              <a:buNone/>
            </a:pPr>
            <a:r>
              <a:rPr lang="tr-TR" dirty="0" smtClean="0"/>
              <a:t>T</a:t>
            </a:r>
            <a:r>
              <a:rPr lang="en-US" dirty="0" smtClean="0"/>
              <a:t>hank </a:t>
            </a:r>
            <a:r>
              <a:rPr lang="tr-TR" dirty="0"/>
              <a:t>y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tr-TR" dirty="0" smtClean="0"/>
              <a:t>f</a:t>
            </a:r>
            <a:r>
              <a:rPr lang="en-US" dirty="0" smtClean="0"/>
              <a:t>or </a:t>
            </a:r>
            <a:r>
              <a:rPr lang="tr-TR" dirty="0"/>
              <a:t>l</a:t>
            </a:r>
            <a:r>
              <a:rPr lang="en-US" dirty="0" err="1" smtClean="0"/>
              <a:t>istening</a:t>
            </a:r>
            <a:r>
              <a:rPr lang="en-US" dirty="0" smtClean="0"/>
              <a:t> </a:t>
            </a:r>
            <a:r>
              <a:rPr lang="tr-TR" dirty="0"/>
              <a:t>t</a:t>
            </a:r>
            <a:r>
              <a:rPr lang="en-US" dirty="0" smtClean="0"/>
              <a:t>o </a:t>
            </a:r>
            <a:r>
              <a:rPr lang="tr-TR" dirty="0" smtClean="0"/>
              <a:t>m</a:t>
            </a:r>
            <a:r>
              <a:rPr lang="en-US" dirty="0" smtClean="0"/>
              <a:t>e</a:t>
            </a:r>
            <a:r>
              <a:rPr lang="tr-TR" dirty="0" smtClean="0"/>
              <a:t> …</a:t>
            </a: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660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Table</a:t>
            </a:r>
            <a:r>
              <a:rPr lang="tr-TR" dirty="0" smtClean="0"/>
              <a:t> </a:t>
            </a:r>
            <a:r>
              <a:rPr lang="tr-TR" dirty="0"/>
              <a:t>of </a:t>
            </a:r>
            <a:r>
              <a:rPr lang="tr-TR" dirty="0" err="1" smtClean="0"/>
              <a:t>Contents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628800"/>
            <a:ext cx="8723312" cy="4525963"/>
          </a:xfrm>
        </p:spPr>
        <p:txBody>
          <a:bodyPr/>
          <a:lstStyle/>
          <a:p>
            <a:pPr marL="36576" indent="0">
              <a:buNone/>
            </a:pPr>
            <a:r>
              <a:rPr lang="tr-TR" sz="2400" dirty="0" smtClean="0"/>
              <a:t>1) </a:t>
            </a:r>
            <a:r>
              <a:rPr lang="tr-TR" sz="2400" dirty="0" err="1" smtClean="0"/>
              <a:t>What</a:t>
            </a:r>
            <a:r>
              <a:rPr lang="tr-TR" sz="2400" dirty="0" smtClean="0"/>
              <a:t> </a:t>
            </a:r>
            <a:r>
              <a:rPr lang="tr-TR" sz="2400" dirty="0"/>
              <a:t>is </a:t>
            </a:r>
            <a:r>
              <a:rPr lang="tr-TR" sz="2400" dirty="0" err="1"/>
              <a:t>Hazardous</a:t>
            </a:r>
            <a:r>
              <a:rPr lang="tr-TR" sz="2400" dirty="0"/>
              <a:t> </a:t>
            </a:r>
            <a:r>
              <a:rPr lang="tr-TR" sz="2400" dirty="0" err="1"/>
              <a:t>Waste</a:t>
            </a:r>
            <a:r>
              <a:rPr lang="tr-TR" sz="2400" dirty="0"/>
              <a:t>?</a:t>
            </a:r>
          </a:p>
          <a:p>
            <a:pPr marL="36576" indent="0">
              <a:buNone/>
            </a:pPr>
            <a:r>
              <a:rPr lang="tr-TR" dirty="0" smtClean="0"/>
              <a:t>     </a:t>
            </a:r>
            <a:r>
              <a:rPr lang="tr-TR" sz="2000" dirty="0" smtClean="0"/>
              <a:t>a)</a:t>
            </a:r>
            <a:r>
              <a:rPr lang="en-US" sz="2000" dirty="0"/>
              <a:t> Criteria based on deciding whether a waste is </a:t>
            </a:r>
            <a:r>
              <a:rPr lang="en-US" sz="2000" dirty="0" smtClean="0"/>
              <a:t>dangerous</a:t>
            </a:r>
            <a:r>
              <a:rPr lang="tr-TR" sz="2000" dirty="0" smtClean="0"/>
              <a:t>.</a:t>
            </a:r>
          </a:p>
          <a:p>
            <a:pPr marL="36576" lvl="0" indent="0">
              <a:buNone/>
            </a:pPr>
            <a:endParaRPr lang="tr-TR" dirty="0" smtClean="0"/>
          </a:p>
          <a:p>
            <a:pPr marL="36576" lvl="0" indent="0">
              <a:buNone/>
            </a:pPr>
            <a:r>
              <a:rPr lang="tr-TR" dirty="0" smtClean="0"/>
              <a:t>2) </a:t>
            </a:r>
            <a:r>
              <a:rPr lang="tr-TR" sz="2400" dirty="0" err="1"/>
              <a:t>Classification</a:t>
            </a:r>
            <a:r>
              <a:rPr lang="tr-TR" sz="2400" dirty="0"/>
              <a:t> of </a:t>
            </a:r>
            <a:r>
              <a:rPr lang="tr-TR" sz="2400" dirty="0" err="1"/>
              <a:t>Hazardous</a:t>
            </a:r>
            <a:r>
              <a:rPr lang="tr-TR" sz="2400" dirty="0"/>
              <a:t> </a:t>
            </a:r>
            <a:r>
              <a:rPr lang="tr-TR" sz="2400" dirty="0" err="1"/>
              <a:t>Wastes</a:t>
            </a:r>
            <a:r>
              <a:rPr lang="tr-TR" sz="2400" dirty="0"/>
              <a:t>.</a:t>
            </a:r>
          </a:p>
          <a:p>
            <a:pPr marL="36576" lvl="0" indent="0">
              <a:buNone/>
            </a:pPr>
            <a:r>
              <a:rPr lang="tr-TR" sz="2000" dirty="0" smtClean="0"/>
              <a:t>    </a:t>
            </a:r>
            <a:r>
              <a:rPr lang="tr-TR" sz="2000" dirty="0" smtClean="0"/>
              <a:t>    </a:t>
            </a:r>
            <a:r>
              <a:rPr lang="tr-TR" sz="2000" dirty="0" smtClean="0"/>
              <a:t>a)</a:t>
            </a:r>
            <a:r>
              <a:rPr lang="tr-TR" sz="2000" dirty="0"/>
              <a:t> </a:t>
            </a:r>
            <a:r>
              <a:rPr lang="tr-TR" sz="2000" dirty="0" err="1"/>
              <a:t>What</a:t>
            </a:r>
            <a:r>
              <a:rPr lang="tr-TR" sz="2000" dirty="0"/>
              <a:t> is AYGEİY?</a:t>
            </a:r>
          </a:p>
          <a:p>
            <a:pPr marL="36576" lvl="0" indent="0">
              <a:buNone/>
            </a:pPr>
            <a:r>
              <a:rPr lang="tr-TR" sz="2000" dirty="0" smtClean="0"/>
              <a:t>  </a:t>
            </a:r>
            <a:r>
              <a:rPr lang="tr-TR" sz="2000" dirty="0" smtClean="0"/>
              <a:t>      </a:t>
            </a:r>
            <a:r>
              <a:rPr lang="tr-TR" sz="2000" dirty="0" smtClean="0"/>
              <a:t>b) </a:t>
            </a:r>
            <a:r>
              <a:rPr lang="tr-TR" sz="2000" dirty="0" err="1"/>
              <a:t>Hazardous</a:t>
            </a:r>
            <a:r>
              <a:rPr lang="tr-TR" sz="2000" dirty="0"/>
              <a:t> </a:t>
            </a:r>
            <a:r>
              <a:rPr lang="tr-TR" sz="2000" dirty="0" err="1"/>
              <a:t>Waste</a:t>
            </a:r>
            <a:r>
              <a:rPr lang="tr-TR" sz="2000" dirty="0"/>
              <a:t> </a:t>
            </a:r>
            <a:r>
              <a:rPr lang="tr-TR" sz="2000" dirty="0" err="1"/>
              <a:t>List</a:t>
            </a:r>
            <a:r>
              <a:rPr lang="tr-TR" sz="2000" dirty="0"/>
              <a:t>.</a:t>
            </a:r>
          </a:p>
          <a:p>
            <a:pPr marL="36576" indent="0">
              <a:buNone/>
            </a:pPr>
            <a:endParaRPr lang="tr-TR" dirty="0"/>
          </a:p>
          <a:p>
            <a:pPr marL="36576" lvl="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89758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/>
              <a:t>is </a:t>
            </a:r>
            <a:r>
              <a:rPr lang="tr-TR" dirty="0" err="1"/>
              <a:t>Hazardous</a:t>
            </a:r>
            <a:r>
              <a:rPr lang="tr-TR" dirty="0"/>
              <a:t> </a:t>
            </a:r>
            <a:r>
              <a:rPr lang="tr-TR" dirty="0" err="1"/>
              <a:t>Waste</a:t>
            </a:r>
            <a:r>
              <a:rPr lang="tr-TR" dirty="0"/>
              <a:t>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1484784"/>
            <a:ext cx="7488832" cy="4525963"/>
          </a:xfrm>
        </p:spPr>
        <p:txBody>
          <a:bodyPr/>
          <a:lstStyle/>
          <a:p>
            <a:pPr marL="36576" indent="0">
              <a:buNone/>
            </a:pPr>
            <a:r>
              <a:rPr lang="en-US" dirty="0"/>
              <a:t>Carcinogenic, toxic, explosive, flammable, corrosive, irritant etc. wastes that pose a risk to human health and the environment due to their properties are called </a:t>
            </a:r>
            <a:r>
              <a:rPr lang="en-US" b="1" dirty="0"/>
              <a:t>hazardous waste</a:t>
            </a:r>
            <a:r>
              <a:rPr lang="en-US" dirty="0"/>
              <a:t>.</a:t>
            </a:r>
            <a:endParaRPr lang="tr-TR" dirty="0"/>
          </a:p>
        </p:txBody>
      </p:sp>
      <p:pic>
        <p:nvPicPr>
          <p:cNvPr id="2050" name="Picture 2" descr="C:\Users\alibi\OneDrive\Masaüstü\tehlikeli-atiklar-nasil-bertaraf-edili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645024"/>
            <a:ext cx="4769668" cy="2936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45871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620688"/>
            <a:ext cx="8219256" cy="5505475"/>
          </a:xfrm>
        </p:spPr>
        <p:txBody>
          <a:bodyPr/>
          <a:lstStyle/>
          <a:p>
            <a:pPr marL="36576" indent="0">
              <a:buNone/>
            </a:pPr>
            <a:r>
              <a:rPr lang="en-US" b="1" dirty="0"/>
              <a:t>Criteria based on deciding whether a waste is dangerous</a:t>
            </a:r>
            <a:r>
              <a:rPr lang="en-US" b="1" dirty="0" smtClean="0"/>
              <a:t>:</a:t>
            </a:r>
            <a:endParaRPr lang="tr-TR" b="1" dirty="0" smtClean="0"/>
          </a:p>
          <a:p>
            <a:pPr marL="36576" indent="0">
              <a:buNone/>
            </a:pPr>
            <a:endParaRPr lang="tr-TR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Composition of </a:t>
            </a:r>
            <a:r>
              <a:rPr lang="en-US" dirty="0" smtClean="0"/>
              <a:t>waste</a:t>
            </a:r>
            <a:r>
              <a:rPr lang="tr-TR" dirty="0" smtClean="0"/>
              <a:t>,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Amount of waste </a:t>
            </a:r>
            <a:r>
              <a:rPr lang="en-US" dirty="0" smtClean="0"/>
              <a:t>components</a:t>
            </a:r>
            <a:r>
              <a:rPr lang="tr-TR" dirty="0" smtClean="0"/>
              <a:t>,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Chemical reagents of waste </a:t>
            </a:r>
            <a:r>
              <a:rPr lang="en-US" dirty="0" smtClean="0"/>
              <a:t>components</a:t>
            </a:r>
            <a:r>
              <a:rPr lang="tr-TR" dirty="0" smtClean="0"/>
              <a:t>,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Physical state of </a:t>
            </a:r>
            <a:r>
              <a:rPr lang="en-US" dirty="0" smtClean="0"/>
              <a:t>waste</a:t>
            </a:r>
            <a:r>
              <a:rPr lang="tr-TR" dirty="0" smtClean="0"/>
              <a:t>,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Environmental impacts and persistence of waste can be summarized as.</a:t>
            </a:r>
            <a:endParaRPr lang="tr-TR" dirty="0" smtClean="0"/>
          </a:p>
          <a:p>
            <a:pPr marL="36576" indent="0">
              <a:buNone/>
            </a:pPr>
            <a:endParaRPr lang="tr-TR" b="1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96826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err="1"/>
              <a:t>Classification</a:t>
            </a:r>
            <a:r>
              <a:rPr lang="tr-TR" b="1" dirty="0"/>
              <a:t> of </a:t>
            </a:r>
            <a:r>
              <a:rPr lang="tr-TR" b="1" dirty="0" err="1"/>
              <a:t>Hazardous</a:t>
            </a:r>
            <a:r>
              <a:rPr lang="tr-TR" b="1" dirty="0"/>
              <a:t> </a:t>
            </a:r>
            <a:r>
              <a:rPr lang="tr-TR" b="1" dirty="0" err="1" smtClean="0"/>
              <a:t>Wastes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-150975" y="1916832"/>
            <a:ext cx="5724128" cy="45259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Classification of hazardous wastes; the degree of danger, according to source, flammable, </a:t>
            </a:r>
            <a:r>
              <a:rPr lang="en-US" dirty="0" smtClean="0"/>
              <a:t> </a:t>
            </a:r>
            <a:r>
              <a:rPr lang="en-US" dirty="0"/>
              <a:t>corrosive, reactive, toxic properties are classified according to</a:t>
            </a:r>
            <a:r>
              <a:rPr lang="en-US" dirty="0" smtClean="0"/>
              <a:t>.</a:t>
            </a:r>
            <a:endParaRPr lang="tr-T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Wastes can be classified as solid, sludge, dust, liquid, gas, flammable and non-flammable depending on their physical condition.</a:t>
            </a:r>
            <a:endParaRPr lang="tr-TR" dirty="0"/>
          </a:p>
        </p:txBody>
      </p:sp>
      <p:pic>
        <p:nvPicPr>
          <p:cNvPr id="3074" name="Picture 2" descr="C:\Users\alibi\OneDrive\Masaüstü\tehlikeli-atiklar-nelerdir-1-810x49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9592" y="2132856"/>
            <a:ext cx="3600400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36297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/>
              <a:t>What</a:t>
            </a:r>
            <a:r>
              <a:rPr lang="tr-TR" b="1" dirty="0"/>
              <a:t> is AYGEİY?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211" y="1844824"/>
            <a:ext cx="8673542" cy="384502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en-US" dirty="0"/>
              <a:t>AYGEİY</a:t>
            </a:r>
            <a:r>
              <a:rPr lang="en-US" dirty="0" smtClean="0"/>
              <a:t>:</a:t>
            </a:r>
            <a:r>
              <a:rPr lang="tr-TR" dirty="0" smtClean="0"/>
              <a:t> </a:t>
            </a:r>
            <a:r>
              <a:rPr lang="en-US" dirty="0" smtClean="0"/>
              <a:t> </a:t>
            </a:r>
            <a:r>
              <a:rPr lang="en-US" dirty="0"/>
              <a:t>Regulation on </a:t>
            </a:r>
            <a:r>
              <a:rPr lang="en-US" dirty="0" smtClean="0"/>
              <a:t>General</a:t>
            </a:r>
            <a:r>
              <a:rPr lang="tr-TR" dirty="0" smtClean="0"/>
              <a:t> </a:t>
            </a:r>
            <a:r>
              <a:rPr lang="en-US" dirty="0" smtClean="0"/>
              <a:t>Principles </a:t>
            </a:r>
            <a:r>
              <a:rPr lang="en-US" dirty="0"/>
              <a:t>of Waste </a:t>
            </a:r>
            <a:r>
              <a:rPr lang="en-US" dirty="0" smtClean="0"/>
              <a:t>Management</a:t>
            </a:r>
            <a:endParaRPr lang="tr-TR" dirty="0" smtClean="0"/>
          </a:p>
          <a:p>
            <a:pPr marL="36576" indent="0">
              <a:buNone/>
            </a:pPr>
            <a:r>
              <a:rPr lang="en-US" dirty="0"/>
              <a:t>AYGEİY consists of 4 sections in total</a:t>
            </a:r>
            <a:r>
              <a:rPr lang="en-US" dirty="0" smtClean="0"/>
              <a:t>.</a:t>
            </a:r>
            <a:endParaRPr lang="tr-TR" dirty="0" smtClean="0"/>
          </a:p>
          <a:p>
            <a:pPr marL="36576" indent="0">
              <a:buNone/>
            </a:pPr>
            <a:r>
              <a:rPr lang="tr-TR" b="1" dirty="0" smtClean="0">
                <a:solidFill>
                  <a:srgbClr val="FF0000"/>
                </a:solidFill>
              </a:rPr>
              <a:t>Ek-I</a:t>
            </a:r>
          </a:p>
          <a:p>
            <a:pPr marL="36576" indent="0">
              <a:buNone/>
            </a:pPr>
            <a:r>
              <a:rPr lang="en-US" dirty="0"/>
              <a:t>A list of substances that have been released or disposed of in the environment as a result of any activity is given. This list defines waste </a:t>
            </a:r>
            <a:r>
              <a:rPr lang="en-US" dirty="0" smtClean="0"/>
              <a:t>categories</a:t>
            </a:r>
            <a:r>
              <a:rPr lang="tr-TR" dirty="0" smtClean="0"/>
              <a:t>.</a:t>
            </a:r>
          </a:p>
          <a:p>
            <a:pPr marL="36576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49776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3"/>
            <a:ext cx="8507288" cy="3672407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tr-TR" b="1" u="sng" dirty="0" smtClean="0">
                <a:solidFill>
                  <a:srgbClr val="FF0000"/>
                </a:solidFill>
              </a:rPr>
              <a:t>Ek-II/A</a:t>
            </a:r>
            <a:r>
              <a:rPr lang="tr-TR" dirty="0" smtClean="0">
                <a:solidFill>
                  <a:srgbClr val="FF0000"/>
                </a:solidFill>
              </a:rPr>
              <a:t>:</a:t>
            </a:r>
          </a:p>
          <a:p>
            <a:pPr marL="36576" indent="0">
              <a:buNone/>
            </a:pPr>
            <a:r>
              <a:rPr lang="tr-TR" dirty="0" smtClean="0"/>
              <a:t>Ek-I</a:t>
            </a:r>
            <a:r>
              <a:rPr lang="en-US" dirty="0" smtClean="0"/>
              <a:t> </a:t>
            </a:r>
            <a:r>
              <a:rPr lang="en-US" dirty="0"/>
              <a:t>describes the disposal procedures for wastes</a:t>
            </a:r>
            <a:r>
              <a:rPr lang="en-US" dirty="0" smtClean="0"/>
              <a:t>.</a:t>
            </a:r>
            <a:endParaRPr lang="tr-TR" dirty="0" smtClean="0"/>
          </a:p>
          <a:p>
            <a:pPr marL="36576" indent="0">
              <a:buNone/>
            </a:pPr>
            <a:r>
              <a:rPr lang="tr-TR" b="1" u="sng" dirty="0" smtClean="0">
                <a:solidFill>
                  <a:srgbClr val="FF0000"/>
                </a:solidFill>
              </a:rPr>
              <a:t>Ek-III/A</a:t>
            </a:r>
          </a:p>
          <a:p>
            <a:pPr marL="36576" indent="0">
              <a:buNone/>
            </a:pPr>
            <a:r>
              <a:rPr lang="en-US" dirty="0"/>
              <a:t>Limit concentrations should be checked in order to determine whether the waste classified as potentially hazardous waste is dangerous</a:t>
            </a:r>
            <a:r>
              <a:rPr lang="en-US" dirty="0" smtClean="0"/>
              <a:t>.</a:t>
            </a:r>
            <a:endParaRPr lang="tr-TR" dirty="0" smtClean="0"/>
          </a:p>
          <a:p>
            <a:pPr marL="36576" indent="0">
              <a:buNone/>
            </a:pPr>
            <a:r>
              <a:rPr lang="tr-TR" b="1" u="sng" dirty="0" smtClean="0">
                <a:solidFill>
                  <a:srgbClr val="FF0000"/>
                </a:solidFill>
              </a:rPr>
              <a:t>Ek-IV</a:t>
            </a:r>
          </a:p>
          <a:p>
            <a:pPr marL="36576" indent="0">
              <a:buNone/>
            </a:pPr>
            <a:r>
              <a:rPr lang="en-US" dirty="0"/>
              <a:t>Waste list is given and encodings are made.</a:t>
            </a:r>
            <a:endParaRPr lang="tr-TR" dirty="0"/>
          </a:p>
        </p:txBody>
      </p:sp>
      <p:pic>
        <p:nvPicPr>
          <p:cNvPr id="4098" name="Picture 2" descr="C:\Users\alibi\OneDrive\Masaüstü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293096"/>
            <a:ext cx="7920880" cy="2232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13983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48680"/>
            <a:ext cx="7467600" cy="5577483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tr-TR" b="1" dirty="0" smtClean="0"/>
              <a:t>Ek-IV</a:t>
            </a:r>
            <a:r>
              <a:rPr lang="en-US" dirty="0" smtClean="0"/>
              <a:t> </a:t>
            </a:r>
            <a:r>
              <a:rPr lang="en-US" dirty="0"/>
              <a:t>wastes are divided into 20 main </a:t>
            </a:r>
            <a:r>
              <a:rPr lang="en-US" dirty="0" smtClean="0"/>
              <a:t>categories</a:t>
            </a:r>
            <a:r>
              <a:rPr lang="tr-TR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Sections </a:t>
            </a:r>
            <a:r>
              <a:rPr lang="en-US" b="1" dirty="0"/>
              <a:t>1 - 12, 17 - 19</a:t>
            </a:r>
            <a:r>
              <a:rPr lang="en-US" dirty="0"/>
              <a:t>; resource based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Sections</a:t>
            </a:r>
            <a:r>
              <a:rPr lang="en-US" b="1" dirty="0" smtClean="0"/>
              <a:t> </a:t>
            </a:r>
            <a:r>
              <a:rPr lang="en-US" b="1" dirty="0"/>
              <a:t>6 to 7; </a:t>
            </a:r>
            <a:r>
              <a:rPr lang="en-US" dirty="0"/>
              <a:t>detailing based on processing.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Sections </a:t>
            </a:r>
            <a:r>
              <a:rPr lang="en-US" b="1" dirty="0"/>
              <a:t>13 - 15</a:t>
            </a:r>
            <a:r>
              <a:rPr lang="en-US" dirty="0"/>
              <a:t>; based on matter and material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Sections</a:t>
            </a:r>
            <a:r>
              <a:rPr lang="en-US" b="1" dirty="0" smtClean="0"/>
              <a:t> </a:t>
            </a:r>
            <a:r>
              <a:rPr lang="en-US" b="1" dirty="0"/>
              <a:t>16</a:t>
            </a:r>
            <a:r>
              <a:rPr lang="en-US" dirty="0"/>
              <a:t>; wastes not otherwise specified in the list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Section </a:t>
            </a:r>
            <a:r>
              <a:rPr lang="en-US" b="1" dirty="0"/>
              <a:t>20</a:t>
            </a:r>
            <a:r>
              <a:rPr lang="en-US" dirty="0"/>
              <a:t>; There are 20 main headings, namely municipal waste.</a:t>
            </a: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61902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Hazardous</a:t>
            </a:r>
            <a:r>
              <a:rPr lang="tr-TR" dirty="0"/>
              <a:t> </a:t>
            </a:r>
            <a:r>
              <a:rPr lang="tr-TR" dirty="0" err="1"/>
              <a:t>Waste</a:t>
            </a:r>
            <a:r>
              <a:rPr lang="tr-TR" dirty="0"/>
              <a:t> </a:t>
            </a:r>
            <a:r>
              <a:rPr lang="tr-TR" dirty="0" err="1"/>
              <a:t>List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The waste list is given with </a:t>
            </a:r>
            <a:r>
              <a:rPr lang="en-US" dirty="0" smtClean="0"/>
              <a:t>A</a:t>
            </a:r>
            <a:r>
              <a:rPr lang="tr-TR" dirty="0" smtClean="0"/>
              <a:t>YGEİY</a:t>
            </a:r>
            <a:r>
              <a:rPr lang="en-US" dirty="0" smtClean="0"/>
              <a:t> </a:t>
            </a:r>
            <a:r>
              <a:rPr lang="tr-TR" dirty="0" smtClean="0"/>
              <a:t>Ek</a:t>
            </a:r>
            <a:r>
              <a:rPr lang="en-US" dirty="0" smtClean="0"/>
              <a:t>-IV</a:t>
            </a:r>
            <a:r>
              <a:rPr lang="en-US" dirty="0"/>
              <a:t>. This list is made of waste classification and there is a waste code for each waste </a:t>
            </a:r>
            <a:r>
              <a:rPr lang="en-US" dirty="0" smtClean="0"/>
              <a:t>identification.</a:t>
            </a:r>
            <a:endParaRPr lang="tr-T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There are 839 waste code entries for waste in the list</a:t>
            </a:r>
            <a:r>
              <a:rPr lang="en-US" dirty="0" smtClean="0"/>
              <a:t>.</a:t>
            </a:r>
            <a:endParaRPr lang="tr-TR" dirty="0" smtClean="0"/>
          </a:p>
          <a:p>
            <a:pPr marL="36576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58391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knik">
  <a:themeElements>
    <a:clrScheme name="Teknik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knik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knik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133</TotalTime>
  <Words>618</Words>
  <Application>Microsoft Office PowerPoint</Application>
  <PresentationFormat>Ekran Gösterisi (4:3)</PresentationFormat>
  <Paragraphs>72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Teknik</vt:lpstr>
      <vt:lpstr>HAZARDOUS WASTE IDENTIFICATION AND CLASSIFICATION</vt:lpstr>
      <vt:lpstr>Table of Contents</vt:lpstr>
      <vt:lpstr>What is Hazardous Waste?</vt:lpstr>
      <vt:lpstr>PowerPoint Sunusu</vt:lpstr>
      <vt:lpstr>Classification of Hazardous Wastes</vt:lpstr>
      <vt:lpstr>What is AYGEİY?</vt:lpstr>
      <vt:lpstr>PowerPoint Sunusu</vt:lpstr>
      <vt:lpstr>PowerPoint Sunusu</vt:lpstr>
      <vt:lpstr>Hazardous Waste List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References: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HAZARDOUS WASTE IDENTIFICATION AND CLASSIFICATION</dc:title>
  <dc:creator>ali bilginer</dc:creator>
  <cp:lastModifiedBy>ali bilginer</cp:lastModifiedBy>
  <cp:revision>20</cp:revision>
  <dcterms:created xsi:type="dcterms:W3CDTF">2019-03-03T10:23:58Z</dcterms:created>
  <dcterms:modified xsi:type="dcterms:W3CDTF">2019-03-04T06:50:25Z</dcterms:modified>
</cp:coreProperties>
</file>