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6" r:id="rId19"/>
    <p:sldId id="273" r:id="rId20"/>
    <p:sldId id="274" r:id="rId21"/>
    <p:sldId id="275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A4878-A38A-4836-ABE6-EAA6F098E3A7}" type="datetimeFigureOut">
              <a:rPr lang="tr-TR" smtClean="0"/>
              <a:t>4.06.2021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17EB-B82E-479B-8308-99BC9E33B162}" type="slidenum">
              <a:rPr lang="tr-TR" smtClean="0"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A4878-A38A-4836-ABE6-EAA6F098E3A7}" type="datetimeFigureOut">
              <a:rPr lang="tr-TR" smtClean="0"/>
              <a:t>4.06.2021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17EB-B82E-479B-8308-99BC9E33B16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A4878-A38A-4836-ABE6-EAA6F098E3A7}" type="datetimeFigureOut">
              <a:rPr lang="tr-TR" smtClean="0"/>
              <a:t>4.06.2021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17EB-B82E-479B-8308-99BC9E33B16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A4878-A38A-4836-ABE6-EAA6F098E3A7}" type="datetimeFigureOut">
              <a:rPr lang="tr-TR" smtClean="0"/>
              <a:t>4.06.2021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17EB-B82E-479B-8308-99BC9E33B16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A4878-A38A-4836-ABE6-EAA6F098E3A7}" type="datetimeFigureOut">
              <a:rPr lang="tr-TR" smtClean="0"/>
              <a:t>4.06.2021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17EB-B82E-479B-8308-99BC9E33B162}" type="slidenum">
              <a:rPr lang="tr-TR" smtClean="0"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A4878-A38A-4836-ABE6-EAA6F098E3A7}" type="datetimeFigureOut">
              <a:rPr lang="tr-TR" smtClean="0"/>
              <a:t>4.06.2021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17EB-B82E-479B-8308-99BC9E33B16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A4878-A38A-4836-ABE6-EAA6F098E3A7}" type="datetimeFigureOut">
              <a:rPr lang="tr-TR" smtClean="0"/>
              <a:t>4.06.2021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17EB-B82E-479B-8308-99BC9E33B162}" type="slidenum">
              <a:rPr lang="tr-TR" smtClean="0"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A4878-A38A-4836-ABE6-EAA6F098E3A7}" type="datetimeFigureOut">
              <a:rPr lang="tr-TR" smtClean="0"/>
              <a:t>4.06.2021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17EB-B82E-479B-8308-99BC9E33B16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A4878-A38A-4836-ABE6-EAA6F098E3A7}" type="datetimeFigureOut">
              <a:rPr lang="tr-TR" smtClean="0"/>
              <a:t>4.06.2021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17EB-B82E-479B-8308-99BC9E33B16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A4878-A38A-4836-ABE6-EAA6F098E3A7}" type="datetimeFigureOut">
              <a:rPr lang="tr-TR" smtClean="0"/>
              <a:t>4.06.2021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17EB-B82E-479B-8308-99BC9E33B162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A4878-A38A-4836-ABE6-EAA6F098E3A7}" type="datetimeFigureOut">
              <a:rPr lang="tr-TR" smtClean="0"/>
              <a:t>4.06.2021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17EB-B82E-479B-8308-99BC9E33B16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FFA4878-A38A-4836-ABE6-EAA6F098E3A7}" type="datetimeFigureOut">
              <a:rPr lang="tr-TR" smtClean="0"/>
              <a:t>4.06.2021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A2217EB-B82E-479B-8308-99BC9E33B162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48680"/>
            <a:ext cx="1461382" cy="1419628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02290"/>
            <a:ext cx="1503014" cy="1463073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848600" cy="1927225"/>
          </a:xfrm>
        </p:spPr>
        <p:txBody>
          <a:bodyPr/>
          <a:lstStyle/>
          <a:p>
            <a:pPr algn="ctr"/>
            <a:r>
              <a:rPr lang="tr-TR" sz="2400" cap="none" dirty="0">
                <a:ln w="0"/>
                <a:solidFill>
                  <a:schemeClr val="tx1"/>
                </a:solidFill>
                <a:effectLst>
                  <a:glow rad="101600">
                    <a:schemeClr val="bg1">
                      <a:lumMod val="75000"/>
                      <a:alpha val="6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ERCİYES ÜNİVERSİTESİ</a:t>
            </a:r>
            <a:br>
              <a:rPr lang="tr-TR" sz="2400" cap="none" dirty="0">
                <a:ln w="0"/>
                <a:solidFill>
                  <a:schemeClr val="tx1"/>
                </a:solidFill>
                <a:effectLst>
                  <a:glow rad="101600">
                    <a:schemeClr val="bg1">
                      <a:lumMod val="75000"/>
                      <a:alpha val="6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</a:br>
            <a:r>
              <a:rPr lang="tr-TR" sz="2400" cap="none" dirty="0">
                <a:ln w="0"/>
                <a:solidFill>
                  <a:schemeClr val="tx1"/>
                </a:solidFill>
                <a:effectLst>
                  <a:glow rad="101600">
                    <a:schemeClr val="bg1">
                      <a:lumMod val="75000"/>
                      <a:alpha val="6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FEN BİLİMLERİ ENSTİTÜSÜ </a:t>
            </a:r>
            <a:br>
              <a:rPr lang="tr-TR" sz="2400" cap="none" dirty="0">
                <a:ln w="0"/>
                <a:solidFill>
                  <a:schemeClr val="tx1"/>
                </a:solidFill>
                <a:effectLst>
                  <a:glow rad="101600">
                    <a:schemeClr val="bg1">
                      <a:lumMod val="75000"/>
                      <a:alpha val="6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</a:br>
            <a:r>
              <a:rPr lang="tr-TR" sz="2400" cap="none" dirty="0">
                <a:ln w="0"/>
                <a:solidFill>
                  <a:schemeClr val="tx1"/>
                </a:solidFill>
                <a:effectLst>
                  <a:glow rad="101600">
                    <a:schemeClr val="bg1">
                      <a:lumMod val="75000"/>
                      <a:alpha val="6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ÇEVRE MÜHENDİSLİĞİ ANA BİLİM DALI</a:t>
            </a:r>
            <a:br>
              <a:rPr lang="tr-TR" sz="2400" cap="none" dirty="0">
                <a:ln w="0"/>
                <a:solidFill>
                  <a:schemeClr val="tx1"/>
                </a:solidFill>
                <a:effectLst>
                  <a:glow rad="101600">
                    <a:schemeClr val="bg1">
                      <a:lumMod val="75000"/>
                      <a:alpha val="6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</a:br>
            <a:r>
              <a:rPr lang="tr-TR" sz="2400" cap="none" dirty="0">
                <a:ln w="0"/>
                <a:solidFill>
                  <a:schemeClr val="tx1"/>
                </a:solidFill>
                <a:effectLst>
                  <a:glow rad="101600">
                    <a:schemeClr val="bg1">
                      <a:lumMod val="75000"/>
                      <a:alpha val="6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/>
            </a:r>
            <a:br>
              <a:rPr lang="tr-TR" sz="2400" cap="none" dirty="0">
                <a:ln w="0"/>
                <a:solidFill>
                  <a:schemeClr val="tx1"/>
                </a:solidFill>
                <a:effectLst>
                  <a:glow rad="101600">
                    <a:schemeClr val="bg1">
                      <a:lumMod val="75000"/>
                      <a:alpha val="6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</a:br>
            <a:r>
              <a:rPr lang="tr-TR" sz="2400" cap="none" dirty="0">
                <a:ln w="0"/>
                <a:solidFill>
                  <a:schemeClr val="tx1"/>
                </a:solidFill>
                <a:effectLst>
                  <a:glow rad="101600">
                    <a:schemeClr val="bg1">
                      <a:lumMod val="75000"/>
                      <a:alpha val="6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ZİRAİ ATIKSULARIN YÖNETİMİ VE KONTROLÜ</a:t>
            </a:r>
            <a:br>
              <a:rPr lang="tr-TR" sz="2400" cap="none" dirty="0">
                <a:ln w="0"/>
                <a:solidFill>
                  <a:schemeClr val="tx1"/>
                </a:solidFill>
                <a:effectLst>
                  <a:glow rad="101600">
                    <a:schemeClr val="bg1">
                      <a:lumMod val="75000"/>
                      <a:alpha val="6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</a:br>
            <a:endParaRPr lang="tr-TR" sz="2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95536" y="3429000"/>
            <a:ext cx="8446158" cy="1752600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chemeClr val="accent3">
                    <a:lumMod val="5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Book Antiqua" pitchFamily="18" charset="0"/>
              </a:rPr>
              <a:t>Antibiyotikler, Pestisitler Ve </a:t>
            </a:r>
            <a:r>
              <a:rPr lang="tr-TR" b="1" dirty="0" err="1" smtClean="0">
                <a:solidFill>
                  <a:schemeClr val="accent3">
                    <a:lumMod val="5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Book Antiqua" pitchFamily="18" charset="0"/>
              </a:rPr>
              <a:t>Toksik</a:t>
            </a:r>
            <a:r>
              <a:rPr lang="tr-TR" b="1" dirty="0" smtClean="0">
                <a:solidFill>
                  <a:schemeClr val="accent3">
                    <a:lumMod val="5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Book Antiqua" pitchFamily="18" charset="0"/>
              </a:rPr>
              <a:t> Metallerle Kirlenmiş Tarımsal Atık Suyun </a:t>
            </a:r>
            <a:r>
              <a:rPr lang="tr-TR" b="1" dirty="0" err="1" smtClean="0">
                <a:solidFill>
                  <a:schemeClr val="accent3">
                    <a:lumMod val="5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Book Antiqua" pitchFamily="18" charset="0"/>
              </a:rPr>
              <a:t>İşlevselleştirilmiş</a:t>
            </a:r>
            <a:r>
              <a:rPr lang="tr-TR" b="1" dirty="0" smtClean="0">
                <a:solidFill>
                  <a:schemeClr val="accent3">
                    <a:lumMod val="5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Book Antiqua" pitchFamily="18" charset="0"/>
              </a:rPr>
              <a:t> Manyetik </a:t>
            </a:r>
            <a:r>
              <a:rPr lang="tr-TR" b="1" dirty="0" err="1" smtClean="0">
                <a:solidFill>
                  <a:schemeClr val="accent3">
                    <a:lumMod val="5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Book Antiqua" pitchFamily="18" charset="0"/>
              </a:rPr>
              <a:t>Nanopartiküller</a:t>
            </a:r>
            <a:r>
              <a:rPr lang="tr-TR" b="1" dirty="0" smtClean="0">
                <a:solidFill>
                  <a:schemeClr val="accent3">
                    <a:lumMod val="5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Book Antiqua" pitchFamily="18" charset="0"/>
              </a:rPr>
              <a:t> Tarafından </a:t>
            </a:r>
            <a:r>
              <a:rPr lang="tr-TR" b="1" dirty="0" err="1" smtClean="0">
                <a:solidFill>
                  <a:schemeClr val="accent3">
                    <a:lumMod val="5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Book Antiqua" pitchFamily="18" charset="0"/>
              </a:rPr>
              <a:t>Adsorpsiyonu</a:t>
            </a:r>
            <a:endParaRPr lang="tr-TR" dirty="0" smtClean="0">
              <a:solidFill>
                <a:schemeClr val="accent3">
                  <a:lumMod val="50000"/>
                </a:schemeClr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Book Antiqua" pitchFamily="18" charset="0"/>
            </a:endParaRPr>
          </a:p>
          <a:p>
            <a:endParaRPr lang="tr-TR" dirty="0"/>
          </a:p>
        </p:txBody>
      </p:sp>
      <p:sp>
        <p:nvSpPr>
          <p:cNvPr id="6" name="Metin kutusu 5"/>
          <p:cNvSpPr txBox="1"/>
          <p:nvPr/>
        </p:nvSpPr>
        <p:spPr>
          <a:xfrm>
            <a:off x="4716016" y="5157192"/>
            <a:ext cx="38760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Book Antiqua" pitchFamily="18" charset="0"/>
              </a:rPr>
              <a:t>4011930059</a:t>
            </a:r>
          </a:p>
          <a:p>
            <a:r>
              <a:rPr lang="tr-TR" dirty="0" smtClean="0">
                <a:latin typeface="Book Antiqua" pitchFamily="18" charset="0"/>
              </a:rPr>
              <a:t>Eylül ÇETİNKAYA</a:t>
            </a:r>
          </a:p>
          <a:p>
            <a:r>
              <a:rPr lang="tr-TR" dirty="0">
                <a:latin typeface="Book Antiqua" pitchFamily="18" charset="0"/>
              </a:rPr>
              <a:t>DOÇ. DR. ÖMÜR GÖKKUŞ</a:t>
            </a:r>
          </a:p>
        </p:txBody>
      </p:sp>
    </p:spTree>
    <p:extLst>
      <p:ext uri="{BB962C8B-B14F-4D97-AF65-F5344CB8AC3E}">
        <p14:creationId xmlns:p14="http://schemas.microsoft.com/office/powerpoint/2010/main" val="135872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2700" b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/>
            </a:r>
            <a:br>
              <a:rPr lang="tr-TR" sz="2700" b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</a:br>
            <a:r>
              <a:rPr lang="tr-TR" sz="2900" b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3</a:t>
            </a:r>
            <a:r>
              <a:rPr lang="tr-TR" sz="2900" b="1" dirty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. </a:t>
            </a:r>
            <a:r>
              <a:rPr lang="tr-TR" sz="2900" b="1" dirty="0" err="1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İşlevselleştirilmiş</a:t>
            </a:r>
            <a:r>
              <a:rPr lang="tr-TR" sz="2900" b="1" dirty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 manyetik </a:t>
            </a:r>
            <a:r>
              <a:rPr lang="tr-TR" sz="2900" b="1" dirty="0" err="1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nanopartiküller</a:t>
            </a:r>
            <a:r>
              <a:rPr lang="tr-TR" sz="2900" b="1" dirty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 tarafından tarımsal kirleticilerin </a:t>
            </a:r>
            <a:r>
              <a:rPr lang="tr-TR" sz="2900" b="1" dirty="0" err="1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adsorpsiyonu</a:t>
            </a:r>
            <a:r>
              <a:rPr lang="tr-TR" sz="2900" dirty="0"/>
              <a:t/>
            </a:r>
            <a:br>
              <a:rPr lang="tr-TR" sz="2900" dirty="0"/>
            </a:br>
            <a:endParaRPr lang="tr-TR" sz="29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377301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r-TR" b="1" dirty="0">
                <a:latin typeface="Book Antiqua" pitchFamily="18" charset="0"/>
              </a:rPr>
              <a:t>3.1. Antibiyotiklerin </a:t>
            </a:r>
            <a:r>
              <a:rPr lang="tr-TR" b="1" dirty="0" err="1" smtClean="0">
                <a:latin typeface="Book Antiqua" pitchFamily="18" charset="0"/>
              </a:rPr>
              <a:t>adsorpsiyonu</a:t>
            </a:r>
            <a:endParaRPr lang="tr-TR" b="1" dirty="0" smtClean="0">
              <a:latin typeface="Book Antiqua" pitchFamily="18" charset="0"/>
            </a:endParaRPr>
          </a:p>
          <a:p>
            <a:pPr algn="just"/>
            <a:r>
              <a:rPr lang="tr-TR" dirty="0" err="1">
                <a:latin typeface="Book Antiqua" pitchFamily="18" charset="0"/>
              </a:rPr>
              <a:t>MNP'ler</a:t>
            </a:r>
            <a:r>
              <a:rPr lang="tr-TR" dirty="0">
                <a:latin typeface="Book Antiqua" pitchFamily="18" charset="0"/>
              </a:rPr>
              <a:t>, karbon malzemeleri, fonksiyonel gruplar, kil, kompleks yapıcı, fonksiyonel parçacıklar gibi çeşitli fonksiyonel malzemeler tarafından </a:t>
            </a:r>
            <a:r>
              <a:rPr lang="tr-TR" dirty="0" err="1">
                <a:latin typeface="Book Antiqua" pitchFamily="18" charset="0"/>
              </a:rPr>
              <a:t>modifiye</a:t>
            </a:r>
            <a:r>
              <a:rPr lang="tr-TR" dirty="0">
                <a:latin typeface="Book Antiqua" pitchFamily="18" charset="0"/>
              </a:rPr>
              <a:t> edilmiştir.</a:t>
            </a:r>
          </a:p>
          <a:p>
            <a:pPr algn="just"/>
            <a:r>
              <a:rPr lang="tr-TR" dirty="0">
                <a:latin typeface="Book Antiqua" pitchFamily="18" charset="0"/>
              </a:rPr>
              <a:t>Farklı </a:t>
            </a:r>
            <a:r>
              <a:rPr lang="tr-TR" dirty="0" err="1">
                <a:latin typeface="Book Antiqua" pitchFamily="18" charset="0"/>
              </a:rPr>
              <a:t>MNP'lerin</a:t>
            </a:r>
            <a:r>
              <a:rPr lang="tr-TR" dirty="0">
                <a:latin typeface="Book Antiqua" pitchFamily="18" charset="0"/>
              </a:rPr>
              <a:t> </a:t>
            </a:r>
            <a:r>
              <a:rPr lang="tr-TR" dirty="0" err="1">
                <a:latin typeface="Book Antiqua" pitchFamily="18" charset="0"/>
              </a:rPr>
              <a:t>tetrasikline</a:t>
            </a:r>
            <a:r>
              <a:rPr lang="tr-TR" dirty="0">
                <a:latin typeface="Book Antiqua" pitchFamily="18" charset="0"/>
              </a:rPr>
              <a:t> </a:t>
            </a:r>
            <a:r>
              <a:rPr lang="tr-TR" dirty="0" err="1">
                <a:latin typeface="Book Antiqua" pitchFamily="18" charset="0"/>
              </a:rPr>
              <a:t>adsorpsiyon</a:t>
            </a:r>
            <a:r>
              <a:rPr lang="tr-TR" dirty="0">
                <a:latin typeface="Book Antiqua" pitchFamily="18" charset="0"/>
              </a:rPr>
              <a:t> kabiliyeti, 39.1 ila 666.7 </a:t>
            </a:r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>mg/g</a:t>
            </a:r>
            <a:r>
              <a:rPr lang="tr-TR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tr-TR" dirty="0" smtClean="0">
                <a:latin typeface="Book Antiqua" pitchFamily="18" charset="0"/>
              </a:rPr>
              <a:t>arasında değişmektedir.</a:t>
            </a:r>
            <a:endParaRPr lang="tr-TR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49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1800" b="1" dirty="0" smtClean="0"/>
              <a:t/>
            </a:r>
            <a:br>
              <a:rPr lang="tr-TR" sz="1800" b="1" dirty="0" smtClean="0"/>
            </a:br>
            <a:r>
              <a:rPr lang="tr-TR" sz="2000" b="1" dirty="0" smtClean="0">
                <a:latin typeface="Book Antiqua" pitchFamily="18" charset="0"/>
              </a:rPr>
              <a:t>Şekil </a:t>
            </a:r>
            <a:r>
              <a:rPr lang="tr-TR" sz="2000" b="1" dirty="0">
                <a:latin typeface="Book Antiqua" pitchFamily="18" charset="0"/>
              </a:rPr>
              <a:t>1. Antibiyotiklerin, pestisitlerin ve </a:t>
            </a:r>
            <a:r>
              <a:rPr lang="tr-TR" sz="2000" b="1" dirty="0" err="1">
                <a:latin typeface="Book Antiqua" pitchFamily="18" charset="0"/>
              </a:rPr>
              <a:t>toksik</a:t>
            </a:r>
            <a:r>
              <a:rPr lang="tr-TR" sz="2000" b="1" dirty="0">
                <a:latin typeface="Book Antiqua" pitchFamily="18" charset="0"/>
              </a:rPr>
              <a:t> metallerin </a:t>
            </a:r>
            <a:r>
              <a:rPr lang="tr-TR" sz="2000" b="1" dirty="0" err="1">
                <a:latin typeface="Book Antiqua" pitchFamily="18" charset="0"/>
              </a:rPr>
              <a:t>işlevselleştirilmiş</a:t>
            </a:r>
            <a:r>
              <a:rPr lang="tr-TR" sz="2000" b="1" dirty="0">
                <a:latin typeface="Book Antiqua" pitchFamily="18" charset="0"/>
              </a:rPr>
              <a:t> </a:t>
            </a:r>
            <a:r>
              <a:rPr lang="tr-TR" sz="2000" b="1" dirty="0" err="1">
                <a:latin typeface="Book Antiqua" pitchFamily="18" charset="0"/>
              </a:rPr>
              <a:t>MNP'ler</a:t>
            </a:r>
            <a:r>
              <a:rPr lang="tr-TR" sz="2000" b="1" dirty="0">
                <a:latin typeface="Book Antiqua" pitchFamily="18" charset="0"/>
              </a:rPr>
              <a:t> tarafından </a:t>
            </a:r>
            <a:r>
              <a:rPr lang="tr-TR" sz="2000" b="1" dirty="0" err="1">
                <a:latin typeface="Book Antiqua" pitchFamily="18" charset="0"/>
              </a:rPr>
              <a:t>adsorpsiyon</a:t>
            </a:r>
            <a:r>
              <a:rPr lang="tr-TR" sz="2000" b="1" dirty="0">
                <a:latin typeface="Book Antiqua" pitchFamily="18" charset="0"/>
              </a:rPr>
              <a:t> verilerini detaylandıran literatürün meteor yağmuru çizelgesi.</a:t>
            </a:r>
            <a:r>
              <a:rPr lang="tr-TR" sz="2000" dirty="0">
                <a:latin typeface="Book Antiqua" pitchFamily="18" charset="0"/>
              </a:rPr>
              <a:t/>
            </a:r>
            <a:br>
              <a:rPr lang="tr-TR" sz="2000" dirty="0">
                <a:latin typeface="Book Antiqua" pitchFamily="18" charset="0"/>
              </a:rPr>
            </a:br>
            <a:endParaRPr lang="tr-TR" sz="2000" dirty="0">
              <a:latin typeface="Book Antiqua" pitchFamily="18" charset="0"/>
            </a:endParaRPr>
          </a:p>
        </p:txBody>
      </p:sp>
      <p:pic>
        <p:nvPicPr>
          <p:cNvPr id="4" name="İçerik Yer Tutucusu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556792"/>
            <a:ext cx="6552728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36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1764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tr-TR" sz="2200" dirty="0" err="1">
                <a:latin typeface="Book Antiqua" pitchFamily="18" charset="0"/>
              </a:rPr>
              <a:t>MNP'ler</a:t>
            </a:r>
            <a:r>
              <a:rPr lang="tr-TR" sz="2200" dirty="0">
                <a:latin typeface="Book Antiqua" pitchFamily="18" charset="0"/>
              </a:rPr>
              <a:t> tarafından tarımsal su kirleticilerinin </a:t>
            </a:r>
            <a:r>
              <a:rPr lang="tr-TR" sz="2200" dirty="0" err="1">
                <a:latin typeface="Book Antiqua" pitchFamily="18" charset="0"/>
              </a:rPr>
              <a:t>adsorpsiyonunun</a:t>
            </a:r>
            <a:r>
              <a:rPr lang="tr-TR" sz="2200" dirty="0">
                <a:latin typeface="Book Antiqua" pitchFamily="18" charset="0"/>
              </a:rPr>
              <a:t>  </a:t>
            </a:r>
            <a:r>
              <a:rPr lang="tr-TR" sz="2200" dirty="0" smtClean="0">
                <a:latin typeface="Book Antiqua" pitchFamily="18" charset="0"/>
              </a:rPr>
              <a:t>evrensel </a:t>
            </a:r>
            <a:r>
              <a:rPr lang="tr-TR" sz="2200" dirty="0">
                <a:latin typeface="Book Antiqua" pitchFamily="18" charset="0"/>
              </a:rPr>
              <a:t>eğilimlerini derinlemesine anlamak için bir meteor yağmuru çizelgesi yapılandırılmıştır. Antibiyotikler ve pestisitlerle ilgili araştırmaların şimdiye kadar </a:t>
            </a:r>
            <a:r>
              <a:rPr lang="tr-TR" sz="2200" dirty="0" err="1">
                <a:latin typeface="Book Antiqua" pitchFamily="18" charset="0"/>
              </a:rPr>
              <a:t>toksik</a:t>
            </a:r>
            <a:r>
              <a:rPr lang="tr-TR" sz="2200" dirty="0">
                <a:latin typeface="Book Antiqua" pitchFamily="18" charset="0"/>
              </a:rPr>
              <a:t> metaller üzerine yapılan araştırmalardan daha az olduğu açıktır</a:t>
            </a:r>
            <a:r>
              <a:rPr lang="tr-TR" sz="2200" dirty="0" smtClean="0">
                <a:latin typeface="Book Antiqua" pitchFamily="18" charset="0"/>
              </a:rPr>
              <a:t>.</a:t>
            </a:r>
          </a:p>
          <a:p>
            <a:pPr algn="just"/>
            <a:r>
              <a:rPr lang="tr-TR" sz="2200" dirty="0" err="1">
                <a:latin typeface="Book Antiqua" pitchFamily="18" charset="0"/>
              </a:rPr>
              <a:t>MNP'lerin</a:t>
            </a:r>
            <a:r>
              <a:rPr lang="tr-TR" sz="2200" dirty="0">
                <a:latin typeface="Book Antiqua" pitchFamily="18" charset="0"/>
              </a:rPr>
              <a:t> kirleticiler üzerindeki </a:t>
            </a:r>
            <a:r>
              <a:rPr lang="tr-TR" sz="2200" dirty="0" err="1">
                <a:latin typeface="Book Antiqua" pitchFamily="18" charset="0"/>
              </a:rPr>
              <a:t>adsorpsiyonunu</a:t>
            </a:r>
            <a:r>
              <a:rPr lang="tr-TR" sz="2200" dirty="0">
                <a:latin typeface="Book Antiqua" pitchFamily="18" charset="0"/>
              </a:rPr>
              <a:t> araştırmak için, en yaygın ve popüler olarak yalancı ikinci dereceden olan bazı </a:t>
            </a:r>
            <a:r>
              <a:rPr lang="tr-TR" sz="2200" dirty="0" err="1">
                <a:latin typeface="Book Antiqua" pitchFamily="18" charset="0"/>
              </a:rPr>
              <a:t>simüle</a:t>
            </a:r>
            <a:r>
              <a:rPr lang="tr-TR" sz="2200" dirty="0">
                <a:latin typeface="Book Antiqua" pitchFamily="18" charset="0"/>
              </a:rPr>
              <a:t> edici </a:t>
            </a:r>
            <a:r>
              <a:rPr lang="tr-TR" sz="2200" dirty="0" err="1">
                <a:latin typeface="Book Antiqua" pitchFamily="18" charset="0"/>
              </a:rPr>
              <a:t>adsorpsiyon</a:t>
            </a:r>
            <a:r>
              <a:rPr lang="tr-TR" sz="2200" dirty="0">
                <a:latin typeface="Book Antiqua" pitchFamily="18" charset="0"/>
              </a:rPr>
              <a:t> kinetik modelleri kullanılmıştır.</a:t>
            </a:r>
          </a:p>
          <a:p>
            <a:pPr algn="just"/>
            <a:r>
              <a:rPr lang="tr-TR" sz="2200" dirty="0" smtClean="0">
                <a:latin typeface="Book Antiqua" pitchFamily="18" charset="0"/>
              </a:rPr>
              <a:t>Özet veriler; </a:t>
            </a:r>
            <a:r>
              <a:rPr lang="tr-TR" sz="2200" dirty="0" err="1" smtClean="0">
                <a:latin typeface="Book Antiqua" pitchFamily="18" charset="0"/>
              </a:rPr>
              <a:t>Langmuir</a:t>
            </a:r>
            <a:r>
              <a:rPr lang="tr-TR" sz="2200" dirty="0">
                <a:latin typeface="Book Antiqua" pitchFamily="18" charset="0"/>
              </a:rPr>
              <a:t>, </a:t>
            </a:r>
            <a:r>
              <a:rPr lang="tr-TR" sz="2200" dirty="0" err="1">
                <a:latin typeface="Book Antiqua" pitchFamily="18" charset="0"/>
              </a:rPr>
              <a:t>Freundlich</a:t>
            </a:r>
            <a:r>
              <a:rPr lang="tr-TR" sz="2200" dirty="0">
                <a:latin typeface="Book Antiqua" pitchFamily="18" charset="0"/>
              </a:rPr>
              <a:t> ve </a:t>
            </a:r>
            <a:r>
              <a:rPr lang="tr-TR" sz="2200" dirty="0" err="1" smtClean="0">
                <a:latin typeface="Book Antiqua" pitchFamily="18" charset="0"/>
              </a:rPr>
              <a:t>Langmuir-Freundlich'in</a:t>
            </a:r>
            <a:r>
              <a:rPr lang="tr-TR" sz="2200" dirty="0" smtClean="0">
                <a:latin typeface="Book Antiqua" pitchFamily="18" charset="0"/>
              </a:rPr>
              <a:t> kullanıldığını göstermiştir.</a:t>
            </a:r>
            <a:endParaRPr lang="tr-TR" sz="22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31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061048"/>
          </a:xfr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tr-TR" dirty="0" err="1">
                <a:latin typeface="Book Antiqua" pitchFamily="18" charset="0"/>
              </a:rPr>
              <a:t>MNP'lerin</a:t>
            </a:r>
            <a:r>
              <a:rPr lang="tr-TR" dirty="0">
                <a:latin typeface="Book Antiqua" pitchFamily="18" charset="0"/>
              </a:rPr>
              <a:t> üretim yöntemleri, hedef antibiyotik ve özellikleri, kinetik ve izoterm çalışmalarının sonuçlarını geniş ölçüde etkiler. Dahası, çok sayıda mekanizma, farklı </a:t>
            </a:r>
            <a:r>
              <a:rPr lang="tr-TR" dirty="0" err="1">
                <a:latin typeface="Book Antiqua" pitchFamily="18" charset="0"/>
              </a:rPr>
              <a:t>MNP'ler</a:t>
            </a:r>
            <a:r>
              <a:rPr lang="tr-TR" dirty="0">
                <a:latin typeface="Book Antiqua" pitchFamily="18" charset="0"/>
              </a:rPr>
              <a:t> tarafından antibiyotiklerin ortadan kaldırılmasını </a:t>
            </a:r>
            <a:r>
              <a:rPr lang="tr-TR" dirty="0" smtClean="0">
                <a:latin typeface="Book Antiqua" pitchFamily="18" charset="0"/>
              </a:rPr>
              <a:t>etkilemektedir.</a:t>
            </a:r>
            <a:endParaRPr lang="tr-TR" dirty="0">
              <a:latin typeface="Book Antiqua" pitchFamily="18" charset="0"/>
            </a:endParaRPr>
          </a:p>
          <a:p>
            <a:pPr algn="just"/>
            <a:r>
              <a:rPr lang="tr-TR" dirty="0">
                <a:latin typeface="Book Antiqua" pitchFamily="18" charset="0"/>
              </a:rPr>
              <a:t>Manyetik </a:t>
            </a:r>
            <a:r>
              <a:rPr lang="tr-TR" dirty="0" err="1" smtClean="0">
                <a:latin typeface="Book Antiqua" pitchFamily="18" charset="0"/>
              </a:rPr>
              <a:t>nanoparçacıklarla</a:t>
            </a:r>
            <a:r>
              <a:rPr lang="tr-TR" dirty="0" smtClean="0">
                <a:latin typeface="Book Antiqua" pitchFamily="18" charset="0"/>
              </a:rPr>
              <a:t> </a:t>
            </a:r>
            <a:r>
              <a:rPr lang="tr-TR" dirty="0">
                <a:latin typeface="Book Antiqua" pitchFamily="18" charset="0"/>
              </a:rPr>
              <a:t>karşılaştırıldığında, </a:t>
            </a:r>
            <a:r>
              <a:rPr lang="tr-TR" dirty="0" err="1">
                <a:latin typeface="Book Antiqua" pitchFamily="18" charset="0"/>
              </a:rPr>
              <a:t>modifiye</a:t>
            </a:r>
            <a:r>
              <a:rPr lang="tr-TR" dirty="0">
                <a:latin typeface="Book Antiqua" pitchFamily="18" charset="0"/>
              </a:rPr>
              <a:t> edilmiş malzemeler geniş yüzey alanına, yüksek elektron </a:t>
            </a:r>
            <a:r>
              <a:rPr lang="tr-TR" dirty="0" smtClean="0">
                <a:latin typeface="Book Antiqua" pitchFamily="18" charset="0"/>
              </a:rPr>
              <a:t>hareketliliğine ve </a:t>
            </a:r>
            <a:r>
              <a:rPr lang="tr-TR" dirty="0">
                <a:latin typeface="Book Antiqua" pitchFamily="18" charset="0"/>
              </a:rPr>
              <a:t>fonksiyonel gruplara (örneğin </a:t>
            </a:r>
            <a:r>
              <a:rPr lang="tr-TR" dirty="0" err="1">
                <a:latin typeface="Book Antiqua" pitchFamily="18" charset="0"/>
              </a:rPr>
              <a:t>amid</a:t>
            </a:r>
            <a:r>
              <a:rPr lang="tr-TR" dirty="0">
                <a:latin typeface="Book Antiqua" pitchFamily="18" charset="0"/>
              </a:rPr>
              <a:t> grubu, karboksil grupları, karboksilik gruplar, </a:t>
            </a:r>
            <a:r>
              <a:rPr lang="tr-TR" dirty="0" err="1">
                <a:latin typeface="Book Antiqua" pitchFamily="18" charset="0"/>
              </a:rPr>
              <a:t>formil</a:t>
            </a:r>
            <a:r>
              <a:rPr lang="tr-TR" dirty="0">
                <a:latin typeface="Book Antiqua" pitchFamily="18" charset="0"/>
              </a:rPr>
              <a:t> grupları ve hidroksil grupları) </a:t>
            </a:r>
            <a:r>
              <a:rPr lang="tr-TR" dirty="0" smtClean="0">
                <a:latin typeface="Book Antiqua" pitchFamily="18" charset="0"/>
              </a:rPr>
              <a:t>sahiptir.</a:t>
            </a:r>
            <a:endParaRPr lang="tr-TR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0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20888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/>
          <a:lstStyle/>
          <a:p>
            <a:pPr algn="just"/>
            <a:r>
              <a:rPr lang="tr-TR" dirty="0" err="1">
                <a:latin typeface="Book Antiqua" pitchFamily="18" charset="0"/>
              </a:rPr>
              <a:t>Adsorpsiyon</a:t>
            </a:r>
            <a:r>
              <a:rPr lang="tr-TR" dirty="0">
                <a:latin typeface="Book Antiqua" pitchFamily="18" charset="0"/>
              </a:rPr>
              <a:t> deneylerinde, başlangıç ​​çözelti </a:t>
            </a:r>
            <a:r>
              <a:rPr lang="tr-TR" dirty="0" err="1">
                <a:latin typeface="Book Antiqua" pitchFamily="18" charset="0"/>
              </a:rPr>
              <a:t>pH'ının</a:t>
            </a:r>
            <a:r>
              <a:rPr lang="tr-TR" dirty="0">
                <a:latin typeface="Book Antiqua" pitchFamily="18" charset="0"/>
              </a:rPr>
              <a:t> etkileri, sırasıyla iki farklı konsantrasyonda, farklı </a:t>
            </a:r>
            <a:r>
              <a:rPr lang="tr-TR" dirty="0" err="1">
                <a:latin typeface="Book Antiqua" pitchFamily="18" charset="0"/>
              </a:rPr>
              <a:t>pH'da</a:t>
            </a:r>
            <a:r>
              <a:rPr lang="tr-TR" dirty="0">
                <a:latin typeface="Book Antiqua" pitchFamily="18" charset="0"/>
              </a:rPr>
              <a:t> </a:t>
            </a:r>
            <a:r>
              <a:rPr lang="tr-TR" dirty="0" smtClean="0">
                <a:latin typeface="Book Antiqua" pitchFamily="18" charset="0"/>
              </a:rPr>
              <a:t>gerçekleştirilmiştir; </a:t>
            </a:r>
          </a:p>
          <a:p>
            <a:pPr algn="just"/>
            <a:r>
              <a:rPr lang="tr-TR" dirty="0">
                <a:latin typeface="Book Antiqua" pitchFamily="18" charset="0"/>
              </a:rPr>
              <a:t>Genel olarak, hem </a:t>
            </a:r>
            <a:r>
              <a:rPr lang="tr-TR" dirty="0" err="1">
                <a:latin typeface="Book Antiqua" pitchFamily="18" charset="0"/>
              </a:rPr>
              <a:t>nanopartiküller</a:t>
            </a:r>
            <a:r>
              <a:rPr lang="tr-TR" dirty="0">
                <a:latin typeface="Book Antiqua" pitchFamily="18" charset="0"/>
              </a:rPr>
              <a:t> hem de fonksiyonel gruplar, su çözeltilerinde antibiyotikler için başlıca reaktif bölgeler sunabilir.</a:t>
            </a:r>
            <a:endParaRPr lang="tr-TR" dirty="0" smtClean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76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316835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tr-TR" dirty="0">
                <a:latin typeface="Book Antiqua" pitchFamily="18" charset="0"/>
              </a:rPr>
              <a:t>Antibiyotikler dışında, </a:t>
            </a:r>
            <a:r>
              <a:rPr lang="tr-TR" dirty="0" err="1">
                <a:latin typeface="Book Antiqua" pitchFamily="18" charset="0"/>
              </a:rPr>
              <a:t>MNP'lerin</a:t>
            </a:r>
            <a:r>
              <a:rPr lang="tr-TR" dirty="0">
                <a:latin typeface="Book Antiqua" pitchFamily="18" charset="0"/>
              </a:rPr>
              <a:t> polar asidik </a:t>
            </a:r>
            <a:r>
              <a:rPr lang="tr-TR" dirty="0" smtClean="0">
                <a:latin typeface="Book Antiqua" pitchFamily="18" charset="0"/>
              </a:rPr>
              <a:t>herbisitler, </a:t>
            </a:r>
            <a:r>
              <a:rPr lang="tr-TR" dirty="0" err="1">
                <a:latin typeface="Book Antiqua" pitchFamily="18" charset="0"/>
              </a:rPr>
              <a:t>organofosforlu</a:t>
            </a:r>
            <a:r>
              <a:rPr lang="tr-TR" dirty="0">
                <a:latin typeface="Book Antiqua" pitchFamily="18" charset="0"/>
              </a:rPr>
              <a:t> pestisitler </a:t>
            </a:r>
            <a:r>
              <a:rPr lang="tr-TR" dirty="0" smtClean="0">
                <a:latin typeface="Book Antiqua" pitchFamily="18" charset="0"/>
              </a:rPr>
              <a:t>, </a:t>
            </a:r>
            <a:r>
              <a:rPr lang="tr-TR" dirty="0" err="1" smtClean="0">
                <a:latin typeface="Book Antiqua" pitchFamily="18" charset="0"/>
              </a:rPr>
              <a:t>piretroid</a:t>
            </a:r>
            <a:r>
              <a:rPr lang="tr-TR" dirty="0" smtClean="0">
                <a:latin typeface="Book Antiqua" pitchFamily="18" charset="0"/>
              </a:rPr>
              <a:t> ,</a:t>
            </a:r>
            <a:r>
              <a:rPr lang="tr-TR" dirty="0" err="1" smtClean="0">
                <a:latin typeface="Book Antiqua" pitchFamily="18" charset="0"/>
              </a:rPr>
              <a:t>glifosat</a:t>
            </a:r>
            <a:r>
              <a:rPr lang="tr-TR" dirty="0" smtClean="0">
                <a:latin typeface="Book Antiqua" pitchFamily="18" charset="0"/>
              </a:rPr>
              <a:t>, </a:t>
            </a:r>
            <a:r>
              <a:rPr lang="tr-TR" dirty="0" err="1" smtClean="0">
                <a:latin typeface="Book Antiqua" pitchFamily="18" charset="0"/>
              </a:rPr>
              <a:t>benzimidazol</a:t>
            </a:r>
            <a:r>
              <a:rPr lang="tr-TR" dirty="0" smtClean="0">
                <a:latin typeface="Book Antiqua" pitchFamily="18" charset="0"/>
              </a:rPr>
              <a:t> mantar öldürücüler, </a:t>
            </a:r>
            <a:r>
              <a:rPr lang="tr-TR" dirty="0" err="1" smtClean="0">
                <a:latin typeface="Book Antiqua" pitchFamily="18" charset="0"/>
              </a:rPr>
              <a:t>fosalon</a:t>
            </a:r>
            <a:r>
              <a:rPr lang="tr-TR" dirty="0" smtClean="0">
                <a:latin typeface="Book Antiqua" pitchFamily="18" charset="0"/>
              </a:rPr>
              <a:t>, </a:t>
            </a:r>
            <a:r>
              <a:rPr lang="tr-TR" dirty="0" err="1" smtClean="0">
                <a:latin typeface="Book Antiqua" pitchFamily="18" charset="0"/>
              </a:rPr>
              <a:t>diazinon</a:t>
            </a:r>
            <a:r>
              <a:rPr lang="tr-TR" dirty="0">
                <a:latin typeface="Book Antiqua" pitchFamily="18" charset="0"/>
              </a:rPr>
              <a:t>, </a:t>
            </a:r>
            <a:r>
              <a:rPr lang="tr-TR" dirty="0" err="1" smtClean="0">
                <a:latin typeface="Book Antiqua" pitchFamily="18" charset="0"/>
              </a:rPr>
              <a:t>klorpirifos</a:t>
            </a:r>
            <a:r>
              <a:rPr lang="tr-TR" dirty="0" smtClean="0">
                <a:latin typeface="Book Antiqua" pitchFamily="18" charset="0"/>
              </a:rPr>
              <a:t>, </a:t>
            </a:r>
            <a:r>
              <a:rPr lang="tr-TR" dirty="0" err="1" smtClean="0">
                <a:latin typeface="Book Antiqua" pitchFamily="18" charset="0"/>
              </a:rPr>
              <a:t>sülfonilüre</a:t>
            </a:r>
            <a:r>
              <a:rPr lang="tr-TR" dirty="0" smtClean="0">
                <a:latin typeface="Book Antiqua" pitchFamily="18" charset="0"/>
              </a:rPr>
              <a:t> </a:t>
            </a:r>
            <a:r>
              <a:rPr lang="tr-TR" dirty="0">
                <a:latin typeface="Book Antiqua" pitchFamily="18" charset="0"/>
              </a:rPr>
              <a:t>herbisitler </a:t>
            </a:r>
            <a:r>
              <a:rPr lang="tr-TR" dirty="0" smtClean="0">
                <a:latin typeface="Book Antiqua" pitchFamily="18" charset="0"/>
              </a:rPr>
              <a:t>ve </a:t>
            </a:r>
            <a:r>
              <a:rPr lang="tr-TR" dirty="0" err="1" smtClean="0">
                <a:latin typeface="Book Antiqua" pitchFamily="18" charset="0"/>
              </a:rPr>
              <a:t>pentaklorofenol</a:t>
            </a:r>
            <a:r>
              <a:rPr lang="tr-TR" dirty="0" smtClean="0">
                <a:latin typeface="Book Antiqua" pitchFamily="18" charset="0"/>
              </a:rPr>
              <a:t> de </a:t>
            </a:r>
            <a:r>
              <a:rPr lang="tr-TR" dirty="0">
                <a:latin typeface="Book Antiqua" pitchFamily="18" charset="0"/>
              </a:rPr>
              <a:t>araştırılmıştır</a:t>
            </a:r>
            <a:r>
              <a:rPr lang="tr-TR" dirty="0" smtClean="0">
                <a:latin typeface="Book Antiqua" pitchFamily="18" charset="0"/>
              </a:rPr>
              <a:t>. </a:t>
            </a:r>
            <a:r>
              <a:rPr lang="tr-TR" dirty="0">
                <a:latin typeface="Book Antiqua" pitchFamily="18" charset="0"/>
              </a:rPr>
              <a:t>Herbisitler en çok çalışılan </a:t>
            </a:r>
            <a:r>
              <a:rPr lang="tr-TR" dirty="0" smtClean="0">
                <a:latin typeface="Book Antiqua" pitchFamily="18" charset="0"/>
              </a:rPr>
              <a:t>pestisitlerdir.</a:t>
            </a:r>
          </a:p>
          <a:p>
            <a:pPr algn="just"/>
            <a:r>
              <a:rPr lang="tr-TR" dirty="0" err="1">
                <a:latin typeface="Book Antiqua" pitchFamily="18" charset="0"/>
              </a:rPr>
              <a:t>MNP'lerin</a:t>
            </a:r>
            <a:r>
              <a:rPr lang="tr-TR" dirty="0">
                <a:latin typeface="Book Antiqua" pitchFamily="18" charset="0"/>
              </a:rPr>
              <a:t> pestisitleri </a:t>
            </a:r>
            <a:r>
              <a:rPr lang="tr-TR" dirty="0" err="1">
                <a:latin typeface="Book Antiqua" pitchFamily="18" charset="0"/>
              </a:rPr>
              <a:t>adsorbe</a:t>
            </a:r>
            <a:r>
              <a:rPr lang="tr-TR" dirty="0">
                <a:latin typeface="Book Antiqua" pitchFamily="18" charset="0"/>
              </a:rPr>
              <a:t> ettiği mekanizmalar ayrıca çeşitli etkileşim türleri ile ilişkilendirilmiştir. </a:t>
            </a:r>
          </a:p>
        </p:txBody>
      </p:sp>
    </p:spTree>
    <p:extLst>
      <p:ext uri="{BB962C8B-B14F-4D97-AF65-F5344CB8AC3E}">
        <p14:creationId xmlns:p14="http://schemas.microsoft.com/office/powerpoint/2010/main" val="340071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024336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just"/>
            <a:endParaRPr lang="tr-TR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algn="just"/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>Farklı </a:t>
            </a:r>
            <a:r>
              <a:rPr lang="tr-TR" dirty="0">
                <a:solidFill>
                  <a:schemeClr val="tx1"/>
                </a:solidFill>
                <a:latin typeface="Book Antiqua" pitchFamily="18" charset="0"/>
              </a:rPr>
              <a:t>mekanizmalar, Şekil 2'de açıklanan </a:t>
            </a:r>
            <a:r>
              <a:rPr lang="tr-TR" dirty="0" err="1">
                <a:solidFill>
                  <a:schemeClr val="tx1"/>
                </a:solidFill>
                <a:latin typeface="Book Antiqua" pitchFamily="18" charset="0"/>
              </a:rPr>
              <a:t>MNP'ler</a:t>
            </a:r>
            <a:r>
              <a:rPr lang="tr-TR" dirty="0">
                <a:solidFill>
                  <a:schemeClr val="tx1"/>
                </a:solidFill>
                <a:latin typeface="Book Antiqua" pitchFamily="18" charset="0"/>
              </a:rPr>
              <a:t> ve pestisitler arasındaki etkileşimi </a:t>
            </a:r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>açıklamaktadır. </a:t>
            </a:r>
            <a:r>
              <a:rPr lang="tr-TR" dirty="0" err="1">
                <a:solidFill>
                  <a:schemeClr val="tx1"/>
                </a:solidFill>
                <a:latin typeface="Book Antiqua" pitchFamily="18" charset="0"/>
              </a:rPr>
              <a:t>MNP'lerin</a:t>
            </a:r>
            <a:r>
              <a:rPr lang="tr-TR" dirty="0">
                <a:solidFill>
                  <a:schemeClr val="tx1"/>
                </a:solidFill>
                <a:latin typeface="Book Antiqua" pitchFamily="18" charset="0"/>
              </a:rPr>
              <a:t> özellikleri, farklı pestisitler ile çeşitli özel reaksiyon mekanizmalarına katkıda </a:t>
            </a:r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>bulunmaktadır. </a:t>
            </a:r>
            <a:r>
              <a:rPr lang="tr-TR" dirty="0" err="1">
                <a:solidFill>
                  <a:schemeClr val="tx1"/>
                </a:solidFill>
                <a:latin typeface="Book Antiqua" pitchFamily="18" charset="0"/>
              </a:rPr>
              <a:t>MNP'lerin</a:t>
            </a:r>
            <a:r>
              <a:rPr lang="tr-TR" dirty="0">
                <a:solidFill>
                  <a:schemeClr val="tx1"/>
                </a:solidFill>
                <a:latin typeface="Book Antiqua" pitchFamily="18" charset="0"/>
              </a:rPr>
              <a:t> yüzey alanı, pestisitlerin </a:t>
            </a:r>
            <a:r>
              <a:rPr lang="tr-TR" dirty="0" err="1">
                <a:solidFill>
                  <a:schemeClr val="tx1"/>
                </a:solidFill>
                <a:latin typeface="Book Antiqua" pitchFamily="18" charset="0"/>
              </a:rPr>
              <a:t>adsorpsiyonunu</a:t>
            </a:r>
            <a:r>
              <a:rPr lang="tr-TR" dirty="0">
                <a:solidFill>
                  <a:schemeClr val="tx1"/>
                </a:solidFill>
                <a:latin typeface="Book Antiqua" pitchFamily="18" charset="0"/>
              </a:rPr>
              <a:t> önemli ölçüde artırabilen </a:t>
            </a:r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>fonksiyonel </a:t>
            </a:r>
            <a:r>
              <a:rPr lang="tr-TR" dirty="0">
                <a:solidFill>
                  <a:schemeClr val="tx1"/>
                </a:solidFill>
                <a:latin typeface="Book Antiqua" pitchFamily="18" charset="0"/>
              </a:rPr>
              <a:t>malzemeler kullanılarak </a:t>
            </a:r>
            <a:r>
              <a:rPr lang="tr-TR" dirty="0" smtClean="0">
                <a:solidFill>
                  <a:schemeClr val="tx1"/>
                </a:solidFill>
                <a:latin typeface="Book Antiqua" pitchFamily="18" charset="0"/>
              </a:rPr>
              <a:t>geliştirilmektedir.</a:t>
            </a:r>
            <a:endParaRPr lang="tr-TR" dirty="0">
              <a:solidFill>
                <a:schemeClr val="tx1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22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>
            <a:noAutofit/>
          </a:bodyPr>
          <a:lstStyle/>
          <a:p>
            <a:r>
              <a:rPr lang="tr-TR" sz="2000" b="1" dirty="0" smtClean="0">
                <a:latin typeface="Book Antiqua" pitchFamily="18" charset="0"/>
              </a:rPr>
              <a:t/>
            </a:r>
            <a:br>
              <a:rPr lang="tr-TR" sz="2000" b="1" dirty="0" smtClean="0">
                <a:latin typeface="Book Antiqua" pitchFamily="18" charset="0"/>
              </a:rPr>
            </a:br>
            <a:r>
              <a:rPr lang="tr-TR" sz="2000" b="1" dirty="0">
                <a:latin typeface="Book Antiqua" pitchFamily="18" charset="0"/>
              </a:rPr>
              <a:t/>
            </a:r>
            <a:br>
              <a:rPr lang="tr-TR" sz="2000" b="1" dirty="0">
                <a:latin typeface="Book Antiqua" pitchFamily="18" charset="0"/>
              </a:rPr>
            </a:br>
            <a:r>
              <a:rPr lang="tr-TR" sz="2200" b="1" dirty="0" smtClean="0">
                <a:latin typeface="Book Antiqua" pitchFamily="18" charset="0"/>
              </a:rPr>
              <a:t>Şekil </a:t>
            </a:r>
            <a:r>
              <a:rPr lang="tr-TR" sz="2200" b="1" dirty="0">
                <a:latin typeface="Book Antiqua" pitchFamily="18" charset="0"/>
              </a:rPr>
              <a:t>2. Antibiyotikler, pestisitler ve </a:t>
            </a:r>
            <a:r>
              <a:rPr lang="tr-TR" sz="2200" b="1" dirty="0" err="1">
                <a:latin typeface="Book Antiqua" pitchFamily="18" charset="0"/>
              </a:rPr>
              <a:t>toksik</a:t>
            </a:r>
            <a:r>
              <a:rPr lang="tr-TR" sz="2200" b="1" dirty="0">
                <a:latin typeface="Book Antiqua" pitchFamily="18" charset="0"/>
              </a:rPr>
              <a:t> metaller dahil olmak üzere çeşitli tarımsal kirleticilerin uzaklaştırılmasında </a:t>
            </a:r>
            <a:r>
              <a:rPr lang="tr-TR" sz="2200" b="1" dirty="0" err="1">
                <a:latin typeface="Book Antiqua" pitchFamily="18" charset="0"/>
              </a:rPr>
              <a:t>işlevselleştirilmiş</a:t>
            </a:r>
            <a:r>
              <a:rPr lang="tr-TR" sz="2200" b="1" dirty="0">
                <a:latin typeface="Book Antiqua" pitchFamily="18" charset="0"/>
              </a:rPr>
              <a:t> </a:t>
            </a:r>
            <a:r>
              <a:rPr lang="tr-TR" sz="2200" b="1" dirty="0" err="1">
                <a:latin typeface="Book Antiqua" pitchFamily="18" charset="0"/>
              </a:rPr>
              <a:t>MNP'lerin</a:t>
            </a:r>
            <a:r>
              <a:rPr lang="tr-TR" sz="2200" b="1" dirty="0">
                <a:latin typeface="Book Antiqua" pitchFamily="18" charset="0"/>
              </a:rPr>
              <a:t> mekanizmaları</a:t>
            </a:r>
            <a:r>
              <a:rPr lang="tr-TR" sz="2000" dirty="0">
                <a:latin typeface="Book Antiqua" pitchFamily="18" charset="0"/>
              </a:rPr>
              <a:t/>
            </a:r>
            <a:br>
              <a:rPr lang="tr-TR" sz="2000" dirty="0">
                <a:latin typeface="Book Antiqua" pitchFamily="18" charset="0"/>
              </a:rPr>
            </a:br>
            <a:endParaRPr lang="tr-TR" sz="2000" dirty="0">
              <a:latin typeface="Book Antiqua" pitchFamily="18" charset="0"/>
            </a:endParaRPr>
          </a:p>
        </p:txBody>
      </p:sp>
      <p:pic>
        <p:nvPicPr>
          <p:cNvPr id="4" name="İçerik Yer Tutucusu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050" y="1604962"/>
            <a:ext cx="6269310" cy="4920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90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20888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just"/>
            <a:endParaRPr lang="tr-TR" b="1" dirty="0" smtClean="0">
              <a:latin typeface="Book Antiqua" pitchFamily="18" charset="0"/>
            </a:endParaRPr>
          </a:p>
          <a:p>
            <a:pPr algn="just"/>
            <a:r>
              <a:rPr lang="tr-TR" b="1" dirty="0" smtClean="0">
                <a:latin typeface="Book Antiqua" pitchFamily="18" charset="0"/>
              </a:rPr>
              <a:t>Şekil </a:t>
            </a:r>
            <a:r>
              <a:rPr lang="tr-TR" b="1" dirty="0">
                <a:latin typeface="Book Antiqua" pitchFamily="18" charset="0"/>
              </a:rPr>
              <a:t>2</a:t>
            </a:r>
            <a:r>
              <a:rPr lang="tr-TR" dirty="0">
                <a:latin typeface="Book Antiqua" pitchFamily="18" charset="0"/>
              </a:rPr>
              <a:t>, </a:t>
            </a:r>
            <a:r>
              <a:rPr lang="tr-TR" dirty="0" err="1">
                <a:latin typeface="Book Antiqua" pitchFamily="18" charset="0"/>
              </a:rPr>
              <a:t>MNP'lerin</a:t>
            </a:r>
            <a:r>
              <a:rPr lang="tr-TR" dirty="0">
                <a:latin typeface="Book Antiqua" pitchFamily="18" charset="0"/>
              </a:rPr>
              <a:t> </a:t>
            </a:r>
            <a:r>
              <a:rPr lang="tr-TR" dirty="0" err="1">
                <a:latin typeface="Book Antiqua" pitchFamily="18" charset="0"/>
              </a:rPr>
              <a:t>toksik</a:t>
            </a:r>
            <a:r>
              <a:rPr lang="tr-TR" dirty="0">
                <a:latin typeface="Book Antiqua" pitchFamily="18" charset="0"/>
              </a:rPr>
              <a:t> metallerle etkileşimine atıfta bulunan çoklu mekanizmaları özetlemiştir. Genel olarak, </a:t>
            </a:r>
            <a:r>
              <a:rPr lang="tr-TR" dirty="0" smtClean="0">
                <a:latin typeface="Book Antiqua" pitchFamily="18" charset="0"/>
              </a:rPr>
              <a:t>iyon </a:t>
            </a:r>
            <a:r>
              <a:rPr lang="tr-TR" dirty="0">
                <a:latin typeface="Book Antiqua" pitchFamily="18" charset="0"/>
              </a:rPr>
              <a:t>değişimi, elektrostatik çekim, yüzey kompleksleşmesi, tek tabakalı </a:t>
            </a:r>
            <a:r>
              <a:rPr lang="tr-TR" dirty="0" err="1">
                <a:latin typeface="Book Antiqua" pitchFamily="18" charset="0"/>
              </a:rPr>
              <a:t>adsorpsiyon</a:t>
            </a:r>
            <a:r>
              <a:rPr lang="tr-TR" dirty="0">
                <a:latin typeface="Book Antiqua" pitchFamily="18" charset="0"/>
              </a:rPr>
              <a:t>, hidrojen bağı ve </a:t>
            </a:r>
            <a:r>
              <a:rPr lang="tr-TR" dirty="0" err="1">
                <a:latin typeface="Book Antiqua" pitchFamily="18" charset="0"/>
              </a:rPr>
              <a:t>fizisorpsiyon</a:t>
            </a:r>
            <a:r>
              <a:rPr lang="tr-TR" dirty="0">
                <a:latin typeface="Book Antiqua" pitchFamily="18" charset="0"/>
              </a:rPr>
              <a:t> birincil mekanizmalar olabilir. </a:t>
            </a:r>
            <a:endParaRPr lang="tr-TR" dirty="0" smtClean="0">
              <a:latin typeface="Book Antiqua" pitchFamily="18" charset="0"/>
            </a:endParaRPr>
          </a:p>
          <a:p>
            <a:pPr algn="just"/>
            <a:endParaRPr lang="tr-TR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88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32403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tr-TR" dirty="0">
                <a:latin typeface="Book Antiqua" pitchFamily="18" charset="0"/>
              </a:rPr>
              <a:t>MG-MS-</a:t>
            </a:r>
            <a:r>
              <a:rPr lang="tr-TR" dirty="0" err="1">
                <a:latin typeface="Book Antiqua" pitchFamily="18" charset="0"/>
              </a:rPr>
              <a:t>Ph'nin</a:t>
            </a:r>
            <a:r>
              <a:rPr lang="tr-TR" dirty="0">
                <a:latin typeface="Book Antiqua" pitchFamily="18" charset="0"/>
              </a:rPr>
              <a:t> geniş spesifik yüzey alanı, </a:t>
            </a:r>
            <a:r>
              <a:rPr lang="tr-TR" dirty="0" err="1">
                <a:latin typeface="Book Antiqua" pitchFamily="18" charset="0"/>
              </a:rPr>
              <a:t>adsorpsiyon</a:t>
            </a:r>
            <a:r>
              <a:rPr lang="tr-TR" dirty="0">
                <a:latin typeface="Book Antiqua" pitchFamily="18" charset="0"/>
              </a:rPr>
              <a:t> bölgeleri, yüksek gözenek hacmi ve hiyerarşik “köprü-gözenek” yapısı gibi geliştirilmiş </a:t>
            </a:r>
            <a:r>
              <a:rPr lang="tr-TR" dirty="0" err="1" smtClean="0">
                <a:latin typeface="Book Antiqua" pitchFamily="18" charset="0"/>
              </a:rPr>
              <a:t>fiziko</a:t>
            </a:r>
            <a:r>
              <a:rPr lang="tr-TR" dirty="0" smtClean="0">
                <a:latin typeface="Book Antiqua" pitchFamily="18" charset="0"/>
              </a:rPr>
              <a:t>-kimyasal </a:t>
            </a:r>
            <a:r>
              <a:rPr lang="tr-TR" dirty="0">
                <a:latin typeface="Book Antiqua" pitchFamily="18" charset="0"/>
              </a:rPr>
              <a:t>özellikleri, sekiz pestisit için </a:t>
            </a:r>
            <a:r>
              <a:rPr lang="tr-TR" dirty="0" err="1">
                <a:latin typeface="Book Antiqua" pitchFamily="18" charset="0"/>
              </a:rPr>
              <a:t>adsorpsiyon</a:t>
            </a:r>
            <a:r>
              <a:rPr lang="tr-TR" dirty="0">
                <a:latin typeface="Book Antiqua" pitchFamily="18" charset="0"/>
              </a:rPr>
              <a:t> kapasitesine katkıda </a:t>
            </a:r>
            <a:r>
              <a:rPr lang="tr-TR" dirty="0" smtClean="0">
                <a:latin typeface="Book Antiqua" pitchFamily="18" charset="0"/>
              </a:rPr>
              <a:t>bulunmaktadır. </a:t>
            </a:r>
            <a:r>
              <a:rPr lang="tr-TR" dirty="0">
                <a:latin typeface="Book Antiqua" pitchFamily="18" charset="0"/>
              </a:rPr>
              <a:t>MG-MS-</a:t>
            </a:r>
            <a:r>
              <a:rPr lang="tr-TR" dirty="0" err="1">
                <a:latin typeface="Book Antiqua" pitchFamily="18" charset="0"/>
              </a:rPr>
              <a:t>Ph</a:t>
            </a:r>
            <a:r>
              <a:rPr lang="tr-TR" dirty="0">
                <a:latin typeface="Book Antiqua" pitchFamily="18" charset="0"/>
              </a:rPr>
              <a:t> </a:t>
            </a:r>
            <a:r>
              <a:rPr lang="tr-TR" dirty="0" err="1">
                <a:latin typeface="Book Antiqua" pitchFamily="18" charset="0"/>
              </a:rPr>
              <a:t>kompozitlerinin</a:t>
            </a:r>
            <a:r>
              <a:rPr lang="tr-TR" dirty="0">
                <a:latin typeface="Book Antiqua" pitchFamily="18" charset="0"/>
              </a:rPr>
              <a:t>, karmaşık atık sulardan </a:t>
            </a:r>
            <a:r>
              <a:rPr lang="tr-TR" dirty="0" err="1">
                <a:latin typeface="Book Antiqua" pitchFamily="18" charset="0"/>
              </a:rPr>
              <a:t>toksik</a:t>
            </a:r>
            <a:r>
              <a:rPr lang="tr-TR" dirty="0">
                <a:latin typeface="Book Antiqua" pitchFamily="18" charset="0"/>
              </a:rPr>
              <a:t> pestisitlerin ortadan kaldırılması için ucuz ve etkili bir </a:t>
            </a:r>
            <a:r>
              <a:rPr lang="tr-TR" dirty="0" err="1">
                <a:latin typeface="Book Antiqua" pitchFamily="18" charset="0"/>
              </a:rPr>
              <a:t>adsorban</a:t>
            </a:r>
            <a:r>
              <a:rPr lang="tr-TR" dirty="0">
                <a:latin typeface="Book Antiqua" pitchFamily="18" charset="0"/>
              </a:rPr>
              <a:t> olduğunu </a:t>
            </a:r>
            <a:r>
              <a:rPr lang="tr-TR" dirty="0" smtClean="0">
                <a:latin typeface="Book Antiqua" pitchFamily="18" charset="0"/>
              </a:rPr>
              <a:t>göstermektedir.</a:t>
            </a:r>
            <a:endParaRPr lang="tr-TR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83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Book Antiqua" pitchFamily="18" charset="0"/>
              </a:rPr>
              <a:t>İÇİNDEKİLER</a:t>
            </a:r>
            <a:endParaRPr lang="tr-TR" b="1" dirty="0">
              <a:latin typeface="Book Antiqua" pitchFamily="18" charset="0"/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628800"/>
            <a:ext cx="5085096" cy="3993232"/>
          </a:xfrm>
        </p:spPr>
      </p:pic>
      <p:sp>
        <p:nvSpPr>
          <p:cNvPr id="7" name="Metin kutusu 6"/>
          <p:cNvSpPr txBox="1"/>
          <p:nvPr/>
        </p:nvSpPr>
        <p:spPr>
          <a:xfrm>
            <a:off x="5383400" y="1628800"/>
            <a:ext cx="367240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tr-TR" b="1" dirty="0" smtClean="0">
              <a:latin typeface="Book Antiqua" panose="0204060205030503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tr-TR" b="1" dirty="0" smtClean="0">
                <a:latin typeface="Book Antiqua" panose="02040602050305030304" pitchFamily="18" charset="0"/>
              </a:rPr>
              <a:t>Çalışmanın </a:t>
            </a:r>
            <a:r>
              <a:rPr lang="tr-TR" b="1" dirty="0" smtClean="0">
                <a:latin typeface="Book Antiqua" panose="02040602050305030304" pitchFamily="18" charset="0"/>
              </a:rPr>
              <a:t>amacı</a:t>
            </a:r>
          </a:p>
          <a:p>
            <a:pPr marL="342900" indent="-342900">
              <a:buFont typeface="+mj-lt"/>
              <a:buAutoNum type="arabicPeriod"/>
            </a:pPr>
            <a:r>
              <a:rPr lang="tr-TR" b="1" dirty="0" err="1">
                <a:latin typeface="Book Antiqua" pitchFamily="18" charset="0"/>
              </a:rPr>
              <a:t>İşlevselleştirilmiş</a:t>
            </a:r>
            <a:r>
              <a:rPr lang="tr-TR" b="1" dirty="0">
                <a:latin typeface="Book Antiqua" pitchFamily="18" charset="0"/>
              </a:rPr>
              <a:t>  </a:t>
            </a:r>
            <a:r>
              <a:rPr lang="tr-TR" b="1" dirty="0" err="1">
                <a:latin typeface="Book Antiqua" pitchFamily="18" charset="0"/>
              </a:rPr>
              <a:t>MNP'lere</a:t>
            </a:r>
            <a:r>
              <a:rPr lang="tr-TR" b="1" dirty="0">
                <a:latin typeface="Book Antiqua" pitchFamily="18" charset="0"/>
              </a:rPr>
              <a:t> dayalı </a:t>
            </a:r>
            <a:r>
              <a:rPr lang="tr-TR" b="1" dirty="0" err="1">
                <a:latin typeface="Book Antiqua" pitchFamily="18" charset="0"/>
              </a:rPr>
              <a:t>adsorpsiyon</a:t>
            </a:r>
            <a:r>
              <a:rPr lang="tr-TR" b="1" dirty="0">
                <a:latin typeface="Book Antiqua" pitchFamily="18" charset="0"/>
              </a:rPr>
              <a:t> araştırmalarına genel </a:t>
            </a:r>
            <a:r>
              <a:rPr lang="tr-TR" b="1" dirty="0" smtClean="0">
                <a:latin typeface="Book Antiqua" pitchFamily="18" charset="0"/>
              </a:rPr>
              <a:t>bakış</a:t>
            </a:r>
          </a:p>
          <a:p>
            <a:pPr marL="342900" indent="-342900">
              <a:buFont typeface="+mj-lt"/>
              <a:buAutoNum type="arabicPeriod"/>
            </a:pPr>
            <a:r>
              <a:rPr lang="tr-TR" b="1" dirty="0" err="1" smtClean="0">
                <a:latin typeface="Book Antiqua" pitchFamily="18" charset="0"/>
              </a:rPr>
              <a:t>İşlevselleştirilmiş</a:t>
            </a:r>
            <a:r>
              <a:rPr lang="tr-TR" b="1" dirty="0" smtClean="0">
                <a:latin typeface="Book Antiqua" pitchFamily="18" charset="0"/>
              </a:rPr>
              <a:t> </a:t>
            </a:r>
            <a:r>
              <a:rPr lang="tr-TR" b="1" dirty="0">
                <a:latin typeface="Book Antiqua" pitchFamily="18" charset="0"/>
              </a:rPr>
              <a:t>manyetik </a:t>
            </a:r>
            <a:r>
              <a:rPr lang="tr-TR" b="1" dirty="0" err="1">
                <a:latin typeface="Book Antiqua" pitchFamily="18" charset="0"/>
              </a:rPr>
              <a:t>nanopartiküller</a:t>
            </a:r>
            <a:r>
              <a:rPr lang="tr-TR" b="1" dirty="0">
                <a:latin typeface="Book Antiqua" pitchFamily="18" charset="0"/>
              </a:rPr>
              <a:t> tarafından tarımsal kirleticilerin </a:t>
            </a:r>
            <a:r>
              <a:rPr lang="tr-TR" b="1" dirty="0" err="1" smtClean="0">
                <a:latin typeface="Book Antiqua" pitchFamily="18" charset="0"/>
              </a:rPr>
              <a:t>adsorpsiyonu</a:t>
            </a:r>
            <a:endParaRPr lang="tr-TR" b="1" dirty="0" smtClean="0">
              <a:latin typeface="Book Antiqu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tr-TR" b="1" dirty="0" smtClean="0">
                <a:latin typeface="Book Antiqua" pitchFamily="18" charset="0"/>
              </a:rPr>
              <a:t>Gelecekteki </a:t>
            </a:r>
            <a:r>
              <a:rPr lang="tr-TR" b="1" dirty="0">
                <a:latin typeface="Book Antiqua" panose="02040602050305030304" pitchFamily="18" charset="0"/>
              </a:rPr>
              <a:t>araştırma ihtiyaçları ve </a:t>
            </a:r>
            <a:r>
              <a:rPr lang="tr-TR" b="1" dirty="0" smtClean="0">
                <a:latin typeface="Book Antiqua" panose="02040602050305030304" pitchFamily="18" charset="0"/>
              </a:rPr>
              <a:t>sonuçları</a:t>
            </a:r>
          </a:p>
          <a:p>
            <a:pPr marL="342900" indent="-342900">
              <a:buFont typeface="+mj-lt"/>
              <a:buAutoNum type="arabicPeriod"/>
            </a:pPr>
            <a:r>
              <a:rPr lang="tr-TR" b="1" dirty="0" smtClean="0">
                <a:latin typeface="Book Antiqua" panose="02040602050305030304" pitchFamily="18" charset="0"/>
              </a:rPr>
              <a:t>Sonuç</a:t>
            </a:r>
          </a:p>
          <a:p>
            <a:pPr marL="342900" indent="-342900">
              <a:buFont typeface="+mj-lt"/>
              <a:buAutoNum type="arabicPeriod"/>
            </a:pPr>
            <a:r>
              <a:rPr lang="tr-TR" b="1" dirty="0" smtClean="0">
                <a:latin typeface="Book Antiqua" panose="02040602050305030304" pitchFamily="18" charset="0"/>
              </a:rPr>
              <a:t>Kaynakça</a:t>
            </a:r>
            <a:r>
              <a:rPr lang="tr-TR" dirty="0"/>
              <a:t/>
            </a:r>
            <a:br>
              <a:rPr lang="tr-TR" dirty="0"/>
            </a:br>
            <a:endParaRPr lang="tr-T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353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tr-TR" sz="3600" dirty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3.3. </a:t>
            </a:r>
            <a:r>
              <a:rPr lang="tr-TR" sz="3600" dirty="0" err="1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Toksik</a:t>
            </a:r>
            <a:r>
              <a:rPr lang="tr-TR" sz="3600" dirty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 metallerin </a:t>
            </a:r>
            <a:r>
              <a:rPr lang="tr-TR" sz="3600" dirty="0" err="1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adsorpsiyonu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>
                <a:latin typeface="Book Antiqua" pitchFamily="18" charset="0"/>
              </a:rPr>
              <a:t>Tarımsal </a:t>
            </a:r>
            <a:r>
              <a:rPr lang="tr-TR" dirty="0" err="1">
                <a:latin typeface="Book Antiqua" pitchFamily="18" charset="0"/>
              </a:rPr>
              <a:t>atıksularda</a:t>
            </a:r>
            <a:r>
              <a:rPr lang="tr-TR" dirty="0">
                <a:latin typeface="Book Antiqua" pitchFamily="18" charset="0"/>
              </a:rPr>
              <a:t> </a:t>
            </a:r>
            <a:r>
              <a:rPr lang="tr-TR" dirty="0" err="1">
                <a:latin typeface="Book Antiqua" pitchFamily="18" charset="0"/>
              </a:rPr>
              <a:t>toksik</a:t>
            </a:r>
            <a:r>
              <a:rPr lang="tr-TR" dirty="0">
                <a:latin typeface="Book Antiqua" pitchFamily="18" charset="0"/>
              </a:rPr>
              <a:t> metallerin kirlenmesi nedeniyle ekolojik sistemler ve insan sağlığı ciddi bir tehlike ile karşı </a:t>
            </a:r>
            <a:r>
              <a:rPr lang="tr-TR" dirty="0" smtClean="0">
                <a:latin typeface="Book Antiqua" pitchFamily="18" charset="0"/>
              </a:rPr>
              <a:t>karşıyadır.</a:t>
            </a:r>
            <a:endParaRPr lang="tr-TR" dirty="0" smtClean="0">
              <a:latin typeface="Book Antiqua" pitchFamily="18" charset="0"/>
            </a:endParaRPr>
          </a:p>
          <a:p>
            <a:pPr algn="just"/>
            <a:r>
              <a:rPr lang="tr-TR" dirty="0" smtClean="0">
                <a:latin typeface="Book Antiqua" pitchFamily="18" charset="0"/>
              </a:rPr>
              <a:t>İlgili </a:t>
            </a:r>
            <a:r>
              <a:rPr lang="tr-TR" dirty="0" err="1">
                <a:latin typeface="Book Antiqua" pitchFamily="18" charset="0"/>
              </a:rPr>
              <a:t>toksik</a:t>
            </a:r>
            <a:r>
              <a:rPr lang="tr-TR" dirty="0">
                <a:latin typeface="Book Antiqua" pitchFamily="18" charset="0"/>
              </a:rPr>
              <a:t> metaller arasında Cr(III, VI</a:t>
            </a:r>
            <a:r>
              <a:rPr lang="tr-TR" dirty="0" smtClean="0">
                <a:latin typeface="Book Antiqua" pitchFamily="18" charset="0"/>
              </a:rPr>
              <a:t>), Hg(II), Pb(II), </a:t>
            </a:r>
            <a:r>
              <a:rPr lang="tr-TR" dirty="0" err="1" smtClean="0">
                <a:latin typeface="Book Antiqua" pitchFamily="18" charset="0"/>
              </a:rPr>
              <a:t>Cd</a:t>
            </a:r>
            <a:r>
              <a:rPr lang="tr-TR" dirty="0" smtClean="0">
                <a:latin typeface="Book Antiqua" pitchFamily="18" charset="0"/>
              </a:rPr>
              <a:t>(II), </a:t>
            </a:r>
            <a:r>
              <a:rPr lang="tr-TR" dirty="0" err="1" smtClean="0">
                <a:latin typeface="Book Antiqua" pitchFamily="18" charset="0"/>
              </a:rPr>
              <a:t>Ni</a:t>
            </a:r>
            <a:r>
              <a:rPr lang="tr-TR" dirty="0" smtClean="0">
                <a:latin typeface="Book Antiqua" pitchFamily="18" charset="0"/>
              </a:rPr>
              <a:t>(II), Cu(II), Mn(0), </a:t>
            </a:r>
            <a:r>
              <a:rPr lang="tr-TR" dirty="0" err="1">
                <a:latin typeface="Book Antiqua" pitchFamily="18" charset="0"/>
              </a:rPr>
              <a:t>Zn</a:t>
            </a:r>
            <a:r>
              <a:rPr lang="tr-TR" dirty="0">
                <a:latin typeface="Book Antiqua" pitchFamily="18" charset="0"/>
              </a:rPr>
              <a:t>(II</a:t>
            </a:r>
            <a:r>
              <a:rPr lang="tr-TR" dirty="0" smtClean="0">
                <a:latin typeface="Book Antiqua" pitchFamily="18" charset="0"/>
              </a:rPr>
              <a:t>), </a:t>
            </a:r>
            <a:r>
              <a:rPr lang="tr-TR" dirty="0" err="1">
                <a:latin typeface="Book Antiqua" pitchFamily="18" charset="0"/>
              </a:rPr>
              <a:t>Ni</a:t>
            </a:r>
            <a:r>
              <a:rPr lang="tr-TR" dirty="0">
                <a:latin typeface="Book Antiqua" pitchFamily="18" charset="0"/>
              </a:rPr>
              <a:t>(II</a:t>
            </a:r>
            <a:r>
              <a:rPr lang="tr-TR" dirty="0" smtClean="0">
                <a:latin typeface="Book Antiqua" pitchFamily="18" charset="0"/>
              </a:rPr>
              <a:t>), </a:t>
            </a:r>
            <a:r>
              <a:rPr lang="tr-TR" dirty="0">
                <a:latin typeface="Book Antiqua" pitchFamily="18" charset="0"/>
              </a:rPr>
              <a:t>U (0, VI) </a:t>
            </a:r>
            <a:r>
              <a:rPr lang="tr-TR" dirty="0" smtClean="0">
                <a:latin typeface="Book Antiqua" pitchFamily="18" charset="0"/>
              </a:rPr>
              <a:t>, </a:t>
            </a:r>
            <a:r>
              <a:rPr lang="tr-TR" dirty="0" err="1">
                <a:latin typeface="Book Antiqua" pitchFamily="18" charset="0"/>
              </a:rPr>
              <a:t>Co</a:t>
            </a:r>
            <a:r>
              <a:rPr lang="tr-TR" dirty="0">
                <a:latin typeface="Book Antiqua" pitchFamily="18" charset="0"/>
              </a:rPr>
              <a:t>(II</a:t>
            </a:r>
            <a:r>
              <a:rPr lang="tr-TR" dirty="0" smtClean="0">
                <a:latin typeface="Book Antiqua" pitchFamily="18" charset="0"/>
              </a:rPr>
              <a:t>). </a:t>
            </a:r>
            <a:r>
              <a:rPr lang="tr-TR" dirty="0">
                <a:latin typeface="Book Antiqua" pitchFamily="18" charset="0"/>
              </a:rPr>
              <a:t>Bunlar arasında Pb(II) ve Cr(VI), en sık araştırılan iki metal </a:t>
            </a:r>
            <a:r>
              <a:rPr lang="tr-TR" dirty="0" smtClean="0">
                <a:latin typeface="Book Antiqua" pitchFamily="18" charset="0"/>
              </a:rPr>
              <a:t>kirleticidir.</a:t>
            </a:r>
          </a:p>
          <a:p>
            <a:pPr algn="just"/>
            <a:r>
              <a:rPr lang="tr-TR" dirty="0" err="1">
                <a:latin typeface="Book Antiqua" pitchFamily="18" charset="0"/>
              </a:rPr>
              <a:t>MNP'ler</a:t>
            </a:r>
            <a:r>
              <a:rPr lang="tr-TR" dirty="0">
                <a:latin typeface="Book Antiqua" pitchFamily="18" charset="0"/>
              </a:rPr>
              <a:t>, manyetit </a:t>
            </a:r>
            <a:r>
              <a:rPr lang="tr-TR" dirty="0" err="1">
                <a:latin typeface="Book Antiqua" pitchFamily="18" charset="0"/>
              </a:rPr>
              <a:t>nanoparçacıkların</a:t>
            </a:r>
            <a:r>
              <a:rPr lang="tr-TR" dirty="0">
                <a:latin typeface="Book Antiqua" pitchFamily="18" charset="0"/>
              </a:rPr>
              <a:t> yüzeyi üzerine kaplanmış silika/CTAB </a:t>
            </a:r>
            <a:r>
              <a:rPr lang="tr-TR" dirty="0" err="1">
                <a:latin typeface="Book Antiqua" pitchFamily="18" charset="0"/>
              </a:rPr>
              <a:t>kompozitleri</a:t>
            </a:r>
            <a:r>
              <a:rPr lang="tr-TR" dirty="0">
                <a:latin typeface="Book Antiqua" pitchFamily="18" charset="0"/>
              </a:rPr>
              <a:t> ve amin grupları tarafından elde edilen en iyi performansa sahiptir.</a:t>
            </a:r>
          </a:p>
        </p:txBody>
      </p:sp>
    </p:spTree>
    <p:extLst>
      <p:ext uri="{BB962C8B-B14F-4D97-AF65-F5344CB8AC3E}">
        <p14:creationId xmlns:p14="http://schemas.microsoft.com/office/powerpoint/2010/main" val="62484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32048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tr-TR" dirty="0" smtClean="0">
                <a:latin typeface="Book Antiqua" pitchFamily="18" charset="0"/>
              </a:rPr>
              <a:t>Fe3O4@TAS </a:t>
            </a:r>
            <a:r>
              <a:rPr lang="tr-TR" dirty="0">
                <a:latin typeface="Book Antiqua" pitchFamily="18" charset="0"/>
              </a:rPr>
              <a:t>ile </a:t>
            </a:r>
            <a:r>
              <a:rPr lang="tr-TR" dirty="0" err="1">
                <a:latin typeface="Book Antiqua" pitchFamily="18" charset="0"/>
              </a:rPr>
              <a:t>Cd</a:t>
            </a:r>
            <a:r>
              <a:rPr lang="tr-TR" dirty="0">
                <a:latin typeface="Book Antiqua" pitchFamily="18" charset="0"/>
              </a:rPr>
              <a:t> (II) ve Pb (II) metal iyonlarının uzaklaştırılması çalışmasında, </a:t>
            </a:r>
            <a:r>
              <a:rPr lang="tr-TR" dirty="0" err="1">
                <a:latin typeface="Book Antiqua" pitchFamily="18" charset="0"/>
              </a:rPr>
              <a:t>adsorpsiyon</a:t>
            </a:r>
            <a:r>
              <a:rPr lang="tr-TR" dirty="0">
                <a:latin typeface="Book Antiqua" pitchFamily="18" charset="0"/>
              </a:rPr>
              <a:t> izotermleri </a:t>
            </a:r>
            <a:r>
              <a:rPr lang="tr-TR" dirty="0" err="1">
                <a:latin typeface="Book Antiqua" pitchFamily="18" charset="0"/>
              </a:rPr>
              <a:t>Langmuir</a:t>
            </a:r>
            <a:r>
              <a:rPr lang="tr-TR" dirty="0">
                <a:latin typeface="Book Antiqua" pitchFamily="18" charset="0"/>
              </a:rPr>
              <a:t> ve </a:t>
            </a:r>
            <a:r>
              <a:rPr lang="tr-TR" dirty="0" err="1">
                <a:latin typeface="Book Antiqua" pitchFamily="18" charset="0"/>
              </a:rPr>
              <a:t>Freundlich</a:t>
            </a:r>
            <a:r>
              <a:rPr lang="tr-TR" dirty="0">
                <a:latin typeface="Book Antiqua" pitchFamily="18" charset="0"/>
              </a:rPr>
              <a:t> izoterm modelleri açıklanmaya çalışılmıştır. Sonuçlar, </a:t>
            </a:r>
            <a:r>
              <a:rPr lang="tr-TR" dirty="0" err="1">
                <a:latin typeface="Book Antiqua" pitchFamily="18" charset="0"/>
              </a:rPr>
              <a:t>Langmuir</a:t>
            </a:r>
            <a:r>
              <a:rPr lang="tr-TR" dirty="0">
                <a:latin typeface="Book Antiqua" pitchFamily="18" charset="0"/>
              </a:rPr>
              <a:t> denklemlerinin tercihen </a:t>
            </a:r>
            <a:r>
              <a:rPr lang="tr-TR" dirty="0" err="1">
                <a:latin typeface="Book Antiqua" pitchFamily="18" charset="0"/>
              </a:rPr>
              <a:t>Cd</a:t>
            </a:r>
            <a:r>
              <a:rPr lang="tr-TR" dirty="0">
                <a:latin typeface="Book Antiqua" pitchFamily="18" charset="0"/>
              </a:rPr>
              <a:t>(II)'</a:t>
            </a:r>
            <a:r>
              <a:rPr lang="tr-TR" dirty="0" err="1">
                <a:latin typeface="Book Antiqua" pitchFamily="18" charset="0"/>
              </a:rPr>
              <a:t>nin</a:t>
            </a:r>
            <a:r>
              <a:rPr lang="tr-TR" dirty="0">
                <a:latin typeface="Book Antiqua" pitchFamily="18" charset="0"/>
              </a:rPr>
              <a:t> </a:t>
            </a:r>
            <a:r>
              <a:rPr lang="tr-TR" dirty="0" err="1" smtClean="0">
                <a:latin typeface="Book Antiqua" pitchFamily="18" charset="0"/>
              </a:rPr>
              <a:t>adsorpsiyon</a:t>
            </a:r>
            <a:r>
              <a:rPr lang="tr-TR" dirty="0" smtClean="0">
                <a:latin typeface="Book Antiqua" pitchFamily="18" charset="0"/>
              </a:rPr>
              <a:t> </a:t>
            </a:r>
            <a:r>
              <a:rPr lang="tr-TR" dirty="0">
                <a:latin typeface="Book Antiqua" pitchFamily="18" charset="0"/>
              </a:rPr>
              <a:t>davranışına </a:t>
            </a:r>
            <a:r>
              <a:rPr lang="tr-TR" dirty="0" smtClean="0">
                <a:latin typeface="Book Antiqua" pitchFamily="18" charset="0"/>
              </a:rPr>
              <a:t>uyduğunu, Pb(II</a:t>
            </a:r>
            <a:r>
              <a:rPr lang="tr-TR" dirty="0">
                <a:latin typeface="Book Antiqua" pitchFamily="18" charset="0"/>
              </a:rPr>
              <a:t>) </a:t>
            </a:r>
            <a:r>
              <a:rPr lang="tr-TR" dirty="0" err="1">
                <a:latin typeface="Book Antiqua" pitchFamily="18" charset="0"/>
              </a:rPr>
              <a:t>adsorpsiyon</a:t>
            </a:r>
            <a:r>
              <a:rPr lang="tr-TR" dirty="0">
                <a:latin typeface="Book Antiqua" pitchFamily="18" charset="0"/>
              </a:rPr>
              <a:t> izoterminin tercihen </a:t>
            </a:r>
            <a:r>
              <a:rPr lang="tr-TR" dirty="0" err="1">
                <a:latin typeface="Book Antiqua" pitchFamily="18" charset="0"/>
              </a:rPr>
              <a:t>Freundlich</a:t>
            </a:r>
            <a:r>
              <a:rPr lang="tr-TR" dirty="0">
                <a:latin typeface="Book Antiqua" pitchFamily="18" charset="0"/>
              </a:rPr>
              <a:t> denklemlerine </a:t>
            </a:r>
            <a:r>
              <a:rPr lang="tr-TR" dirty="0" smtClean="0">
                <a:latin typeface="Book Antiqua" pitchFamily="18" charset="0"/>
              </a:rPr>
              <a:t>uyduğunu göstermiştir.</a:t>
            </a:r>
          </a:p>
          <a:p>
            <a:pPr algn="just"/>
            <a:r>
              <a:rPr lang="tr-TR" dirty="0" err="1" smtClean="0">
                <a:latin typeface="Book Antiqua" pitchFamily="18" charset="0"/>
              </a:rPr>
              <a:t>Toksik</a:t>
            </a:r>
            <a:r>
              <a:rPr lang="tr-TR" dirty="0" smtClean="0">
                <a:latin typeface="Book Antiqua" pitchFamily="18" charset="0"/>
              </a:rPr>
              <a:t> </a:t>
            </a:r>
            <a:r>
              <a:rPr lang="tr-TR" dirty="0">
                <a:latin typeface="Book Antiqua" pitchFamily="18" charset="0"/>
              </a:rPr>
              <a:t>metallerin </a:t>
            </a:r>
            <a:r>
              <a:rPr lang="tr-TR" dirty="0" err="1">
                <a:latin typeface="Book Antiqua" pitchFamily="18" charset="0"/>
              </a:rPr>
              <a:t>MNP'ler</a:t>
            </a:r>
            <a:r>
              <a:rPr lang="tr-TR" dirty="0">
                <a:latin typeface="Book Antiqua" pitchFamily="18" charset="0"/>
              </a:rPr>
              <a:t> tarafından </a:t>
            </a:r>
            <a:r>
              <a:rPr lang="tr-TR" dirty="0" err="1">
                <a:latin typeface="Book Antiqua" pitchFamily="18" charset="0"/>
              </a:rPr>
              <a:t>adsorpsiyonu</a:t>
            </a:r>
            <a:r>
              <a:rPr lang="tr-TR" dirty="0">
                <a:latin typeface="Book Antiqua" pitchFamily="18" charset="0"/>
              </a:rPr>
              <a:t>, yalancı ikinci dereceden kinetik modeller kullanılarak </a:t>
            </a:r>
            <a:r>
              <a:rPr lang="tr-TR" dirty="0" smtClean="0">
                <a:latin typeface="Book Antiqua" pitchFamily="18" charset="0"/>
              </a:rPr>
              <a:t>araştırılmıştır.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445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latin typeface="Book Antiqua" pitchFamily="18" charset="0"/>
              </a:rPr>
              <a:t>3.4. </a:t>
            </a:r>
            <a:r>
              <a:rPr lang="fi-FI" sz="3200" dirty="0" smtClean="0">
                <a:latin typeface="Book Antiqua" pitchFamily="18" charset="0"/>
              </a:rPr>
              <a:t>Arka </a:t>
            </a:r>
            <a:r>
              <a:rPr lang="fi-FI" sz="3200" dirty="0">
                <a:latin typeface="Book Antiqua" pitchFamily="18" charset="0"/>
              </a:rPr>
              <a:t>plan çözeltisi özelliklerinin etkisi</a:t>
            </a:r>
            <a:endParaRPr lang="tr-TR" sz="3200" dirty="0">
              <a:latin typeface="Book Antiqua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28800"/>
          </a:xfr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tr-TR" dirty="0">
                <a:latin typeface="Book Antiqua" pitchFamily="18" charset="0"/>
              </a:rPr>
              <a:t>Arka plan çözelti kimyası, </a:t>
            </a:r>
            <a:r>
              <a:rPr lang="tr-TR" dirty="0" smtClean="0">
                <a:latin typeface="Book Antiqua" pitchFamily="18" charset="0"/>
              </a:rPr>
              <a:t>tarımsal </a:t>
            </a:r>
            <a:r>
              <a:rPr lang="tr-TR" dirty="0">
                <a:latin typeface="Book Antiqua" pitchFamily="18" charset="0"/>
              </a:rPr>
              <a:t>atık su kirleticileri üzerinde </a:t>
            </a:r>
            <a:r>
              <a:rPr lang="tr-TR" dirty="0" err="1">
                <a:latin typeface="Book Antiqua" pitchFamily="18" charset="0"/>
              </a:rPr>
              <a:t>MNP'lerin</a:t>
            </a:r>
            <a:r>
              <a:rPr lang="tr-TR" dirty="0">
                <a:latin typeface="Book Antiqua" pitchFamily="18" charset="0"/>
              </a:rPr>
              <a:t> </a:t>
            </a:r>
            <a:r>
              <a:rPr lang="tr-TR" dirty="0" err="1">
                <a:latin typeface="Book Antiqua" pitchFamily="18" charset="0"/>
              </a:rPr>
              <a:t>adsorpsiyonunu</a:t>
            </a:r>
            <a:r>
              <a:rPr lang="tr-TR" dirty="0">
                <a:latin typeface="Book Antiqua" pitchFamily="18" charset="0"/>
              </a:rPr>
              <a:t> </a:t>
            </a:r>
            <a:r>
              <a:rPr lang="tr-TR" dirty="0" smtClean="0">
                <a:latin typeface="Book Antiqua" pitchFamily="18" charset="0"/>
              </a:rPr>
              <a:t>etkileyebilmektedir. Bu çalışma </a:t>
            </a:r>
            <a:r>
              <a:rPr lang="tr-TR" b="1" dirty="0" err="1">
                <a:latin typeface="Book Antiqua" pitchFamily="18" charset="0"/>
              </a:rPr>
              <a:t>pH</a:t>
            </a:r>
            <a:r>
              <a:rPr lang="tr-TR" dirty="0">
                <a:latin typeface="Book Antiqua" pitchFamily="18" charset="0"/>
              </a:rPr>
              <a:t>, </a:t>
            </a:r>
            <a:r>
              <a:rPr lang="tr-TR" b="1" dirty="0">
                <a:latin typeface="Book Antiqua" pitchFamily="18" charset="0"/>
              </a:rPr>
              <a:t>iyonik kuvvet </a:t>
            </a:r>
            <a:r>
              <a:rPr lang="tr-TR" dirty="0">
                <a:latin typeface="Book Antiqua" pitchFamily="18" charset="0"/>
              </a:rPr>
              <a:t>ve </a:t>
            </a:r>
            <a:r>
              <a:rPr lang="tr-TR" b="1" dirty="0">
                <a:latin typeface="Book Antiqua" pitchFamily="18" charset="0"/>
              </a:rPr>
              <a:t>doğal organik maddenin (NOM)</a:t>
            </a:r>
            <a:r>
              <a:rPr lang="tr-TR" dirty="0">
                <a:latin typeface="Book Antiqua" pitchFamily="18" charset="0"/>
              </a:rPr>
              <a:t> etkileri </a:t>
            </a:r>
            <a:r>
              <a:rPr lang="tr-TR" dirty="0" smtClean="0">
                <a:latin typeface="Book Antiqua" pitchFamily="18" charset="0"/>
              </a:rPr>
              <a:t>tartışmaktadır.</a:t>
            </a:r>
            <a:endParaRPr lang="tr-TR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61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47328"/>
          </a:xfrm>
        </p:spPr>
        <p:txBody>
          <a:bodyPr>
            <a:noAutofit/>
          </a:bodyPr>
          <a:lstStyle/>
          <a:p>
            <a:r>
              <a:rPr lang="tr-TR" sz="2100" b="1" dirty="0">
                <a:latin typeface="Book Antiqua" pitchFamily="18" charset="0"/>
              </a:rPr>
              <a:t>Şekil 3. </a:t>
            </a:r>
            <a:r>
              <a:rPr lang="tr-TR" sz="2100" b="1" dirty="0" err="1">
                <a:latin typeface="Book Antiqua" pitchFamily="18" charset="0"/>
              </a:rPr>
              <a:t>Polietersülfon</a:t>
            </a:r>
            <a:r>
              <a:rPr lang="tr-TR" sz="2100" b="1" dirty="0">
                <a:latin typeface="Book Antiqua" pitchFamily="18" charset="0"/>
              </a:rPr>
              <a:t> (PES) </a:t>
            </a:r>
            <a:r>
              <a:rPr lang="tr-TR" sz="2100" b="1" dirty="0" err="1">
                <a:latin typeface="Book Antiqua" pitchFamily="18" charset="0"/>
              </a:rPr>
              <a:t>membranlar</a:t>
            </a:r>
            <a:r>
              <a:rPr lang="tr-TR" sz="2100" b="1" dirty="0">
                <a:latin typeface="Book Antiqua" pitchFamily="18" charset="0"/>
              </a:rPr>
              <a:t>, sudan bakırın uzaklaştırılması için </a:t>
            </a:r>
            <a:r>
              <a:rPr lang="tr-TR" sz="2100" b="1" dirty="0" err="1">
                <a:latin typeface="Book Antiqua" pitchFamily="18" charset="0"/>
              </a:rPr>
              <a:t>modifiye</a:t>
            </a:r>
            <a:r>
              <a:rPr lang="tr-TR" sz="2100" b="1" dirty="0">
                <a:latin typeface="Book Antiqua" pitchFamily="18" charset="0"/>
              </a:rPr>
              <a:t> Fe3O4 bazlı </a:t>
            </a:r>
            <a:r>
              <a:rPr lang="tr-TR" sz="2100" b="1" dirty="0" err="1">
                <a:latin typeface="Book Antiqua" pitchFamily="18" charset="0"/>
              </a:rPr>
              <a:t>nanopartiküller</a:t>
            </a:r>
            <a:r>
              <a:rPr lang="tr-TR" sz="2100" b="1" dirty="0">
                <a:latin typeface="Book Antiqua" pitchFamily="18" charset="0"/>
              </a:rPr>
              <a:t> (</a:t>
            </a:r>
            <a:r>
              <a:rPr lang="tr-TR" sz="2100" b="1" dirty="0" err="1">
                <a:latin typeface="Book Antiqua" pitchFamily="18" charset="0"/>
              </a:rPr>
              <a:t>NP'ler</a:t>
            </a:r>
            <a:r>
              <a:rPr lang="tr-TR" sz="2100" b="1" dirty="0">
                <a:latin typeface="Book Antiqua" pitchFamily="18" charset="0"/>
              </a:rPr>
              <a:t>) </a:t>
            </a:r>
            <a:r>
              <a:rPr lang="tr-TR" sz="2100" b="1" dirty="0" smtClean="0">
                <a:latin typeface="Book Antiqua" pitchFamily="18" charset="0"/>
              </a:rPr>
              <a:t>gömülerek güçlendirmiştir.</a:t>
            </a:r>
            <a:r>
              <a:rPr lang="tr-TR" sz="2100" dirty="0">
                <a:latin typeface="Book Antiqua" pitchFamily="18" charset="0"/>
              </a:rPr>
              <a:t/>
            </a:r>
            <a:br>
              <a:rPr lang="tr-TR" sz="2100" dirty="0">
                <a:latin typeface="Book Antiqua" pitchFamily="18" charset="0"/>
              </a:rPr>
            </a:br>
            <a:endParaRPr lang="tr-TR" sz="2100" dirty="0">
              <a:latin typeface="Book Antiqua" pitchFamily="18" charset="0"/>
            </a:endParaRPr>
          </a:p>
        </p:txBody>
      </p:sp>
      <p:pic>
        <p:nvPicPr>
          <p:cNvPr id="4" name="İçerik Yer Tutucusu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060" y="1412776"/>
            <a:ext cx="6710316" cy="5064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0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latin typeface="Book Antiqua" pitchFamily="18" charset="0"/>
              </a:rPr>
              <a:t/>
            </a:r>
            <a:br>
              <a:rPr lang="tr-TR" b="1" dirty="0" smtClean="0">
                <a:latin typeface="Book Antiqua" pitchFamily="18" charset="0"/>
              </a:rPr>
            </a:br>
            <a:r>
              <a:rPr lang="tr-TR" b="1" dirty="0" smtClean="0">
                <a:latin typeface="Book Antiqua" pitchFamily="18" charset="0"/>
              </a:rPr>
              <a:t>3.4.1</a:t>
            </a:r>
            <a:r>
              <a:rPr lang="tr-TR" b="1" dirty="0">
                <a:latin typeface="Book Antiqua" pitchFamily="18" charset="0"/>
              </a:rPr>
              <a:t>. </a:t>
            </a:r>
            <a:r>
              <a:rPr lang="tr-TR" b="1" dirty="0" err="1">
                <a:latin typeface="Book Antiqua" pitchFamily="18" charset="0"/>
              </a:rPr>
              <a:t>PH'ın</a:t>
            </a:r>
            <a:r>
              <a:rPr lang="tr-TR" b="1" dirty="0">
                <a:latin typeface="Book Antiqua" pitchFamily="18" charset="0"/>
              </a:rPr>
              <a:t> etkisi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06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tr-TR" sz="2200" dirty="0">
                <a:latin typeface="Book Antiqua" pitchFamily="18" charset="0"/>
              </a:rPr>
              <a:t>Su çözeltisinin asitliği, </a:t>
            </a:r>
            <a:r>
              <a:rPr lang="tr-TR" sz="2200" dirty="0" err="1">
                <a:latin typeface="Book Antiqua" pitchFamily="18" charset="0"/>
              </a:rPr>
              <a:t>adsorpsiyon</a:t>
            </a:r>
            <a:r>
              <a:rPr lang="tr-TR" sz="2200" dirty="0">
                <a:latin typeface="Book Antiqua" pitchFamily="18" charset="0"/>
              </a:rPr>
              <a:t> gelişimi üzerinde, kirleticilerin çözelti kimyasını ve </a:t>
            </a:r>
            <a:r>
              <a:rPr lang="tr-TR" sz="2200" dirty="0" err="1">
                <a:latin typeface="Book Antiqua" pitchFamily="18" charset="0"/>
              </a:rPr>
              <a:t>adsorbanların</a:t>
            </a:r>
            <a:r>
              <a:rPr lang="tr-TR" sz="2200" dirty="0">
                <a:latin typeface="Book Antiqua" pitchFamily="18" charset="0"/>
              </a:rPr>
              <a:t> dışındaki fonksiyonel grupların biçimini bozabilecek şekilde düşünülmüş bir etki </a:t>
            </a:r>
            <a:r>
              <a:rPr lang="tr-TR" sz="2200" dirty="0" smtClean="0">
                <a:latin typeface="Book Antiqua" pitchFamily="18" charset="0"/>
              </a:rPr>
              <a:t>gösterir.</a:t>
            </a:r>
          </a:p>
          <a:p>
            <a:pPr algn="just"/>
            <a:r>
              <a:rPr lang="tr-TR" b="1" dirty="0">
                <a:latin typeface="Book Antiqua" pitchFamily="18" charset="0"/>
              </a:rPr>
              <a:t>3.4.1.1. </a:t>
            </a:r>
            <a:r>
              <a:rPr lang="tr-TR" b="1" dirty="0" err="1">
                <a:latin typeface="Book Antiqua" pitchFamily="18" charset="0"/>
              </a:rPr>
              <a:t>pH'ın</a:t>
            </a:r>
            <a:r>
              <a:rPr lang="tr-TR" b="1" dirty="0">
                <a:latin typeface="Book Antiqua" pitchFamily="18" charset="0"/>
              </a:rPr>
              <a:t> antibiyotik </a:t>
            </a:r>
            <a:r>
              <a:rPr lang="tr-TR" b="1" dirty="0" err="1">
                <a:latin typeface="Book Antiqua" pitchFamily="18" charset="0"/>
              </a:rPr>
              <a:t>sorpsiyonuna</a:t>
            </a:r>
            <a:r>
              <a:rPr lang="tr-TR" b="1" dirty="0">
                <a:latin typeface="Book Antiqua" pitchFamily="18" charset="0"/>
              </a:rPr>
              <a:t> etkisi.</a:t>
            </a:r>
            <a:endParaRPr lang="tr-TR" dirty="0">
              <a:latin typeface="Book Antiqua" pitchFamily="18" charset="0"/>
            </a:endParaRPr>
          </a:p>
          <a:p>
            <a:pPr algn="just"/>
            <a:r>
              <a:rPr lang="tr-TR" sz="2200" dirty="0">
                <a:latin typeface="Book Antiqua" pitchFamily="18" charset="0"/>
              </a:rPr>
              <a:t>Çözelti </a:t>
            </a:r>
            <a:r>
              <a:rPr lang="tr-TR" sz="2200" dirty="0" err="1">
                <a:latin typeface="Book Antiqua" pitchFamily="18" charset="0"/>
              </a:rPr>
              <a:t>pH'ı</a:t>
            </a:r>
            <a:r>
              <a:rPr lang="tr-TR" sz="2200" dirty="0">
                <a:latin typeface="Book Antiqua" pitchFamily="18" charset="0"/>
              </a:rPr>
              <a:t>, </a:t>
            </a:r>
            <a:r>
              <a:rPr lang="tr-TR" sz="2200" dirty="0" err="1">
                <a:latin typeface="Book Antiqua" pitchFamily="18" charset="0"/>
              </a:rPr>
              <a:t>adsorbat</a:t>
            </a:r>
            <a:r>
              <a:rPr lang="tr-TR" sz="2200" dirty="0">
                <a:latin typeface="Book Antiqua" pitchFamily="18" charset="0"/>
              </a:rPr>
              <a:t> türünü, </a:t>
            </a:r>
            <a:r>
              <a:rPr lang="tr-TR" sz="2200" dirty="0" err="1">
                <a:latin typeface="Book Antiqua" pitchFamily="18" charset="0"/>
              </a:rPr>
              <a:t>adsorbanın</a:t>
            </a:r>
            <a:r>
              <a:rPr lang="tr-TR" sz="2200" dirty="0">
                <a:latin typeface="Book Antiqua" pitchFamily="18" charset="0"/>
              </a:rPr>
              <a:t> yüzey özelliklerini ve </a:t>
            </a:r>
            <a:r>
              <a:rPr lang="tr-TR" sz="2200" dirty="0" err="1">
                <a:latin typeface="Book Antiqua" pitchFamily="18" charset="0"/>
              </a:rPr>
              <a:t>iyonizasyon</a:t>
            </a:r>
            <a:r>
              <a:rPr lang="tr-TR" sz="2200" dirty="0">
                <a:latin typeface="Book Antiqua" pitchFamily="18" charset="0"/>
              </a:rPr>
              <a:t> derecesini değiştirerek hedef bileşikleri uzaklaştırmak için önemli bir etkiye </a:t>
            </a:r>
            <a:r>
              <a:rPr lang="tr-TR" sz="2200" dirty="0" smtClean="0">
                <a:latin typeface="Book Antiqua" pitchFamily="18" charset="0"/>
              </a:rPr>
              <a:t>sahiptir. </a:t>
            </a:r>
            <a:r>
              <a:rPr lang="tr-TR" sz="2200" dirty="0">
                <a:latin typeface="Book Antiqua" pitchFamily="18" charset="0"/>
              </a:rPr>
              <a:t>Örneğin, </a:t>
            </a:r>
            <a:r>
              <a:rPr lang="tr-TR" sz="2200" dirty="0" err="1">
                <a:latin typeface="Book Antiqua" pitchFamily="18" charset="0"/>
              </a:rPr>
              <a:t>pH</a:t>
            </a:r>
            <a:r>
              <a:rPr lang="tr-TR" sz="2200" dirty="0">
                <a:latin typeface="Book Antiqua" pitchFamily="18" charset="0"/>
              </a:rPr>
              <a:t> 2.0'dan 4.0'a yükseldikçe, TC'nin NDMGO üzerinde </a:t>
            </a:r>
            <a:r>
              <a:rPr lang="tr-TR" sz="2200" dirty="0" err="1">
                <a:latin typeface="Book Antiqua" pitchFamily="18" charset="0"/>
              </a:rPr>
              <a:t>adsorpsiyon</a:t>
            </a:r>
            <a:r>
              <a:rPr lang="tr-TR" sz="2200" dirty="0">
                <a:latin typeface="Book Antiqua" pitchFamily="18" charset="0"/>
              </a:rPr>
              <a:t> </a:t>
            </a:r>
            <a:r>
              <a:rPr lang="tr-TR" sz="2200" dirty="0" smtClean="0">
                <a:latin typeface="Book Antiqua" pitchFamily="18" charset="0"/>
              </a:rPr>
              <a:t>kabiliyeti artmıştır. </a:t>
            </a:r>
            <a:r>
              <a:rPr lang="tr-TR" sz="2200" dirty="0">
                <a:latin typeface="Book Antiqua" pitchFamily="18" charset="0"/>
              </a:rPr>
              <a:t>Bununla birlikte, </a:t>
            </a:r>
            <a:r>
              <a:rPr lang="tr-TR" sz="2200" dirty="0" err="1">
                <a:latin typeface="Book Antiqua" pitchFamily="18" charset="0"/>
              </a:rPr>
              <a:t>pH</a:t>
            </a:r>
            <a:r>
              <a:rPr lang="tr-TR" sz="2200" dirty="0">
                <a:latin typeface="Book Antiqua" pitchFamily="18" charset="0"/>
              </a:rPr>
              <a:t> değerleri 4.0'ı aştığında </a:t>
            </a:r>
            <a:r>
              <a:rPr lang="tr-TR" sz="2200" dirty="0" err="1">
                <a:latin typeface="Book Antiqua" pitchFamily="18" charset="0"/>
              </a:rPr>
              <a:t>adsorpsiyon</a:t>
            </a:r>
            <a:r>
              <a:rPr lang="tr-TR" sz="2200" dirty="0">
                <a:latin typeface="Book Antiqua" pitchFamily="18" charset="0"/>
              </a:rPr>
              <a:t> yeteneği zayıflamıştır. </a:t>
            </a:r>
          </a:p>
        </p:txBody>
      </p:sp>
    </p:spTree>
    <p:extLst>
      <p:ext uri="{BB962C8B-B14F-4D97-AF65-F5344CB8AC3E}">
        <p14:creationId xmlns:p14="http://schemas.microsoft.com/office/powerpoint/2010/main" val="249981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8430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>
                <a:latin typeface="Book Antiqua" pitchFamily="18" charset="0"/>
              </a:rPr>
              <a:t>A</a:t>
            </a:r>
            <a:r>
              <a:rPr lang="tr-TR" dirty="0" smtClean="0">
                <a:latin typeface="Book Antiqua" pitchFamily="18" charset="0"/>
              </a:rPr>
              <a:t>ntibiyotiklerin </a:t>
            </a:r>
            <a:r>
              <a:rPr lang="tr-TR" dirty="0">
                <a:latin typeface="Book Antiqua" pitchFamily="18" charset="0"/>
              </a:rPr>
              <a:t>MNP emilimini derinlemesine anlamak ve daha yüksek </a:t>
            </a:r>
            <a:r>
              <a:rPr lang="tr-TR" dirty="0" err="1">
                <a:latin typeface="Book Antiqua" pitchFamily="18" charset="0"/>
              </a:rPr>
              <a:t>adsorpsiyon</a:t>
            </a:r>
            <a:r>
              <a:rPr lang="tr-TR" dirty="0">
                <a:latin typeface="Book Antiqua" pitchFamily="18" charset="0"/>
              </a:rPr>
              <a:t> verimliliği elde etmek için yardımcı olan çözelti </a:t>
            </a:r>
            <a:r>
              <a:rPr lang="tr-TR" dirty="0" err="1">
                <a:latin typeface="Book Antiqua" pitchFamily="18" charset="0"/>
              </a:rPr>
              <a:t>pH'ının</a:t>
            </a:r>
            <a:r>
              <a:rPr lang="tr-TR" dirty="0">
                <a:latin typeface="Book Antiqua" pitchFamily="18" charset="0"/>
              </a:rPr>
              <a:t> etkisini incelemek çok gereklidir</a:t>
            </a:r>
            <a:r>
              <a:rPr lang="tr-TR" dirty="0" smtClean="0">
                <a:latin typeface="Book Antiqua" pitchFamily="18" charset="0"/>
              </a:rPr>
              <a:t>.</a:t>
            </a:r>
          </a:p>
          <a:p>
            <a:pPr algn="just"/>
            <a:r>
              <a:rPr lang="fi-FI" b="1" dirty="0">
                <a:latin typeface="Book Antiqua" pitchFamily="18" charset="0"/>
              </a:rPr>
              <a:t>3.4.1.2. pH'ın </a:t>
            </a:r>
            <a:r>
              <a:rPr lang="tr-TR" b="1" dirty="0" smtClean="0">
                <a:latin typeface="Book Antiqua" pitchFamily="18" charset="0"/>
              </a:rPr>
              <a:t>P</a:t>
            </a:r>
            <a:r>
              <a:rPr lang="fi-FI" b="1" dirty="0" smtClean="0">
                <a:latin typeface="Book Antiqua" pitchFamily="18" charset="0"/>
              </a:rPr>
              <a:t>estisit </a:t>
            </a:r>
            <a:r>
              <a:rPr lang="tr-TR" b="1" dirty="0" smtClean="0">
                <a:latin typeface="Book Antiqua" pitchFamily="18" charset="0"/>
              </a:rPr>
              <a:t>S</a:t>
            </a:r>
            <a:r>
              <a:rPr lang="fi-FI" b="1" dirty="0" smtClean="0">
                <a:latin typeface="Book Antiqua" pitchFamily="18" charset="0"/>
              </a:rPr>
              <a:t>orpsiyonuna </a:t>
            </a:r>
            <a:r>
              <a:rPr lang="tr-TR" b="1" dirty="0">
                <a:latin typeface="Book Antiqua" pitchFamily="18" charset="0"/>
              </a:rPr>
              <a:t>E</a:t>
            </a:r>
            <a:r>
              <a:rPr lang="fi-FI" b="1" dirty="0" smtClean="0">
                <a:latin typeface="Book Antiqua" pitchFamily="18" charset="0"/>
              </a:rPr>
              <a:t>tkisi</a:t>
            </a:r>
            <a:endParaRPr lang="tr-TR" dirty="0">
              <a:latin typeface="Book Antiqua" pitchFamily="18" charset="0"/>
            </a:endParaRPr>
          </a:p>
          <a:p>
            <a:pPr marL="0" indent="0" algn="just">
              <a:buNone/>
            </a:pPr>
            <a:r>
              <a:rPr lang="tr-TR" dirty="0" err="1" smtClean="0">
                <a:latin typeface="Book Antiqua" pitchFamily="18" charset="0"/>
              </a:rPr>
              <a:t>pH</a:t>
            </a:r>
            <a:r>
              <a:rPr lang="tr-TR" dirty="0" smtClean="0">
                <a:latin typeface="Book Antiqua" pitchFamily="18" charset="0"/>
              </a:rPr>
              <a:t> </a:t>
            </a:r>
            <a:r>
              <a:rPr lang="tr-TR" dirty="0">
                <a:latin typeface="Book Antiqua" pitchFamily="18" charset="0"/>
              </a:rPr>
              <a:t>düştüğünde Fe/OMC yüzeyi pozitif olarak yüklenir.</a:t>
            </a:r>
          </a:p>
          <a:p>
            <a:pPr marL="0" indent="0" algn="just">
              <a:buNone/>
            </a:pPr>
            <a:r>
              <a:rPr lang="tr-TR" dirty="0" smtClean="0">
                <a:latin typeface="Book Antiqua" pitchFamily="18" charset="0"/>
              </a:rPr>
              <a:t>Yapılmış çalışmalarda </a:t>
            </a:r>
            <a:r>
              <a:rPr lang="tr-TR" dirty="0">
                <a:latin typeface="Book Antiqua" pitchFamily="18" charset="0"/>
              </a:rPr>
              <a:t>çeşitli yüzey gruplarının farklı </a:t>
            </a:r>
            <a:r>
              <a:rPr lang="tr-TR" dirty="0" err="1">
                <a:latin typeface="Book Antiqua" pitchFamily="18" charset="0"/>
              </a:rPr>
              <a:t>pH</a:t>
            </a:r>
            <a:r>
              <a:rPr lang="tr-TR" dirty="0">
                <a:latin typeface="Book Antiqua" pitchFamily="18" charset="0"/>
              </a:rPr>
              <a:t> değerlerinde farklı şekilde etkilenebileceğini </a:t>
            </a:r>
            <a:r>
              <a:rPr lang="tr-TR" dirty="0" smtClean="0">
                <a:latin typeface="Book Antiqua" pitchFamily="18" charset="0"/>
              </a:rPr>
              <a:t>göstermektedir.</a:t>
            </a:r>
          </a:p>
          <a:p>
            <a:pPr algn="just"/>
            <a:r>
              <a:rPr lang="tr-TR" b="1" dirty="0">
                <a:latin typeface="Book Antiqua" pitchFamily="18" charset="0"/>
              </a:rPr>
              <a:t>3.4.1.3. </a:t>
            </a:r>
            <a:r>
              <a:rPr lang="tr-TR" b="1" dirty="0" err="1">
                <a:latin typeface="Book Antiqua" pitchFamily="18" charset="0"/>
              </a:rPr>
              <a:t>pH'ın</a:t>
            </a:r>
            <a:r>
              <a:rPr lang="tr-TR" b="1" dirty="0">
                <a:latin typeface="Book Antiqua" pitchFamily="18" charset="0"/>
              </a:rPr>
              <a:t> </a:t>
            </a:r>
            <a:r>
              <a:rPr lang="tr-TR" b="1" dirty="0" err="1">
                <a:latin typeface="Book Antiqua" pitchFamily="18" charset="0"/>
              </a:rPr>
              <a:t>toksik</a:t>
            </a:r>
            <a:r>
              <a:rPr lang="tr-TR" b="1" dirty="0">
                <a:latin typeface="Book Antiqua" pitchFamily="18" charset="0"/>
              </a:rPr>
              <a:t> metal </a:t>
            </a:r>
            <a:r>
              <a:rPr lang="tr-TR" b="1" dirty="0" err="1">
                <a:latin typeface="Book Antiqua" pitchFamily="18" charset="0"/>
              </a:rPr>
              <a:t>sorpsiyonuna</a:t>
            </a:r>
            <a:r>
              <a:rPr lang="tr-TR" b="1" dirty="0">
                <a:latin typeface="Book Antiqua" pitchFamily="18" charset="0"/>
              </a:rPr>
              <a:t> etkisi.</a:t>
            </a:r>
            <a:endParaRPr lang="tr-TR" dirty="0">
              <a:latin typeface="Book Antiqua" pitchFamily="18" charset="0"/>
            </a:endParaRPr>
          </a:p>
          <a:p>
            <a:pPr marL="0" indent="0" algn="just">
              <a:buNone/>
            </a:pPr>
            <a:r>
              <a:rPr lang="tr-TR" dirty="0" err="1">
                <a:latin typeface="Book Antiqua" pitchFamily="18" charset="0"/>
              </a:rPr>
              <a:t>pH</a:t>
            </a:r>
            <a:r>
              <a:rPr lang="tr-TR" dirty="0">
                <a:latin typeface="Book Antiqua" pitchFamily="18" charset="0"/>
              </a:rPr>
              <a:t> arttıkça, sulu çözeltideki metallerin geliştirilmiş hidrolizi ile MBBC </a:t>
            </a:r>
            <a:r>
              <a:rPr lang="tr-TR" dirty="0" err="1">
                <a:latin typeface="Book Antiqua" pitchFamily="18" charset="0"/>
              </a:rPr>
              <a:t>adsorpsiyon</a:t>
            </a:r>
            <a:r>
              <a:rPr lang="tr-TR" dirty="0">
                <a:latin typeface="Book Antiqua" pitchFamily="18" charset="0"/>
              </a:rPr>
              <a:t> bölgelerinin </a:t>
            </a:r>
            <a:r>
              <a:rPr lang="tr-TR" dirty="0" err="1">
                <a:latin typeface="Book Antiqua" pitchFamily="18" charset="0"/>
              </a:rPr>
              <a:t>protonsuzlaştırılması</a:t>
            </a:r>
            <a:r>
              <a:rPr lang="tr-TR" dirty="0">
                <a:latin typeface="Book Antiqua" pitchFamily="18" charset="0"/>
              </a:rPr>
              <a:t> daha büyük </a:t>
            </a:r>
            <a:r>
              <a:rPr lang="tr-TR" dirty="0" err="1">
                <a:latin typeface="Book Antiqua" pitchFamily="18" charset="0"/>
              </a:rPr>
              <a:t>adsorpsiyona</a:t>
            </a:r>
            <a:r>
              <a:rPr lang="tr-TR" dirty="0">
                <a:latin typeface="Book Antiqua" pitchFamily="18" charset="0"/>
              </a:rPr>
              <a:t> katkıda </a:t>
            </a:r>
            <a:r>
              <a:rPr lang="tr-TR" dirty="0" smtClean="0">
                <a:latin typeface="Book Antiqua" pitchFamily="18" charset="0"/>
              </a:rPr>
              <a:t>bulunmuştur.</a:t>
            </a:r>
            <a:endParaRPr lang="tr-TR" dirty="0">
              <a:latin typeface="Book Antiqua" pitchFamily="18" charset="0"/>
            </a:endParaRPr>
          </a:p>
          <a:p>
            <a:endParaRPr lang="tr-TR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15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b="1" dirty="0">
                <a:latin typeface="Book Antiqua" panose="02040602050305030304" pitchFamily="18" charset="0"/>
              </a:rPr>
              <a:t>3.4.2. Pestisitlerin, antibiyotiklerin ve ağır metallerin iyonik gücünün etkisi</a:t>
            </a:r>
            <a:r>
              <a:rPr lang="tr-TR" sz="2400" dirty="0">
                <a:latin typeface="Book Antiqua" panose="02040602050305030304" pitchFamily="18" charset="0"/>
              </a:rPr>
              <a:t/>
            </a:r>
            <a:br>
              <a:rPr lang="tr-TR" sz="2400" dirty="0">
                <a:latin typeface="Book Antiqua" panose="02040602050305030304" pitchFamily="18" charset="0"/>
              </a:rPr>
            </a:br>
            <a:endParaRPr lang="tr-TR" sz="2400" dirty="0">
              <a:latin typeface="Book Antiqua" panose="0204060205030503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876800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 smtClean="0">
                <a:latin typeface="Book Antiqua" panose="02040602050305030304" pitchFamily="18" charset="0"/>
              </a:rPr>
              <a:t>Manyetik </a:t>
            </a:r>
            <a:r>
              <a:rPr lang="tr-TR" dirty="0">
                <a:latin typeface="Book Antiqua" panose="02040602050305030304" pitchFamily="18" charset="0"/>
              </a:rPr>
              <a:t>katı fazlı </a:t>
            </a:r>
            <a:r>
              <a:rPr lang="tr-TR" dirty="0" err="1">
                <a:latin typeface="Book Antiqua" panose="02040602050305030304" pitchFamily="18" charset="0"/>
              </a:rPr>
              <a:t>ekstraksiyon</a:t>
            </a:r>
            <a:r>
              <a:rPr lang="tr-TR" dirty="0">
                <a:latin typeface="Book Antiqua" panose="02040602050305030304" pitchFamily="18" charset="0"/>
              </a:rPr>
              <a:t> (MSPE) </a:t>
            </a:r>
            <a:r>
              <a:rPr lang="tr-TR" dirty="0" err="1">
                <a:latin typeface="Book Antiqua" panose="02040602050305030304" pitchFamily="18" charset="0"/>
              </a:rPr>
              <a:t>adsorbanları</a:t>
            </a:r>
            <a:r>
              <a:rPr lang="tr-TR" dirty="0">
                <a:latin typeface="Book Antiqua" panose="02040602050305030304" pitchFamily="18" charset="0"/>
              </a:rPr>
              <a:t>, </a:t>
            </a:r>
            <a:r>
              <a:rPr lang="tr-TR" dirty="0" err="1">
                <a:latin typeface="Book Antiqua" panose="02040602050305030304" pitchFamily="18" charset="0"/>
              </a:rPr>
              <a:t>modifiye</a:t>
            </a:r>
            <a:r>
              <a:rPr lang="tr-TR" dirty="0">
                <a:latin typeface="Book Antiqua" panose="02040602050305030304" pitchFamily="18" charset="0"/>
              </a:rPr>
              <a:t> edilmiş manyetik </a:t>
            </a:r>
            <a:r>
              <a:rPr lang="tr-TR" dirty="0" err="1">
                <a:latin typeface="Book Antiqua" panose="02040602050305030304" pitchFamily="18" charset="0"/>
              </a:rPr>
              <a:t>nanopartiküllerin</a:t>
            </a:r>
            <a:r>
              <a:rPr lang="tr-TR" dirty="0">
                <a:latin typeface="Book Antiqua" panose="02040602050305030304" pitchFamily="18" charset="0"/>
              </a:rPr>
              <a:t> gücü için sağlam bir </a:t>
            </a:r>
            <a:r>
              <a:rPr lang="tr-TR" dirty="0" err="1">
                <a:latin typeface="Book Antiqua" panose="02040602050305030304" pitchFamily="18" charset="0"/>
              </a:rPr>
              <a:t>sorpsiyon</a:t>
            </a:r>
            <a:r>
              <a:rPr lang="tr-TR" dirty="0">
                <a:latin typeface="Book Antiqua" panose="02040602050305030304" pitchFamily="18" charset="0"/>
              </a:rPr>
              <a:t> çekiciliğine sahiptir ve çeşitli </a:t>
            </a:r>
            <a:r>
              <a:rPr lang="tr-TR" dirty="0" err="1">
                <a:latin typeface="Book Antiqua" panose="02040602050305030304" pitchFamily="18" charset="0"/>
              </a:rPr>
              <a:t>analitler</a:t>
            </a:r>
            <a:r>
              <a:rPr lang="tr-TR" dirty="0">
                <a:latin typeface="Book Antiqua" panose="02040602050305030304" pitchFamily="18" charset="0"/>
              </a:rPr>
              <a:t> için uygundur</a:t>
            </a:r>
            <a:r>
              <a:rPr lang="tr-TR" dirty="0" smtClean="0">
                <a:latin typeface="Book Antiqua" panose="02040602050305030304" pitchFamily="18" charset="0"/>
              </a:rPr>
              <a:t>.</a:t>
            </a:r>
          </a:p>
          <a:p>
            <a:pPr algn="just"/>
            <a:r>
              <a:rPr lang="tr-TR" dirty="0">
                <a:latin typeface="Book Antiqua" panose="02040602050305030304" pitchFamily="18" charset="0"/>
              </a:rPr>
              <a:t>Tuz ilavesinin arttırılmasıyla, iyonik kuvvet artar ve tuzlama etkisinden dolayı sulu çözeltide </a:t>
            </a:r>
            <a:r>
              <a:rPr lang="tr-TR" dirty="0" err="1">
                <a:latin typeface="Book Antiqua" panose="02040602050305030304" pitchFamily="18" charset="0"/>
              </a:rPr>
              <a:t>analitlerin</a:t>
            </a:r>
            <a:r>
              <a:rPr lang="tr-TR" dirty="0">
                <a:latin typeface="Book Antiqua" panose="02040602050305030304" pitchFamily="18" charset="0"/>
              </a:rPr>
              <a:t> çözünürlüğü azalır.</a:t>
            </a:r>
          </a:p>
          <a:p>
            <a:pPr algn="just"/>
            <a:r>
              <a:rPr lang="tr-TR" dirty="0">
                <a:latin typeface="Book Antiqua" panose="02040602050305030304" pitchFamily="18" charset="0"/>
              </a:rPr>
              <a:t>Ayrıca, tuzun kademeli olarak eklenmesi nedeniyle çözeltinin viskozitesi </a:t>
            </a:r>
            <a:r>
              <a:rPr lang="tr-TR" dirty="0" smtClean="0">
                <a:latin typeface="Book Antiqua" panose="02040602050305030304" pitchFamily="18" charset="0"/>
              </a:rPr>
              <a:t>artar.</a:t>
            </a:r>
          </a:p>
          <a:p>
            <a:pPr algn="just"/>
            <a:r>
              <a:rPr lang="tr-TR" dirty="0">
                <a:latin typeface="Book Antiqua" panose="02040602050305030304" pitchFamily="18" charset="0"/>
              </a:rPr>
              <a:t>Sonuç olarak numunenin iyonik gücü 0.1 M </a:t>
            </a:r>
            <a:r>
              <a:rPr lang="tr-TR" dirty="0" err="1" smtClean="0">
                <a:latin typeface="Book Antiqua" panose="02040602050305030304" pitchFamily="18" charset="0"/>
              </a:rPr>
              <a:t>NaCl</a:t>
            </a:r>
            <a:r>
              <a:rPr lang="tr-TR" dirty="0">
                <a:latin typeface="Book Antiqua" panose="02040602050305030304" pitchFamily="18" charset="0"/>
              </a:rPr>
              <a:t> </a:t>
            </a:r>
            <a:r>
              <a:rPr lang="tr-TR" dirty="0" smtClean="0">
                <a:latin typeface="Book Antiqua" panose="02040602050305030304" pitchFamily="18" charset="0"/>
              </a:rPr>
              <a:t> </a:t>
            </a:r>
            <a:r>
              <a:rPr lang="tr-TR" dirty="0">
                <a:latin typeface="Book Antiqua" panose="02040602050305030304" pitchFamily="18" charset="0"/>
              </a:rPr>
              <a:t>olarak seçilmiştir. Tuz ilavesi, </a:t>
            </a:r>
            <a:r>
              <a:rPr lang="tr-TR" dirty="0" err="1">
                <a:latin typeface="Book Antiqua" panose="02040602050305030304" pitchFamily="18" charset="0"/>
              </a:rPr>
              <a:t>analitlerin</a:t>
            </a:r>
            <a:r>
              <a:rPr lang="tr-TR" dirty="0">
                <a:latin typeface="Book Antiqua" panose="02040602050305030304" pitchFamily="18" charset="0"/>
              </a:rPr>
              <a:t> </a:t>
            </a:r>
            <a:r>
              <a:rPr lang="tr-TR" dirty="0" err="1">
                <a:latin typeface="Book Antiqua" panose="02040602050305030304" pitchFamily="18" charset="0"/>
              </a:rPr>
              <a:t>polipirol</a:t>
            </a:r>
            <a:r>
              <a:rPr lang="tr-TR" dirty="0">
                <a:latin typeface="Book Antiqua" panose="02040602050305030304" pitchFamily="18" charset="0"/>
              </a:rPr>
              <a:t> </a:t>
            </a:r>
            <a:r>
              <a:rPr lang="tr-TR" dirty="0" err="1">
                <a:latin typeface="Book Antiqua" panose="02040602050305030304" pitchFamily="18" charset="0"/>
              </a:rPr>
              <a:t>nanoteller</a:t>
            </a:r>
            <a:r>
              <a:rPr lang="tr-TR" dirty="0">
                <a:latin typeface="Book Antiqua" panose="02040602050305030304" pitchFamily="18" charset="0"/>
              </a:rPr>
              <a:t> üzerine </a:t>
            </a:r>
            <a:r>
              <a:rPr lang="tr-TR" dirty="0" err="1">
                <a:latin typeface="Book Antiqua" panose="02040602050305030304" pitchFamily="18" charset="0"/>
              </a:rPr>
              <a:t>adsorpsiyonunu</a:t>
            </a:r>
            <a:r>
              <a:rPr lang="tr-TR" dirty="0">
                <a:latin typeface="Book Antiqua" panose="02040602050305030304" pitchFamily="18" charset="0"/>
              </a:rPr>
              <a:t> kolaylaştırarak, solüsyondaki amaçlanan </a:t>
            </a:r>
            <a:r>
              <a:rPr lang="tr-TR" dirty="0" err="1">
                <a:latin typeface="Book Antiqua" panose="02040602050305030304" pitchFamily="18" charset="0"/>
              </a:rPr>
              <a:t>analitlerin</a:t>
            </a:r>
            <a:r>
              <a:rPr lang="tr-TR" dirty="0">
                <a:latin typeface="Book Antiqua" panose="02040602050305030304" pitchFamily="18" charset="0"/>
              </a:rPr>
              <a:t> çözünürlüğünü </a:t>
            </a:r>
            <a:r>
              <a:rPr lang="tr-TR" dirty="0" smtClean="0">
                <a:latin typeface="Book Antiqua" panose="02040602050305030304" pitchFamily="18" charset="0"/>
              </a:rPr>
              <a:t>azaltmaktadır.</a:t>
            </a:r>
            <a:endParaRPr lang="tr-TR" dirty="0">
              <a:latin typeface="Book Antiqua" panose="02040602050305030304" pitchFamily="18" charset="0"/>
            </a:endParaRP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988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100" b="1" dirty="0">
                <a:latin typeface="Book Antiqua" panose="02040602050305030304" pitchFamily="18" charset="0"/>
              </a:rPr>
              <a:t>3.4.3. Doğal organik maddenin (NOM) etkisi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>
                <a:latin typeface="Book Antiqua" panose="02040602050305030304" pitchFamily="18" charset="0"/>
              </a:rPr>
              <a:t>S</a:t>
            </a:r>
            <a:r>
              <a:rPr lang="tr-TR" dirty="0" smtClean="0">
                <a:latin typeface="Book Antiqua" panose="02040602050305030304" pitchFamily="18" charset="0"/>
              </a:rPr>
              <a:t>uda </a:t>
            </a:r>
            <a:r>
              <a:rPr lang="tr-TR" dirty="0" err="1">
                <a:latin typeface="Book Antiqua" panose="02040602050305030304" pitchFamily="18" charset="0"/>
              </a:rPr>
              <a:t>NOM'un</a:t>
            </a:r>
            <a:r>
              <a:rPr lang="tr-TR" dirty="0">
                <a:latin typeface="Book Antiqua" panose="02040602050305030304" pitchFamily="18" charset="0"/>
              </a:rPr>
              <a:t> varlığı koku, tat ve zayıf renk oluşumu olarak düşünülebilir. Ayrıca NOM, ağır metallerle kompleksler oluşturarak bu metallerin sudaki çözünürlüğünü artırır; dahası, insanların sağlığını tehdit edebilecek bakterilerin üremesini teşvik eder</a:t>
            </a:r>
            <a:r>
              <a:rPr lang="tr-TR" dirty="0" smtClean="0">
                <a:latin typeface="Book Antiqua" panose="02040602050305030304" pitchFamily="18" charset="0"/>
              </a:rPr>
              <a:t>.</a:t>
            </a:r>
            <a:r>
              <a:rPr lang="tr-TR" dirty="0">
                <a:latin typeface="Book Antiqua" panose="02040602050305030304" pitchFamily="18" charset="0"/>
              </a:rPr>
              <a:t> </a:t>
            </a:r>
            <a:r>
              <a:rPr lang="tr-TR" dirty="0" err="1">
                <a:latin typeface="Book Antiqua" panose="02040602050305030304" pitchFamily="18" charset="0"/>
              </a:rPr>
              <a:t>NOM'in</a:t>
            </a:r>
            <a:r>
              <a:rPr lang="tr-TR" dirty="0">
                <a:latin typeface="Book Antiqua" panose="02040602050305030304" pitchFamily="18" charset="0"/>
              </a:rPr>
              <a:t> ağır metallerin ve diğer </a:t>
            </a:r>
            <a:r>
              <a:rPr lang="tr-TR" dirty="0" err="1">
                <a:latin typeface="Book Antiqua" panose="02040602050305030304" pitchFamily="18" charset="0"/>
              </a:rPr>
              <a:t>toksik</a:t>
            </a:r>
            <a:r>
              <a:rPr lang="tr-TR" dirty="0">
                <a:latin typeface="Book Antiqua" panose="02040602050305030304" pitchFamily="18" charset="0"/>
              </a:rPr>
              <a:t> kirleticilerin </a:t>
            </a:r>
            <a:r>
              <a:rPr lang="tr-TR" dirty="0" err="1">
                <a:latin typeface="Book Antiqua" panose="02040602050305030304" pitchFamily="18" charset="0"/>
              </a:rPr>
              <a:t>adsorpsiyonunda</a:t>
            </a:r>
            <a:r>
              <a:rPr lang="tr-TR" dirty="0">
                <a:latin typeface="Book Antiqua" panose="02040602050305030304" pitchFamily="18" charset="0"/>
              </a:rPr>
              <a:t> önemli bir karakter oynadığı evrensel olarak kabul edilmektedir.</a:t>
            </a:r>
          </a:p>
          <a:p>
            <a:pPr algn="just"/>
            <a:r>
              <a:rPr lang="tr-TR" dirty="0">
                <a:latin typeface="Book Antiqua" panose="02040602050305030304" pitchFamily="18" charset="0"/>
              </a:rPr>
              <a:t>NOM, yüzeye tutunarak ve yüzey kaplaması oluşturarak </a:t>
            </a:r>
            <a:r>
              <a:rPr lang="tr-TR" dirty="0" err="1">
                <a:latin typeface="Book Antiqua" panose="02040602050305030304" pitchFamily="18" charset="0"/>
              </a:rPr>
              <a:t>nanoparçacık</a:t>
            </a:r>
            <a:r>
              <a:rPr lang="tr-TR" dirty="0">
                <a:latin typeface="Book Antiqua" panose="02040602050305030304" pitchFamily="18" charset="0"/>
              </a:rPr>
              <a:t> özelliklerini değiştirecektir. Bu tür bir yüzey kaplamasının, suyun difüzyonunda </a:t>
            </a:r>
            <a:r>
              <a:rPr lang="tr-TR" dirty="0" err="1">
                <a:latin typeface="Book Antiqua" panose="02040602050305030304" pitchFamily="18" charset="0"/>
              </a:rPr>
              <a:t>nanoparçacık</a:t>
            </a:r>
            <a:r>
              <a:rPr lang="tr-TR" dirty="0">
                <a:latin typeface="Book Antiqua" panose="02040602050305030304" pitchFamily="18" charset="0"/>
              </a:rPr>
              <a:t> </a:t>
            </a:r>
            <a:r>
              <a:rPr lang="tr-TR" dirty="0" err="1">
                <a:latin typeface="Book Antiqua" panose="02040602050305030304" pitchFamily="18" charset="0"/>
              </a:rPr>
              <a:t>stabilitesini</a:t>
            </a:r>
            <a:r>
              <a:rPr lang="tr-TR" dirty="0">
                <a:latin typeface="Book Antiqua" panose="02040602050305030304" pitchFamily="18" charset="0"/>
              </a:rPr>
              <a:t> iyileştirdiğini ve </a:t>
            </a:r>
            <a:r>
              <a:rPr lang="tr-TR" dirty="0" err="1">
                <a:latin typeface="Book Antiqua" panose="02040602050305030304" pitchFamily="18" charset="0"/>
              </a:rPr>
              <a:t>agregasyon</a:t>
            </a:r>
            <a:r>
              <a:rPr lang="tr-TR" dirty="0">
                <a:latin typeface="Book Antiqua" panose="02040602050305030304" pitchFamily="18" charset="0"/>
              </a:rPr>
              <a:t> oranını azalttığını </a:t>
            </a:r>
            <a:r>
              <a:rPr lang="tr-TR" dirty="0" smtClean="0">
                <a:latin typeface="Book Antiqua" panose="02040602050305030304" pitchFamily="18" charset="0"/>
              </a:rPr>
              <a:t>bulmuştur.</a:t>
            </a:r>
            <a:endParaRPr lang="tr-TR" dirty="0">
              <a:latin typeface="Book Antiqua" panose="0204060205030503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028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tr-TR" sz="3100" b="1" dirty="0">
                <a:latin typeface="Book Antiqua" panose="02040602050305030304" pitchFamily="18" charset="0"/>
              </a:rPr>
              <a:t>4. Gelecekteki araştırma ihtiyaçları ve sonuçları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876800"/>
          </a:xfrm>
        </p:spPr>
        <p:txBody>
          <a:bodyPr/>
          <a:lstStyle/>
          <a:p>
            <a:pPr algn="just"/>
            <a:r>
              <a:rPr lang="tr-TR" dirty="0">
                <a:latin typeface="Book Antiqua" panose="02040602050305030304" pitchFamily="18" charset="0"/>
              </a:rPr>
              <a:t>İnorganik ve organik bileşiklerle tarımsal su kirliliği örneğin pestisitler, antibiyotikler ve </a:t>
            </a:r>
            <a:r>
              <a:rPr lang="tr-TR" dirty="0" err="1">
                <a:latin typeface="Book Antiqua" panose="02040602050305030304" pitchFamily="18" charset="0"/>
              </a:rPr>
              <a:t>toksik</a:t>
            </a:r>
            <a:r>
              <a:rPr lang="tr-TR" dirty="0">
                <a:latin typeface="Book Antiqua" panose="02040602050305030304" pitchFamily="18" charset="0"/>
              </a:rPr>
              <a:t> metaller üzerindeki son derece tehlikeli etkileri nedeniyle zahmetli bir problemdir</a:t>
            </a:r>
            <a:r>
              <a:rPr lang="tr-TR" dirty="0" smtClean="0">
                <a:latin typeface="Book Antiqua" panose="02040602050305030304" pitchFamily="18" charset="0"/>
              </a:rPr>
              <a:t>.</a:t>
            </a:r>
          </a:p>
          <a:p>
            <a:pPr algn="just"/>
            <a:r>
              <a:rPr lang="tr-TR" dirty="0">
                <a:latin typeface="Book Antiqua" panose="02040602050305030304" pitchFamily="18" charset="0"/>
              </a:rPr>
              <a:t>Manyetik </a:t>
            </a:r>
            <a:r>
              <a:rPr lang="tr-TR" dirty="0" err="1">
                <a:latin typeface="Book Antiqua" panose="02040602050305030304" pitchFamily="18" charset="0"/>
              </a:rPr>
              <a:t>nanopartiküller</a:t>
            </a:r>
            <a:r>
              <a:rPr lang="tr-TR" dirty="0">
                <a:latin typeface="Book Antiqua" panose="02040602050305030304" pitchFamily="18" charset="0"/>
              </a:rPr>
              <a:t>, çeşitli spesifik fonksiyonel grupların, çeşitli kirleticilerin seçici olarak çıkarılmasını tamamlamak için yüzeylerini tutturmasına izin verir</a:t>
            </a:r>
            <a:r>
              <a:rPr lang="tr-TR" dirty="0" smtClean="0">
                <a:latin typeface="Book Antiqua" panose="02040602050305030304" pitchFamily="18" charset="0"/>
              </a:rPr>
              <a:t>.</a:t>
            </a:r>
          </a:p>
          <a:p>
            <a:pPr algn="just"/>
            <a:r>
              <a:rPr lang="tr-TR" dirty="0" err="1">
                <a:latin typeface="Book Antiqua" panose="02040602050305030304" pitchFamily="18" charset="0"/>
              </a:rPr>
              <a:t>MNP'ler</a:t>
            </a:r>
            <a:r>
              <a:rPr lang="tr-TR" dirty="0">
                <a:latin typeface="Book Antiqua" panose="02040602050305030304" pitchFamily="18" charset="0"/>
              </a:rPr>
              <a:t>, pestisitler, antibiyotik ve </a:t>
            </a:r>
            <a:r>
              <a:rPr lang="tr-TR" dirty="0" err="1">
                <a:latin typeface="Book Antiqua" panose="02040602050305030304" pitchFamily="18" charset="0"/>
              </a:rPr>
              <a:t>toksik</a:t>
            </a:r>
            <a:r>
              <a:rPr lang="tr-TR" dirty="0">
                <a:latin typeface="Book Antiqua" panose="02040602050305030304" pitchFamily="18" charset="0"/>
              </a:rPr>
              <a:t> metallerin uzaklaştırılması için geleneksel </a:t>
            </a:r>
            <a:r>
              <a:rPr lang="tr-TR" dirty="0" err="1">
                <a:latin typeface="Book Antiqua" panose="02040602050305030304" pitchFamily="18" charset="0"/>
              </a:rPr>
              <a:t>sorbent</a:t>
            </a:r>
            <a:r>
              <a:rPr lang="tr-TR" dirty="0">
                <a:latin typeface="Book Antiqua" panose="02040602050305030304" pitchFamily="18" charset="0"/>
              </a:rPr>
              <a:t> malzemelere kıyasla daha fazla </a:t>
            </a:r>
            <a:r>
              <a:rPr lang="tr-TR" dirty="0" err="1">
                <a:latin typeface="Book Antiqua" panose="02040602050305030304" pitchFamily="18" charset="0"/>
              </a:rPr>
              <a:t>adsorpsiyon</a:t>
            </a:r>
            <a:r>
              <a:rPr lang="tr-TR" dirty="0">
                <a:latin typeface="Book Antiqua" panose="02040602050305030304" pitchFamily="18" charset="0"/>
              </a:rPr>
              <a:t> yetenekleri ve daha hızlı uzaklaştırma oranları içeren sayısız avantaja sahiptir.</a:t>
            </a:r>
            <a:endParaRPr lang="tr-TR" dirty="0" smtClean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0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876800"/>
          </a:xfrm>
        </p:spPr>
        <p:txBody>
          <a:bodyPr/>
          <a:lstStyle/>
          <a:p>
            <a:pPr algn="just"/>
            <a:r>
              <a:rPr lang="tr-TR" dirty="0" err="1">
                <a:latin typeface="Book Antiqua" panose="02040602050305030304" pitchFamily="18" charset="0"/>
              </a:rPr>
              <a:t>MNP'lerin</a:t>
            </a:r>
            <a:r>
              <a:rPr lang="tr-TR" dirty="0">
                <a:latin typeface="Book Antiqua" panose="02040602050305030304" pitchFamily="18" charset="0"/>
              </a:rPr>
              <a:t> daha fazla yeniden kullanım için </a:t>
            </a:r>
            <a:r>
              <a:rPr lang="tr-TR" dirty="0" err="1">
                <a:latin typeface="Book Antiqua" panose="02040602050305030304" pitchFamily="18" charset="0"/>
              </a:rPr>
              <a:t>adsorpsiyon</a:t>
            </a:r>
            <a:r>
              <a:rPr lang="tr-TR" dirty="0">
                <a:latin typeface="Book Antiqua" panose="02040602050305030304" pitchFamily="18" charset="0"/>
              </a:rPr>
              <a:t> kapasitesi, </a:t>
            </a:r>
            <a:r>
              <a:rPr lang="tr-TR" dirty="0" err="1">
                <a:latin typeface="Book Antiqua" panose="02040602050305030304" pitchFamily="18" charset="0"/>
              </a:rPr>
              <a:t>rejenerasyonun</a:t>
            </a:r>
            <a:r>
              <a:rPr lang="tr-TR" dirty="0">
                <a:latin typeface="Book Antiqua" panose="02040602050305030304" pitchFamily="18" charset="0"/>
              </a:rPr>
              <a:t> tekrarlanan </a:t>
            </a:r>
            <a:r>
              <a:rPr lang="tr-TR" dirty="0" err="1">
                <a:latin typeface="Book Antiqua" panose="02040602050305030304" pitchFamily="18" charset="0"/>
              </a:rPr>
              <a:t>adsorpsiyon-desorpsiyon</a:t>
            </a:r>
            <a:r>
              <a:rPr lang="tr-TR" dirty="0">
                <a:latin typeface="Book Antiqua" panose="02040602050305030304" pitchFamily="18" charset="0"/>
              </a:rPr>
              <a:t> döngüleriyle başarılı bir şekilde elde edilebilir</a:t>
            </a:r>
            <a:r>
              <a:rPr lang="tr-TR" dirty="0" smtClean="0">
                <a:latin typeface="Book Antiqua" panose="02040602050305030304" pitchFamily="18" charset="0"/>
              </a:rPr>
              <a:t>.</a:t>
            </a:r>
          </a:p>
          <a:p>
            <a:pPr algn="just"/>
            <a:r>
              <a:rPr lang="tr-TR" dirty="0" smtClean="0">
                <a:latin typeface="Book Antiqua" panose="02040602050305030304" pitchFamily="18" charset="0"/>
              </a:rPr>
              <a:t>Elektrostatik </a:t>
            </a:r>
            <a:r>
              <a:rPr lang="tr-TR" dirty="0">
                <a:latin typeface="Book Antiqua" panose="02040602050305030304" pitchFamily="18" charset="0"/>
              </a:rPr>
              <a:t>etkileşim, </a:t>
            </a:r>
            <a:r>
              <a:rPr lang="el-GR" dirty="0">
                <a:latin typeface="Book Antiqua" panose="02040602050305030304" pitchFamily="18" charset="0"/>
              </a:rPr>
              <a:t>π–π </a:t>
            </a:r>
            <a:r>
              <a:rPr lang="tr-TR" dirty="0">
                <a:latin typeface="Book Antiqua" panose="02040602050305030304" pitchFamily="18" charset="0"/>
              </a:rPr>
              <a:t>etkileşimi, hidrojen bağları, </a:t>
            </a:r>
            <a:r>
              <a:rPr lang="tr-TR" dirty="0" smtClean="0">
                <a:latin typeface="Book Antiqua" panose="02040602050305030304" pitchFamily="18" charset="0"/>
              </a:rPr>
              <a:t>iyon </a:t>
            </a:r>
            <a:r>
              <a:rPr lang="tr-TR" dirty="0">
                <a:latin typeface="Book Antiqua" panose="02040602050305030304" pitchFamily="18" charset="0"/>
              </a:rPr>
              <a:t>değişimi içeren bireysel mekanizmaların etkisi ve </a:t>
            </a:r>
            <a:r>
              <a:rPr lang="tr-TR" dirty="0" smtClean="0">
                <a:latin typeface="Book Antiqua" panose="02040602050305030304" pitchFamily="18" charset="0"/>
              </a:rPr>
              <a:t>karakteri </a:t>
            </a:r>
            <a:r>
              <a:rPr lang="tr-TR" dirty="0">
                <a:latin typeface="Book Antiqua" panose="02040602050305030304" pitchFamily="18" charset="0"/>
              </a:rPr>
              <a:t>daha fazla </a:t>
            </a:r>
            <a:r>
              <a:rPr lang="tr-TR" dirty="0" smtClean="0">
                <a:latin typeface="Book Antiqua" panose="02040602050305030304" pitchFamily="18" charset="0"/>
              </a:rPr>
              <a:t>araştırma gerektirir.</a:t>
            </a:r>
          </a:p>
          <a:p>
            <a:pPr algn="just"/>
            <a:r>
              <a:rPr lang="tr-TR" dirty="0" smtClean="0">
                <a:latin typeface="Book Antiqua" panose="02040602050305030304" pitchFamily="18" charset="0"/>
              </a:rPr>
              <a:t>Gözenek </a:t>
            </a:r>
            <a:r>
              <a:rPr lang="tr-TR" dirty="0">
                <a:latin typeface="Book Antiqua" panose="02040602050305030304" pitchFamily="18" charset="0"/>
              </a:rPr>
              <a:t>hacmini, spesifik yüzey alanını ve çeşitli fonksiyonel MNP gruplarını içeren moleküler konfigürasyonun tümü muhtemelen </a:t>
            </a:r>
            <a:r>
              <a:rPr lang="tr-TR" dirty="0" err="1">
                <a:latin typeface="Book Antiqua" panose="02040602050305030304" pitchFamily="18" charset="0"/>
              </a:rPr>
              <a:t>adsorpsiyona</a:t>
            </a:r>
            <a:r>
              <a:rPr lang="tr-TR" dirty="0">
                <a:latin typeface="Book Antiqua" panose="02040602050305030304" pitchFamily="18" charset="0"/>
              </a:rPr>
              <a:t> katkıda bulunur.</a:t>
            </a:r>
          </a:p>
        </p:txBody>
      </p:sp>
    </p:spTree>
    <p:extLst>
      <p:ext uri="{BB962C8B-B14F-4D97-AF65-F5344CB8AC3E}">
        <p14:creationId xmlns:p14="http://schemas.microsoft.com/office/powerpoint/2010/main" val="236404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2608"/>
          </a:xfrm>
        </p:spPr>
        <p:txBody>
          <a:bodyPr>
            <a:noAutofit/>
          </a:bodyPr>
          <a:lstStyle/>
          <a:p>
            <a:pPr algn="ctr"/>
            <a:r>
              <a:rPr lang="tr-TR" sz="2200" b="1" dirty="0" smtClean="0">
                <a:solidFill>
                  <a:schemeClr val="accent5">
                    <a:lumMod val="50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  <a:t>Antibiyotikler, Pestisitler Ve </a:t>
            </a:r>
            <a:r>
              <a:rPr lang="tr-TR" sz="2200" b="1" dirty="0" err="1" smtClean="0">
                <a:solidFill>
                  <a:schemeClr val="accent5">
                    <a:lumMod val="50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  <a:t>Toksik</a:t>
            </a:r>
            <a:r>
              <a:rPr lang="tr-TR" sz="2200" b="1" dirty="0" smtClean="0">
                <a:solidFill>
                  <a:schemeClr val="accent5">
                    <a:lumMod val="50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  <a:t> Metallerle Kirlenmiş Tarımsal Atık Suyun </a:t>
            </a:r>
            <a:r>
              <a:rPr lang="tr-TR" sz="2200" b="1" dirty="0" err="1" smtClean="0">
                <a:solidFill>
                  <a:schemeClr val="accent5">
                    <a:lumMod val="50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  <a:t>İşlevselleştirilmiş</a:t>
            </a:r>
            <a:r>
              <a:rPr lang="tr-TR" sz="2200" b="1" dirty="0" smtClean="0">
                <a:solidFill>
                  <a:schemeClr val="accent5">
                    <a:lumMod val="50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  <a:t> Manyetik </a:t>
            </a:r>
            <a:r>
              <a:rPr lang="tr-TR" sz="2200" b="1" dirty="0" err="1" smtClean="0">
                <a:solidFill>
                  <a:schemeClr val="accent5">
                    <a:lumMod val="50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  <a:t>Nanopartiküller</a:t>
            </a:r>
            <a:r>
              <a:rPr lang="tr-TR" sz="2200" b="1" dirty="0" smtClean="0">
                <a:solidFill>
                  <a:schemeClr val="accent5">
                    <a:lumMod val="50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  <a:t> Tarafından </a:t>
            </a:r>
            <a:r>
              <a:rPr lang="tr-TR" sz="2200" b="1" dirty="0" err="1" smtClean="0">
                <a:solidFill>
                  <a:schemeClr val="accent5">
                    <a:lumMod val="50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  <a:t>Adsorpsiyonu</a:t>
            </a:r>
            <a:r>
              <a:rPr lang="tr-TR" sz="2000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/>
            </a:r>
            <a:br>
              <a:rPr lang="tr-TR" sz="2000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</a:br>
            <a:endParaRPr lang="tr-TR" sz="2000" dirty="0">
              <a:solidFill>
                <a:schemeClr val="accent5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3888432"/>
          </a:xfrm>
          <a:ln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r>
              <a:rPr lang="tr-TR" sz="2200" dirty="0" smtClean="0">
                <a:latin typeface="Book Antiqua" pitchFamily="18" charset="0"/>
              </a:rPr>
              <a:t>Yeni </a:t>
            </a:r>
            <a:r>
              <a:rPr lang="tr-TR" sz="2200" dirty="0">
                <a:latin typeface="Book Antiqua" pitchFamily="18" charset="0"/>
              </a:rPr>
              <a:t>nesil </a:t>
            </a:r>
            <a:r>
              <a:rPr lang="tr-TR" sz="2200" dirty="0" err="1">
                <a:latin typeface="Book Antiqua" pitchFamily="18" charset="0"/>
              </a:rPr>
              <a:t>adsorbanlar</a:t>
            </a:r>
            <a:r>
              <a:rPr lang="tr-TR" sz="2200" dirty="0">
                <a:latin typeface="Book Antiqua" pitchFamily="18" charset="0"/>
              </a:rPr>
              <a:t> olarak </a:t>
            </a:r>
            <a:r>
              <a:rPr lang="tr-TR" sz="2200" dirty="0" err="1">
                <a:latin typeface="Book Antiqua" pitchFamily="18" charset="0"/>
              </a:rPr>
              <a:t>işlevselleştirilmiş</a:t>
            </a:r>
            <a:r>
              <a:rPr lang="tr-TR" sz="2200" dirty="0">
                <a:latin typeface="Book Antiqua" pitchFamily="18" charset="0"/>
              </a:rPr>
              <a:t> manyetik </a:t>
            </a:r>
            <a:r>
              <a:rPr lang="tr-TR" sz="2200" dirty="0" err="1">
                <a:latin typeface="Book Antiqua" pitchFamily="18" charset="0"/>
              </a:rPr>
              <a:t>nanopartiküller</a:t>
            </a:r>
            <a:r>
              <a:rPr lang="tr-TR" sz="2200" dirty="0">
                <a:latin typeface="Book Antiqua" pitchFamily="18" charset="0"/>
              </a:rPr>
              <a:t> (</a:t>
            </a:r>
            <a:r>
              <a:rPr lang="tr-TR" sz="2200" dirty="0" err="1">
                <a:latin typeface="Book Antiqua" pitchFamily="18" charset="0"/>
              </a:rPr>
              <a:t>MNP'ler</a:t>
            </a:r>
            <a:r>
              <a:rPr lang="tr-TR" sz="2200" dirty="0">
                <a:latin typeface="Book Antiqua" pitchFamily="18" charset="0"/>
              </a:rPr>
              <a:t>), </a:t>
            </a:r>
            <a:r>
              <a:rPr lang="tr-TR" sz="2200" dirty="0" smtClean="0">
                <a:latin typeface="Book Antiqua" pitchFamily="18" charset="0"/>
              </a:rPr>
              <a:t>fiziksel </a:t>
            </a:r>
            <a:r>
              <a:rPr lang="tr-TR" sz="2200" dirty="0">
                <a:latin typeface="Book Antiqua" pitchFamily="18" charset="0"/>
              </a:rPr>
              <a:t>ve kimyasal özelliklerinden dolayı </a:t>
            </a:r>
            <a:r>
              <a:rPr lang="tr-TR" sz="2200" dirty="0" smtClean="0">
                <a:latin typeface="Book Antiqua" pitchFamily="18" charset="0"/>
              </a:rPr>
              <a:t>arıtma </a:t>
            </a:r>
            <a:r>
              <a:rPr lang="tr-TR" sz="2200" dirty="0">
                <a:latin typeface="Book Antiqua" pitchFamily="18" charset="0"/>
              </a:rPr>
              <a:t>işlemlerinde yaygın olarak kullanılmaktadır.</a:t>
            </a:r>
          </a:p>
          <a:p>
            <a:pPr algn="just"/>
            <a:r>
              <a:rPr lang="tr-TR" sz="2200" dirty="0" err="1">
                <a:latin typeface="Book Antiqua" pitchFamily="18" charset="0"/>
              </a:rPr>
              <a:t>MNP'ler</a:t>
            </a:r>
            <a:r>
              <a:rPr lang="tr-TR" sz="2200" dirty="0">
                <a:latin typeface="Book Antiqua" pitchFamily="18" charset="0"/>
              </a:rPr>
              <a:t>, kirleticileri verimli bir şekilde </a:t>
            </a:r>
            <a:r>
              <a:rPr lang="tr-TR" sz="2200" dirty="0" smtClean="0">
                <a:latin typeface="Book Antiqua" pitchFamily="18" charset="0"/>
              </a:rPr>
              <a:t>kaldırabilen, yüzeyini </a:t>
            </a:r>
            <a:r>
              <a:rPr lang="tr-TR" sz="2200" dirty="0">
                <a:latin typeface="Book Antiqua" pitchFamily="18" charset="0"/>
              </a:rPr>
              <a:t>sabitleyen çeşitli spesifik fonksiyonel gruplar nedeniyle tarımsal atık sudaki </a:t>
            </a:r>
            <a:r>
              <a:rPr lang="tr-TR" sz="2200" dirty="0" err="1">
                <a:latin typeface="Book Antiqua" pitchFamily="18" charset="0"/>
              </a:rPr>
              <a:t>toksik</a:t>
            </a:r>
            <a:r>
              <a:rPr lang="tr-TR" sz="2200" dirty="0">
                <a:latin typeface="Book Antiqua" pitchFamily="18" charset="0"/>
              </a:rPr>
              <a:t> metallerin yanı sıra pestisitlerin, antibiyotiklerin ortadan kaldırılmasında </a:t>
            </a:r>
            <a:r>
              <a:rPr lang="tr-TR" sz="2200" dirty="0" smtClean="0">
                <a:latin typeface="Book Antiqua" pitchFamily="18" charset="0"/>
              </a:rPr>
              <a:t>iyi </a:t>
            </a:r>
            <a:r>
              <a:rPr lang="tr-TR" sz="2200" dirty="0">
                <a:latin typeface="Book Antiqua" pitchFamily="18" charset="0"/>
              </a:rPr>
              <a:t>bir etkinliğe sahiptir</a:t>
            </a:r>
            <a:r>
              <a:rPr lang="tr-TR" sz="2200" dirty="0" smtClean="0">
                <a:latin typeface="Book Antiqua" pitchFamily="18" charset="0"/>
              </a:rPr>
              <a:t>.</a:t>
            </a:r>
          </a:p>
          <a:p>
            <a:pPr algn="just"/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58811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latin typeface="Book Antiqua" panose="02040602050305030304" pitchFamily="18" charset="0"/>
              </a:rPr>
              <a:t>Sonuç olarak,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>
                <a:latin typeface="Book Antiqua" panose="02040602050305030304" pitchFamily="18" charset="0"/>
              </a:rPr>
              <a:t>A</a:t>
            </a:r>
            <a:r>
              <a:rPr lang="tr-TR" dirty="0" smtClean="0">
                <a:latin typeface="Book Antiqua" panose="02040602050305030304" pitchFamily="18" charset="0"/>
              </a:rPr>
              <a:t>tık </a:t>
            </a:r>
            <a:r>
              <a:rPr lang="tr-TR" dirty="0">
                <a:latin typeface="Book Antiqua" panose="02040602050305030304" pitchFamily="18" charset="0"/>
              </a:rPr>
              <a:t>suların arıtılması için </a:t>
            </a:r>
            <a:r>
              <a:rPr lang="tr-TR" dirty="0" err="1">
                <a:latin typeface="Book Antiqua" panose="02040602050305030304" pitchFamily="18" charset="0"/>
              </a:rPr>
              <a:t>MNP'lerin</a:t>
            </a:r>
            <a:r>
              <a:rPr lang="tr-TR" dirty="0">
                <a:latin typeface="Book Antiqua" panose="02040602050305030304" pitchFamily="18" charset="0"/>
              </a:rPr>
              <a:t> kullanımında artan </a:t>
            </a:r>
            <a:r>
              <a:rPr lang="tr-TR" dirty="0" smtClean="0">
                <a:latin typeface="Book Antiqua" panose="02040602050305030304" pitchFamily="18" charset="0"/>
              </a:rPr>
              <a:t>ilgi vardır</a:t>
            </a:r>
            <a:r>
              <a:rPr lang="tr-TR" dirty="0">
                <a:latin typeface="Book Antiqua" panose="02040602050305030304" pitchFamily="18" charset="0"/>
              </a:rPr>
              <a:t>. Bu kadar çok çalışma olmasına rağmen, </a:t>
            </a:r>
            <a:r>
              <a:rPr lang="tr-TR" dirty="0" err="1">
                <a:latin typeface="Book Antiqua" panose="02040602050305030304" pitchFamily="18" charset="0"/>
              </a:rPr>
              <a:t>MNP'lerin</a:t>
            </a:r>
            <a:r>
              <a:rPr lang="tr-TR" dirty="0">
                <a:latin typeface="Book Antiqua" panose="02040602050305030304" pitchFamily="18" charset="0"/>
              </a:rPr>
              <a:t> erken aşamada kullanımı hala temiz su ile sınırlıdır ve tarımsal </a:t>
            </a:r>
            <a:r>
              <a:rPr lang="tr-TR" dirty="0" err="1">
                <a:latin typeface="Book Antiqua" panose="02040602050305030304" pitchFamily="18" charset="0"/>
              </a:rPr>
              <a:t>atıksu</a:t>
            </a:r>
            <a:r>
              <a:rPr lang="tr-TR" dirty="0">
                <a:latin typeface="Book Antiqua" panose="02040602050305030304" pitchFamily="18" charset="0"/>
              </a:rPr>
              <a:t> arıtma alanında kullanıma uygun </a:t>
            </a:r>
            <a:r>
              <a:rPr lang="tr-TR" dirty="0" err="1">
                <a:latin typeface="Book Antiqua" panose="02040602050305030304" pitchFamily="18" charset="0"/>
              </a:rPr>
              <a:t>nanoteknolojilerin</a:t>
            </a:r>
            <a:r>
              <a:rPr lang="tr-TR" dirty="0">
                <a:latin typeface="Book Antiqua" panose="02040602050305030304" pitchFamily="18" charset="0"/>
              </a:rPr>
              <a:t> kurulması için hala çok sayıda çalışma gerektirmektedir. Bu arada, bu </a:t>
            </a:r>
            <a:r>
              <a:rPr lang="tr-TR" dirty="0" err="1">
                <a:latin typeface="Book Antiqua" panose="02040602050305030304" pitchFamily="18" charset="0"/>
              </a:rPr>
              <a:t>MNP'lerin</a:t>
            </a:r>
            <a:r>
              <a:rPr lang="tr-TR" dirty="0">
                <a:latin typeface="Book Antiqua" panose="02040602050305030304" pitchFamily="18" charset="0"/>
              </a:rPr>
              <a:t> sağlık üzerindeki etkileri ve çevresel akıbeti, yani belirsizlik, kapsamlı kullanımlarından önce kaçınılmamalıdır. Daha sonra, </a:t>
            </a:r>
            <a:r>
              <a:rPr lang="tr-TR" dirty="0" err="1">
                <a:latin typeface="Book Antiqua" panose="02040602050305030304" pitchFamily="18" charset="0"/>
              </a:rPr>
              <a:t>MNP'lerin</a:t>
            </a:r>
            <a:r>
              <a:rPr lang="tr-TR" dirty="0">
                <a:latin typeface="Book Antiqua" panose="02040602050305030304" pitchFamily="18" charset="0"/>
              </a:rPr>
              <a:t> çevredeki etkileri ve kaderi hakkındaki araştırmalar, araştırmacılar için önemli bir zorluktur. </a:t>
            </a:r>
            <a:r>
              <a:rPr lang="tr-TR" dirty="0" err="1">
                <a:latin typeface="Book Antiqua" panose="02040602050305030304" pitchFamily="18" charset="0"/>
              </a:rPr>
              <a:t>MNP'lerin</a:t>
            </a:r>
            <a:r>
              <a:rPr lang="tr-TR" dirty="0">
                <a:latin typeface="Book Antiqua" panose="02040602050305030304" pitchFamily="18" charset="0"/>
              </a:rPr>
              <a:t> büyük ölçekli uygulamalarda fizibilitesini yapmak için bu alanda çok sayıda araştırma yapılması gerekmektedir.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342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Book Antiqua" pitchFamily="18" charset="0"/>
              </a:rPr>
              <a:t>Kaynakça</a:t>
            </a:r>
            <a:endParaRPr lang="tr-TR" dirty="0">
              <a:latin typeface="Book Antiqua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Book Antiqua" pitchFamily="18" charset="0"/>
              </a:rPr>
              <a:t>Adsorption of agricultural wastewater contaminated with antibiotics, pesticides and toxic metals by functionalized magnetic </a:t>
            </a:r>
            <a:r>
              <a:rPr lang="en-US" dirty="0" smtClean="0">
                <a:latin typeface="Book Antiqua" pitchFamily="18" charset="0"/>
              </a:rPr>
              <a:t>nanoparticle</a:t>
            </a:r>
            <a:r>
              <a:rPr lang="tr-TR" dirty="0" smtClean="0">
                <a:latin typeface="Book Antiqua" pitchFamily="18" charset="0"/>
              </a:rPr>
              <a:t> / </a:t>
            </a:r>
            <a:r>
              <a:rPr lang="en-US" dirty="0">
                <a:latin typeface="Book Antiqua" pitchFamily="18" charset="0"/>
              </a:rPr>
              <a:t>Journal of Environmental Chemical Engineering</a:t>
            </a:r>
            <a:endParaRPr lang="tr-TR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27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2564904"/>
            <a:ext cx="8229600" cy="3120008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>
                <a:latin typeface="Book Antiqua" panose="02040602050305030304" pitchFamily="18" charset="0"/>
              </a:rPr>
              <a:t>TEŞEKKÜR EDERİM </a:t>
            </a:r>
            <a:r>
              <a:rPr lang="tr-TR" sz="4000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</a:t>
            </a:r>
            <a:endParaRPr lang="tr-TR" sz="40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34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Bu </a:t>
            </a:r>
            <a:r>
              <a:rPr lang="tr-TR" b="1" dirty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çalışmanın amacı: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20888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indent="0" algn="just">
              <a:buNone/>
            </a:pPr>
            <a:r>
              <a:rPr lang="tr-TR" sz="22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itchFamily="18" charset="0"/>
              </a:rPr>
              <a:t>(</a:t>
            </a:r>
            <a:r>
              <a:rPr lang="tr-TR" sz="22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itchFamily="18" charset="0"/>
              </a:rPr>
              <a:t>i) </a:t>
            </a:r>
            <a:r>
              <a:rPr lang="tr-TR" sz="2200" dirty="0">
                <a:latin typeface="Book Antiqua" pitchFamily="18" charset="0"/>
              </a:rPr>
              <a:t>pestisitlerin, antibiyotiklerin ve </a:t>
            </a:r>
            <a:r>
              <a:rPr lang="tr-TR" sz="2200" dirty="0" err="1">
                <a:latin typeface="Book Antiqua" pitchFamily="18" charset="0"/>
              </a:rPr>
              <a:t>toksik</a:t>
            </a:r>
            <a:r>
              <a:rPr lang="tr-TR" sz="2200" dirty="0">
                <a:latin typeface="Book Antiqua" pitchFamily="18" charset="0"/>
              </a:rPr>
              <a:t> metallerin </a:t>
            </a:r>
            <a:r>
              <a:rPr lang="tr-TR" sz="2200" dirty="0" err="1">
                <a:latin typeface="Book Antiqua" pitchFamily="18" charset="0"/>
              </a:rPr>
              <a:t>sorpsiyonuyla</a:t>
            </a:r>
            <a:r>
              <a:rPr lang="tr-TR" sz="2200" dirty="0">
                <a:latin typeface="Book Antiqua" pitchFamily="18" charset="0"/>
              </a:rPr>
              <a:t> ilgili </a:t>
            </a:r>
            <a:r>
              <a:rPr lang="tr-TR" sz="2200" dirty="0" smtClean="0">
                <a:latin typeface="Book Antiqua" pitchFamily="18" charset="0"/>
              </a:rPr>
              <a:t>literatür çalışmalarını özetlemek; </a:t>
            </a:r>
          </a:p>
          <a:p>
            <a:pPr marL="0" indent="0" algn="just">
              <a:buNone/>
            </a:pPr>
            <a:r>
              <a:rPr lang="tr-TR" sz="22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itchFamily="18" charset="0"/>
              </a:rPr>
              <a:t>(</a:t>
            </a:r>
            <a:r>
              <a:rPr lang="tr-TR" sz="22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itchFamily="18" charset="0"/>
              </a:rPr>
              <a:t>ii) </a:t>
            </a:r>
            <a:r>
              <a:rPr lang="tr-TR" sz="2200" dirty="0" err="1">
                <a:latin typeface="Book Antiqua" pitchFamily="18" charset="0"/>
              </a:rPr>
              <a:t>sorpsiyon</a:t>
            </a:r>
            <a:r>
              <a:rPr lang="tr-TR" sz="2200" dirty="0">
                <a:latin typeface="Book Antiqua" pitchFamily="18" charset="0"/>
              </a:rPr>
              <a:t> mekanizmasını ve etki faktörlerini </a:t>
            </a:r>
            <a:r>
              <a:rPr lang="tr-TR" sz="2200" dirty="0" smtClean="0">
                <a:latin typeface="Book Antiqua" pitchFamily="18" charset="0"/>
              </a:rPr>
              <a:t>tartışmak; </a:t>
            </a:r>
          </a:p>
          <a:p>
            <a:pPr marL="0" indent="0" algn="just">
              <a:buNone/>
            </a:pPr>
            <a:r>
              <a:rPr lang="tr-TR" sz="22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itchFamily="18" charset="0"/>
              </a:rPr>
              <a:t>(</a:t>
            </a:r>
            <a:r>
              <a:rPr lang="tr-TR" sz="22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itchFamily="18" charset="0"/>
              </a:rPr>
              <a:t>iii) </a:t>
            </a:r>
            <a:r>
              <a:rPr lang="tr-TR" sz="2200" dirty="0">
                <a:latin typeface="Book Antiqua" pitchFamily="18" charset="0"/>
              </a:rPr>
              <a:t>tarımsal atık su kirleticilerinin </a:t>
            </a:r>
            <a:r>
              <a:rPr lang="tr-TR" sz="2200" dirty="0" err="1">
                <a:latin typeface="Book Antiqua" pitchFamily="18" charset="0"/>
              </a:rPr>
              <a:t>MNP'ler</a:t>
            </a:r>
            <a:r>
              <a:rPr lang="tr-TR" sz="2200" dirty="0">
                <a:latin typeface="Book Antiqua" pitchFamily="18" charset="0"/>
              </a:rPr>
              <a:t> tarafından </a:t>
            </a:r>
            <a:r>
              <a:rPr lang="tr-TR" sz="2200" dirty="0" err="1">
                <a:latin typeface="Book Antiqua" pitchFamily="18" charset="0"/>
              </a:rPr>
              <a:t>adsorpsiyonu</a:t>
            </a:r>
            <a:r>
              <a:rPr lang="tr-TR" sz="2200" dirty="0">
                <a:latin typeface="Book Antiqua" pitchFamily="18" charset="0"/>
              </a:rPr>
              <a:t> konusunda ileriye dönük araştırma gerekliliklerine ve zorluklara dikkat </a:t>
            </a:r>
            <a:r>
              <a:rPr lang="tr-TR" sz="2200" dirty="0" smtClean="0">
                <a:latin typeface="Book Antiqua" pitchFamily="18" charset="0"/>
              </a:rPr>
              <a:t>çekmektir. </a:t>
            </a:r>
          </a:p>
          <a:p>
            <a:pPr marL="0" indent="0" algn="just">
              <a:buNone/>
            </a:pPr>
            <a:endParaRPr lang="tr-TR" sz="2200" dirty="0" smtClean="0">
              <a:latin typeface="Book Antiqua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2981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56312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/>
            <a:r>
              <a:rPr lang="tr-TR" sz="2200" dirty="0">
                <a:solidFill>
                  <a:schemeClr val="tx1"/>
                </a:solidFill>
                <a:latin typeface="Book Antiqua" pitchFamily="18" charset="0"/>
              </a:rPr>
              <a:t>A</a:t>
            </a:r>
            <a:r>
              <a:rPr lang="tr-TR" sz="2200" dirty="0" smtClean="0">
                <a:solidFill>
                  <a:schemeClr val="tx1"/>
                </a:solidFill>
                <a:latin typeface="Book Antiqua" pitchFamily="18" charset="0"/>
              </a:rPr>
              <a:t>ntibiyotikler</a:t>
            </a:r>
            <a:r>
              <a:rPr lang="tr-TR" sz="2200" dirty="0">
                <a:solidFill>
                  <a:schemeClr val="tx1"/>
                </a:solidFill>
                <a:latin typeface="Book Antiqua" pitchFamily="18" charset="0"/>
              </a:rPr>
              <a:t>, pestisitler ve </a:t>
            </a:r>
            <a:r>
              <a:rPr lang="tr-TR" sz="2200" dirty="0" err="1">
                <a:solidFill>
                  <a:schemeClr val="tx1"/>
                </a:solidFill>
                <a:latin typeface="Book Antiqua" pitchFamily="18" charset="0"/>
              </a:rPr>
              <a:t>toksik</a:t>
            </a:r>
            <a:r>
              <a:rPr lang="tr-TR" sz="22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tr-TR" sz="2200" dirty="0" smtClean="0">
                <a:solidFill>
                  <a:schemeClr val="tx1"/>
                </a:solidFill>
                <a:latin typeface="Book Antiqua" pitchFamily="18" charset="0"/>
              </a:rPr>
              <a:t>metaller </a:t>
            </a:r>
            <a:r>
              <a:rPr lang="tr-TR" sz="2200" dirty="0">
                <a:solidFill>
                  <a:schemeClr val="tx1"/>
                </a:solidFill>
                <a:latin typeface="Book Antiqua" pitchFamily="18" charset="0"/>
              </a:rPr>
              <a:t>genellikle izlenen miktarlardır ve doğada bozulmaları kolay değildir, bu da çevresel </a:t>
            </a:r>
            <a:r>
              <a:rPr lang="tr-TR" sz="2200" dirty="0" err="1">
                <a:solidFill>
                  <a:schemeClr val="tx1"/>
                </a:solidFill>
                <a:latin typeface="Book Antiqua" pitchFamily="18" charset="0"/>
              </a:rPr>
              <a:t>stabiliteyi</a:t>
            </a:r>
            <a:r>
              <a:rPr lang="tr-TR" sz="2200" dirty="0">
                <a:solidFill>
                  <a:schemeClr val="tx1"/>
                </a:solidFill>
                <a:latin typeface="Book Antiqua" pitchFamily="18" charset="0"/>
              </a:rPr>
              <a:t> ve insan sağlığını büyük ölçüde tehdit </a:t>
            </a:r>
            <a:r>
              <a:rPr lang="tr-TR" sz="2200" dirty="0" smtClean="0">
                <a:solidFill>
                  <a:schemeClr val="tx1"/>
                </a:solidFill>
                <a:latin typeface="Book Antiqua" pitchFamily="18" charset="0"/>
              </a:rPr>
              <a:t>etmektedir.</a:t>
            </a:r>
          </a:p>
          <a:p>
            <a:pPr marL="0" indent="0" algn="just">
              <a:buNone/>
            </a:pPr>
            <a:endParaRPr lang="tr-TR" sz="2200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marL="0" indent="0" algn="just">
              <a:buNone/>
            </a:pPr>
            <a:r>
              <a:rPr lang="tr-TR" sz="2200" dirty="0" smtClean="0">
                <a:solidFill>
                  <a:schemeClr val="tx1"/>
                </a:solidFill>
                <a:latin typeface="Book Antiqua" pitchFamily="18" charset="0"/>
              </a:rPr>
              <a:t>Bu </a:t>
            </a:r>
            <a:r>
              <a:rPr lang="tr-TR" sz="2200" dirty="0">
                <a:solidFill>
                  <a:schemeClr val="tx1"/>
                </a:solidFill>
                <a:latin typeface="Book Antiqua" pitchFamily="18" charset="0"/>
              </a:rPr>
              <a:t>nedenle, ekolojik istikrarı ve insan güvenliğini korumak için antibiyotiklerin, pestisitlerin ve </a:t>
            </a:r>
            <a:r>
              <a:rPr lang="tr-TR" sz="2200" dirty="0" err="1">
                <a:solidFill>
                  <a:schemeClr val="tx1"/>
                </a:solidFill>
                <a:latin typeface="Book Antiqua" pitchFamily="18" charset="0"/>
              </a:rPr>
              <a:t>toksik</a:t>
            </a:r>
            <a:r>
              <a:rPr lang="tr-TR" sz="2200" dirty="0">
                <a:solidFill>
                  <a:schemeClr val="tx1"/>
                </a:solidFill>
                <a:latin typeface="Book Antiqua" pitchFamily="18" charset="0"/>
              </a:rPr>
              <a:t> metallerin tarım suyundan </a:t>
            </a:r>
            <a:r>
              <a:rPr lang="tr-TR" sz="2200" dirty="0" smtClean="0">
                <a:solidFill>
                  <a:schemeClr val="tx1"/>
                </a:solidFill>
                <a:latin typeface="Book Antiqua" pitchFamily="18" charset="0"/>
              </a:rPr>
              <a:t>başarılı şekilde </a:t>
            </a:r>
            <a:r>
              <a:rPr lang="tr-TR" sz="2200" dirty="0">
                <a:solidFill>
                  <a:schemeClr val="tx1"/>
                </a:solidFill>
                <a:latin typeface="Book Antiqua" pitchFamily="18" charset="0"/>
              </a:rPr>
              <a:t>çıkarılması </a:t>
            </a:r>
            <a:r>
              <a:rPr lang="tr-TR" sz="2200" dirty="0" smtClean="0">
                <a:solidFill>
                  <a:schemeClr val="tx1"/>
                </a:solidFill>
                <a:latin typeface="Book Antiqua" pitchFamily="18" charset="0"/>
              </a:rPr>
              <a:t>çok </a:t>
            </a:r>
            <a:r>
              <a:rPr lang="tr-TR" sz="2200" dirty="0">
                <a:solidFill>
                  <a:schemeClr val="tx1"/>
                </a:solidFill>
                <a:latin typeface="Book Antiqua" pitchFamily="18" charset="0"/>
              </a:rPr>
              <a:t>önemli ve </a:t>
            </a:r>
            <a:r>
              <a:rPr lang="tr-TR" sz="2200" dirty="0" smtClean="0">
                <a:solidFill>
                  <a:schemeClr val="tx1"/>
                </a:solidFill>
                <a:latin typeface="Book Antiqua" pitchFamily="18" charset="0"/>
              </a:rPr>
              <a:t>zordur.</a:t>
            </a:r>
          </a:p>
          <a:p>
            <a:pPr marL="0" indent="0" algn="just">
              <a:buNone/>
            </a:pPr>
            <a:endParaRPr lang="tr-TR" sz="2200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algn="just"/>
            <a:r>
              <a:rPr lang="tr-TR" sz="2200" dirty="0" smtClean="0">
                <a:solidFill>
                  <a:schemeClr val="tx1"/>
                </a:solidFill>
                <a:latin typeface="Book Antiqua" pitchFamily="18" charset="0"/>
              </a:rPr>
              <a:t>Basit </a:t>
            </a:r>
            <a:r>
              <a:rPr lang="tr-TR" sz="2200" dirty="0">
                <a:solidFill>
                  <a:schemeClr val="tx1"/>
                </a:solidFill>
                <a:latin typeface="Book Antiqua" pitchFamily="18" charset="0"/>
              </a:rPr>
              <a:t>ve etkili bir araç olan </a:t>
            </a:r>
            <a:r>
              <a:rPr lang="tr-TR" sz="2200" dirty="0" err="1">
                <a:solidFill>
                  <a:schemeClr val="tx1"/>
                </a:solidFill>
                <a:latin typeface="Book Antiqua" pitchFamily="18" charset="0"/>
              </a:rPr>
              <a:t>adsorpsiyon</a:t>
            </a:r>
            <a:r>
              <a:rPr lang="tr-TR" sz="2200" dirty="0">
                <a:solidFill>
                  <a:schemeClr val="tx1"/>
                </a:solidFill>
                <a:latin typeface="Book Antiqua" pitchFamily="18" charset="0"/>
              </a:rPr>
              <a:t> tekniği, yaygın adaptasyonu, çevre dostu ve düşük maliyeti nedeniyle tarımsal </a:t>
            </a:r>
            <a:r>
              <a:rPr lang="tr-TR" sz="2200" dirty="0" err="1">
                <a:solidFill>
                  <a:schemeClr val="tx1"/>
                </a:solidFill>
                <a:latin typeface="Book Antiqua" pitchFamily="18" charset="0"/>
              </a:rPr>
              <a:t>atıksu</a:t>
            </a:r>
            <a:r>
              <a:rPr lang="tr-TR" sz="2200" dirty="0">
                <a:solidFill>
                  <a:schemeClr val="tx1"/>
                </a:solidFill>
                <a:latin typeface="Book Antiqua" pitchFamily="18" charset="0"/>
              </a:rPr>
              <a:t> arıtımı için en çekici alternatif yöntemdir</a:t>
            </a:r>
            <a:r>
              <a:rPr lang="tr-TR" sz="2200" dirty="0" smtClean="0">
                <a:solidFill>
                  <a:schemeClr val="tx1"/>
                </a:solidFill>
                <a:latin typeface="Book Antiqua" pitchFamily="18" charset="0"/>
              </a:rPr>
              <a:t>.</a:t>
            </a:r>
          </a:p>
          <a:p>
            <a:pPr marL="0" indent="0" algn="just">
              <a:buNone/>
            </a:pPr>
            <a:endParaRPr lang="tr-TR" sz="2200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marL="0" indent="0" algn="just">
              <a:buNone/>
            </a:pPr>
            <a:r>
              <a:rPr lang="tr-TR" sz="2200" dirty="0">
                <a:solidFill>
                  <a:schemeClr val="tx1"/>
                </a:solidFill>
                <a:latin typeface="Book Antiqua" pitchFamily="18" charset="0"/>
              </a:rPr>
              <a:t>Ç</a:t>
            </a:r>
            <a:r>
              <a:rPr lang="tr-TR" sz="2200" dirty="0" smtClean="0">
                <a:solidFill>
                  <a:schemeClr val="tx1"/>
                </a:solidFill>
                <a:latin typeface="Book Antiqua" pitchFamily="18" charset="0"/>
              </a:rPr>
              <a:t>evresel </a:t>
            </a:r>
            <a:r>
              <a:rPr lang="tr-TR" sz="2200" dirty="0">
                <a:solidFill>
                  <a:schemeClr val="tx1"/>
                </a:solidFill>
                <a:latin typeface="Book Antiqua" pitchFamily="18" charset="0"/>
              </a:rPr>
              <a:t>iyileştirmede su çözeltilerinden kirleticileri uzaklaştırmak için </a:t>
            </a:r>
            <a:r>
              <a:rPr lang="tr-TR" sz="2200" dirty="0" err="1">
                <a:solidFill>
                  <a:schemeClr val="tx1"/>
                </a:solidFill>
                <a:latin typeface="Book Antiqua" pitchFamily="18" charset="0"/>
              </a:rPr>
              <a:t>adsorpsiyon</a:t>
            </a:r>
            <a:r>
              <a:rPr lang="tr-TR" sz="2200" dirty="0">
                <a:solidFill>
                  <a:schemeClr val="tx1"/>
                </a:solidFill>
                <a:latin typeface="Book Antiqua" pitchFamily="18" charset="0"/>
              </a:rPr>
              <a:t> tekniği geniş çapta uygulanmıştır. </a:t>
            </a:r>
          </a:p>
        </p:txBody>
      </p:sp>
    </p:spTree>
    <p:extLst>
      <p:ext uri="{BB962C8B-B14F-4D97-AF65-F5344CB8AC3E}">
        <p14:creationId xmlns:p14="http://schemas.microsoft.com/office/powerpoint/2010/main" val="248754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0405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tr-TR" sz="2200" dirty="0">
                <a:latin typeface="Book Antiqua" pitchFamily="18" charset="0"/>
              </a:rPr>
              <a:t>B</a:t>
            </a:r>
            <a:r>
              <a:rPr lang="tr-TR" sz="2200" dirty="0" smtClean="0">
                <a:latin typeface="Book Antiqua" pitchFamily="18" charset="0"/>
              </a:rPr>
              <a:t>irçok araştırmacı </a:t>
            </a:r>
            <a:r>
              <a:rPr lang="tr-TR" sz="2200" dirty="0">
                <a:latin typeface="Book Antiqua" pitchFamily="18" charset="0"/>
              </a:rPr>
              <a:t>laterit </a:t>
            </a:r>
            <a:r>
              <a:rPr lang="tr-TR" sz="2200" dirty="0" smtClean="0">
                <a:latin typeface="Book Antiqua" pitchFamily="18" charset="0"/>
              </a:rPr>
              <a:t>toprağı, kil, polimerleri, </a:t>
            </a:r>
            <a:r>
              <a:rPr lang="tr-TR" sz="2200" dirty="0">
                <a:latin typeface="Book Antiqua" pitchFamily="18" charset="0"/>
              </a:rPr>
              <a:t>yer fıstığı kabuğu </a:t>
            </a:r>
            <a:r>
              <a:rPr lang="tr-TR" sz="2200" dirty="0" smtClean="0">
                <a:latin typeface="Book Antiqua" pitchFamily="18" charset="0"/>
              </a:rPr>
              <a:t>karbonunu, </a:t>
            </a:r>
            <a:r>
              <a:rPr lang="tr-TR" sz="2200" dirty="0">
                <a:latin typeface="Book Antiqua" pitchFamily="18" charset="0"/>
              </a:rPr>
              <a:t>aktif </a:t>
            </a:r>
            <a:r>
              <a:rPr lang="tr-TR" sz="2200" dirty="0" smtClean="0">
                <a:latin typeface="Book Antiqua" pitchFamily="18" charset="0"/>
              </a:rPr>
              <a:t>karbonu kullanmıştır.</a:t>
            </a:r>
          </a:p>
          <a:p>
            <a:pPr algn="just"/>
            <a:r>
              <a:rPr lang="tr-TR" sz="2200" dirty="0" smtClean="0">
                <a:latin typeface="Book Antiqua" pitchFamily="18" charset="0"/>
              </a:rPr>
              <a:t>Çevre </a:t>
            </a:r>
            <a:r>
              <a:rPr lang="tr-TR" sz="2200" dirty="0">
                <a:latin typeface="Book Antiqua" pitchFamily="18" charset="0"/>
              </a:rPr>
              <a:t>dostu bir malzeme olarak manyetik </a:t>
            </a:r>
            <a:r>
              <a:rPr lang="tr-TR" sz="2200" dirty="0" err="1" smtClean="0">
                <a:latin typeface="Book Antiqua" pitchFamily="18" charset="0"/>
              </a:rPr>
              <a:t>nanopartiküller</a:t>
            </a:r>
            <a:r>
              <a:rPr lang="tr-TR" sz="2200" dirty="0" smtClean="0">
                <a:latin typeface="Book Antiqua" pitchFamily="18" charset="0"/>
              </a:rPr>
              <a:t>, </a:t>
            </a:r>
            <a:r>
              <a:rPr lang="tr-TR" sz="2200" dirty="0" err="1" smtClean="0">
                <a:latin typeface="Book Antiqua" pitchFamily="18" charset="0"/>
              </a:rPr>
              <a:t>tetrasiklin</a:t>
            </a:r>
            <a:r>
              <a:rPr lang="tr-TR" sz="2200" dirty="0" smtClean="0">
                <a:latin typeface="Book Antiqua" pitchFamily="18" charset="0"/>
              </a:rPr>
              <a:t>, </a:t>
            </a:r>
            <a:r>
              <a:rPr lang="tr-TR" sz="2200" dirty="0" err="1" smtClean="0">
                <a:latin typeface="Book Antiqua" pitchFamily="18" charset="0"/>
              </a:rPr>
              <a:t>sülfonamid</a:t>
            </a:r>
            <a:r>
              <a:rPr lang="tr-TR" sz="2200" dirty="0" smtClean="0">
                <a:latin typeface="Book Antiqua" pitchFamily="18" charset="0"/>
              </a:rPr>
              <a:t>, </a:t>
            </a:r>
            <a:r>
              <a:rPr lang="tr-TR" sz="2200" dirty="0" err="1">
                <a:latin typeface="Book Antiqua" pitchFamily="18" charset="0"/>
              </a:rPr>
              <a:t>fenilüre</a:t>
            </a:r>
            <a:r>
              <a:rPr lang="tr-TR" sz="2200" dirty="0">
                <a:latin typeface="Book Antiqua" pitchFamily="18" charset="0"/>
              </a:rPr>
              <a:t> </a:t>
            </a:r>
            <a:r>
              <a:rPr lang="tr-TR" sz="2200" dirty="0" smtClean="0">
                <a:latin typeface="Book Antiqua" pitchFamily="18" charset="0"/>
              </a:rPr>
              <a:t>herbisitler, </a:t>
            </a:r>
            <a:r>
              <a:rPr lang="tr-TR" sz="2200" dirty="0" err="1">
                <a:latin typeface="Book Antiqua" pitchFamily="18" charset="0"/>
              </a:rPr>
              <a:t>Cd</a:t>
            </a:r>
            <a:r>
              <a:rPr lang="tr-TR" sz="2200" dirty="0">
                <a:latin typeface="Book Antiqua" pitchFamily="18" charset="0"/>
              </a:rPr>
              <a:t>( gibi sulu çözeltilerdeki çeşitli antibiyotikleri, pestisitleri ve </a:t>
            </a:r>
            <a:r>
              <a:rPr lang="tr-TR" sz="2200" dirty="0" err="1">
                <a:latin typeface="Book Antiqua" pitchFamily="18" charset="0"/>
              </a:rPr>
              <a:t>toksik</a:t>
            </a:r>
            <a:r>
              <a:rPr lang="tr-TR" sz="2200" dirty="0">
                <a:latin typeface="Book Antiqua" pitchFamily="18" charset="0"/>
              </a:rPr>
              <a:t> metalleri </a:t>
            </a:r>
            <a:r>
              <a:rPr lang="tr-TR" sz="2200" dirty="0" smtClean="0">
                <a:latin typeface="Book Antiqua" pitchFamily="18" charset="0"/>
              </a:rPr>
              <a:t>arıtmak için) </a:t>
            </a:r>
            <a:r>
              <a:rPr lang="tr-TR" sz="2200" dirty="0">
                <a:latin typeface="Book Antiqua" pitchFamily="18" charset="0"/>
              </a:rPr>
              <a:t>başarıyla </a:t>
            </a:r>
            <a:r>
              <a:rPr lang="tr-TR" sz="2200" dirty="0" smtClean="0">
                <a:latin typeface="Book Antiqua" pitchFamily="18" charset="0"/>
              </a:rPr>
              <a:t>kullanılmıştır.</a:t>
            </a:r>
          </a:p>
          <a:p>
            <a:pPr algn="just"/>
            <a:endParaRPr lang="tr-TR" sz="2200" dirty="0">
              <a:latin typeface="Book Antiqua" pitchFamily="18" charset="0"/>
            </a:endParaRPr>
          </a:p>
          <a:p>
            <a:pPr algn="just"/>
            <a:r>
              <a:rPr lang="tr-TR" sz="2200" dirty="0">
                <a:latin typeface="Book Antiqua" pitchFamily="18" charset="0"/>
              </a:rPr>
              <a:t>Manyetik </a:t>
            </a:r>
            <a:r>
              <a:rPr lang="tr-TR" sz="2200" dirty="0" err="1">
                <a:latin typeface="Book Antiqua" pitchFamily="18" charset="0"/>
              </a:rPr>
              <a:t>nanopartiküllerin</a:t>
            </a:r>
            <a:r>
              <a:rPr lang="tr-TR" sz="2200" dirty="0">
                <a:latin typeface="Book Antiqua" pitchFamily="18" charset="0"/>
              </a:rPr>
              <a:t> </a:t>
            </a:r>
            <a:r>
              <a:rPr lang="tr-TR" sz="2200" dirty="0" smtClean="0">
                <a:latin typeface="Book Antiqua" pitchFamily="18" charset="0"/>
              </a:rPr>
              <a:t>eksikliklerini gidermek, daha </a:t>
            </a:r>
            <a:r>
              <a:rPr lang="tr-TR" sz="2200" dirty="0">
                <a:latin typeface="Book Antiqua" pitchFamily="18" charset="0"/>
              </a:rPr>
              <a:t>aktif alanlar sağlamak, sulu </a:t>
            </a:r>
            <a:r>
              <a:rPr lang="tr-TR" sz="2200" dirty="0" err="1">
                <a:latin typeface="Book Antiqua" pitchFamily="18" charset="0"/>
              </a:rPr>
              <a:t>stabiliteyi</a:t>
            </a:r>
            <a:r>
              <a:rPr lang="tr-TR" sz="2200" dirty="0">
                <a:latin typeface="Book Antiqua" pitchFamily="18" charset="0"/>
              </a:rPr>
              <a:t> geliştirmek ve tarımsal kirleticilerin etkili eliminasyon işlemleri için </a:t>
            </a:r>
            <a:r>
              <a:rPr lang="tr-TR" sz="2200" dirty="0" smtClean="0">
                <a:latin typeface="Book Antiqua" pitchFamily="18" charset="0"/>
              </a:rPr>
              <a:t>birçok </a:t>
            </a:r>
            <a:r>
              <a:rPr lang="tr-TR" sz="2200" dirty="0">
                <a:latin typeface="Book Antiqua" pitchFamily="18" charset="0"/>
              </a:rPr>
              <a:t>araştırmada yeni yapılar ve yüzey özellikleri ile </a:t>
            </a:r>
            <a:r>
              <a:rPr lang="tr-TR" sz="2200" dirty="0" smtClean="0">
                <a:latin typeface="Book Antiqua" pitchFamily="18" charset="0"/>
              </a:rPr>
              <a:t>üretilmiştir. Son </a:t>
            </a:r>
            <a:r>
              <a:rPr lang="tr-TR" sz="2200" dirty="0">
                <a:latin typeface="Book Antiqua" pitchFamily="18" charset="0"/>
              </a:rPr>
              <a:t>zamanlarda, tarımsal kirleticileri ortadan kaldırabilen </a:t>
            </a:r>
            <a:r>
              <a:rPr lang="tr-TR" sz="2200" dirty="0" err="1">
                <a:latin typeface="Book Antiqua" pitchFamily="18" charset="0"/>
              </a:rPr>
              <a:t>MNP'lerin</a:t>
            </a:r>
            <a:r>
              <a:rPr lang="tr-TR" sz="2200" dirty="0">
                <a:latin typeface="Book Antiqua" pitchFamily="18" charset="0"/>
              </a:rPr>
              <a:t> üretimine yönelik birçok çalışma </a:t>
            </a:r>
            <a:r>
              <a:rPr lang="tr-TR" sz="2200" dirty="0" smtClean="0">
                <a:latin typeface="Book Antiqua" pitchFamily="18" charset="0"/>
              </a:rPr>
              <a:t>türü vardır.</a:t>
            </a:r>
            <a:endParaRPr lang="tr-TR" sz="22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53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3691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tr-TR" sz="2200" dirty="0" err="1" smtClean="0">
                <a:latin typeface="Book Antiqua" pitchFamily="18" charset="0"/>
              </a:rPr>
              <a:t>MNP'ler</a:t>
            </a:r>
            <a:r>
              <a:rPr lang="tr-TR" sz="2200" dirty="0">
                <a:latin typeface="Book Antiqua" pitchFamily="18" charset="0"/>
              </a:rPr>
              <a:t>;</a:t>
            </a:r>
            <a:r>
              <a:rPr lang="tr-TR" sz="2200" dirty="0" smtClean="0">
                <a:latin typeface="Book Antiqua" pitchFamily="18" charset="0"/>
              </a:rPr>
              <a:t> </a:t>
            </a:r>
            <a:r>
              <a:rPr lang="tr-TR" sz="2200" dirty="0">
                <a:latin typeface="Book Antiqua" pitchFamily="18" charset="0"/>
              </a:rPr>
              <a:t>gözenek hacmi, gözenek çapı dağılımı, spesifik yüzey alanı, yüksek </a:t>
            </a:r>
            <a:r>
              <a:rPr lang="tr-TR" sz="2200" dirty="0" err="1">
                <a:latin typeface="Book Antiqua" pitchFamily="18" charset="0"/>
              </a:rPr>
              <a:t>stabilite</a:t>
            </a:r>
            <a:r>
              <a:rPr lang="tr-TR" sz="2200" dirty="0">
                <a:latin typeface="Book Antiqua" pitchFamily="18" charset="0"/>
              </a:rPr>
              <a:t>, </a:t>
            </a:r>
            <a:r>
              <a:rPr lang="tr-TR" sz="2200" dirty="0" err="1">
                <a:latin typeface="Book Antiqua" pitchFamily="18" charset="0"/>
              </a:rPr>
              <a:t>işlenebilirlik</a:t>
            </a:r>
            <a:r>
              <a:rPr lang="tr-TR" sz="2200" dirty="0">
                <a:latin typeface="Book Antiqua" pitchFamily="18" charset="0"/>
              </a:rPr>
              <a:t>, manyetik ayırma, yüzey aktif bölgeler ve ayrıca kirleticilerin ortadan kaldırılmasını etkileyen katalitik </a:t>
            </a:r>
            <a:r>
              <a:rPr lang="tr-TR" sz="2200" dirty="0" err="1">
                <a:latin typeface="Book Antiqua" pitchFamily="18" charset="0"/>
              </a:rPr>
              <a:t>bozunma</a:t>
            </a:r>
            <a:r>
              <a:rPr lang="tr-TR" sz="2200" dirty="0">
                <a:latin typeface="Book Antiqua" pitchFamily="18" charset="0"/>
              </a:rPr>
              <a:t> kapasitesinde önemli gelişmeler göstermiştir. Pestisitler, antibiyotikler ve </a:t>
            </a:r>
            <a:r>
              <a:rPr lang="tr-TR" sz="2200" dirty="0" err="1">
                <a:latin typeface="Book Antiqua" pitchFamily="18" charset="0"/>
              </a:rPr>
              <a:t>toksik</a:t>
            </a:r>
            <a:r>
              <a:rPr lang="tr-TR" sz="2200" dirty="0">
                <a:latin typeface="Book Antiqua" pitchFamily="18" charset="0"/>
              </a:rPr>
              <a:t> metaller içeren sudaki kirleticilerin ayrılması ve zenginleştirilmesi için etkili bir </a:t>
            </a:r>
            <a:r>
              <a:rPr lang="tr-TR" sz="2200" dirty="0" err="1">
                <a:latin typeface="Book Antiqua" pitchFamily="18" charset="0"/>
              </a:rPr>
              <a:t>adsorban</a:t>
            </a:r>
            <a:r>
              <a:rPr lang="tr-TR" sz="2200" dirty="0">
                <a:latin typeface="Book Antiqua" pitchFamily="18" charset="0"/>
              </a:rPr>
              <a:t> olarak </a:t>
            </a:r>
            <a:r>
              <a:rPr lang="tr-TR" sz="2200" dirty="0" err="1">
                <a:latin typeface="Book Antiqua" pitchFamily="18" charset="0"/>
              </a:rPr>
              <a:t>MNP'ler</a:t>
            </a:r>
            <a:r>
              <a:rPr lang="tr-TR" sz="2200" dirty="0">
                <a:latin typeface="Book Antiqua" pitchFamily="18" charset="0"/>
              </a:rPr>
              <a:t> geniş çapta araştırılmıştır. </a:t>
            </a:r>
            <a:endParaRPr lang="tr-TR" sz="2200" dirty="0" smtClean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06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80728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100" b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/>
            </a:r>
            <a:br>
              <a:rPr lang="tr-TR" sz="3100" b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</a:br>
            <a:r>
              <a:rPr lang="tr-TR" sz="3100" b="1" dirty="0" err="1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İşlevselleştirilmiş</a:t>
            </a:r>
            <a:r>
              <a:rPr lang="tr-TR" sz="3100" b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  </a:t>
            </a:r>
            <a:r>
              <a:rPr lang="tr-TR" sz="3100" b="1" dirty="0" err="1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MNP'lere</a:t>
            </a:r>
            <a:r>
              <a:rPr lang="tr-TR" sz="3100" b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tr-TR" sz="3100" b="1" dirty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dayalı </a:t>
            </a:r>
            <a:r>
              <a:rPr lang="tr-TR" sz="3100" b="1" dirty="0" err="1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adsorpsiyon</a:t>
            </a:r>
            <a:r>
              <a:rPr lang="tr-TR" sz="3100" b="1" dirty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 araştırmalarına genel bakış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061048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200" dirty="0">
                <a:solidFill>
                  <a:schemeClr val="tx1"/>
                </a:solidFill>
                <a:latin typeface="Book Antiqua" pitchFamily="18" charset="0"/>
              </a:rPr>
              <a:t>MNP çalışmalarının çoğu üç farklı alana odaklanmıştır</a:t>
            </a:r>
            <a:r>
              <a:rPr lang="tr-TR" sz="2200" dirty="0" smtClean="0">
                <a:solidFill>
                  <a:schemeClr val="tx1"/>
                </a:solidFill>
                <a:latin typeface="Book Antiqua" pitchFamily="18" charset="0"/>
              </a:rPr>
              <a:t>:</a:t>
            </a:r>
          </a:p>
          <a:p>
            <a:pPr algn="just">
              <a:buFont typeface="Wingdings" pitchFamily="2" charset="2"/>
              <a:buChar char="ü"/>
            </a:pPr>
            <a:r>
              <a:rPr lang="tr-TR" sz="2200" dirty="0">
                <a:solidFill>
                  <a:schemeClr val="tx1"/>
                </a:solidFill>
                <a:latin typeface="Book Antiqua" pitchFamily="18" charset="0"/>
              </a:rPr>
              <a:t>Ç</a:t>
            </a:r>
            <a:r>
              <a:rPr lang="tr-TR" sz="2200" dirty="0" smtClean="0">
                <a:solidFill>
                  <a:schemeClr val="tx1"/>
                </a:solidFill>
                <a:latin typeface="Book Antiqua" pitchFamily="18" charset="0"/>
              </a:rPr>
              <a:t>eşitli </a:t>
            </a:r>
            <a:r>
              <a:rPr lang="tr-TR" sz="2200" dirty="0">
                <a:solidFill>
                  <a:schemeClr val="tx1"/>
                </a:solidFill>
                <a:latin typeface="Book Antiqua" pitchFamily="18" charset="0"/>
              </a:rPr>
              <a:t>uygulamalar için manyetik </a:t>
            </a:r>
            <a:r>
              <a:rPr lang="tr-TR" sz="2200" dirty="0" err="1">
                <a:solidFill>
                  <a:schemeClr val="tx1"/>
                </a:solidFill>
                <a:latin typeface="Book Antiqua" pitchFamily="18" charset="0"/>
              </a:rPr>
              <a:t>nanoparçacıkların</a:t>
            </a:r>
            <a:r>
              <a:rPr lang="tr-TR" sz="2200" dirty="0">
                <a:solidFill>
                  <a:schemeClr val="tx1"/>
                </a:solidFill>
                <a:latin typeface="Book Antiqua" pitchFamily="18" charset="0"/>
              </a:rPr>
              <a:t> sentezi ve </a:t>
            </a:r>
            <a:r>
              <a:rPr lang="tr-TR" sz="2200" dirty="0" err="1">
                <a:solidFill>
                  <a:schemeClr val="tx1"/>
                </a:solidFill>
                <a:latin typeface="Book Antiqua" pitchFamily="18" charset="0"/>
              </a:rPr>
              <a:t>işlevselleştirilmesi</a:t>
            </a:r>
            <a:r>
              <a:rPr lang="tr-TR" sz="2200" dirty="0">
                <a:solidFill>
                  <a:schemeClr val="tx1"/>
                </a:solidFill>
                <a:latin typeface="Book Antiqua" pitchFamily="18" charset="0"/>
              </a:rPr>
              <a:t> (örneğin tıp, biyoloji, biyotıp, ilaç dağıtımı ve çevre) </a:t>
            </a:r>
            <a:endParaRPr lang="tr-TR" sz="2200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tr-TR" sz="2200" dirty="0" err="1" smtClean="0">
                <a:solidFill>
                  <a:schemeClr val="tx1"/>
                </a:solidFill>
                <a:latin typeface="Book Antiqua" pitchFamily="18" charset="0"/>
              </a:rPr>
              <a:t>MNP'ler</a:t>
            </a:r>
            <a:r>
              <a:rPr lang="tr-TR" sz="22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tr-TR" sz="2200" dirty="0">
                <a:solidFill>
                  <a:schemeClr val="tx1"/>
                </a:solidFill>
                <a:latin typeface="Book Antiqua" pitchFamily="18" charset="0"/>
              </a:rPr>
              <a:t>üzerinde inorganik ve organik kirleticilerin emilmesi çevresel uygulamalar ve </a:t>
            </a:r>
            <a:r>
              <a:rPr lang="tr-TR" sz="2200" dirty="0" smtClean="0">
                <a:solidFill>
                  <a:schemeClr val="tx1"/>
                </a:solidFill>
                <a:latin typeface="Book Antiqua" pitchFamily="18" charset="0"/>
              </a:rPr>
              <a:t>sonuçları,</a:t>
            </a:r>
          </a:p>
          <a:p>
            <a:pPr algn="just">
              <a:buFont typeface="Wingdings" pitchFamily="2" charset="2"/>
              <a:buChar char="ü"/>
            </a:pPr>
            <a:r>
              <a:rPr lang="tr-TR" sz="2200" dirty="0" err="1" smtClean="0">
                <a:solidFill>
                  <a:schemeClr val="tx1"/>
                </a:solidFill>
                <a:latin typeface="Book Antiqua" pitchFamily="18" charset="0"/>
              </a:rPr>
              <a:t>MNP'lerin</a:t>
            </a:r>
            <a:r>
              <a:rPr lang="tr-TR" sz="22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tr-TR" sz="2200" dirty="0">
                <a:solidFill>
                  <a:schemeClr val="tx1"/>
                </a:solidFill>
                <a:latin typeface="Book Antiqua" pitchFamily="18" charset="0"/>
              </a:rPr>
              <a:t>çevresel </a:t>
            </a:r>
            <a:r>
              <a:rPr lang="tr-TR" sz="2200" dirty="0" smtClean="0">
                <a:solidFill>
                  <a:schemeClr val="tx1"/>
                </a:solidFill>
                <a:latin typeface="Book Antiqua" pitchFamily="18" charset="0"/>
              </a:rPr>
              <a:t>davranışı.</a:t>
            </a:r>
          </a:p>
          <a:p>
            <a:pPr marL="0" indent="0" algn="just">
              <a:buNone/>
            </a:pPr>
            <a:r>
              <a:rPr lang="tr-TR" sz="2200" dirty="0" smtClean="0">
                <a:solidFill>
                  <a:schemeClr val="tx1"/>
                </a:solidFill>
                <a:latin typeface="Book Antiqua" pitchFamily="18" charset="0"/>
              </a:rPr>
              <a:t>Bu </a:t>
            </a:r>
            <a:r>
              <a:rPr lang="tr-TR" sz="2200" dirty="0">
                <a:solidFill>
                  <a:schemeClr val="tx1"/>
                </a:solidFill>
                <a:latin typeface="Book Antiqua" pitchFamily="18" charset="0"/>
              </a:rPr>
              <a:t>uygulamalarda, bu inceleme yalnızca </a:t>
            </a:r>
            <a:r>
              <a:rPr lang="tr-TR" sz="2200" dirty="0" err="1">
                <a:solidFill>
                  <a:schemeClr val="tx1"/>
                </a:solidFill>
                <a:latin typeface="Book Antiqua" pitchFamily="18" charset="0"/>
              </a:rPr>
              <a:t>MNP'ler</a:t>
            </a:r>
            <a:r>
              <a:rPr lang="tr-TR" sz="2200" dirty="0">
                <a:solidFill>
                  <a:schemeClr val="tx1"/>
                </a:solidFill>
                <a:latin typeface="Book Antiqua" pitchFamily="18" charset="0"/>
              </a:rPr>
              <a:t> tarafından antibiyotiklerin, pestisitlerin ve </a:t>
            </a:r>
            <a:r>
              <a:rPr lang="tr-TR" sz="2200" dirty="0" err="1">
                <a:solidFill>
                  <a:schemeClr val="tx1"/>
                </a:solidFill>
                <a:latin typeface="Book Antiqua" pitchFamily="18" charset="0"/>
              </a:rPr>
              <a:t>toksik</a:t>
            </a:r>
            <a:r>
              <a:rPr lang="tr-TR" sz="2200" dirty="0">
                <a:solidFill>
                  <a:schemeClr val="tx1"/>
                </a:solidFill>
                <a:latin typeface="Book Antiqua" pitchFamily="18" charset="0"/>
              </a:rPr>
              <a:t> metallerin emilmesine odaklanmaktadır ve son birkaç yılda hızla </a:t>
            </a:r>
            <a:r>
              <a:rPr lang="tr-TR" sz="2200" dirty="0" smtClean="0">
                <a:solidFill>
                  <a:schemeClr val="tx1"/>
                </a:solidFill>
                <a:latin typeface="Book Antiqua" pitchFamily="18" charset="0"/>
              </a:rPr>
              <a:t>büyümektedir.</a:t>
            </a:r>
            <a:endParaRPr lang="tr-TR" sz="2200" dirty="0">
              <a:solidFill>
                <a:schemeClr val="tx1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51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10445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tr-TR" dirty="0">
                <a:latin typeface="Book Antiqua" pitchFamily="18" charset="0"/>
              </a:rPr>
              <a:t>Spesifik olarak, </a:t>
            </a:r>
            <a:endParaRPr lang="tr-TR" dirty="0" smtClean="0">
              <a:latin typeface="Book Antiqua" pitchFamily="18" charset="0"/>
            </a:endParaRPr>
          </a:p>
          <a:p>
            <a:pPr algn="just"/>
            <a:r>
              <a:rPr lang="tr-TR" b="1" dirty="0" smtClean="0">
                <a:latin typeface="Book Antiqua" pitchFamily="18" charset="0"/>
              </a:rPr>
              <a:t>9'dan </a:t>
            </a:r>
            <a:r>
              <a:rPr lang="tr-TR" b="1" dirty="0">
                <a:latin typeface="Book Antiqua" pitchFamily="18" charset="0"/>
              </a:rPr>
              <a:t>fazla antibiyotik </a:t>
            </a:r>
            <a:r>
              <a:rPr lang="tr-TR" dirty="0">
                <a:latin typeface="Book Antiqua" pitchFamily="18" charset="0"/>
              </a:rPr>
              <a:t>(</a:t>
            </a:r>
            <a:r>
              <a:rPr lang="tr-TR" dirty="0" err="1">
                <a:latin typeface="Book Antiqua" pitchFamily="18" charset="0"/>
              </a:rPr>
              <a:t>örn</a:t>
            </a:r>
            <a:r>
              <a:rPr lang="tr-TR" dirty="0">
                <a:latin typeface="Book Antiqua" pitchFamily="18" charset="0"/>
              </a:rPr>
              <a:t>. </a:t>
            </a:r>
            <a:r>
              <a:rPr lang="tr-TR" dirty="0" err="1">
                <a:latin typeface="Book Antiqua" pitchFamily="18" charset="0"/>
              </a:rPr>
              <a:t>tetrasiklin</a:t>
            </a:r>
            <a:r>
              <a:rPr lang="tr-TR" dirty="0">
                <a:latin typeface="Book Antiqua" pitchFamily="18" charset="0"/>
              </a:rPr>
              <a:t>, </a:t>
            </a:r>
            <a:r>
              <a:rPr lang="tr-TR" dirty="0" err="1" smtClean="0">
                <a:latin typeface="Book Antiqua" pitchFamily="18" charset="0"/>
              </a:rPr>
              <a:t>sülfonamid</a:t>
            </a:r>
            <a:r>
              <a:rPr lang="tr-TR" dirty="0" smtClean="0">
                <a:latin typeface="Book Antiqua" pitchFamily="18" charset="0"/>
              </a:rPr>
              <a:t>), </a:t>
            </a:r>
          </a:p>
          <a:p>
            <a:pPr algn="just"/>
            <a:r>
              <a:rPr lang="tr-TR" b="1" dirty="0" smtClean="0">
                <a:latin typeface="Book Antiqua" pitchFamily="18" charset="0"/>
              </a:rPr>
              <a:t>10 </a:t>
            </a:r>
            <a:r>
              <a:rPr lang="tr-TR" b="1" dirty="0">
                <a:latin typeface="Book Antiqua" pitchFamily="18" charset="0"/>
              </a:rPr>
              <a:t>pestisit</a:t>
            </a:r>
            <a:r>
              <a:rPr lang="tr-TR" dirty="0">
                <a:latin typeface="Book Antiqua" pitchFamily="18" charset="0"/>
              </a:rPr>
              <a:t> (</a:t>
            </a:r>
            <a:r>
              <a:rPr lang="tr-TR" dirty="0" err="1">
                <a:latin typeface="Book Antiqua" pitchFamily="18" charset="0"/>
              </a:rPr>
              <a:t>örn</a:t>
            </a:r>
            <a:r>
              <a:rPr lang="tr-TR" dirty="0">
                <a:latin typeface="Book Antiqua" pitchFamily="18" charset="0"/>
              </a:rPr>
              <a:t>. , </a:t>
            </a:r>
            <a:r>
              <a:rPr lang="tr-TR" dirty="0" err="1">
                <a:latin typeface="Book Antiqua" pitchFamily="18" charset="0"/>
              </a:rPr>
              <a:t>sülfonilüre</a:t>
            </a:r>
            <a:r>
              <a:rPr lang="tr-TR" dirty="0">
                <a:latin typeface="Book Antiqua" pitchFamily="18" charset="0"/>
              </a:rPr>
              <a:t> herbisitler, </a:t>
            </a:r>
            <a:r>
              <a:rPr lang="tr-TR" dirty="0" err="1" smtClean="0">
                <a:latin typeface="Book Antiqua" pitchFamily="18" charset="0"/>
              </a:rPr>
              <a:t>pentaklorofenol</a:t>
            </a:r>
            <a:r>
              <a:rPr lang="tr-TR" dirty="0" smtClean="0">
                <a:latin typeface="Book Antiqua" pitchFamily="18" charset="0"/>
              </a:rPr>
              <a:t>)</a:t>
            </a:r>
          </a:p>
          <a:p>
            <a:pPr algn="just"/>
            <a:r>
              <a:rPr lang="tr-TR" b="1" dirty="0" smtClean="0">
                <a:latin typeface="Book Antiqua" pitchFamily="18" charset="0"/>
              </a:rPr>
              <a:t>13 </a:t>
            </a:r>
            <a:r>
              <a:rPr lang="tr-TR" b="1" dirty="0" err="1">
                <a:latin typeface="Book Antiqua" pitchFamily="18" charset="0"/>
              </a:rPr>
              <a:t>toksik</a:t>
            </a:r>
            <a:r>
              <a:rPr lang="tr-TR" b="1" dirty="0">
                <a:latin typeface="Book Antiqua" pitchFamily="18" charset="0"/>
              </a:rPr>
              <a:t> metal </a:t>
            </a:r>
            <a:r>
              <a:rPr lang="tr-TR" dirty="0">
                <a:latin typeface="Book Antiqua" pitchFamily="18" charset="0"/>
              </a:rPr>
              <a:t>(</a:t>
            </a:r>
            <a:r>
              <a:rPr lang="tr-TR" dirty="0" err="1">
                <a:latin typeface="Book Antiqua" pitchFamily="18" charset="0"/>
              </a:rPr>
              <a:t>örn</a:t>
            </a:r>
            <a:r>
              <a:rPr lang="tr-TR" dirty="0">
                <a:latin typeface="Book Antiqua" pitchFamily="18" charset="0"/>
              </a:rPr>
              <a:t>. Hg(II), </a:t>
            </a:r>
            <a:r>
              <a:rPr lang="tr-TR" dirty="0" smtClean="0">
                <a:latin typeface="Book Antiqua" pitchFamily="18" charset="0"/>
              </a:rPr>
              <a:t>Pb(II)) </a:t>
            </a:r>
            <a:r>
              <a:rPr lang="tr-TR" dirty="0" err="1" smtClean="0">
                <a:latin typeface="Book Antiqua" pitchFamily="18" charset="0"/>
              </a:rPr>
              <a:t>MNP'ler</a:t>
            </a:r>
            <a:r>
              <a:rPr lang="tr-TR" dirty="0" smtClean="0">
                <a:latin typeface="Book Antiqua" pitchFamily="18" charset="0"/>
              </a:rPr>
              <a:t> </a:t>
            </a:r>
            <a:r>
              <a:rPr lang="tr-TR" dirty="0">
                <a:latin typeface="Book Antiqua" pitchFamily="18" charset="0"/>
              </a:rPr>
              <a:t>tarafından </a:t>
            </a:r>
            <a:r>
              <a:rPr lang="tr-TR" dirty="0" err="1">
                <a:latin typeface="Book Antiqua" pitchFamily="18" charset="0"/>
              </a:rPr>
              <a:t>adsorbe</a:t>
            </a:r>
            <a:r>
              <a:rPr lang="tr-TR" dirty="0">
                <a:latin typeface="Book Antiqua" pitchFamily="18" charset="0"/>
              </a:rPr>
              <a:t> </a:t>
            </a:r>
            <a:r>
              <a:rPr lang="tr-TR" dirty="0" smtClean="0">
                <a:latin typeface="Book Antiqua" pitchFamily="18" charset="0"/>
              </a:rPr>
              <a:t>edilmiştir. </a:t>
            </a:r>
          </a:p>
          <a:p>
            <a:pPr algn="just"/>
            <a:endParaRPr lang="tr-TR" dirty="0">
              <a:latin typeface="Book Antiqua" pitchFamily="18" charset="0"/>
            </a:endParaRPr>
          </a:p>
          <a:p>
            <a:pPr algn="just"/>
            <a:r>
              <a:rPr lang="tr-TR" dirty="0" smtClean="0">
                <a:latin typeface="Book Antiqua" pitchFamily="18" charset="0"/>
              </a:rPr>
              <a:t> </a:t>
            </a:r>
            <a:r>
              <a:rPr lang="tr-TR" dirty="0">
                <a:latin typeface="Book Antiqua" pitchFamily="18" charset="0"/>
              </a:rPr>
              <a:t>Antibiyotikler ve pestisitlerle ilgili araştırmaların şimdiye kadar </a:t>
            </a:r>
            <a:r>
              <a:rPr lang="tr-TR" dirty="0" err="1">
                <a:latin typeface="Book Antiqua" pitchFamily="18" charset="0"/>
              </a:rPr>
              <a:t>toksik</a:t>
            </a:r>
            <a:r>
              <a:rPr lang="tr-TR" dirty="0">
                <a:latin typeface="Book Antiqua" pitchFamily="18" charset="0"/>
              </a:rPr>
              <a:t> metaller üzerine yapılan araştırmalardan daha </a:t>
            </a:r>
            <a:r>
              <a:rPr lang="tr-TR" dirty="0" smtClean="0">
                <a:latin typeface="Book Antiqua" pitchFamily="18" charset="0"/>
              </a:rPr>
              <a:t>azdır.</a:t>
            </a:r>
            <a:endParaRPr lang="tr-TR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37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tlik">
  <a:themeElements>
    <a:clrScheme name="Özel 4">
      <a:dk1>
        <a:sysClr val="windowText" lastClr="000000"/>
      </a:dk1>
      <a:lt1>
        <a:sysClr val="window" lastClr="FFFFFF"/>
      </a:lt1>
      <a:dk2>
        <a:srgbClr val="525A7D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tli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650</TotalTime>
  <Words>1745</Words>
  <Application>Microsoft Office PowerPoint</Application>
  <PresentationFormat>Ekran Gösterisi (4:3)</PresentationFormat>
  <Paragraphs>105</Paragraphs>
  <Slides>32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32</vt:i4>
      </vt:variant>
    </vt:vector>
  </HeadingPairs>
  <TitlesOfParts>
    <vt:vector size="37" baseType="lpstr">
      <vt:lpstr>Arial</vt:lpstr>
      <vt:lpstr>Book Antiqua</vt:lpstr>
      <vt:lpstr>Bookman Old Style</vt:lpstr>
      <vt:lpstr>Wingdings</vt:lpstr>
      <vt:lpstr>Netlik</vt:lpstr>
      <vt:lpstr>ERCİYES ÜNİVERSİTESİ FEN BİLİMLERİ ENSTİTÜSÜ  ÇEVRE MÜHENDİSLİĞİ ANA BİLİM DALI  ZİRAİ ATIKSULARIN YÖNETİMİ VE KONTROLÜ </vt:lpstr>
      <vt:lpstr>İÇİNDEKİLER</vt:lpstr>
      <vt:lpstr>Antibiyotikler, Pestisitler Ve Toksik Metallerle Kirlenmiş Tarımsal Atık Suyun İşlevselleştirilmiş Manyetik Nanopartiküller Tarafından Adsorpsiyonu </vt:lpstr>
      <vt:lpstr>Bu çalışmanın amacı:</vt:lpstr>
      <vt:lpstr>PowerPoint Sunusu</vt:lpstr>
      <vt:lpstr>PowerPoint Sunusu</vt:lpstr>
      <vt:lpstr>PowerPoint Sunusu</vt:lpstr>
      <vt:lpstr> İşlevselleştirilmiş  MNP'lere dayalı adsorpsiyon araştırmalarına genel bakış </vt:lpstr>
      <vt:lpstr>PowerPoint Sunusu</vt:lpstr>
      <vt:lpstr> 3. İşlevselleştirilmiş manyetik nanopartiküller tarafından tarımsal kirleticilerin adsorpsiyonu </vt:lpstr>
      <vt:lpstr> Şekil 1. Antibiyotiklerin, pestisitlerin ve toksik metallerin işlevselleştirilmiş MNP'ler tarafından adsorpsiyon verilerini detaylandıran literatürün meteor yağmuru çizelgesi. </vt:lpstr>
      <vt:lpstr>PowerPoint Sunusu</vt:lpstr>
      <vt:lpstr>PowerPoint Sunusu</vt:lpstr>
      <vt:lpstr>PowerPoint Sunusu</vt:lpstr>
      <vt:lpstr>PowerPoint Sunusu</vt:lpstr>
      <vt:lpstr>PowerPoint Sunusu</vt:lpstr>
      <vt:lpstr>  Şekil 2. Antibiyotikler, pestisitler ve toksik metaller dahil olmak üzere çeşitli tarımsal kirleticilerin uzaklaştırılmasında işlevselleştirilmiş MNP'lerin mekanizmaları </vt:lpstr>
      <vt:lpstr>PowerPoint Sunusu</vt:lpstr>
      <vt:lpstr>PowerPoint Sunusu</vt:lpstr>
      <vt:lpstr>3.3. Toksik metallerin adsorpsiyonu </vt:lpstr>
      <vt:lpstr>PowerPoint Sunusu</vt:lpstr>
      <vt:lpstr>3.4. Arka plan çözeltisi özelliklerinin etkisi</vt:lpstr>
      <vt:lpstr>Şekil 3. Polietersülfon (PES) membranlar, sudan bakırın uzaklaştırılması için modifiye Fe3O4 bazlı nanopartiküller (NP'ler) gömülerek güçlendirmiştir. </vt:lpstr>
      <vt:lpstr> 3.4.1. PH'ın etkisi </vt:lpstr>
      <vt:lpstr>PowerPoint Sunusu</vt:lpstr>
      <vt:lpstr>3.4.2. Pestisitlerin, antibiyotiklerin ve ağır metallerin iyonik gücünün etkisi </vt:lpstr>
      <vt:lpstr>3.4.3. Doğal organik maddenin (NOM) etkisi </vt:lpstr>
      <vt:lpstr>4. Gelecekteki araştırma ihtiyaçları ve sonuçları </vt:lpstr>
      <vt:lpstr>PowerPoint Sunusu</vt:lpstr>
      <vt:lpstr>Sonuç olarak,</vt:lpstr>
      <vt:lpstr>Kaynakça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ERCİYES ÜNİVERSİTESİ FEN BİLİMLERİ ENSTİTÜSÜ  ÇEVRE MÜHENDİSLİĞİ ANA BİLİM DALI  ZİRAİ ATIKSULARIN YÖNETİMİ VE KONTROLÜ</dc:title>
  <dc:creator>Eylül Çetinkaya</dc:creator>
  <cp:lastModifiedBy>EYLÜL ÇETİNKAYA</cp:lastModifiedBy>
  <cp:revision>133</cp:revision>
  <dcterms:created xsi:type="dcterms:W3CDTF">2021-05-31T13:25:48Z</dcterms:created>
  <dcterms:modified xsi:type="dcterms:W3CDTF">2021-06-04T16:37:29Z</dcterms:modified>
</cp:coreProperties>
</file>