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notesMasterIdLst>
    <p:notesMasterId r:id="rId29"/>
  </p:notesMasterIdLst>
  <p:sldIdLst>
    <p:sldId id="259" r:id="rId2"/>
    <p:sldId id="269" r:id="rId3"/>
    <p:sldId id="266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5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C48E-C07B-476E-8BD0-ACD189AA1E65}" type="datetimeFigureOut">
              <a:rPr lang="tr-TR" smtClean="0"/>
              <a:t>14.04.2021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3B55-7EE2-44AF-B86B-DC491F1DD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1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93B55-7EE2-44AF-B86B-DC491F1DD95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07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28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4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0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781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0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3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7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87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5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189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22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5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87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746D3-CDAF-4EF9-A95E-A83B195A0AA6}" type="datetimeFigureOut">
              <a:rPr lang="tr-TR" smtClean="0"/>
              <a:t>14.04.2021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8537C3-E3B8-4AE7-8A89-D9DBD1E3218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70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90832" y="604975"/>
            <a:ext cx="6096000" cy="17128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T.C.</a:t>
            </a:r>
            <a:b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ERCİYES </a:t>
            </a:r>
            <a:r>
              <a:rPr lang="tr-TR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ÜNİVERSİTESİ</a:t>
            </a:r>
            <a: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FEN BİLİMLERİ ENSTİTÜSÜ</a:t>
            </a:r>
            <a:b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tr-TR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ÇEVRE MÜHENDİSLİĞİ ANABİLİM DALI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71563" y="2840234"/>
            <a:ext cx="10215581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tr-T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Pestisitle </a:t>
            </a:r>
            <a:r>
              <a:rPr lang="tr-T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kirlenmiş Atık </a:t>
            </a:r>
            <a:r>
              <a:rPr lang="tr-T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Suyun (</a:t>
            </a:r>
            <a:r>
              <a:rPr lang="tr-TR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</a:t>
            </a:r>
            <a:r>
              <a:rPr lang="tr-T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uzaklaştırılması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tr-T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 Elektrotlarla Elektrokoagülasyon İşlemi Kullanarak</a:t>
            </a:r>
            <a:endParaRPr lang="tr-TR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28731" y="4559788"/>
            <a:ext cx="10215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tr-TR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Hazırlayan                                                                     </a:t>
            </a:r>
            <a:r>
              <a:rPr lang="tr-TR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Dersin </a:t>
            </a:r>
            <a:r>
              <a:rPr lang="tr-TR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Danışmanı </a:t>
            </a:r>
          </a:p>
          <a:p>
            <a:pPr lvl="0">
              <a:defRPr/>
            </a:pPr>
            <a:r>
              <a:rPr lang="tr-TR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Doaa</a:t>
            </a:r>
            <a:r>
              <a:rPr lang="tr-TR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Hussein</a:t>
            </a:r>
            <a:r>
              <a:rPr lang="tr-TR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Hasan                                                      Doç.Dr.Ömür </a:t>
            </a:r>
            <a:r>
              <a:rPr lang="tr-TR" sz="24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Gökkuş</a:t>
            </a:r>
            <a:endParaRPr lang="tr-TR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6" y="687300"/>
            <a:ext cx="1828800" cy="13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5398" y="1028699"/>
            <a:ext cx="9748839" cy="4914901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Hidrodinamik, elektrokimya ve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olmak üzere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proseslerini oluşturmak için birbirine bağlı üç proses birleştirilir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reaksiyonlar, aşağıda gösterildiği gibi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işlemi sırasında demir elektrotlarda meydana gelir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iyonları demir hidroksit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flokularına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adsorbe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Kirletici maddelerin uzaklaştırılması çıkış suyunda gerçekleştiğinden, KOİ, klorür ve bromür endüstriyel atık su deşarjı için izin verilen limitler sırasıyla 250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1000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mg/L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2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mg/L'dir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862262"/>
            <a:ext cx="55626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2729" y="5400672"/>
            <a:ext cx="6241816" cy="483656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1. Elektrokimyasal enstrümantal kurulum.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8" y="1638300"/>
            <a:ext cx="6015037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5366" y="2271712"/>
            <a:ext cx="9820283" cy="2812519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Elektrokimyasal deney düzeneğinde 3.0 L numune tutma kapasiteli bir reaksiyon kabı kullanılmıştır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 elektrot boyutları 0.6 cm genişlik, 12 cm uzunluk ve 312 cm2 toplam yüzey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alanıdır.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Elektrotları oluşturmak için ortak bir çubuğa yedi demir çubuk bağlandı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Omik kayıpları en aza indirmek için anot ve katot mesafeleri 2 mm'de tutulmuştur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5367" y="785811"/>
            <a:ext cx="4119571" cy="10429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Yöntemi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5367" y="2257425"/>
            <a:ext cx="9920296" cy="2826807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Kimyasal oksijen ihtiyacı deneyleri açık refleks yöntemi ile yapılmıştır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Pestisitin(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Koragen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mineralizasyonu yüzdesi KOİ ölçülerek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değerlendirilmiştir.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yöntemi, arıtılmış sudaki klorür konsantrasyonunu analiz etmek için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Bromür,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spektrofotometre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kullanarak (610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nm'de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kolorimetrik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yöntemle incelenmiştir.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5367" y="785811"/>
            <a:ext cx="4119571" cy="10429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Parametreler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5367" y="2357438"/>
            <a:ext cx="3805246" cy="78581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Başlangıç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pH’ının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Etkisi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5367" y="785811"/>
            <a:ext cx="3962408" cy="14144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08" y="2514599"/>
            <a:ext cx="4829175" cy="28860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778461" y="5658931"/>
            <a:ext cx="4950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2. Başlangıç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pH’ının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KOİ giderimi üzerindeki etkisi</a:t>
            </a:r>
          </a:p>
        </p:txBody>
      </p:sp>
    </p:spTree>
    <p:extLst>
      <p:ext uri="{BB962C8B-B14F-4D97-AF65-F5344CB8AC3E}">
        <p14:creationId xmlns:p14="http://schemas.microsoft.com/office/powerpoint/2010/main" val="380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57288"/>
            <a:ext cx="5010150" cy="37147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23062" y="5473192"/>
            <a:ext cx="4863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3. Başlangıç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pH’ının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klorürün uzaklaştırılması üzerindeki etkisi.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157288"/>
            <a:ext cx="5019675" cy="371475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000874" y="5329237"/>
            <a:ext cx="4786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4. Başlangıç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pH’ının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bromürün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uzaklaştırılması üzerindeki etkisi.</a:t>
            </a:r>
          </a:p>
        </p:txBody>
      </p:sp>
    </p:spTree>
    <p:extLst>
      <p:ext uri="{BB962C8B-B14F-4D97-AF65-F5344CB8AC3E}">
        <p14:creationId xmlns:p14="http://schemas.microsoft.com/office/powerpoint/2010/main" val="32469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2482" y="769401"/>
            <a:ext cx="6462717" cy="63076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 </a:t>
            </a:r>
            <a:r>
              <a:rPr lang="tr-TR" sz="2400" b="1" dirty="0" err="1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pH'ının</a:t>
            </a:r>
            <a:r>
              <a:rPr lang="tr-TR" sz="2400" b="1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Etkisi Sonuçları</a:t>
            </a:r>
            <a:endParaRPr lang="tr-TR" sz="32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52483" y="1571625"/>
            <a:ext cx="10063167" cy="451485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İyon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oluşumu ve anot ve katot salınımı esas olarak sulu ortamın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pH'ına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bağlıdır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iyonları anotta değerlendirilirken, H2 katotta serbest bırakılır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2'de gösterildiği gibi, sonuçlar açıkça KOİ'nin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7'de çıkarıldığını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(%57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göstermektedir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Asidik ve bazik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pH'ta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 iyonlarının çözünme miktarı çok azdı. Asidik koşullar nedeniyle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Fe2+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iyonları yavaşça oksitlendi. Öte yandan,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varlığında organik kirleticilerin mineralizasyonu yüksekti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Nötr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pH'ta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maksimum klorür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giderimi %39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edilmiştir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Nötr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pH'ta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klorür anyonları,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korajende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bulunan organik bileşikler tarafından oksitlenen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hipoklorit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anyonlarına dönüştürülmüştür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Bromür giderimi, Şekil 4'te gösterildiği gibi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7'de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(%62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demir elektrot yüzeyleri için güçlü bir afinite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göstermiştir. Bununla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pH'daki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artış, demir elektrot üzerindeki Br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giderimini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azaltmıştır.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2535" y="812265"/>
            <a:ext cx="3533776" cy="545048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Yoğunluğunun Etkisi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62100"/>
            <a:ext cx="5000625" cy="36195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55923" y="5316034"/>
            <a:ext cx="5193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5. Akım yoğunluğunun KOİ giderimi üzerindeki etkisi.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1562100"/>
            <a:ext cx="4933950" cy="36195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363839" y="5316031"/>
            <a:ext cx="5333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6. Akım yoğunluğunun klorür giderimi üzerindeki etkisi.</a:t>
            </a:r>
          </a:p>
        </p:txBody>
      </p:sp>
    </p:spTree>
    <p:extLst>
      <p:ext uri="{BB962C8B-B14F-4D97-AF65-F5344CB8AC3E}">
        <p14:creationId xmlns:p14="http://schemas.microsoft.com/office/powerpoint/2010/main" val="40122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1285875"/>
            <a:ext cx="4914900" cy="36004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733675" y="5134666"/>
            <a:ext cx="6610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7. Akım yoğunluğunun bromürün uzaklaştırılması üzerindeki etkisi.</a:t>
            </a:r>
          </a:p>
        </p:txBody>
      </p:sp>
    </p:spTree>
    <p:extLst>
      <p:ext uri="{BB962C8B-B14F-4D97-AF65-F5344CB8AC3E}">
        <p14:creationId xmlns:p14="http://schemas.microsoft.com/office/powerpoint/2010/main" val="39051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5851" y="769397"/>
            <a:ext cx="5786438" cy="730781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Yoğunluğunun 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 Sonuçları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85851" y="1657350"/>
            <a:ext cx="9972674" cy="400050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yoğunluğu, sadece pıhtılaştırıcı dozaj oranını değil, aynı zamanda kabarcık üretim oranını ve boyutunu da belirler. Bu nedenle, bu parametre kirletici madde giderimi üzerinde önemli bir etki yaratır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 2,5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cm2'den 7,5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cm2'ye çıkarıldığında, KOİ, klorür ve bromür giderimi için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oranının artmasıyla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sonuçlanmıştır.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dakikalık elektrolizden sonra, mevcut yoğunluk 7.5 </a:t>
            </a:r>
            <a:r>
              <a:rPr lang="tr-T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/cm2'de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muhafaza edildiğinde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KOİ,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klorür ve bromür giderme yüzdesi sırasıyla% 79,% 78 ve% 77'ye yükselmiştir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Uygulanan akımdaki artış, yalnızca oksijen oluşumunun ikincil reaksiyonunu desteklemiştir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07" y="4953015"/>
            <a:ext cx="5000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676274"/>
            <a:ext cx="8867775" cy="536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8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6767" y="740824"/>
            <a:ext cx="4833946" cy="54505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Elektroliz süresinin etkisi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3" y="1985962"/>
            <a:ext cx="3524250" cy="26860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17666" y="5044570"/>
            <a:ext cx="510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8. Elektroliz süresinin KOİ giderimi üzerindeki etkisi.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7" y="1928812"/>
            <a:ext cx="3876675" cy="280035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996974" y="5030284"/>
            <a:ext cx="5246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9. Elektroliz süresinin klorür giderimi üzerindeki etkisi.</a:t>
            </a:r>
          </a:p>
        </p:txBody>
      </p:sp>
    </p:spTree>
    <p:extLst>
      <p:ext uri="{BB962C8B-B14F-4D97-AF65-F5344CB8AC3E}">
        <p14:creationId xmlns:p14="http://schemas.microsoft.com/office/powerpoint/2010/main" val="11210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5399" y="1643063"/>
            <a:ext cx="5276851" cy="427196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KİO,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klorür ve bromürün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mineralizasyonunun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etkinliği doğrudan elektrotlar tarafından üretilen iyonların konsantrasyonuna bağlıdır ve bu da zamana bağlıdır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Zamanın değeri arttığında, demir iyonlarının konsantrasyonu ve bunların hidroksit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flokları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artar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Şek. 8, 9 ve 10, sırasıyla% 58,% 42 ve% 59'un üzerine ulaşan ilk 60 dakikada artan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verimliliğini göstermektedir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 olarak,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verimi arttı ve 150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elektrolizde sırasıyla% 60,% 60 ve% 65'e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ulaşmıştır.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038" y="1775353"/>
            <a:ext cx="4095750" cy="27622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777037" y="4791767"/>
            <a:ext cx="4838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10. Elektroliz süresinin bromürün uzaklaştırılması üzerindeki etkisi.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234514" y="955016"/>
            <a:ext cx="521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Elektroliz süresinin </a:t>
            </a:r>
            <a:r>
              <a:rPr lang="tr-TR" sz="2400" b="1" dirty="0" smtClean="0">
                <a:ln w="3175" cmpd="sng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 Sonuçları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01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3" y="657225"/>
            <a:ext cx="2490790" cy="10287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FTIR A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nalizi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38223" y="1457318"/>
            <a:ext cx="5291140" cy="453358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Elektro-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sırasında fonksiyonel gruptaki değişiklikleri incelemek için, numuneler FT-IR spektroskopisi (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Bruker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ALPHA FTIR) kullanılarak izlenmiştir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uameleden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yabancı ve  karbonil (genel) C = O gruplarının germe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absorpsiyonuna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bağlı olarak 1639.234 zirveleri  bulunurken, aromatik grupların oluşumuna bağlı olarak 1537.57 zirveleri  bulunmuştur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Elektrokoagülasyondan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 1537.57, 1301.07, 868.71 ve 618.06 zirveleri tamamen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kayboldu.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1639.234 zirveleri , yabancı ve karbonil C = O grubunu gösterirken, diğer iki zirveleri  1037.04 ve 625.05, sırasıyla = C-H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alken gruplarını göstermiştir.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376363"/>
            <a:ext cx="4700587" cy="391001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029449" y="5406123"/>
            <a:ext cx="4486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11.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işleminden önce ve sonra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koragen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FTIR görüntüsü.</a:t>
            </a:r>
          </a:p>
        </p:txBody>
      </p:sp>
    </p:spTree>
    <p:extLst>
      <p:ext uri="{BB962C8B-B14F-4D97-AF65-F5344CB8AC3E}">
        <p14:creationId xmlns:p14="http://schemas.microsoft.com/office/powerpoint/2010/main" val="12391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3937" y="839759"/>
            <a:ext cx="7577138" cy="759356"/>
          </a:xfrm>
        </p:spPr>
        <p:txBody>
          <a:bodyPr>
            <a:normAutofit fontScale="90000"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GC-MS 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 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(gaz </a:t>
            </a:r>
            <a:r>
              <a:rPr 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kromatografisi</a:t>
            </a:r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-kütle 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spektrometresi)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1909762"/>
            <a:ext cx="5048251" cy="31527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2" y="1909761"/>
            <a:ext cx="4819650" cy="31527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345841" y="5373184"/>
            <a:ext cx="3318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 12.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Koragen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GCMS analizi.</a:t>
            </a:r>
          </a:p>
        </p:txBody>
      </p:sp>
    </p:spTree>
    <p:extLst>
      <p:ext uri="{BB962C8B-B14F-4D97-AF65-F5344CB8AC3E}">
        <p14:creationId xmlns:p14="http://schemas.microsoft.com/office/powerpoint/2010/main" val="9271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7275" y="1100138"/>
            <a:ext cx="5129214" cy="4843462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Muamele edilen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koragen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numunesi, </a:t>
            </a:r>
            <a:r>
              <a:rPr 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sıvı-sıvı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ekstraksiyon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yöntemi ile test edilmiştir</a:t>
            </a:r>
            <a:r>
              <a:rPr 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12,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7'de 150 dakikalık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elektrokoagülasyondan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korajenin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GC-MS görüntüsünü gösterir</a:t>
            </a:r>
            <a:r>
              <a:rPr 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 3,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işleminden sonra mevcut olan ara kimyasal bileşiklerin listesini açıkça göstermektedir</a:t>
            </a:r>
            <a:r>
              <a:rPr 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GC-MS sonuçları,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koragen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mineralizasyonunun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daha yüksek moleküler bileşiklerden (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Borofalan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209.0, 4, 6-dikloro-5-floro-2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metilpiridin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(181.0),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Diklorotrifloroetan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(152.0) ve 2-nitroetanol (91.0) gibi daha düşük moleküler bileşiklere doğru gerçekleştiğini ortaya koymaktadır.</a:t>
            </a:r>
            <a:endParaRPr lang="tr-T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39" y="1785938"/>
            <a:ext cx="4843461" cy="429101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605614" y="848406"/>
            <a:ext cx="4752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 elektrotlarla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işlemi kullanılarak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koragen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degradasyonunda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bulunan ara bileşiklerin listesi</a:t>
            </a:r>
          </a:p>
        </p:txBody>
      </p:sp>
    </p:spTree>
    <p:extLst>
      <p:ext uri="{BB962C8B-B14F-4D97-AF65-F5344CB8AC3E}">
        <p14:creationId xmlns:p14="http://schemas.microsoft.com/office/powerpoint/2010/main" val="8622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5343" y="712243"/>
            <a:ext cx="3676657" cy="673631"/>
          </a:xfrm>
        </p:spPr>
        <p:txBody>
          <a:bodyPr/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Analizi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2405062"/>
            <a:ext cx="5305425" cy="304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890705" y="1548491"/>
            <a:ext cx="7110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ölçekli bir tesis için yaklaşık maliyet analizi aşağıda gösterilmiştir.</a:t>
            </a:r>
          </a:p>
        </p:txBody>
      </p:sp>
    </p:spTree>
    <p:extLst>
      <p:ext uri="{BB962C8B-B14F-4D97-AF65-F5344CB8AC3E}">
        <p14:creationId xmlns:p14="http://schemas.microsoft.com/office/powerpoint/2010/main" val="8023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5368" y="1914525"/>
            <a:ext cx="10177470" cy="425767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FTIR ve GCMS analizlerinde elde edilen sonuçlara göre,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koragenle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kirlenmiş pestisit atık suyunun demir elektrotlar kullanılarak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yoluyla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bozunmasına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yönelik çalışma sonuçları etkili yöntemlerden biri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görünmektedir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işleminde önemli bir rol oynar ve spesifik olmak gerekirse,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elektrokoagülasyondan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KOİ, 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Cl2 ve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Br'nin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maksimum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mineralizasyonunu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sağlamıştır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Akım yoğunluğu ve işlem süresi artırıldığında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oranı artmıştır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FTIR analizi sonuçlarında fonksiyonel grupların olmaması ile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elektrokoagülasyonundan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sonra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minimizasyonun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etkili bir şekilde gerçekleştiği açıkça anlaşılabilir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olarak, GC-MS sonuçları ayrıca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daha yüksek moleküler bileşiklerden daha düşük moleküler bileşiklere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mineralizasyonunun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sağlandığını göstermektedir.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5367" y="785811"/>
            <a:ext cx="1719271" cy="11287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 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5399" y="1585913"/>
            <a:ext cx="9263064" cy="3498319"/>
          </a:xfrm>
        </p:spPr>
        <p:txBody>
          <a:bodyPr/>
          <a:lstStyle/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tr-TR" sz="6600" b="1" i="1" dirty="0">
                <a:solidFill>
                  <a:srgbClr val="DEB340">
                    <a:lumMod val="75000"/>
                  </a:srgbClr>
                </a:solidFill>
                <a:latin typeface="Lucida Bright" panose="020406020505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DİNLEDİĞİNİZ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tr-TR" sz="6600" b="1" i="1" dirty="0">
                <a:solidFill>
                  <a:srgbClr val="DEB340">
                    <a:lumMod val="75000"/>
                  </a:srgbClr>
                </a:solidFill>
                <a:latin typeface="Lucida Bright" panose="02040602050505020304" pitchFamily="18" charset="0"/>
                <a:cs typeface="Calibri" panose="020F0502020204030204" pitchFamily="34" charset="0"/>
              </a:rPr>
              <a:t>İÇİN 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tr-TR" sz="6600" b="1" i="1" dirty="0">
                <a:solidFill>
                  <a:srgbClr val="DEB340">
                    <a:lumMod val="75000"/>
                  </a:srgbClr>
                </a:solidFill>
                <a:latin typeface="Lucida Bright" panose="02040602050505020304" pitchFamily="18" charset="0"/>
                <a:cs typeface="Calibri" panose="020F0502020204030204" pitchFamily="34" charset="0"/>
              </a:rPr>
              <a:t>TEŞEKKÜR EDERİM</a:t>
            </a:r>
            <a:endParaRPr lang="tr-TR" sz="6600" i="1" dirty="0">
              <a:solidFill>
                <a:srgbClr val="DEB340">
                  <a:lumMod val="75000"/>
                </a:srgbClr>
              </a:solidFill>
              <a:latin typeface="Lucida Bright" panose="020406020505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71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38219" y="2371725"/>
            <a:ext cx="9763143" cy="2712507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çalışmanın temel amacı,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işleminin demir elektrotlar kullanılarak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korajenin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sulu ortamlardan uzaklaştırılmasında etkinliğini araştırmaktır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 çalışma,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giderme verimliliği üzerine uygulandığında akım yoğunluğu,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elektroliz süresi gibi sabit parametrelerin etkilerini de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belirlemiştir.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109656" y="714374"/>
            <a:ext cx="3276607" cy="10715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amacı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9655" y="2128838"/>
            <a:ext cx="9963157" cy="3700462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yüzyılda, doğal suyu kirleten pestisitler,  Gelişmiş ülkelerde en önemli sorunlardan biri haline gelmiştir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Pestisit üretim endüstrilerinde sentez işlemlerinden sonra temizlik faaliyetlerinden kaynaklanan atık su, doğal su kaynaklarını kirletebilmektedir.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83992A"/>
              </a:buClr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Pestisitlerin çoğu biyolojik olarak parçalanmaz çünkü moleküler yapıları sabit iç bağlara sahiptir</a:t>
            </a:r>
            <a:r>
              <a:rPr lang="tr-T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Clr>
                <a:srgbClr val="83992A"/>
              </a:buClr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Zehirli organikler ve pestisit kalıntıları içeren atık </a:t>
            </a:r>
            <a:r>
              <a:rPr lang="tr-T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tr-T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yüzey ve yeraltı suyu kalitesine toksik etki oluşturabilir.</a:t>
            </a:r>
            <a:endParaRPr lang="tr-TR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83992A"/>
              </a:buClr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109656" y="714374"/>
            <a:ext cx="3276607" cy="10572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Durumu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42988" y="2185980"/>
            <a:ext cx="9386887" cy="2828934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Coragen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SC,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chlorantraniliprole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adı verilen bir aktif madde içerir ve elmalar üzerinde morina güvesi (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Cydiapomonella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elma meyve güvesi (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Argyresthiaconjugella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ve bunların serbest yapraklı canlı larvalarına karşı 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uygulanır.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Koragen, suda yaşayan organizmalar için oldukça zehirlidir ve su ortamında uzun süreli olumsuz etkilere neden olabilir.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109656" y="714374"/>
            <a:ext cx="3276607" cy="10572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Pestisit- (Koragen)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5399" y="828653"/>
            <a:ext cx="4919664" cy="669394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Tablo1.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Korajenin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fizikokimyasal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özellikleri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824037"/>
            <a:ext cx="37433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504" y="2443163"/>
            <a:ext cx="9820284" cy="340042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Elektrokoagülasyon, genellikle demir veya alüminyumdan yapılan kurban elektrotların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elektrooksidasyonu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üretilen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flokülantları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uzaklaştırmak için basit ve etkili bir yöntemdir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 işleminin temel avantajları, yetersiz miktarda kimyasal reaktif kullanımı, minimum çamur üretimi, düşük ikincil kirletici konsantrasyonu ve daha az elektrik enerjisi tüketimidir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Öte yandan </a:t>
            </a:r>
            <a:r>
              <a:rPr lang="tr-T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</a:t>
            </a: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uygulanan akım yoğunluğu nedeniyle kurban elektrot korozyona uğradığından, katotta hidrojenin eşzamanlı evrimi kirleticilerin yüzdürme yoluyla uzaklaştırılmasına izin verdiğinden, yerinde pıhtılaşma oluşumuna dayanır.</a:t>
            </a:r>
            <a:endPara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52504" y="800098"/>
            <a:ext cx="5276857" cy="137160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Elektrokoagülasyon süreci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4438" y="2628900"/>
            <a:ext cx="8886825" cy="2455332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 elektrotların temel avantajlarından biri, içme suyu arıtma sürecinde kullanılabilmesi nedeniyle zehirsiz olmasıdır</a:t>
            </a:r>
            <a:r>
              <a:rPr lang="tr-T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Alüminyum, paslanmaz çelik ve bakır gibi diğer elektrotlarla karşılaştırıldığında, demir elektrotlar 0,5-0,8 US $ / kg aralığında daha düşük maliyetlidir.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95367" y="785811"/>
            <a:ext cx="4119571" cy="10429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elektrotlar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2502" y="1055162"/>
            <a:ext cx="9177339" cy="459318"/>
          </a:xfrm>
        </p:spPr>
        <p:txBody>
          <a:bodyPr>
            <a:noAutofit/>
          </a:bodyPr>
          <a:lstStyle/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2. Kirletici maddelerin uzaklaştırılması için farklı elektrot potansiyellerinin karşılaştırılması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138362"/>
            <a:ext cx="7658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862</TotalTime>
  <Words>1261</Words>
  <Application>Microsoft Office PowerPoint</Application>
  <PresentationFormat>مخصص</PresentationFormat>
  <Paragraphs>104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Organik</vt:lpstr>
      <vt:lpstr>عرض تقديمي في PowerPoint</vt:lpstr>
      <vt:lpstr>عرض تقديمي في PowerPoint</vt:lpstr>
      <vt:lpstr>Çalışmanın amacı </vt:lpstr>
      <vt:lpstr>Problem Durumu </vt:lpstr>
      <vt:lpstr>Pestisit- (Koragen) </vt:lpstr>
      <vt:lpstr>عرض تقديمي في PowerPoint</vt:lpstr>
      <vt:lpstr>Elektrokoagülasyon süreci </vt:lpstr>
      <vt:lpstr>demir elektrotlar </vt:lpstr>
      <vt:lpstr>Tablo 2. Kirletici maddelerin uzaklaştırılması için farklı elektrot potansiyellerinin karşılaştırılması</vt:lpstr>
      <vt:lpstr>عرض تقديمي في PowerPoint</vt:lpstr>
      <vt:lpstr>Şekil 1. Elektrokimyasal enstrümantal kurulum.</vt:lpstr>
      <vt:lpstr>Çalışmanın Yöntemi </vt:lpstr>
      <vt:lpstr>Parametreler </vt:lpstr>
      <vt:lpstr>Sonuçlar ve Tartışma </vt:lpstr>
      <vt:lpstr>عرض تقديمي في PowerPoint</vt:lpstr>
      <vt:lpstr>Başlangıç pH'ının Etkisi Sonuçları</vt:lpstr>
      <vt:lpstr>Akım Yoğunluğunun Etkisi</vt:lpstr>
      <vt:lpstr>عرض تقديمي في PowerPoint</vt:lpstr>
      <vt:lpstr>Akım Yoğunluğunun Etkisi Sonuçları</vt:lpstr>
      <vt:lpstr>Elektroliz süresinin etkisi</vt:lpstr>
      <vt:lpstr>عرض تقديمي في PowerPoint</vt:lpstr>
      <vt:lpstr>FTIR Analizi </vt:lpstr>
      <vt:lpstr>GC-MS Analizi (gaz kromatografisi-kütle spektrometresi)</vt:lpstr>
      <vt:lpstr>عرض تقديمي في PowerPoint</vt:lpstr>
      <vt:lpstr>Ekonomik Analizi</vt:lpstr>
      <vt:lpstr>Sonuç  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DR.Ahmed Saker 2O14</cp:lastModifiedBy>
  <cp:revision>111</cp:revision>
  <dcterms:created xsi:type="dcterms:W3CDTF">2021-04-09T15:27:43Z</dcterms:created>
  <dcterms:modified xsi:type="dcterms:W3CDTF">2021-04-14T09:36:23Z</dcterms:modified>
</cp:coreProperties>
</file>