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6"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94" r:id="rId35"/>
    <p:sldId id="295"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8.10.2019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8.10.2019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2629461"/>
            <a:ext cx="8064896" cy="400110"/>
          </a:xfrm>
          <a:prstGeom prst="rect">
            <a:avLst/>
          </a:prstGeom>
          <a:noFill/>
        </p:spPr>
        <p:txBody>
          <a:bodyPr wrap="square" rtlCol="0">
            <a:spAutoFit/>
          </a:bodyPr>
          <a:lstStyle/>
          <a:p>
            <a:pPr algn="ctr"/>
            <a:r>
              <a:rPr lang="tr-TR" sz="2000" b="1" dirty="0" smtClean="0">
                <a:latin typeface="Book Antiqua" panose="02040602050305030304" pitchFamily="18" charset="0"/>
              </a:rPr>
              <a:t>ÇEM 629 ZİRAİ ATIKSULARIN YÖNETİMİ VE KONTROLÜ</a:t>
            </a:r>
            <a:endParaRPr lang="en-US" sz="2000" b="1" dirty="0">
              <a:latin typeface="Book Antiqua" panose="02040602050305030304" pitchFamily="18" charset="0"/>
            </a:endParaRPr>
          </a:p>
        </p:txBody>
      </p:sp>
      <p:sp>
        <p:nvSpPr>
          <p:cNvPr id="5" name="Metin kutusu 4"/>
          <p:cNvSpPr txBox="1"/>
          <p:nvPr/>
        </p:nvSpPr>
        <p:spPr>
          <a:xfrm>
            <a:off x="1655676" y="3995772"/>
            <a:ext cx="5544616" cy="369332"/>
          </a:xfrm>
          <a:prstGeom prst="rect">
            <a:avLst/>
          </a:prstGeom>
          <a:noFill/>
        </p:spPr>
        <p:txBody>
          <a:bodyPr wrap="square" rtlCol="0">
            <a:spAutoFit/>
          </a:bodyPr>
          <a:lstStyle/>
          <a:p>
            <a:pPr algn="ctr"/>
            <a:r>
              <a:rPr lang="tr-TR" b="1" dirty="0" smtClean="0">
                <a:latin typeface="Book Antiqua" panose="02040602050305030304" pitchFamily="18" charset="0"/>
              </a:rPr>
              <a:t>Doç. Dr. Ömür GÖKKUŞ</a:t>
            </a:r>
            <a:endParaRPr lang="en-US" b="1" dirty="0">
              <a:latin typeface="Book Antiqua" panose="02040602050305030304" pitchFamily="18" charset="0"/>
            </a:endParaRPr>
          </a:p>
        </p:txBody>
      </p:sp>
    </p:spTree>
    <p:extLst>
      <p:ext uri="{BB962C8B-B14F-4D97-AF65-F5344CB8AC3E}">
        <p14:creationId xmlns:p14="http://schemas.microsoft.com/office/powerpoint/2010/main" val="2640116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980728"/>
            <a:ext cx="8136904" cy="3000821"/>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Sürdürülebilir su kullanımı; suyun tek bir damlasının bile israf edilmeden çevre ile uyumlu olacak şekilde  etkin  kullanımının  sağlanması  olarak  tanımlanabilir.  Su  kaynaklarının  sürdürülebilirliği  ise suyun çevreye zarar vermeden kullanımının sağlanması, kalite ve miktar açısından doğal dengesinin korunarak  gelecek  nesillere  devredilmesidir.  Sulamada  sürdürülebilirliğin  sağlanması  için  alınacak </a:t>
            </a:r>
          </a:p>
          <a:p>
            <a:pPr>
              <a:lnSpc>
                <a:spcPct val="150000"/>
              </a:lnSpc>
            </a:pPr>
            <a:r>
              <a:rPr lang="tr-TR" dirty="0" smtClean="0">
                <a:latin typeface="Book Antiqua" panose="02040602050305030304" pitchFamily="18" charset="0"/>
              </a:rPr>
              <a:t>önlemler; </a:t>
            </a:r>
            <a:endParaRPr lang="tr-TR" dirty="0">
              <a:latin typeface="Book Antiqua" panose="02040602050305030304" pitchFamily="18" charset="0"/>
            </a:endParaRPr>
          </a:p>
        </p:txBody>
      </p:sp>
      <p:pic>
        <p:nvPicPr>
          <p:cNvPr id="5122" name="Picture 2" descr="sustainable water us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940230"/>
            <a:ext cx="3722390" cy="243809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980728"/>
            <a:ext cx="7488832" cy="4247317"/>
          </a:xfrm>
          <a:prstGeom prst="rect">
            <a:avLst/>
          </a:prstGeom>
          <a:noFill/>
        </p:spPr>
        <p:txBody>
          <a:bodyPr wrap="square" rtlCol="0">
            <a:spAutoFit/>
          </a:bodyPr>
          <a:lstStyle/>
          <a:p>
            <a:pPr marL="285750" indent="-285750">
              <a:buFont typeface="Arial" panose="020B0604020202020204" pitchFamily="34" charset="0"/>
              <a:buChar char="•"/>
            </a:pPr>
            <a:r>
              <a:rPr lang="tr-TR" dirty="0" smtClean="0">
                <a:latin typeface="Book Antiqua" panose="02040602050305030304" pitchFamily="18" charset="0"/>
              </a:rPr>
              <a:t>Aşırı su kullanımının önlenmesi </a:t>
            </a:r>
          </a:p>
          <a:p>
            <a:pPr marL="285750" indent="-285750">
              <a:buFont typeface="Arial" panose="020B0604020202020204" pitchFamily="34" charset="0"/>
              <a:buChar char="•"/>
            </a:pPr>
            <a:r>
              <a:rPr lang="tr-TR" dirty="0" smtClean="0">
                <a:latin typeface="Book Antiqua" panose="02040602050305030304" pitchFamily="18" charset="0"/>
              </a:rPr>
              <a:t>Suyun etkin kullanımının sağlanması </a:t>
            </a:r>
          </a:p>
          <a:p>
            <a:pPr marL="285750" indent="-285750">
              <a:buFont typeface="Arial" panose="020B0604020202020204" pitchFamily="34" charset="0"/>
              <a:buChar char="•"/>
            </a:pPr>
            <a:r>
              <a:rPr lang="tr-TR" dirty="0" smtClean="0">
                <a:latin typeface="Book Antiqua" panose="02040602050305030304" pitchFamily="18" charset="0"/>
              </a:rPr>
              <a:t>Su tasarrufunun sağlanması </a:t>
            </a:r>
          </a:p>
          <a:p>
            <a:pPr marL="285750" indent="-285750">
              <a:buFont typeface="Arial" panose="020B0604020202020204" pitchFamily="34" charset="0"/>
              <a:buChar char="•"/>
            </a:pPr>
            <a:r>
              <a:rPr lang="tr-TR" dirty="0" smtClean="0">
                <a:latin typeface="Book Antiqua" panose="02040602050305030304" pitchFamily="18" charset="0"/>
              </a:rPr>
              <a:t>Su kalitesinin iyileştirilmesi ve korunması </a:t>
            </a:r>
          </a:p>
          <a:p>
            <a:pPr marL="285750" indent="-285750">
              <a:buFont typeface="Arial" panose="020B0604020202020204" pitchFamily="34" charset="0"/>
              <a:buChar char="•"/>
            </a:pPr>
            <a:r>
              <a:rPr lang="tr-TR" dirty="0" smtClean="0">
                <a:latin typeface="Book Antiqua" panose="02040602050305030304" pitchFamily="18" charset="0"/>
              </a:rPr>
              <a:t>Su kalitesinin izleme ve değerlendirilmesi </a:t>
            </a:r>
          </a:p>
          <a:p>
            <a:pPr marL="285750" indent="-285750">
              <a:buFont typeface="Arial" panose="020B0604020202020204" pitchFamily="34" charset="0"/>
              <a:buChar char="•"/>
            </a:pPr>
            <a:r>
              <a:rPr lang="tr-TR" dirty="0" smtClean="0">
                <a:latin typeface="Book Antiqua" panose="02040602050305030304" pitchFamily="18" charset="0"/>
              </a:rPr>
              <a:t>Sulamanın çevresel etkilerinin izlenmesi ve değerlendirilmesi </a:t>
            </a:r>
          </a:p>
          <a:p>
            <a:pPr marL="285750" indent="-285750">
              <a:buFont typeface="Arial" panose="020B0604020202020204" pitchFamily="34" charset="0"/>
              <a:buChar char="•"/>
            </a:pPr>
            <a:r>
              <a:rPr lang="tr-TR" dirty="0" smtClean="0">
                <a:latin typeface="Book Antiqua" panose="02040602050305030304" pitchFamily="18" charset="0"/>
              </a:rPr>
              <a:t>İklim değişikliklerinin bitkinin gelişimine, su tüketimine etkilerinin araştırılması </a:t>
            </a:r>
          </a:p>
          <a:p>
            <a:pPr marL="285750" indent="-285750">
              <a:buFont typeface="Arial" panose="020B0604020202020204" pitchFamily="34" charset="0"/>
              <a:buChar char="•"/>
            </a:pPr>
            <a:r>
              <a:rPr lang="tr-TR" dirty="0" smtClean="0">
                <a:latin typeface="Book Antiqua" panose="02040602050305030304" pitchFamily="18" charset="0"/>
              </a:rPr>
              <a:t>Sulamada düşük kaliteli suların kullanımına yönelik teknolojilerin geliştirilmesi </a:t>
            </a:r>
          </a:p>
          <a:p>
            <a:pPr marL="285750" indent="-285750">
              <a:buFont typeface="Arial" panose="020B0604020202020204" pitchFamily="34" charset="0"/>
              <a:buChar char="•"/>
            </a:pPr>
            <a:r>
              <a:rPr lang="tr-TR" dirty="0" smtClean="0">
                <a:latin typeface="Book Antiqua" panose="02040602050305030304" pitchFamily="18" charset="0"/>
              </a:rPr>
              <a:t>Sulama  ile  ilgili  kuruluş ve  organizasyonlar  için  farklı  iklim  senaryoları  için su  yönetim </a:t>
            </a:r>
          </a:p>
          <a:p>
            <a:pPr marL="285750" indent="-285750">
              <a:buFont typeface="Arial" panose="020B0604020202020204" pitchFamily="34" charset="0"/>
              <a:buChar char="•"/>
            </a:pPr>
            <a:r>
              <a:rPr lang="tr-TR" dirty="0" smtClean="0">
                <a:latin typeface="Book Antiqua" panose="02040602050305030304" pitchFamily="18" charset="0"/>
              </a:rPr>
              <a:t>rehberlerinin oluşturulması, </a:t>
            </a:r>
          </a:p>
          <a:p>
            <a:pPr marL="285750" indent="-285750">
              <a:buFont typeface="Arial" panose="020B0604020202020204" pitchFamily="34" charset="0"/>
              <a:buChar char="•"/>
            </a:pPr>
            <a:endParaRPr lang="tr-TR" dirty="0">
              <a:latin typeface="Book Antiqua" panose="02040602050305030304" pitchFamily="18" charset="0"/>
            </a:endParaRPr>
          </a:p>
          <a:p>
            <a:r>
              <a:rPr lang="tr-TR" dirty="0" smtClean="0">
                <a:latin typeface="Book Antiqua" panose="02040602050305030304" pitchFamily="18" charset="0"/>
              </a:rPr>
              <a:t>olarak sıralanabilir. </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980728"/>
            <a:ext cx="7992888" cy="2544351"/>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Tarımda aşırı su, gübre ve ilaç kullanımı</a:t>
            </a:r>
            <a:r>
              <a:rPr lang="en-US" dirty="0" smtClean="0">
                <a:latin typeface="Book Antiqua" panose="02040602050305030304" pitchFamily="18" charset="0"/>
              </a:rPr>
              <a:t>, </a:t>
            </a:r>
            <a:r>
              <a:rPr lang="tr-TR" dirty="0" smtClean="0">
                <a:latin typeface="Book Antiqua" panose="02040602050305030304" pitchFamily="18" charset="0"/>
              </a:rPr>
              <a:t>yanlış</a:t>
            </a:r>
            <a:r>
              <a:rPr lang="en-US" dirty="0" smtClean="0">
                <a:latin typeface="Book Antiqua" panose="02040602050305030304" pitchFamily="18" charset="0"/>
              </a:rPr>
              <a:t> </a:t>
            </a:r>
            <a:r>
              <a:rPr lang="tr-TR" dirty="0" smtClean="0">
                <a:latin typeface="Book Antiqua" panose="02040602050305030304" pitchFamily="18" charset="0"/>
              </a:rPr>
              <a:t> toprak</a:t>
            </a:r>
            <a:r>
              <a:rPr lang="en-US" dirty="0" smtClean="0">
                <a:latin typeface="Book Antiqua" panose="02040602050305030304" pitchFamily="18" charset="0"/>
              </a:rPr>
              <a:t> </a:t>
            </a:r>
            <a:r>
              <a:rPr lang="tr-TR" dirty="0" smtClean="0">
                <a:latin typeface="Book Antiqua" panose="02040602050305030304" pitchFamily="18" charset="0"/>
              </a:rPr>
              <a:t>işleme</a:t>
            </a:r>
            <a:r>
              <a:rPr lang="en-US" dirty="0" smtClean="0">
                <a:latin typeface="Book Antiqua" panose="02040602050305030304" pitchFamily="18" charset="0"/>
              </a:rPr>
              <a:t> </a:t>
            </a:r>
            <a:r>
              <a:rPr lang="tr-TR" dirty="0" smtClean="0">
                <a:latin typeface="Book Antiqua" panose="02040602050305030304" pitchFamily="18" charset="0"/>
              </a:rPr>
              <a:t>yöntemleri</a:t>
            </a:r>
            <a:r>
              <a:rPr lang="en-US" dirty="0" smtClean="0">
                <a:latin typeface="Book Antiqua" panose="02040602050305030304" pitchFamily="18" charset="0"/>
              </a:rPr>
              <a:t>,</a:t>
            </a:r>
            <a:r>
              <a:rPr lang="tr-TR" dirty="0" smtClean="0">
                <a:latin typeface="Book Antiqua" panose="02040602050305030304" pitchFamily="18" charset="0"/>
              </a:rPr>
              <a:t> kullanımdan</a:t>
            </a:r>
            <a:r>
              <a:rPr lang="en-US" dirty="0" smtClean="0">
                <a:latin typeface="Book Antiqua" panose="02040602050305030304" pitchFamily="18" charset="0"/>
              </a:rPr>
              <a:t> </a:t>
            </a:r>
            <a:r>
              <a:rPr lang="tr-TR" dirty="0" smtClean="0">
                <a:latin typeface="Book Antiqua" panose="02040602050305030304" pitchFamily="18" charset="0"/>
              </a:rPr>
              <a:t>dönen suların arıtılmadan alıcı ortamlara (evsel ve endüstriyel</a:t>
            </a:r>
          </a:p>
          <a:p>
            <a:pPr>
              <a:lnSpc>
                <a:spcPct val="150000"/>
              </a:lnSpc>
            </a:pPr>
            <a:r>
              <a:rPr lang="tr-TR" dirty="0" smtClean="0">
                <a:latin typeface="Book Antiqua" panose="02040602050305030304" pitchFamily="18" charset="0"/>
              </a:rPr>
              <a:t>atıksu deşarjları), doğaya ve </a:t>
            </a:r>
            <a:r>
              <a:rPr lang="tr-TR" dirty="0" err="1" smtClean="0">
                <a:latin typeface="Book Antiqua" panose="02040602050305030304" pitchFamily="18" charset="0"/>
              </a:rPr>
              <a:t>akiferlere</a:t>
            </a:r>
            <a:r>
              <a:rPr lang="tr-TR" dirty="0" smtClean="0">
                <a:latin typeface="Book Antiqua" panose="02040602050305030304" pitchFamily="18" charset="0"/>
              </a:rPr>
              <a:t> bırakılması, katı atık depo ve dökme sahalarından, maden sahalarından ve fosseptiklerden yeraltı sularına </a:t>
            </a:r>
          </a:p>
          <a:p>
            <a:pPr>
              <a:lnSpc>
                <a:spcPct val="150000"/>
              </a:lnSpc>
            </a:pPr>
            <a:r>
              <a:rPr lang="tr-TR" dirty="0" smtClean="0">
                <a:latin typeface="Book Antiqua" panose="02040602050305030304" pitchFamily="18" charset="0"/>
              </a:rPr>
              <a:t>karışan sızıntı suları, atmosferden su ve toprağa taşınan kirleticiler, toprak ve su kaynaklarında yayılı kirliliğe neden olmaktadır.</a:t>
            </a:r>
            <a:endParaRPr lang="tr-TR" dirty="0">
              <a:latin typeface="Book Antiqua" panose="02040602050305030304" pitchFamily="18" charset="0"/>
            </a:endParaRPr>
          </a:p>
        </p:txBody>
      </p:sp>
      <p:pic>
        <p:nvPicPr>
          <p:cNvPr id="614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308" y="3573016"/>
            <a:ext cx="4381500" cy="300037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1124744"/>
            <a:ext cx="7632848" cy="2544351"/>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Tarımsal sulamada kullanılan arıtılmış veya arıtılmamış </a:t>
            </a:r>
            <a:r>
              <a:rPr lang="tr-TR" dirty="0" err="1" smtClean="0">
                <a:latin typeface="Book Antiqua" panose="02040602050305030304" pitchFamily="18" charset="0"/>
              </a:rPr>
              <a:t>atıksular</a:t>
            </a:r>
            <a:r>
              <a:rPr lang="tr-TR" dirty="0" smtClean="0">
                <a:latin typeface="Book Antiqua" panose="02040602050305030304" pitchFamily="18" charset="0"/>
              </a:rPr>
              <a:t> pek çok kalıcı organik kirletici içerebilmektedir. Bu kirleticiler uzun süre sulama sonucunda toprak ortamında birikebilmekte, yetiştirilen ürüne bulaşabilmekte ve besin zinciriyle taşınarak insan sağlığını, toprak flora ve faunasındaki biyolojik faaliyetleri olumsuz şekilde etkileyebilmektedir. </a:t>
            </a:r>
            <a:endParaRPr lang="tr-TR" dirty="0">
              <a:latin typeface="Book Antiqua" panose="02040602050305030304" pitchFamily="18" charset="0"/>
            </a:endParaRPr>
          </a:p>
        </p:txBody>
      </p:sp>
      <p:pic>
        <p:nvPicPr>
          <p:cNvPr id="7170" name="Picture 2" descr="food chain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714" y="3212976"/>
            <a:ext cx="3870143" cy="326583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1052736"/>
            <a:ext cx="7704856" cy="2585323"/>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Özellikle kurak ve yarı-kurak bölgelerde, su kaynaklarının büyük bir kısmının tüketildiği tarımsal alanlarda, atıksuların sulama amaçlı kullanımı su kaynaklarının sürdürülebilirliği için bir çözüm olarak ele alınmaktadır. Atıksuyun tarımsal verim üzerinde kısa vadede oluşturduğu olumlu etkisine rağmen bitki ve ürün kalitesi üzerindeki olumsuz etkisi ile ilgili birçok çalışma bulunmaktadır. </a:t>
            </a:r>
            <a:endParaRPr lang="tr-TR" dirty="0">
              <a:latin typeface="Book Antiqua" panose="02040602050305030304" pitchFamily="18" charset="0"/>
            </a:endParaRPr>
          </a:p>
        </p:txBody>
      </p:sp>
      <p:pic>
        <p:nvPicPr>
          <p:cNvPr id="8194" name="Picture 2" descr="agricultural irrigation, wastewat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77072"/>
            <a:ext cx="435292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39552" y="908720"/>
            <a:ext cx="7992888" cy="4621843"/>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 Atıksu, bileşiminde ürün yetiştirilmesinde faydalı organik madde ve mineral elementler içerirken aynı zamanda </a:t>
            </a:r>
            <a:r>
              <a:rPr lang="tr-TR" dirty="0" err="1" smtClean="0">
                <a:latin typeface="Book Antiqua" panose="02040602050305030304" pitchFamily="18" charset="0"/>
              </a:rPr>
              <a:t>toksik</a:t>
            </a:r>
            <a:r>
              <a:rPr lang="tr-TR" dirty="0" smtClean="0">
                <a:latin typeface="Book Antiqua" panose="02040602050305030304" pitchFamily="18" charset="0"/>
              </a:rPr>
              <a:t> maddeler ve kalıcı organik kirleticiler de içermektedir. Atıksuların sulama amaçlı kullanımı sonucu toprakların ağır metal ve </a:t>
            </a:r>
            <a:r>
              <a:rPr lang="tr-TR" dirty="0" err="1" smtClean="0">
                <a:latin typeface="Book Antiqua" panose="02040602050305030304" pitchFamily="18" charset="0"/>
              </a:rPr>
              <a:t>toksik</a:t>
            </a:r>
            <a:r>
              <a:rPr lang="tr-TR" dirty="0" smtClean="0">
                <a:latin typeface="Book Antiqua" panose="02040602050305030304" pitchFamily="18" charset="0"/>
              </a:rPr>
              <a:t> organik bileşikler ile kirliliği pek çok ülke için önemli bir problemdir. Ülkemizde yasal veya yasal olmayan şekilde arıtılmış veya arıtılmamış </a:t>
            </a:r>
            <a:r>
              <a:rPr lang="tr-TR" dirty="0" err="1" smtClean="0">
                <a:latin typeface="Book Antiqua" panose="02040602050305030304" pitchFamily="18" charset="0"/>
              </a:rPr>
              <a:t>atıksular</a:t>
            </a:r>
            <a:r>
              <a:rPr lang="tr-TR" dirty="0" smtClean="0">
                <a:latin typeface="Book Antiqua" panose="02040602050305030304" pitchFamily="18" charset="0"/>
              </a:rPr>
              <a:t> tarımsal amaçlı kullanılmakta ancak insan ve çevre sağlığı üzerine olabilecek etkileri konusunda sınırlı sayıda çalışma bulunmaktadır. Literatür çalışmaları incelendiğinde, insanların </a:t>
            </a:r>
            <a:r>
              <a:rPr lang="tr-TR" dirty="0" err="1" smtClean="0">
                <a:latin typeface="Book Antiqua" panose="02040602050305030304" pitchFamily="18" charset="0"/>
              </a:rPr>
              <a:t>toksik</a:t>
            </a:r>
            <a:r>
              <a:rPr lang="tr-TR" dirty="0" smtClean="0">
                <a:latin typeface="Book Antiqua" panose="02040602050305030304" pitchFamily="18" charset="0"/>
              </a:rPr>
              <a:t> kirleticilere maruz kalma yollarının en önemlilerinden birisi bu kirleticiler ile kirlenmiş toprakta yetişen ürünlerin tüketilmesi olduğu görülmektedir </a:t>
            </a:r>
            <a:endParaRPr lang="tr-TR" dirty="0">
              <a:latin typeface="Book Antiqua" panose="02040602050305030304" pitchFamily="18" charset="0"/>
            </a:endParaRPr>
          </a:p>
        </p:txBody>
      </p:sp>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50268" y="1268760"/>
            <a:ext cx="8136904" cy="2128853"/>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Tarımsal faaliyetlerde kullanılan kimyasalların artışının yanı sıra hayvan atıklarının ve </a:t>
            </a:r>
            <a:r>
              <a:rPr lang="tr-TR" dirty="0" err="1" smtClean="0">
                <a:latin typeface="Book Antiqua" panose="02040602050305030304" pitchFamily="18" charset="0"/>
              </a:rPr>
              <a:t>biyosolidlerin</a:t>
            </a:r>
            <a:r>
              <a:rPr lang="tr-TR" dirty="0" smtClean="0">
                <a:latin typeface="Book Antiqua" panose="02040602050305030304" pitchFamily="18" charset="0"/>
              </a:rPr>
              <a:t> toprak katkı maddesi olarak kullanımı neticesinde tarımsal arazilerden azot (N), fosfor (P) ve ağır metaller gibi kirleticilerin yüzey ve yeraltı sularına taşınması konusunun önemi son yıllarda artmıştır </a:t>
            </a:r>
            <a:endParaRPr lang="tr-TR" dirty="0">
              <a:latin typeface="Book Antiqua" panose="02040602050305030304" pitchFamily="18" charset="0"/>
            </a:endParaRPr>
          </a:p>
        </p:txBody>
      </p:sp>
      <p:sp>
        <p:nvSpPr>
          <p:cNvPr id="5" name="Metin kutusu 4"/>
          <p:cNvSpPr txBox="1"/>
          <p:nvPr/>
        </p:nvSpPr>
        <p:spPr>
          <a:xfrm>
            <a:off x="550268" y="692696"/>
            <a:ext cx="7982172" cy="369332"/>
          </a:xfrm>
          <a:prstGeom prst="rect">
            <a:avLst/>
          </a:prstGeom>
          <a:noFill/>
        </p:spPr>
        <p:txBody>
          <a:bodyPr wrap="square" rtlCol="0">
            <a:spAutoFit/>
          </a:bodyPr>
          <a:lstStyle/>
          <a:p>
            <a:r>
              <a:rPr lang="tr-TR" b="1" dirty="0" smtClean="0">
                <a:latin typeface="Book Antiqua" panose="02040602050305030304" pitchFamily="18" charset="0"/>
              </a:rPr>
              <a:t>Kirletici Türleri ve Çevresel Etkileri</a:t>
            </a:r>
            <a:endParaRPr lang="en-US" b="1" dirty="0">
              <a:latin typeface="Book Antiqua" panose="02040602050305030304" pitchFamily="18" charset="0"/>
            </a:endParaRPr>
          </a:p>
        </p:txBody>
      </p:sp>
      <p:pic>
        <p:nvPicPr>
          <p:cNvPr id="1026" name="Picture 2" descr="soil pollu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397613"/>
            <a:ext cx="4257675" cy="2847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2239363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052736"/>
            <a:ext cx="8208912" cy="2959849"/>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Ülkemizde uygulanan yönetmeliklerde tarım ürünlerinin yetiştirildiği topraklarda ve sulama suyunda ağır metaller ve sınırlı sayıda kalıcı organik kirleticiler için limit değerler tanımlanmıştır (Türk Gıda Kodeksi, 2011). Ancak atıksuyun bileşiminde evsel ve endüstriyel deşarjlardan gelen endokrin bozucular, ilaç kalıntıları gibi pek çok organik ve inorganik kirletici bulunmakta, bu kirleticiler için atıksuyun yeniden kullanımı ile ilgili yönetmeliklerde limit değerler yer almamaktadır.</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1052736"/>
            <a:ext cx="7776864" cy="2126864"/>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Zirai ürünlerin </a:t>
            </a:r>
            <a:r>
              <a:rPr lang="tr-TR" dirty="0" err="1" smtClean="0">
                <a:latin typeface="Book Antiqua" panose="02040602050305030304" pitchFamily="18" charset="0"/>
              </a:rPr>
              <a:t>kontaminasyonu</a:t>
            </a:r>
            <a:r>
              <a:rPr lang="tr-TR" dirty="0" smtClean="0">
                <a:latin typeface="Book Antiqua" panose="02040602050305030304" pitchFamily="18" charset="0"/>
              </a:rPr>
              <a:t>; sulama suyunun üründe oluşturacağı fiziksel </a:t>
            </a:r>
            <a:r>
              <a:rPr lang="tr-TR" dirty="0" err="1" smtClean="0">
                <a:latin typeface="Book Antiqua" panose="02040602050305030304" pitchFamily="18" charset="0"/>
              </a:rPr>
              <a:t>kontaminasyon</a:t>
            </a:r>
            <a:r>
              <a:rPr lang="tr-TR" dirty="0" smtClean="0">
                <a:latin typeface="Book Antiqua" panose="02040602050305030304" pitchFamily="18" charset="0"/>
              </a:rPr>
              <a:t>, topraktan kökler vasıtasıyla kimyasal içeriğin alınması ve üründe birikimi şeklinde olabilmektedir. Kimyasal kirleticiler ayrıca sulama ve yer altı suyu beslemesi gibi uygulamalar sonucu zemine süzülerek yer altı suyunu kirletebilmektedir</a:t>
            </a:r>
            <a:endParaRPr lang="tr-TR" dirty="0">
              <a:latin typeface="Book Antiqua" panose="02040602050305030304" pitchFamily="18" charset="0"/>
            </a:endParaRPr>
          </a:p>
        </p:txBody>
      </p:sp>
      <p:pic>
        <p:nvPicPr>
          <p:cNvPr id="2050" name="Picture 2" descr="groundwater pollution, agricultu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22542"/>
            <a:ext cx="3861842" cy="289958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1124744"/>
            <a:ext cx="8064896" cy="2544351"/>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Atıksuların içeriğinde bulunan pek çok kirletici arasında incelenmesi gereken en önemli gruplardan ikisi </a:t>
            </a:r>
            <a:r>
              <a:rPr lang="tr-TR" dirty="0" err="1" smtClean="0">
                <a:latin typeface="Book Antiqua" panose="02040602050305030304" pitchFamily="18" charset="0"/>
              </a:rPr>
              <a:t>poliklorlu</a:t>
            </a:r>
            <a:r>
              <a:rPr lang="tr-TR" dirty="0" smtClean="0">
                <a:latin typeface="Book Antiqua" panose="02040602050305030304" pitchFamily="18" charset="0"/>
              </a:rPr>
              <a:t> </a:t>
            </a:r>
            <a:r>
              <a:rPr lang="tr-TR" dirty="0" err="1" smtClean="0">
                <a:latin typeface="Book Antiqua" panose="02040602050305030304" pitchFamily="18" charset="0"/>
              </a:rPr>
              <a:t>bifeniller</a:t>
            </a:r>
            <a:r>
              <a:rPr lang="tr-TR" dirty="0" smtClean="0">
                <a:latin typeface="Book Antiqua" panose="02040602050305030304" pitchFamily="18" charset="0"/>
              </a:rPr>
              <a:t> (</a:t>
            </a:r>
            <a:r>
              <a:rPr lang="tr-TR" dirty="0" err="1" smtClean="0">
                <a:latin typeface="Book Antiqua" panose="02040602050305030304" pitchFamily="18" charset="0"/>
              </a:rPr>
              <a:t>PCB’ler</a:t>
            </a:r>
            <a:r>
              <a:rPr lang="tr-TR" dirty="0" smtClean="0">
                <a:latin typeface="Book Antiqua" panose="02040602050305030304" pitchFamily="18" charset="0"/>
              </a:rPr>
              <a:t>) ve </a:t>
            </a:r>
            <a:r>
              <a:rPr lang="tr-TR" dirty="0" err="1" smtClean="0">
                <a:latin typeface="Book Antiqua" panose="02040602050305030304" pitchFamily="18" charset="0"/>
              </a:rPr>
              <a:t>poliaromatik</a:t>
            </a:r>
            <a:r>
              <a:rPr lang="tr-TR" dirty="0" smtClean="0">
                <a:latin typeface="Book Antiqua" panose="02040602050305030304" pitchFamily="18" charset="0"/>
              </a:rPr>
              <a:t> hidrokarbonlardır (</a:t>
            </a:r>
            <a:r>
              <a:rPr lang="tr-TR" dirty="0" err="1" smtClean="0">
                <a:latin typeface="Book Antiqua" panose="02040602050305030304" pitchFamily="18" charset="0"/>
              </a:rPr>
              <a:t>PAH’lar</a:t>
            </a:r>
            <a:r>
              <a:rPr lang="tr-TR" dirty="0" smtClean="0">
                <a:latin typeface="Book Antiqua" panose="02040602050305030304" pitchFamily="18" charset="0"/>
              </a:rPr>
              <a:t>). Çünkü PCB ve PAH bileşikleri çevre ortamlarında kalıcı olan ve toprakta kolaylıkla </a:t>
            </a:r>
            <a:r>
              <a:rPr lang="tr-TR" dirty="0" err="1" smtClean="0">
                <a:latin typeface="Book Antiqua" panose="02040602050305030304" pitchFamily="18" charset="0"/>
              </a:rPr>
              <a:t>adsorplanabilen</a:t>
            </a:r>
            <a:r>
              <a:rPr lang="tr-TR" dirty="0" smtClean="0">
                <a:latin typeface="Book Antiqua" panose="02040602050305030304" pitchFamily="18" charset="0"/>
              </a:rPr>
              <a:t> organik kirleticilerdir. Ayrıca bu gruplar </a:t>
            </a:r>
            <a:r>
              <a:rPr lang="tr-TR" dirty="0" err="1" smtClean="0">
                <a:latin typeface="Book Antiqua" panose="02040602050305030304" pitchFamily="18" charset="0"/>
              </a:rPr>
              <a:t>toksik</a:t>
            </a:r>
            <a:r>
              <a:rPr lang="tr-TR" dirty="0" smtClean="0">
                <a:latin typeface="Book Antiqua" panose="02040602050305030304" pitchFamily="18" charset="0"/>
              </a:rPr>
              <a:t> özellikte olup, çevre ortamlarında </a:t>
            </a:r>
            <a:r>
              <a:rPr lang="tr-TR" dirty="0" err="1" smtClean="0">
                <a:latin typeface="Book Antiqua" panose="02040602050305030304" pitchFamily="18" charset="0"/>
              </a:rPr>
              <a:t>mutajen</a:t>
            </a:r>
            <a:r>
              <a:rPr lang="tr-TR" dirty="0" smtClean="0">
                <a:latin typeface="Book Antiqua" panose="02040602050305030304" pitchFamily="18" charset="0"/>
              </a:rPr>
              <a:t> ve kanserojen yan ürünlere de dönüşebilmektedirler </a:t>
            </a:r>
            <a:endParaRPr lang="tr-TR" dirty="0">
              <a:latin typeface="Book Antiqua" panose="02040602050305030304" pitchFamily="18" charset="0"/>
            </a:endParaRPr>
          </a:p>
        </p:txBody>
      </p:sp>
      <p:pic>
        <p:nvPicPr>
          <p:cNvPr id="3074" name="Picture 2" descr="PCB and PAH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725" y="3791257"/>
            <a:ext cx="3789834" cy="28455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CB and PAH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34" y="4034552"/>
            <a:ext cx="3141762" cy="235893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55576" y="1124744"/>
            <a:ext cx="7560840" cy="2786725"/>
          </a:xfrm>
          <a:prstGeom prst="rect">
            <a:avLst/>
          </a:prstGeom>
          <a:noFill/>
        </p:spPr>
        <p:txBody>
          <a:bodyPr wrap="square" rtlCol="0">
            <a:spAutoFit/>
          </a:bodyPr>
          <a:lstStyle/>
          <a:p>
            <a:pPr>
              <a:lnSpc>
                <a:spcPct val="200000"/>
              </a:lnSpc>
            </a:pPr>
            <a:r>
              <a:rPr lang="tr-TR" dirty="0" smtClean="0">
                <a:latin typeface="Book Antiqua" panose="02040602050305030304" pitchFamily="18" charset="0"/>
              </a:rPr>
              <a:t>Son yıllarda su kaynaklarının geliştirilmesi kavramı; suyun miktar ve kalite olarak tanımlanması, korunması ve geliştirilmesi ile tüm bunların sağlanmasında çevresel, sosyal, ekonomik ve politik iş birliğinin oluşturulması olarak tanımlanmakta ve bu haliyle ‘</a:t>
            </a:r>
            <a:r>
              <a:rPr lang="tr-TR" b="1" dirty="0" smtClean="0">
                <a:latin typeface="Book Antiqua" panose="02040602050305030304" pitchFamily="18" charset="0"/>
              </a:rPr>
              <a:t>Entegre Su Yönetimi</a:t>
            </a:r>
            <a:r>
              <a:rPr lang="tr-TR" dirty="0" smtClean="0">
                <a:latin typeface="Book Antiqua" panose="02040602050305030304" pitchFamily="18" charset="0"/>
              </a:rPr>
              <a:t>’ olarak adlandırılmaktadır. </a:t>
            </a:r>
            <a:endParaRPr lang="tr-TR" dirty="0">
              <a:latin typeface="Book Antiqua" panose="02040602050305030304" pitchFamily="18" charset="0"/>
            </a:endParaRPr>
          </a:p>
        </p:txBody>
      </p:sp>
      <p:pic>
        <p:nvPicPr>
          <p:cNvPr id="4098" name="Picture 2" descr="integrated water management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645024"/>
            <a:ext cx="3492734" cy="267432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
        <p:nvSpPr>
          <p:cNvPr id="3" name="Metin kutusu 2"/>
          <p:cNvSpPr txBox="1"/>
          <p:nvPr/>
        </p:nvSpPr>
        <p:spPr>
          <a:xfrm>
            <a:off x="683568" y="764704"/>
            <a:ext cx="3456384" cy="369332"/>
          </a:xfrm>
          <a:prstGeom prst="rect">
            <a:avLst/>
          </a:prstGeom>
          <a:noFill/>
        </p:spPr>
        <p:txBody>
          <a:bodyPr wrap="square" rtlCol="0">
            <a:spAutoFit/>
          </a:bodyPr>
          <a:lstStyle/>
          <a:p>
            <a:r>
              <a:rPr lang="tr-TR" b="1" dirty="0" smtClean="0">
                <a:latin typeface="Book Antiqua" panose="02040602050305030304" pitchFamily="18" charset="0"/>
              </a:rPr>
              <a:t>ENTEGRE SU YÖNETİMİ</a:t>
            </a:r>
            <a:endParaRPr lang="en-US" b="1" dirty="0">
              <a:latin typeface="Book Antiqua" panose="02040602050305030304" pitchFamily="18" charset="0"/>
            </a:endParaRPr>
          </a:p>
        </p:txBody>
      </p:sp>
    </p:spTree>
    <p:extLst>
      <p:ext uri="{BB962C8B-B14F-4D97-AF65-F5344CB8AC3E}">
        <p14:creationId xmlns:p14="http://schemas.microsoft.com/office/powerpoint/2010/main" val="1547503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052736"/>
            <a:ext cx="8136904" cy="3375348"/>
          </a:xfrm>
          <a:prstGeom prst="rect">
            <a:avLst/>
          </a:prstGeom>
          <a:noFill/>
        </p:spPr>
        <p:txBody>
          <a:bodyPr wrap="square" rtlCol="0">
            <a:spAutoFit/>
          </a:bodyPr>
          <a:lstStyle/>
          <a:p>
            <a:pPr>
              <a:lnSpc>
                <a:spcPct val="150000"/>
              </a:lnSpc>
            </a:pPr>
            <a:r>
              <a:rPr lang="tr-TR" dirty="0" err="1" smtClean="0">
                <a:latin typeface="Book Antiqua" panose="02040602050305030304" pitchFamily="18" charset="0"/>
              </a:rPr>
              <a:t>Stokholm</a:t>
            </a:r>
            <a:r>
              <a:rPr lang="tr-TR" dirty="0" smtClean="0">
                <a:latin typeface="Book Antiqua" panose="02040602050305030304" pitchFamily="18" charset="0"/>
              </a:rPr>
              <a:t> sözleşmesi (2001) çerçevesinde bazı PCB bileşikleri insan sağlığı ve çevre kalitesini ciddi olarak tehdit eden kalıcı organik kirleticiler sınıfına dahil edilmiştir. Bu sebeple bu bileşiklerin çevre ortamlarında bulunmaları ile ilgili özellikle besin zincirinde birikebilme potansiyelleri göz önüne alındığında ciddi endişeler ortaya çıkmaktadır. Besin zinciri </a:t>
            </a:r>
            <a:r>
              <a:rPr lang="tr-TR" dirty="0" err="1" smtClean="0">
                <a:latin typeface="Book Antiqua" panose="02040602050305030304" pitchFamily="18" charset="0"/>
              </a:rPr>
              <a:t>kontaminasyonu</a:t>
            </a:r>
            <a:r>
              <a:rPr lang="tr-TR" dirty="0" smtClean="0">
                <a:latin typeface="Book Antiqua" panose="02040602050305030304" pitchFamily="18" charset="0"/>
              </a:rPr>
              <a:t> insan vücuduna bu </a:t>
            </a:r>
            <a:r>
              <a:rPr lang="tr-TR" dirty="0" err="1" smtClean="0">
                <a:latin typeface="Book Antiqua" panose="02040602050305030304" pitchFamily="18" charset="0"/>
              </a:rPr>
              <a:t>toksik</a:t>
            </a:r>
            <a:r>
              <a:rPr lang="tr-TR" dirty="0" smtClean="0">
                <a:latin typeface="Book Antiqua" panose="02040602050305030304" pitchFamily="18" charset="0"/>
              </a:rPr>
              <a:t> bileşiklerin girmesi için en önemli yollardan birisi olup, sulamada kullanılan </a:t>
            </a:r>
            <a:r>
              <a:rPr lang="tr-TR" dirty="0" err="1" smtClean="0">
                <a:latin typeface="Book Antiqua" panose="02040602050305030304" pitchFamily="18" charset="0"/>
              </a:rPr>
              <a:t>atıksular</a:t>
            </a:r>
            <a:r>
              <a:rPr lang="tr-TR" dirty="0" smtClean="0">
                <a:latin typeface="Book Antiqua" panose="02040602050305030304" pitchFamily="18" charset="0"/>
              </a:rPr>
              <a:t> ile kirlenen toprakların ve gıdaların kalıntı organik kirlilik miktarlarının belirlenmesi gerekliliği ortaya çıkmaktadır. </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980728"/>
            <a:ext cx="7848872" cy="3375348"/>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Çin’de biyolojik evsel atıksu arıtma tesisinden çıkan evsel ve endüstriyel </a:t>
            </a:r>
            <a:r>
              <a:rPr lang="tr-TR" dirty="0" err="1" smtClean="0">
                <a:latin typeface="Book Antiqua" panose="02040602050305030304" pitchFamily="18" charset="0"/>
              </a:rPr>
              <a:t>atıksular</a:t>
            </a:r>
            <a:r>
              <a:rPr lang="tr-TR" dirty="0" smtClean="0">
                <a:latin typeface="Book Antiqua" panose="02040602050305030304" pitchFamily="18" charset="0"/>
              </a:rPr>
              <a:t> tarımsal sulama amaçlı kullanılmaktadır. Bu sular ile sulamanın topraktaki kalıcı organik kirletici miktarı üzerine etkisini belirlemek için temiz sular ile sulanan ve arıtılmış </a:t>
            </a:r>
            <a:r>
              <a:rPr lang="tr-TR" dirty="0" err="1" smtClean="0">
                <a:latin typeface="Book Antiqua" panose="02040602050305030304" pitchFamily="18" charset="0"/>
              </a:rPr>
              <a:t>atıksular</a:t>
            </a:r>
            <a:r>
              <a:rPr lang="tr-TR" dirty="0" smtClean="0">
                <a:latin typeface="Book Antiqua" panose="02040602050305030304" pitchFamily="18" charset="0"/>
              </a:rPr>
              <a:t> ile sulanan topraklardan alınan örneklerde PAH analizleri gerçekleştirilmiştir. Analiz sonuçları arıtılmış atıksu ile yapılan sulamanın topraktaki PAH birikimini artırdığı ve topraktaki PAH değerlerinin toprak kalite standartları için verilen limit değerleri aştığı tespit edilmiştir </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908720"/>
            <a:ext cx="7992888" cy="2544351"/>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Nasir ve </a:t>
            </a:r>
            <a:r>
              <a:rPr lang="tr-TR" dirty="0" err="1" smtClean="0">
                <a:latin typeface="Book Antiqua" panose="02040602050305030304" pitchFamily="18" charset="0"/>
              </a:rPr>
              <a:t>Batarseh</a:t>
            </a:r>
            <a:r>
              <a:rPr lang="tr-TR" dirty="0" smtClean="0">
                <a:latin typeface="Book Antiqua" panose="02040602050305030304" pitchFamily="18" charset="0"/>
              </a:rPr>
              <a:t> (2008) </a:t>
            </a:r>
            <a:r>
              <a:rPr lang="tr-TR" dirty="0" err="1" smtClean="0">
                <a:latin typeface="Book Antiqua" panose="02040602050305030304" pitchFamily="18" charset="0"/>
              </a:rPr>
              <a:t>toksik</a:t>
            </a:r>
            <a:r>
              <a:rPr lang="tr-TR" dirty="0" smtClean="0">
                <a:latin typeface="Book Antiqua" panose="02040602050305030304" pitchFamily="18" charset="0"/>
              </a:rPr>
              <a:t>, </a:t>
            </a:r>
            <a:r>
              <a:rPr lang="tr-TR" dirty="0" err="1" smtClean="0">
                <a:latin typeface="Book Antiqua" panose="02040602050305030304" pitchFamily="18" charset="0"/>
              </a:rPr>
              <a:t>mutajen</a:t>
            </a:r>
            <a:r>
              <a:rPr lang="tr-TR" dirty="0" smtClean="0">
                <a:latin typeface="Book Antiqua" panose="02040602050305030304" pitchFamily="18" charset="0"/>
              </a:rPr>
              <a:t> ve kanserojen bileşikler olan pestisit, PAH, PCB, fenol bileşiklerinin arıtılmış </a:t>
            </a:r>
            <a:r>
              <a:rPr lang="tr-TR" dirty="0" err="1" smtClean="0">
                <a:latin typeface="Book Antiqua" panose="02040602050305030304" pitchFamily="18" charset="0"/>
              </a:rPr>
              <a:t>atıksular</a:t>
            </a:r>
            <a:r>
              <a:rPr lang="tr-TR" dirty="0" smtClean="0">
                <a:latin typeface="Book Antiqua" panose="02040602050305030304" pitchFamily="18" charset="0"/>
              </a:rPr>
              <a:t> ile sulanan topraklarda atıksu-yer altı suyu-toprak-bitki sistemindeki </a:t>
            </a:r>
            <a:r>
              <a:rPr lang="tr-TR" dirty="0" err="1" smtClean="0">
                <a:latin typeface="Book Antiqua" panose="02040602050305030304" pitchFamily="18" charset="0"/>
              </a:rPr>
              <a:t>taşınımlarını</a:t>
            </a:r>
            <a:r>
              <a:rPr lang="tr-TR" dirty="0" smtClean="0">
                <a:latin typeface="Book Antiqua" panose="02040602050305030304" pitchFamily="18" charset="0"/>
              </a:rPr>
              <a:t> incelemişlerdir. PAH ve PCB bileşiklerinin </a:t>
            </a:r>
            <a:r>
              <a:rPr lang="tr-TR" dirty="0" err="1" smtClean="0">
                <a:latin typeface="Book Antiqua" panose="02040602050305030304" pitchFamily="18" charset="0"/>
              </a:rPr>
              <a:t>atıksuda</a:t>
            </a:r>
            <a:r>
              <a:rPr lang="tr-TR" dirty="0" smtClean="0">
                <a:latin typeface="Book Antiqua" panose="02040602050305030304" pitchFamily="18" charset="0"/>
              </a:rPr>
              <a:t> ve yer altı suyundaki profil dağılımının benzer olması nedeniyle yer altı suyunun kirlilik kaynağının atıksu ile sulamanın sonucu olduğu tespit edilmiştir.</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908720"/>
            <a:ext cx="7848872" cy="3790846"/>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 Ayrıca, incelenen bitkilerin organik kirleticileri alma ve kök-bitki-ürün arasında </a:t>
            </a:r>
            <a:r>
              <a:rPr lang="tr-TR" dirty="0" err="1" smtClean="0">
                <a:latin typeface="Book Antiqua" panose="02040602050305030304" pitchFamily="18" charset="0"/>
              </a:rPr>
              <a:t>taşınımlarının</a:t>
            </a:r>
            <a:r>
              <a:rPr lang="tr-TR" dirty="0" smtClean="0">
                <a:latin typeface="Book Antiqua" panose="02040602050305030304" pitchFamily="18" charset="0"/>
              </a:rPr>
              <a:t> farklı olduğu ortaya konmuştur. Farklı bitkiler arasında köklerin daha çok </a:t>
            </a:r>
            <a:r>
              <a:rPr lang="tr-TR" dirty="0" err="1" smtClean="0">
                <a:latin typeface="Book Antiqua" panose="02040602050305030304" pitchFamily="18" charset="0"/>
              </a:rPr>
              <a:t>kontamine</a:t>
            </a:r>
            <a:r>
              <a:rPr lang="tr-TR" dirty="0" smtClean="0">
                <a:latin typeface="Book Antiqua" panose="02040602050305030304" pitchFamily="18" charset="0"/>
              </a:rPr>
              <a:t> olduğu, meyvelerin ise en az </a:t>
            </a:r>
            <a:r>
              <a:rPr lang="tr-TR" dirty="0" err="1" smtClean="0">
                <a:latin typeface="Book Antiqua" panose="02040602050305030304" pitchFamily="18" charset="0"/>
              </a:rPr>
              <a:t>kontamine</a:t>
            </a:r>
            <a:r>
              <a:rPr lang="tr-TR" dirty="0" smtClean="0">
                <a:latin typeface="Book Antiqua" panose="02040602050305030304" pitchFamily="18" charset="0"/>
              </a:rPr>
              <a:t> olduğu tespit edilmiştir. Çalışma sonucunda </a:t>
            </a:r>
            <a:r>
              <a:rPr lang="tr-TR" dirty="0" err="1" smtClean="0">
                <a:latin typeface="Book Antiqua" panose="02040602050305030304" pitchFamily="18" charset="0"/>
              </a:rPr>
              <a:t>atıksuda</a:t>
            </a:r>
            <a:r>
              <a:rPr lang="tr-TR" dirty="0" smtClean="0">
                <a:latin typeface="Book Antiqua" panose="02040602050305030304" pitchFamily="18" charset="0"/>
              </a:rPr>
              <a:t> bulunan organik kirleticilerin topraktan bitkiye </a:t>
            </a:r>
            <a:r>
              <a:rPr lang="tr-TR" dirty="0" err="1" smtClean="0">
                <a:latin typeface="Book Antiqua" panose="02040602050305030304" pitchFamily="18" charset="0"/>
              </a:rPr>
              <a:t>taşınımının</a:t>
            </a:r>
            <a:r>
              <a:rPr lang="tr-TR" dirty="0" smtClean="0">
                <a:latin typeface="Book Antiqua" panose="02040602050305030304" pitchFamily="18" charset="0"/>
              </a:rPr>
              <a:t> bitki türüne ve kirletici özelliklerine göre değiştiği, bu sebeple arıtılmış </a:t>
            </a:r>
            <a:r>
              <a:rPr lang="tr-TR" dirty="0" err="1" smtClean="0">
                <a:latin typeface="Book Antiqua" panose="02040602050305030304" pitchFamily="18" charset="0"/>
              </a:rPr>
              <a:t>atıksular</a:t>
            </a:r>
            <a:r>
              <a:rPr lang="tr-TR" dirty="0" smtClean="0">
                <a:latin typeface="Book Antiqua" panose="02040602050305030304" pitchFamily="18" charset="0"/>
              </a:rPr>
              <a:t> ile sulanan toprak ve bitkilerde organik kirleticilerin izlenmesi gerektiği ve bu atıksuların sınırlı tarımsal sulama uygulamaları için tercih edilmesi gerektiği vurgulanmıştır.</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992888" cy="2959849"/>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Antibiyotikler insan ve hayvanlardaki hastalıkların tedavilerinde kullanımlarının yanı sıra besin amaçlı yetiştirilen hayvanların büyümelerinin desteklenmesi ve hastalıklara karşı korunmasında da kullanılırlar. Hayvan yetiştiriciliğinde antibiyotiklerin düzenli kullanımları neticesinde hayvan dışkısında bu kirleticilerin bulunma olasılığı artar. Dışkının gübre olarak kullanımı gerek toprak, gerekse yüzey ve yeraltı suları için bir </a:t>
            </a:r>
            <a:r>
              <a:rPr lang="tr-TR" dirty="0">
                <a:latin typeface="Book Antiqua" panose="02040602050305030304" pitchFamily="18" charset="0"/>
              </a:rPr>
              <a:t>kirlilik kaynağı oluşturur. </a:t>
            </a:r>
            <a:endParaRPr lang="tr-TR" dirty="0" smtClean="0">
              <a:latin typeface="Book Antiqua" panose="02040602050305030304" pitchFamily="18" charset="0"/>
            </a:endParaRPr>
          </a:p>
        </p:txBody>
      </p:sp>
      <p:pic>
        <p:nvPicPr>
          <p:cNvPr id="9218" name="Picture 2" descr="antibiotics, agricultu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645024"/>
            <a:ext cx="3971923" cy="266749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196752"/>
            <a:ext cx="7920880" cy="2542363"/>
          </a:xfrm>
          <a:prstGeom prst="rect">
            <a:avLst/>
          </a:prstGeom>
          <a:noFill/>
        </p:spPr>
        <p:txBody>
          <a:bodyPr wrap="square" rtlCol="0">
            <a:spAutoFit/>
          </a:bodyPr>
          <a:lstStyle/>
          <a:p>
            <a:pPr>
              <a:lnSpc>
                <a:spcPct val="150000"/>
              </a:lnSpc>
            </a:pPr>
            <a:r>
              <a:rPr lang="tr-TR" dirty="0">
                <a:latin typeface="Book Antiqua" panose="02040602050305030304" pitchFamily="18" charset="0"/>
              </a:rPr>
              <a:t>Yüzeysel suların belirtilen bu dolaylı yol ile kirlenmesindeki en önemli neden çoğu antibiyotiğin organizmadan atıldıktan sonra stabil olarak atık içinde kalmasıdır. Ayrıca, hayvan dışkısının kullanımdan önce arazide depolanma işlemi de gerek toprak gerekse yeraltı suyu için kirlilik kaynağı olabilmektedir  </a:t>
            </a:r>
          </a:p>
          <a:p>
            <a:pPr>
              <a:lnSpc>
                <a:spcPct val="150000"/>
              </a:lnSpc>
            </a:pPr>
            <a:endParaRPr lang="en-US" dirty="0"/>
          </a:p>
        </p:txBody>
      </p:sp>
      <p:pic>
        <p:nvPicPr>
          <p:cNvPr id="10242" name="Picture 2" descr="fertiliz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501008"/>
            <a:ext cx="3810000"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836712"/>
            <a:ext cx="8280920" cy="4206344"/>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Yine, gübre depoları da tarımsal faaliyetlerden kaynaklı kirlenmelerin sebeplerinden biridir. Gübre depoları göl ve benzeri su kaynaklarına, akarsulara ve yeraltı sularına karşı potansiyel kirliliği en aza indirecek şekilde konumlandırılmalıdır. Gübre depoları, işletme içerisinde ve çevresinde bulunan kuyu ve benzeri yerlerden en az 30 m, süt sağım ünitelerinden en az 15 m uzaklıkta yapılmalıdır (Karaman, 2006). Gübre depolama tesislerinin kapasitesi doğrudan tahliye veya yüzeysel akıntı ve toprağa karışma yoluyla su kirlenmesini önleyecek şekilde olmalıdır. Taban suyu seviyesinin yüksek olduğu bölgelerde yeraltı suyunun kirlenmesini önlemek amacıyla toprak üstü depoları tercih edilmelidir (Mutlu, 1999). </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908720"/>
            <a:ext cx="8064896" cy="882357"/>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Genel hatları ile tarımsal faaliyetin içme suyu havzalarında yol açtığı çevre sorunları başlıklar halinde şunlardır (Ataseven, 2006): </a:t>
            </a:r>
            <a:endParaRPr lang="tr-TR" dirty="0">
              <a:latin typeface="Book Antiqua" panose="02040602050305030304" pitchFamily="18" charset="0"/>
            </a:endParaRPr>
          </a:p>
        </p:txBody>
      </p:sp>
      <p:sp>
        <p:nvSpPr>
          <p:cNvPr id="3" name="Metin kutusu 2"/>
          <p:cNvSpPr txBox="1"/>
          <p:nvPr/>
        </p:nvSpPr>
        <p:spPr>
          <a:xfrm>
            <a:off x="611560" y="2204864"/>
            <a:ext cx="7776864" cy="3416320"/>
          </a:xfrm>
          <a:prstGeom prst="rect">
            <a:avLst/>
          </a:prstGeom>
          <a:noFill/>
        </p:spPr>
        <p:txBody>
          <a:bodyPr wrap="square" rtlCol="0">
            <a:spAutoFit/>
          </a:bodyPr>
          <a:lstStyle/>
          <a:p>
            <a:pPr>
              <a:lnSpc>
                <a:spcPct val="150000"/>
              </a:lnSpc>
            </a:pPr>
            <a:r>
              <a:rPr lang="tr-TR" b="1" u="sng" dirty="0" smtClean="0">
                <a:latin typeface="Book Antiqua" panose="02040602050305030304" pitchFamily="18" charset="0"/>
              </a:rPr>
              <a:t>Pestisitlerin Yarattığı Sorunlar:</a:t>
            </a:r>
            <a:r>
              <a:rPr lang="tr-TR" dirty="0" smtClean="0">
                <a:latin typeface="Book Antiqua" panose="02040602050305030304" pitchFamily="18" charset="0"/>
              </a:rPr>
              <a:t> Pestisitlerin su kaynaklarının kirlenmesinde çok önemli bir rolü vardır. Ot ilaçları (herbisitler) ve solucanlar (</a:t>
            </a:r>
            <a:r>
              <a:rPr lang="tr-TR" dirty="0" err="1" smtClean="0">
                <a:latin typeface="Book Antiqua" panose="02040602050305030304" pitchFamily="18" charset="0"/>
              </a:rPr>
              <a:t>nematisitler</a:t>
            </a:r>
            <a:r>
              <a:rPr lang="tr-TR" dirty="0" smtClean="0">
                <a:latin typeface="Book Antiqua" panose="02040602050305030304" pitchFamily="18" charset="0"/>
              </a:rPr>
              <a:t>) direk toprağa uygulandıkları için yeraltı su kaynaklarını kirleten en önemli pestisitler olarak kabul edilmektedir (Ali ve </a:t>
            </a:r>
            <a:r>
              <a:rPr lang="tr-TR" dirty="0" err="1" smtClean="0">
                <a:latin typeface="Book Antiqua" panose="02040602050305030304" pitchFamily="18" charset="0"/>
              </a:rPr>
              <a:t>Jain</a:t>
            </a:r>
            <a:r>
              <a:rPr lang="tr-TR" dirty="0" smtClean="0">
                <a:latin typeface="Book Antiqua" panose="02040602050305030304" pitchFamily="18" charset="0"/>
              </a:rPr>
              <a:t>, 1998). Birçok pestisit sağlık ve çevre açısından potansiyel olarak zararlı olsa da önemli olan pestisitleri iki grupta toplamak mümkündür. Bunlardan birincisi hidrokarbonlar ve ikincisi de </a:t>
            </a:r>
            <a:r>
              <a:rPr lang="tr-TR" dirty="0" err="1" smtClean="0">
                <a:latin typeface="Book Antiqua" panose="02040602050305030304" pitchFamily="18" charset="0"/>
              </a:rPr>
              <a:t>organofosfatlardır</a:t>
            </a:r>
            <a:r>
              <a:rPr lang="tr-TR" dirty="0" smtClean="0">
                <a:latin typeface="Book Antiqua" panose="02040602050305030304" pitchFamily="18" charset="0"/>
              </a:rPr>
              <a:t> (</a:t>
            </a:r>
            <a:r>
              <a:rPr lang="tr-TR" dirty="0" err="1" smtClean="0">
                <a:latin typeface="Book Antiqua" panose="02040602050305030304" pitchFamily="18" charset="0"/>
              </a:rPr>
              <a:t>Espigares</a:t>
            </a:r>
            <a:r>
              <a:rPr lang="tr-TR" dirty="0" smtClean="0">
                <a:latin typeface="Book Antiqua" panose="02040602050305030304" pitchFamily="18" charset="0"/>
              </a:rPr>
              <a:t> ve Ark., 1997). </a:t>
            </a:r>
            <a:endParaRPr lang="tr-TR" dirty="0">
              <a:latin typeface="Book Antiqua" panose="02040602050305030304" pitchFamily="18" charset="0"/>
            </a:endParaRPr>
          </a:p>
        </p:txBody>
      </p:sp>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764704"/>
            <a:ext cx="8136904" cy="4662815"/>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Pestisit uygulama işlemindeki kullanılan pestisit miktarı, zamanlaması ve uygulama yöntemi pestisit kirlenmesi sorununun oluşmasında oldukça önemlidir. Ne kadar çok pestisit kullanılırsa yeraltı sularının kirlenme ihtimali de o kadar çok olmaktadır. Yağış miktarı ve sulama ve bundan </a:t>
            </a:r>
            <a:r>
              <a:rPr lang="tr-TR" dirty="0">
                <a:latin typeface="Book Antiqua" panose="02040602050305030304" pitchFamily="18" charset="0"/>
              </a:rPr>
              <a:t>dolayı oluşan yeraltı akıntıları pestisitlerin hareketlerinde önemli rol oynamaktadır (Close, 1993). Yeraltı ve yüzey sularında pestisit kaynaklı kirlenmelerin önüne geçilebilmesi için alınabilecek önlemlerin başında pestisitlerin sadece gerekli olduğu durumlarda kullanılması, kullanım talimatlarına göre zamanında ve gereken oranda kullanılması, pestisitlerin sadece hedef bölge için kullanılması, pestisit uygulamasından sonra sulamadan kaçınılması ve Entegre Mücadele Yöntemleri vardır (</a:t>
            </a:r>
            <a:r>
              <a:rPr lang="tr-TR" dirty="0" err="1">
                <a:latin typeface="Book Antiqua" panose="02040602050305030304" pitchFamily="18" charset="0"/>
              </a:rPr>
              <a:t>Tanji</a:t>
            </a:r>
            <a:r>
              <a:rPr lang="tr-TR" dirty="0">
                <a:latin typeface="Book Antiqua" panose="02040602050305030304" pitchFamily="18" charset="0"/>
              </a:rPr>
              <a:t>, 1991). </a:t>
            </a: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764704"/>
            <a:ext cx="8208912" cy="3416320"/>
          </a:xfrm>
          <a:prstGeom prst="rect">
            <a:avLst/>
          </a:prstGeom>
          <a:noFill/>
        </p:spPr>
        <p:txBody>
          <a:bodyPr wrap="square" rtlCol="0">
            <a:spAutoFit/>
          </a:bodyPr>
          <a:lstStyle/>
          <a:p>
            <a:pPr>
              <a:lnSpc>
                <a:spcPct val="150000"/>
              </a:lnSpc>
            </a:pPr>
            <a:r>
              <a:rPr lang="tr-TR" b="1" u="sng" dirty="0" smtClean="0">
                <a:latin typeface="Book Antiqua" panose="02040602050305030304" pitchFamily="18" charset="0"/>
              </a:rPr>
              <a:t>Nitrat ve </a:t>
            </a:r>
            <a:r>
              <a:rPr lang="tr-TR" b="1" u="sng" dirty="0" err="1" smtClean="0">
                <a:latin typeface="Book Antiqua" panose="02040602050305030304" pitchFamily="18" charset="0"/>
              </a:rPr>
              <a:t>Fosfatlı</a:t>
            </a:r>
            <a:r>
              <a:rPr lang="tr-TR" b="1" u="sng" dirty="0" smtClean="0">
                <a:latin typeface="Book Antiqua" panose="02040602050305030304" pitchFamily="18" charset="0"/>
              </a:rPr>
              <a:t> Gübrelerin Kullanımından Kaynaklanan Sorunlar:</a:t>
            </a:r>
            <a:r>
              <a:rPr lang="tr-TR" dirty="0" smtClean="0">
                <a:latin typeface="Book Antiqua" panose="02040602050305030304" pitchFamily="18" charset="0"/>
              </a:rPr>
              <a:t> 1960’lı yıllardan sonraki dönemde tarımsal faaliyetlerde kullanılan inorganik gübrelerden kaynaklı sulardaki nitrat kirlenmeleri azot içeren gübrelerin yoğun olarak kullanılması neticesinde artmıştır (</a:t>
            </a:r>
            <a:r>
              <a:rPr lang="tr-TR" dirty="0" err="1" smtClean="0">
                <a:latin typeface="Book Antiqua" panose="02040602050305030304" pitchFamily="18" charset="0"/>
              </a:rPr>
              <a:t>McIsaac</a:t>
            </a:r>
            <a:r>
              <a:rPr lang="tr-TR" dirty="0" smtClean="0">
                <a:latin typeface="Book Antiqua" panose="02040602050305030304" pitchFamily="18" charset="0"/>
              </a:rPr>
              <a:t>, 2003 ve </a:t>
            </a:r>
            <a:r>
              <a:rPr lang="tr-TR" dirty="0" err="1" smtClean="0">
                <a:latin typeface="Book Antiqua" panose="02040602050305030304" pitchFamily="18" charset="0"/>
              </a:rPr>
              <a:t>Liu</a:t>
            </a:r>
            <a:r>
              <a:rPr lang="tr-TR" dirty="0" smtClean="0">
                <a:latin typeface="Book Antiqua" panose="02040602050305030304" pitchFamily="18" charset="0"/>
              </a:rPr>
              <a:t> ve Ark., 2005). Tarımsal faaliyetler genel olarak su kaynaklarının kirlenmesinde önde gelen faktörlerden birisi olarak kabul edilmektedir. Tarımsal faaliyetlerle ilgili olan kirlenmeler arasında da nitrat kirlenmeleri giderek önem kazanmaktadır (</a:t>
            </a:r>
            <a:r>
              <a:rPr lang="tr-TR" dirty="0" err="1" smtClean="0">
                <a:latin typeface="Book Antiqua" panose="02040602050305030304" pitchFamily="18" charset="0"/>
              </a:rPr>
              <a:t>Liu</a:t>
            </a:r>
            <a:r>
              <a:rPr lang="tr-TR" dirty="0" smtClean="0">
                <a:latin typeface="Book Antiqua" panose="02040602050305030304" pitchFamily="18" charset="0"/>
              </a:rPr>
              <a:t> ve Ark., 1997). </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1268760"/>
            <a:ext cx="7344816" cy="3831818"/>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Entegre su yönetimi, içerisinde çok sayıda çözüm bekleyen problemi barındırmaktadır. Öncelikle istenilen miktar ve kalitedeki suyun istenilen zaman ve mekânda sağlanması için gerekli altyapının ve teknolojinin oluşturulması, </a:t>
            </a:r>
            <a:r>
              <a:rPr lang="tr-TR" dirty="0" err="1" smtClean="0">
                <a:latin typeface="Book Antiqua" panose="02040602050305030304" pitchFamily="18" charset="0"/>
              </a:rPr>
              <a:t>sektörel</a:t>
            </a:r>
            <a:r>
              <a:rPr lang="tr-TR" dirty="0" smtClean="0">
                <a:latin typeface="Book Antiqua" panose="02040602050305030304" pitchFamily="18" charset="0"/>
              </a:rPr>
              <a:t> bazda tahsisi, kullanım </a:t>
            </a:r>
          </a:p>
          <a:p>
            <a:pPr>
              <a:lnSpc>
                <a:spcPct val="150000"/>
              </a:lnSpc>
            </a:pPr>
            <a:r>
              <a:rPr lang="tr-TR" dirty="0" smtClean="0">
                <a:latin typeface="Book Antiqua" panose="02040602050305030304" pitchFamily="18" charset="0"/>
              </a:rPr>
              <a:t>sonrası iyileştirilmesi, yeniden kullanımı, çevrenin korunması, sosyal adaletin sağlanması, ekonomik kalkınmayı desteklemesi ve uluslararası hukuka uygun olarak işletilmesi bir kısmını oluşturmaktadır.</a:t>
            </a:r>
          </a:p>
          <a:p>
            <a:pPr>
              <a:lnSpc>
                <a:spcPct val="150000"/>
              </a:lnSpc>
            </a:pP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692696"/>
            <a:ext cx="7920880" cy="5452839"/>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Nitrat kaynaklı kirlenmelerin temel olarak dört ana kaynağı vardır. Birincisi, tarımsal faaliyetlerde kullanılan azot kaynaklı gübreler, ikincisi çorak alanlarda doğal olarak meydana gelen azot bağlanması, üçüncüsü topraktaki organik maddenin nitratın olmadığında bozulması ve dördüncüsü de insan ve hayvan atıkları neticesinde oluşan bozulmalardır (Smith ve Ark., 1999). </a:t>
            </a:r>
          </a:p>
          <a:p>
            <a:pPr>
              <a:lnSpc>
                <a:spcPct val="150000"/>
              </a:lnSpc>
            </a:pPr>
            <a:endParaRPr lang="tr-TR" dirty="0">
              <a:latin typeface="Book Antiqua" panose="02040602050305030304" pitchFamily="18" charset="0"/>
            </a:endParaRPr>
          </a:p>
          <a:p>
            <a:pPr>
              <a:lnSpc>
                <a:spcPct val="150000"/>
              </a:lnSpc>
            </a:pPr>
            <a:r>
              <a:rPr lang="tr-TR" dirty="0">
                <a:latin typeface="Book Antiqua" panose="02040602050305030304" pitchFamily="18" charset="0"/>
              </a:rPr>
              <a:t>Geniş alanlara yayılabilen kirleticiler arasında nitrat, çevrenin kirletilmesinde önemli bir gösterge olarak kabul edilmektedir (</a:t>
            </a:r>
            <a:r>
              <a:rPr lang="tr-TR" dirty="0" err="1">
                <a:latin typeface="Book Antiqua" panose="02040602050305030304" pitchFamily="18" charset="0"/>
              </a:rPr>
              <a:t>Tesoriero</a:t>
            </a:r>
            <a:r>
              <a:rPr lang="tr-TR" dirty="0">
                <a:latin typeface="Book Antiqua" panose="02040602050305030304" pitchFamily="18" charset="0"/>
              </a:rPr>
              <a:t> ve </a:t>
            </a:r>
            <a:r>
              <a:rPr lang="tr-TR" dirty="0" err="1">
                <a:latin typeface="Book Antiqua" panose="02040602050305030304" pitchFamily="18" charset="0"/>
              </a:rPr>
              <a:t>Voss</a:t>
            </a:r>
            <a:r>
              <a:rPr lang="tr-TR" dirty="0">
                <a:latin typeface="Book Antiqua" panose="02040602050305030304" pitchFamily="18" charset="0"/>
              </a:rPr>
              <a:t>, 1997 ve </a:t>
            </a:r>
            <a:r>
              <a:rPr lang="tr-TR" dirty="0" err="1">
                <a:latin typeface="Book Antiqua" panose="02040602050305030304" pitchFamily="18" charset="0"/>
              </a:rPr>
              <a:t>Fytianos</a:t>
            </a:r>
            <a:r>
              <a:rPr lang="tr-TR" dirty="0">
                <a:latin typeface="Book Antiqua" panose="02040602050305030304" pitchFamily="18" charset="0"/>
              </a:rPr>
              <a:t> ve </a:t>
            </a:r>
            <a:r>
              <a:rPr lang="tr-TR" dirty="0" err="1">
                <a:latin typeface="Book Antiqua" panose="02040602050305030304" pitchFamily="18" charset="0"/>
              </a:rPr>
              <a:t>Christophoridis</a:t>
            </a:r>
            <a:r>
              <a:rPr lang="tr-TR" dirty="0">
                <a:latin typeface="Book Antiqua" panose="02040602050305030304" pitchFamily="18" charset="0"/>
              </a:rPr>
              <a:t>, 2004). Bu konuda yapılan birçok çalışma, tarımsal faaliyetler ve nitrat kirlenmeleri arasında yüksek bir bağlantı ve ilişki olduğunu göstermektedir (</a:t>
            </a:r>
            <a:r>
              <a:rPr lang="tr-TR" dirty="0" err="1">
                <a:latin typeface="Book Antiqua" panose="02040602050305030304" pitchFamily="18" charset="0"/>
              </a:rPr>
              <a:t>Almasri</a:t>
            </a:r>
            <a:r>
              <a:rPr lang="tr-TR" dirty="0">
                <a:latin typeface="Book Antiqua" panose="02040602050305030304" pitchFamily="18" charset="0"/>
              </a:rPr>
              <a:t>, 2007 ve </a:t>
            </a:r>
            <a:r>
              <a:rPr lang="tr-TR" dirty="0" err="1">
                <a:latin typeface="Book Antiqua" panose="02040602050305030304" pitchFamily="18" charset="0"/>
              </a:rPr>
              <a:t>Liu</a:t>
            </a:r>
            <a:r>
              <a:rPr lang="tr-TR" dirty="0">
                <a:latin typeface="Book Antiqua" panose="02040602050305030304" pitchFamily="18" charset="0"/>
              </a:rPr>
              <a:t> ve Ark., 2005). </a:t>
            </a: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692696"/>
            <a:ext cx="8064896" cy="2959849"/>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Yeraltı sularındaki kirlenmede ise ilk olarak nitrat kirlenmeleri gelmektedir. Toprağın ve yüzeydeki suların kirlenmesinin yanında yeraltı sularının nitrattan dolayı kirlenmesi de ciddi çevresel bir kirlenmeye yol açmaktadır (</a:t>
            </a:r>
            <a:r>
              <a:rPr lang="tr-TR" dirty="0" err="1" smtClean="0">
                <a:latin typeface="Book Antiqua" panose="02040602050305030304" pitchFamily="18" charset="0"/>
              </a:rPr>
              <a:t>Yadav</a:t>
            </a:r>
            <a:r>
              <a:rPr lang="tr-TR" dirty="0" smtClean="0">
                <a:latin typeface="Book Antiqua" panose="02040602050305030304" pitchFamily="18" charset="0"/>
              </a:rPr>
              <a:t> ve Ark., 1997). Tarımsal faaliyetlerden kaynaklanan en büyük kirlenme de birçok yüzey ve yeraltı sularında sık sık görülen, </a:t>
            </a:r>
            <a:r>
              <a:rPr lang="tr-TR" dirty="0" err="1" smtClean="0">
                <a:latin typeface="Book Antiqua" panose="02040602050305030304" pitchFamily="18" charset="0"/>
              </a:rPr>
              <a:t>çözünebilirlik</a:t>
            </a:r>
            <a:r>
              <a:rPr lang="tr-TR" dirty="0" smtClean="0">
                <a:latin typeface="Book Antiqua" panose="02040602050305030304" pitchFamily="18" charset="0"/>
              </a:rPr>
              <a:t> özelliğinden dolayı kolayca yer değiştirebilen ve kalıcı özellikte olan nitrat kirlenmeleridir (</a:t>
            </a:r>
            <a:r>
              <a:rPr lang="tr-TR" dirty="0" err="1" smtClean="0">
                <a:latin typeface="Book Antiqua" panose="02040602050305030304" pitchFamily="18" charset="0"/>
              </a:rPr>
              <a:t>Böhlke</a:t>
            </a:r>
            <a:r>
              <a:rPr lang="tr-TR" dirty="0" smtClean="0">
                <a:latin typeface="Book Antiqua" panose="02040602050305030304" pitchFamily="18" charset="0"/>
              </a:rPr>
              <a:t>, 2002). </a:t>
            </a:r>
            <a:endParaRPr lang="tr-TR" dirty="0">
              <a:latin typeface="Book Antiqua" panose="02040602050305030304" pitchFamily="18" charset="0"/>
            </a:endParaRPr>
          </a:p>
        </p:txBody>
      </p:sp>
      <p:pic>
        <p:nvPicPr>
          <p:cNvPr id="11266" name="Picture 2" descr="nitrate pollu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9040"/>
            <a:ext cx="319087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980728"/>
            <a:ext cx="8136904" cy="3375348"/>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Yeraltı sularına sızan nitratın miktarı öncelikle nitratlı gübrenin uygulama zamanına ve miktarına, azotun tipine (hayvansal atıklardan kaynaklı nitrat ya da kimyasal gübrelerden kaynaklı nitrat), toprak tipine, yeraltı derinliğine ve iklime (</a:t>
            </a:r>
            <a:r>
              <a:rPr lang="tr-TR" dirty="0" err="1" smtClean="0">
                <a:latin typeface="Book Antiqua" panose="02040602050305030304" pitchFamily="18" charset="0"/>
              </a:rPr>
              <a:t>Groeneveld</a:t>
            </a:r>
            <a:r>
              <a:rPr lang="tr-TR" dirty="0" smtClean="0">
                <a:latin typeface="Book Antiqua" panose="02040602050305030304" pitchFamily="18" charset="0"/>
              </a:rPr>
              <a:t> ve Ark., 2001), fazla miktarda yağan yağmura, toprağın kumlu olmasına ve toprağın düşük organik maddeye sahip olmasına (Stone ve Ark., 1998) bağlıdır. Ne yazık ki, azot bakımından zengin olan gübrelerin bitkinin ihtiyacından fazla kullanılması durumunda azot yeraltı sularına genellikle nitrat formunda karışabilmektedir (</a:t>
            </a:r>
            <a:r>
              <a:rPr lang="tr-TR" dirty="0" err="1" smtClean="0">
                <a:latin typeface="Book Antiqua" panose="02040602050305030304" pitchFamily="18" charset="0"/>
              </a:rPr>
              <a:t>Almasri</a:t>
            </a:r>
            <a:r>
              <a:rPr lang="tr-TR" dirty="0" smtClean="0">
                <a:latin typeface="Book Antiqua" panose="02040602050305030304" pitchFamily="18" charset="0"/>
              </a:rPr>
              <a:t> ve </a:t>
            </a:r>
            <a:r>
              <a:rPr lang="tr-TR" dirty="0" err="1" smtClean="0">
                <a:latin typeface="Book Antiqua" panose="02040602050305030304" pitchFamily="18" charset="0"/>
              </a:rPr>
              <a:t>Kaluarachchi</a:t>
            </a:r>
            <a:r>
              <a:rPr lang="tr-TR" dirty="0" smtClean="0">
                <a:latin typeface="Book Antiqua" panose="02040602050305030304" pitchFamily="18" charset="0"/>
              </a:rPr>
              <a:t>, 2007). </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836712"/>
            <a:ext cx="7848872" cy="2128853"/>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Tarımsal faaliyetlerden kaynaklanabilecek kirlenmelerden bir tanesi de fosfat içeren kimyasal gübrelerin kullanılması ile ortaya çıkabilmektedir. Yeraltı sularında fosfattan kaynaklanan kirlenmeler geçmişte yapılan birçok çalışmada ortaya konulmuştur ve bu fosfat kirlenmelerinin kaynağı olarak kimyasal gübre uygulamaları gösterilmiştir (</a:t>
            </a:r>
            <a:r>
              <a:rPr lang="tr-TR" dirty="0" err="1" smtClean="0">
                <a:latin typeface="Book Antiqua" panose="02040602050305030304" pitchFamily="18" charset="0"/>
              </a:rPr>
              <a:t>Rao</a:t>
            </a:r>
            <a:r>
              <a:rPr lang="tr-TR" dirty="0" smtClean="0">
                <a:latin typeface="Book Antiqua" panose="02040602050305030304" pitchFamily="18" charset="0"/>
              </a:rPr>
              <a:t> ve </a:t>
            </a:r>
            <a:r>
              <a:rPr lang="tr-TR" dirty="0" err="1" smtClean="0">
                <a:latin typeface="Book Antiqua" panose="02040602050305030304" pitchFamily="18" charset="0"/>
              </a:rPr>
              <a:t>Prasad</a:t>
            </a:r>
            <a:r>
              <a:rPr lang="tr-TR" dirty="0" smtClean="0">
                <a:latin typeface="Book Antiqua" panose="02040602050305030304" pitchFamily="18" charset="0"/>
              </a:rPr>
              <a:t>, 1997). </a:t>
            </a:r>
            <a:endParaRPr lang="tr-TR" dirty="0">
              <a:latin typeface="Book Antiqua" panose="02040602050305030304" pitchFamily="18" charset="0"/>
            </a:endParaRPr>
          </a:p>
        </p:txBody>
      </p:sp>
      <p:pic>
        <p:nvPicPr>
          <p:cNvPr id="12290" name="Picture 2" descr="phosphate pollu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356992"/>
            <a:ext cx="4160653" cy="270077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759276"/>
            <a:ext cx="8352928" cy="5940088"/>
          </a:xfrm>
          <a:prstGeom prst="rect">
            <a:avLst/>
          </a:prstGeom>
          <a:noFill/>
        </p:spPr>
        <p:txBody>
          <a:bodyPr wrap="square" rtlCol="0">
            <a:spAutoFit/>
          </a:bodyPr>
          <a:lstStyle/>
          <a:p>
            <a:pPr marL="285750" indent="-285750">
              <a:buFont typeface="Arial" panose="020B0604020202020204" pitchFamily="34" charset="0"/>
              <a:buChar char="•"/>
            </a:pPr>
            <a:endParaRPr lang="tr-TR" sz="1600" dirty="0" smtClean="0">
              <a:latin typeface="Book Antiqua" panose="02040602050305030304" pitchFamily="18" charset="0"/>
            </a:endParaRPr>
          </a:p>
          <a:p>
            <a:pPr marL="285750" indent="-285750">
              <a:buFont typeface="Arial" panose="020B0604020202020204" pitchFamily="34" charset="0"/>
              <a:buChar char="•"/>
            </a:pPr>
            <a:r>
              <a:rPr lang="en-US" sz="1400" dirty="0" err="1" smtClean="0">
                <a:latin typeface="Book Antiqua" panose="02040602050305030304" pitchFamily="18" charset="0"/>
              </a:rPr>
              <a:t>Türk</a:t>
            </a:r>
            <a:r>
              <a:rPr lang="en-US" sz="1400" dirty="0" smtClean="0">
                <a:latin typeface="Book Antiqua" panose="02040602050305030304" pitchFamily="18" charset="0"/>
              </a:rPr>
              <a:t> </a:t>
            </a:r>
            <a:r>
              <a:rPr lang="en-US" sz="1400" dirty="0">
                <a:latin typeface="Book Antiqua" panose="02040602050305030304" pitchFamily="18" charset="0"/>
              </a:rPr>
              <a:t>Gıda </a:t>
            </a:r>
            <a:r>
              <a:rPr lang="en-US" sz="1400" dirty="0" err="1">
                <a:latin typeface="Book Antiqua" panose="02040602050305030304" pitchFamily="18" charset="0"/>
              </a:rPr>
              <a:t>Kodeksi</a:t>
            </a:r>
            <a:r>
              <a:rPr lang="en-US" sz="1400" dirty="0">
                <a:latin typeface="Book Antiqua" panose="02040602050305030304" pitchFamily="18" charset="0"/>
              </a:rPr>
              <a:t> (2011) </a:t>
            </a:r>
            <a:r>
              <a:rPr lang="en-US" sz="1400" dirty="0" err="1">
                <a:latin typeface="Book Antiqua" panose="02040602050305030304" pitchFamily="18" charset="0"/>
              </a:rPr>
              <a:t>Bulaşanlar</a:t>
            </a:r>
            <a:r>
              <a:rPr lang="en-US" sz="1400" dirty="0">
                <a:latin typeface="Book Antiqua" panose="02040602050305030304" pitchFamily="18" charset="0"/>
              </a:rPr>
              <a:t> </a:t>
            </a:r>
            <a:r>
              <a:rPr lang="en-US" sz="1400" dirty="0" err="1">
                <a:latin typeface="Book Antiqua" panose="02040602050305030304" pitchFamily="18" charset="0"/>
              </a:rPr>
              <a:t>yönetmeliği</a:t>
            </a:r>
            <a:r>
              <a:rPr lang="en-US" sz="1400" dirty="0">
                <a:latin typeface="Book Antiqua" panose="02040602050305030304" pitchFamily="18" charset="0"/>
              </a:rPr>
              <a:t>. </a:t>
            </a:r>
            <a:r>
              <a:rPr lang="en-US" sz="1400" dirty="0" err="1">
                <a:latin typeface="Book Antiqua" panose="02040602050305030304" pitchFamily="18" charset="0"/>
              </a:rPr>
              <a:t>Resmi</a:t>
            </a:r>
            <a:r>
              <a:rPr lang="en-US" sz="1400" dirty="0">
                <a:latin typeface="Book Antiqua" panose="02040602050305030304" pitchFamily="18" charset="0"/>
              </a:rPr>
              <a:t> </a:t>
            </a:r>
            <a:r>
              <a:rPr lang="en-US" sz="1400" dirty="0" err="1">
                <a:latin typeface="Book Antiqua" panose="02040602050305030304" pitchFamily="18" charset="0"/>
              </a:rPr>
              <a:t>Gazete</a:t>
            </a:r>
            <a:r>
              <a:rPr lang="en-US" sz="1400" dirty="0">
                <a:latin typeface="Book Antiqua" panose="02040602050305030304" pitchFamily="18" charset="0"/>
              </a:rPr>
              <a:t>: 29.12.2011, Sayı:28157. </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Stockholm Convention, 2001. Stockholm convention on persistent organic pollutants. Full text for download in English http://www.pops.int/ documents/</a:t>
            </a:r>
            <a:r>
              <a:rPr lang="en-US" sz="1400" dirty="0" err="1">
                <a:latin typeface="Book Antiqua" panose="02040602050305030304" pitchFamily="18" charset="0"/>
              </a:rPr>
              <a:t>convtext</a:t>
            </a:r>
            <a:r>
              <a:rPr lang="en-US" sz="1400" dirty="0">
                <a:latin typeface="Book Antiqua" panose="02040602050305030304" pitchFamily="18" charset="0"/>
              </a:rPr>
              <a:t>/convtext_en.pdf; other language versions at &lt;http://www.pops.int</a:t>
            </a:r>
            <a:r>
              <a:rPr lang="en-US" sz="1400" dirty="0" smtClean="0">
                <a:latin typeface="Book Antiqua" panose="02040602050305030304" pitchFamily="18" charset="0"/>
              </a:rPr>
              <a:t>&gt;.</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Nasir, F.A., </a:t>
            </a:r>
            <a:r>
              <a:rPr lang="en-US" sz="1400" dirty="0" err="1">
                <a:latin typeface="Book Antiqua" panose="02040602050305030304" pitchFamily="18" charset="0"/>
              </a:rPr>
              <a:t>Batarseh</a:t>
            </a:r>
            <a:r>
              <a:rPr lang="en-US" sz="1400" dirty="0">
                <a:latin typeface="Book Antiqua" panose="02040602050305030304" pitchFamily="18" charset="0"/>
              </a:rPr>
              <a:t>, M.I (2008) Agricultural reuse of reclaimed water and uptake of organic compounds: Pilot study at </a:t>
            </a:r>
            <a:r>
              <a:rPr lang="en-US" sz="1400" dirty="0" err="1">
                <a:latin typeface="Book Antiqua" panose="02040602050305030304" pitchFamily="18" charset="0"/>
              </a:rPr>
              <a:t>Mutah</a:t>
            </a:r>
            <a:r>
              <a:rPr lang="en-US" sz="1400" dirty="0">
                <a:latin typeface="Book Antiqua" panose="02040602050305030304" pitchFamily="18" charset="0"/>
              </a:rPr>
              <a:t> University wastewater treatment plant, Jordan, Chemosphere, 72,  1203–1214. </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Chen, Y., Wang, C., Wang, Z. (2005) Residues and Source Identification of Persistent Organic Pollutants in Farmland Soils Irrigated by Effluents from Biological Treatment Plants, Environment International, 31, 778 – 783. </a:t>
            </a:r>
            <a:endParaRPr lang="tr-TR" sz="1400" dirty="0" smtClean="0">
              <a:latin typeface="Book Antiqua" panose="02040602050305030304" pitchFamily="18" charset="0"/>
            </a:endParaRPr>
          </a:p>
          <a:p>
            <a:pPr marL="285750" indent="-285750">
              <a:buFont typeface="Arial" panose="020B0604020202020204" pitchFamily="34" charset="0"/>
              <a:buChar char="•"/>
            </a:pPr>
            <a:r>
              <a:rPr lang="tr-TR" sz="1400" dirty="0" err="1" smtClean="0">
                <a:latin typeface="Book Antiqua" panose="02040602050305030304" pitchFamily="18" charset="0"/>
              </a:rPr>
              <a:t>Lertpaitoonpan</a:t>
            </a:r>
            <a:r>
              <a:rPr lang="tr-TR" sz="1400" dirty="0">
                <a:latin typeface="Book Antiqua" panose="02040602050305030304" pitchFamily="18" charset="0"/>
              </a:rPr>
              <a:t>, W., </a:t>
            </a:r>
            <a:r>
              <a:rPr lang="tr-TR" sz="1400" dirty="0" err="1">
                <a:latin typeface="Book Antiqua" panose="02040602050305030304" pitchFamily="18" charset="0"/>
              </a:rPr>
              <a:t>Ong</a:t>
            </a:r>
            <a:r>
              <a:rPr lang="tr-TR" sz="1400" dirty="0">
                <a:latin typeface="Book Antiqua" panose="02040602050305030304" pitchFamily="18" charset="0"/>
              </a:rPr>
              <a:t>, S.K. ve </a:t>
            </a:r>
            <a:r>
              <a:rPr lang="tr-TR" sz="1400" dirty="0" err="1">
                <a:latin typeface="Book Antiqua" panose="02040602050305030304" pitchFamily="18" charset="0"/>
              </a:rPr>
              <a:t>Moorman</a:t>
            </a:r>
            <a:r>
              <a:rPr lang="tr-TR" sz="1400" dirty="0">
                <a:latin typeface="Book Antiqua" panose="02040602050305030304" pitchFamily="18" charset="0"/>
              </a:rPr>
              <a:t>, T.B. (2009). </a:t>
            </a:r>
            <a:r>
              <a:rPr lang="tr-TR" sz="1400" dirty="0" err="1">
                <a:latin typeface="Book Antiqua" panose="02040602050305030304" pitchFamily="18" charset="0"/>
              </a:rPr>
              <a:t>Effect</a:t>
            </a:r>
            <a:r>
              <a:rPr lang="tr-TR" sz="1400" dirty="0">
                <a:latin typeface="Book Antiqua" panose="02040602050305030304" pitchFamily="18" charset="0"/>
              </a:rPr>
              <a:t> of </a:t>
            </a:r>
            <a:r>
              <a:rPr lang="tr-TR" sz="1400" dirty="0" err="1">
                <a:latin typeface="Book Antiqua" panose="02040602050305030304" pitchFamily="18" charset="0"/>
              </a:rPr>
              <a:t>organic</a:t>
            </a:r>
            <a:r>
              <a:rPr lang="tr-TR" sz="1400" dirty="0">
                <a:latin typeface="Book Antiqua" panose="02040602050305030304" pitchFamily="18" charset="0"/>
              </a:rPr>
              <a:t> </a:t>
            </a:r>
            <a:r>
              <a:rPr lang="tr-TR" sz="1400" dirty="0" err="1">
                <a:latin typeface="Book Antiqua" panose="02040602050305030304" pitchFamily="18" charset="0"/>
              </a:rPr>
              <a:t>carbon</a:t>
            </a:r>
            <a:r>
              <a:rPr lang="tr-TR" sz="1400" dirty="0">
                <a:latin typeface="Book Antiqua" panose="02040602050305030304" pitchFamily="18" charset="0"/>
              </a:rPr>
              <a:t> </a:t>
            </a:r>
            <a:r>
              <a:rPr lang="tr-TR" sz="1400" dirty="0" err="1">
                <a:latin typeface="Book Antiqua" panose="02040602050305030304" pitchFamily="18" charset="0"/>
              </a:rPr>
              <a:t>and</a:t>
            </a:r>
            <a:r>
              <a:rPr lang="tr-TR" sz="1400" dirty="0">
                <a:latin typeface="Book Antiqua" panose="02040602050305030304" pitchFamily="18" charset="0"/>
              </a:rPr>
              <a:t> </a:t>
            </a:r>
            <a:r>
              <a:rPr lang="tr-TR" sz="1400" dirty="0" err="1">
                <a:latin typeface="Book Antiqua" panose="02040602050305030304" pitchFamily="18" charset="0"/>
              </a:rPr>
              <a:t>pH</a:t>
            </a:r>
            <a:r>
              <a:rPr lang="tr-TR" sz="1400" dirty="0">
                <a:latin typeface="Book Antiqua" panose="02040602050305030304" pitchFamily="18" charset="0"/>
              </a:rPr>
              <a:t> on </a:t>
            </a:r>
            <a:r>
              <a:rPr lang="tr-TR" sz="1400" dirty="0" err="1">
                <a:latin typeface="Book Antiqua" panose="02040602050305030304" pitchFamily="18" charset="0"/>
              </a:rPr>
              <a:t>soil</a:t>
            </a:r>
            <a:r>
              <a:rPr lang="tr-TR" sz="1400" dirty="0">
                <a:latin typeface="Book Antiqua" panose="02040602050305030304" pitchFamily="18" charset="0"/>
              </a:rPr>
              <a:t> </a:t>
            </a:r>
            <a:r>
              <a:rPr lang="tr-TR" sz="1400" dirty="0" err="1">
                <a:latin typeface="Book Antiqua" panose="02040602050305030304" pitchFamily="18" charset="0"/>
              </a:rPr>
              <a:t>sorption</a:t>
            </a:r>
            <a:r>
              <a:rPr lang="tr-TR" sz="1400" dirty="0">
                <a:latin typeface="Book Antiqua" panose="02040602050305030304" pitchFamily="18" charset="0"/>
              </a:rPr>
              <a:t> of </a:t>
            </a:r>
            <a:r>
              <a:rPr lang="tr-TR" sz="1400" dirty="0" err="1">
                <a:latin typeface="Book Antiqua" panose="02040602050305030304" pitchFamily="18" charset="0"/>
              </a:rPr>
              <a:t>sulfamethazine</a:t>
            </a:r>
            <a:r>
              <a:rPr lang="tr-TR" sz="1400" dirty="0">
                <a:latin typeface="Book Antiqua" panose="02040602050305030304" pitchFamily="18" charset="0"/>
              </a:rPr>
              <a:t>. </a:t>
            </a:r>
            <a:r>
              <a:rPr lang="tr-TR" sz="1400" dirty="0" err="1">
                <a:latin typeface="Book Antiqua" panose="02040602050305030304" pitchFamily="18" charset="0"/>
              </a:rPr>
              <a:t>Chemosphere</a:t>
            </a:r>
            <a:r>
              <a:rPr lang="tr-TR" sz="1400" dirty="0">
                <a:latin typeface="Book Antiqua" panose="02040602050305030304" pitchFamily="18" charset="0"/>
              </a:rPr>
              <a:t>, 76, 558–64. </a:t>
            </a:r>
          </a:p>
          <a:p>
            <a:pPr marL="285750" indent="-285750">
              <a:buFont typeface="Arial" panose="020B0604020202020204" pitchFamily="34" charset="0"/>
              <a:buChar char="•"/>
            </a:pPr>
            <a:r>
              <a:rPr lang="tr-TR" sz="1400" dirty="0" smtClean="0">
                <a:latin typeface="Book Antiqua" panose="02040602050305030304" pitchFamily="18" charset="0"/>
              </a:rPr>
              <a:t>Kim</a:t>
            </a:r>
            <a:r>
              <a:rPr lang="tr-TR" sz="1400" dirty="0">
                <a:latin typeface="Book Antiqua" panose="02040602050305030304" pitchFamily="18" charset="0"/>
              </a:rPr>
              <a:t>, S.C., </a:t>
            </a:r>
            <a:r>
              <a:rPr lang="tr-TR" sz="1400" dirty="0" err="1">
                <a:latin typeface="Book Antiqua" panose="02040602050305030304" pitchFamily="18" charset="0"/>
              </a:rPr>
              <a:t>Davis</a:t>
            </a:r>
            <a:r>
              <a:rPr lang="tr-TR" sz="1400" dirty="0">
                <a:latin typeface="Book Antiqua" panose="02040602050305030304" pitchFamily="18" charset="0"/>
              </a:rPr>
              <a:t>, J.G., Truman, C.C., </a:t>
            </a:r>
            <a:r>
              <a:rPr lang="tr-TR" sz="1400" dirty="0" err="1">
                <a:latin typeface="Book Antiqua" panose="02040602050305030304" pitchFamily="18" charset="0"/>
              </a:rPr>
              <a:t>Ascough</a:t>
            </a:r>
            <a:r>
              <a:rPr lang="tr-TR" sz="1400" dirty="0">
                <a:latin typeface="Book Antiqua" panose="02040602050305030304" pitchFamily="18" charset="0"/>
              </a:rPr>
              <a:t>, J.C. ve </a:t>
            </a:r>
            <a:r>
              <a:rPr lang="tr-TR" sz="1400" dirty="0" err="1">
                <a:latin typeface="Book Antiqua" panose="02040602050305030304" pitchFamily="18" charset="0"/>
              </a:rPr>
              <a:t>Carlson</a:t>
            </a:r>
            <a:r>
              <a:rPr lang="tr-TR" sz="1400" dirty="0">
                <a:latin typeface="Book Antiqua" panose="02040602050305030304" pitchFamily="18" charset="0"/>
              </a:rPr>
              <a:t>, K. (2010). </a:t>
            </a:r>
            <a:r>
              <a:rPr lang="tr-TR" sz="1400" dirty="0" err="1">
                <a:latin typeface="Book Antiqua" panose="02040602050305030304" pitchFamily="18" charset="0"/>
              </a:rPr>
              <a:t>Simulated</a:t>
            </a:r>
            <a:r>
              <a:rPr lang="tr-TR" sz="1400" dirty="0">
                <a:latin typeface="Book Antiqua" panose="02040602050305030304" pitchFamily="18" charset="0"/>
              </a:rPr>
              <a:t> </a:t>
            </a:r>
            <a:r>
              <a:rPr lang="tr-TR" sz="1400" dirty="0" err="1">
                <a:latin typeface="Book Antiqua" panose="02040602050305030304" pitchFamily="18" charset="0"/>
              </a:rPr>
              <a:t>rainfall</a:t>
            </a:r>
            <a:r>
              <a:rPr lang="tr-TR" sz="1400" dirty="0">
                <a:latin typeface="Book Antiqua" panose="02040602050305030304" pitchFamily="18" charset="0"/>
              </a:rPr>
              <a:t> </a:t>
            </a:r>
            <a:r>
              <a:rPr lang="tr-TR" sz="1400" dirty="0" err="1">
                <a:latin typeface="Book Antiqua" panose="02040602050305030304" pitchFamily="18" charset="0"/>
              </a:rPr>
              <a:t>study</a:t>
            </a:r>
            <a:r>
              <a:rPr lang="tr-TR" sz="1400" dirty="0">
                <a:latin typeface="Book Antiqua" panose="02040602050305030304" pitchFamily="18" charset="0"/>
              </a:rPr>
              <a:t> </a:t>
            </a:r>
            <a:r>
              <a:rPr lang="tr-TR" sz="1400" dirty="0" err="1">
                <a:latin typeface="Book Antiqua" panose="02040602050305030304" pitchFamily="18" charset="0"/>
              </a:rPr>
              <a:t>for</a:t>
            </a:r>
            <a:r>
              <a:rPr lang="tr-TR" sz="1400" dirty="0">
                <a:latin typeface="Book Antiqua" panose="02040602050305030304" pitchFamily="18" charset="0"/>
              </a:rPr>
              <a:t> transport of </a:t>
            </a:r>
            <a:r>
              <a:rPr lang="tr-TR" sz="1400" dirty="0" err="1">
                <a:latin typeface="Book Antiqua" panose="02040602050305030304" pitchFamily="18" charset="0"/>
              </a:rPr>
              <a:t>veterinary</a:t>
            </a:r>
            <a:r>
              <a:rPr lang="tr-TR" sz="1400" dirty="0">
                <a:latin typeface="Book Antiqua" panose="02040602050305030304" pitchFamily="18" charset="0"/>
              </a:rPr>
              <a:t> </a:t>
            </a:r>
            <a:r>
              <a:rPr lang="tr-TR" sz="1400" dirty="0" err="1">
                <a:latin typeface="Book Antiqua" panose="02040602050305030304" pitchFamily="18" charset="0"/>
              </a:rPr>
              <a:t>antibiotics</a:t>
            </a:r>
            <a:r>
              <a:rPr lang="tr-TR" sz="1400" dirty="0">
                <a:latin typeface="Book Antiqua" panose="02040602050305030304" pitchFamily="18" charset="0"/>
              </a:rPr>
              <a:t> – </a:t>
            </a:r>
            <a:r>
              <a:rPr lang="tr-TR" sz="1400" dirty="0" err="1">
                <a:latin typeface="Book Antiqua" panose="02040602050305030304" pitchFamily="18" charset="0"/>
              </a:rPr>
              <a:t>Mass</a:t>
            </a:r>
            <a:r>
              <a:rPr lang="tr-TR" sz="1400" dirty="0">
                <a:latin typeface="Book Antiqua" panose="02040602050305030304" pitchFamily="18" charset="0"/>
              </a:rPr>
              <a:t> </a:t>
            </a:r>
            <a:r>
              <a:rPr lang="tr-TR" sz="1400" dirty="0" err="1">
                <a:latin typeface="Book Antiqua" panose="02040602050305030304" pitchFamily="18" charset="0"/>
              </a:rPr>
              <a:t>balance</a:t>
            </a:r>
            <a:r>
              <a:rPr lang="tr-TR" sz="1400" dirty="0">
                <a:latin typeface="Book Antiqua" panose="02040602050305030304" pitchFamily="18" charset="0"/>
              </a:rPr>
              <a:t> </a:t>
            </a:r>
            <a:r>
              <a:rPr lang="tr-TR" sz="1400" dirty="0" err="1">
                <a:latin typeface="Book Antiqua" panose="02040602050305030304" pitchFamily="18" charset="0"/>
              </a:rPr>
              <a:t>analysis</a:t>
            </a:r>
            <a:r>
              <a:rPr lang="tr-TR" sz="1400" dirty="0">
                <a:latin typeface="Book Antiqua" panose="02040602050305030304" pitchFamily="18" charset="0"/>
              </a:rPr>
              <a:t>. J. </a:t>
            </a:r>
            <a:r>
              <a:rPr lang="tr-TR" sz="1400" dirty="0" err="1">
                <a:latin typeface="Book Antiqua" panose="02040602050305030304" pitchFamily="18" charset="0"/>
              </a:rPr>
              <a:t>Hazard</a:t>
            </a:r>
            <a:r>
              <a:rPr lang="tr-TR" sz="1400" dirty="0">
                <a:latin typeface="Book Antiqua" panose="02040602050305030304" pitchFamily="18" charset="0"/>
              </a:rPr>
              <a:t>. Mater., 175, 836–43. </a:t>
            </a:r>
            <a:endParaRPr lang="tr-TR" sz="1400" dirty="0" smtClean="0">
              <a:latin typeface="Book Antiqua" panose="02040602050305030304" pitchFamily="18" charset="0"/>
            </a:endParaRPr>
          </a:p>
          <a:p>
            <a:pPr marL="285750" indent="-285750">
              <a:buFont typeface="Arial" panose="020B0604020202020204" pitchFamily="34" charset="0"/>
              <a:buChar char="•"/>
            </a:pPr>
            <a:r>
              <a:rPr lang="tr-TR" sz="1400" dirty="0">
                <a:latin typeface="Book Antiqua" panose="02040602050305030304" pitchFamily="18" charset="0"/>
              </a:rPr>
              <a:t>Mutlu, A. 1999. Adana İli Çevresindeki Hayvancılık Tesislerinde Ortaya Çıkan Atıkların Yarattığı Çevre Kirliliği Üzerinde Bir Araştırma. Yüksek Lisans Tezi Çukurova Üniversitesi, Fen Bilimleri Enstitüsü</a:t>
            </a:r>
            <a:r>
              <a:rPr lang="tr-TR" sz="1400" dirty="0" smtClean="0">
                <a:latin typeface="Book Antiqua" panose="02040602050305030304" pitchFamily="18" charset="0"/>
              </a:rPr>
              <a:t>.</a:t>
            </a:r>
          </a:p>
          <a:p>
            <a:pPr marL="285750" indent="-285750">
              <a:buFont typeface="Arial" panose="020B0604020202020204" pitchFamily="34" charset="0"/>
              <a:buChar char="•"/>
            </a:pPr>
            <a:r>
              <a:rPr lang="tr-TR" sz="1400" dirty="0">
                <a:latin typeface="Book Antiqua" panose="02040602050305030304" pitchFamily="18" charset="0"/>
              </a:rPr>
              <a:t>Karaman, S. 2006. Hayvansal üretimden kaynaklanan çevre sorunları ve çözüm olanakları. Kahramanmaraş Sütçü İmam Üniversitesi Fen ve Mühendislik  Dergisi. 9: 133-139</a:t>
            </a:r>
            <a:r>
              <a:rPr lang="tr-TR" sz="1400" dirty="0" smtClean="0">
                <a:latin typeface="Book Antiqua" panose="02040602050305030304" pitchFamily="18" charset="0"/>
              </a:rPr>
              <a:t>.</a:t>
            </a:r>
          </a:p>
          <a:p>
            <a:pPr marL="285750" indent="-285750">
              <a:buFont typeface="Arial" panose="020B0604020202020204" pitchFamily="34" charset="0"/>
              <a:buChar char="•"/>
            </a:pPr>
            <a:r>
              <a:rPr lang="tr-TR" sz="1400" dirty="0">
                <a:latin typeface="Book Antiqua" panose="02040602050305030304" pitchFamily="18" charset="0"/>
              </a:rPr>
              <a:t>Ataseven, Y. 2006. Çevrenin korunmasında organik tarımın rolü. AB Çevre Politikası ve GAP’ta Çevresel Sorunlar Paneli, Diyarbakır Ticaret ve Sanayi Odası, Diyarbakır. </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Close, M. E. 1993. Assessment of pesticide contamination of groundwater in New Zealand. New Zealand Journal of Marine and Freshwater Research. 27: 257-266. </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err="1">
                <a:latin typeface="Book Antiqua" panose="02040602050305030304" pitchFamily="18" charset="0"/>
              </a:rPr>
              <a:t>Tanji</a:t>
            </a:r>
            <a:r>
              <a:rPr lang="en-US" sz="1400" dirty="0">
                <a:latin typeface="Book Antiqua" panose="02040602050305030304" pitchFamily="18" charset="0"/>
              </a:rPr>
              <a:t>, K. K. 1991. Pollution prevention in natural resources management with a focus on nitrates and pesticides in agricultural production systems. In: Proc., Global Pollution Prevention-US EPA. p: 271-288. </a:t>
            </a:r>
            <a:endParaRPr lang="en-US" sz="1600" dirty="0"/>
          </a:p>
        </p:txBody>
      </p:sp>
      <p:sp>
        <p:nvSpPr>
          <p:cNvPr id="3" name="Metin kutusu 2"/>
          <p:cNvSpPr txBox="1"/>
          <p:nvPr/>
        </p:nvSpPr>
        <p:spPr>
          <a:xfrm>
            <a:off x="755576" y="527581"/>
            <a:ext cx="4248472" cy="369332"/>
          </a:xfrm>
          <a:prstGeom prst="rect">
            <a:avLst/>
          </a:prstGeom>
          <a:noFill/>
        </p:spPr>
        <p:txBody>
          <a:bodyPr wrap="square" rtlCol="0">
            <a:spAutoFit/>
          </a:bodyPr>
          <a:lstStyle/>
          <a:p>
            <a:r>
              <a:rPr lang="tr-TR" b="1" dirty="0" smtClean="0">
                <a:latin typeface="Book Antiqua" panose="02040602050305030304" pitchFamily="18" charset="0"/>
              </a:rPr>
              <a:t>KAYNAKLAR</a:t>
            </a:r>
            <a:endParaRPr lang="en-US" b="1" dirty="0">
              <a:latin typeface="Book Antiqua" panose="02040602050305030304" pitchFamily="18" charset="0"/>
            </a:endParaRPr>
          </a:p>
        </p:txBody>
      </p:sp>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692696"/>
            <a:ext cx="8208912" cy="5693866"/>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latin typeface="Book Antiqua" panose="02040602050305030304" pitchFamily="18" charset="0"/>
              </a:rPr>
              <a:t>McIsaac</a:t>
            </a:r>
            <a:r>
              <a:rPr lang="en-US" sz="1400" dirty="0">
                <a:latin typeface="Book Antiqua" panose="02040602050305030304" pitchFamily="18" charset="0"/>
              </a:rPr>
              <a:t>, G. F. 2003. Surface water pollution by nitrogen fertilizers. In: Stewart, B. A. and T. Howell (</a:t>
            </a:r>
            <a:r>
              <a:rPr lang="en-US" sz="1400" dirty="0" err="1">
                <a:latin typeface="Book Antiqua" panose="02040602050305030304" pitchFamily="18" charset="0"/>
              </a:rPr>
              <a:t>Eds</a:t>
            </a:r>
            <a:r>
              <a:rPr lang="en-US" sz="1400" dirty="0">
                <a:latin typeface="Book Antiqua" panose="02040602050305030304" pitchFamily="18" charset="0"/>
              </a:rPr>
              <a:t>), Encyclopedia of Water Science, NY. p. 950-955</a:t>
            </a:r>
            <a:r>
              <a:rPr lang="en-US" sz="1400" dirty="0" smtClean="0">
                <a:latin typeface="Book Antiqua" panose="02040602050305030304" pitchFamily="18" charset="0"/>
              </a:rPr>
              <a:t>.</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Liu, G. D., Wu, W. L. and Zhang, J. 2005. Regional differentiation of non-point source pollution of agriculture-derived nitrate nitrogen in groundwater in Northern China. Agriculture, </a:t>
            </a:r>
            <a:r>
              <a:rPr lang="en-US" sz="1400" dirty="0" err="1">
                <a:latin typeface="Book Antiqua" panose="02040602050305030304" pitchFamily="18" charset="0"/>
              </a:rPr>
              <a:t>Ecosystems&amp;Environment</a:t>
            </a:r>
            <a:r>
              <a:rPr lang="en-US" sz="1400" dirty="0">
                <a:latin typeface="Book Antiqua" panose="02040602050305030304" pitchFamily="18" charset="0"/>
              </a:rPr>
              <a:t>. 107: 211-220.  </a:t>
            </a:r>
            <a:endParaRPr lang="tr-TR" sz="1400" dirty="0" smtClean="0">
              <a:latin typeface="Book Antiqua" panose="02040602050305030304" pitchFamily="18" charset="0"/>
            </a:endParaRPr>
          </a:p>
          <a:p>
            <a:pPr marL="285750" indent="-285750">
              <a:buFont typeface="Arial" panose="020B0604020202020204" pitchFamily="34" charset="0"/>
              <a:buChar char="•"/>
            </a:pPr>
            <a:r>
              <a:rPr lang="tr-TR" sz="1400" dirty="0">
                <a:latin typeface="Book Antiqua" panose="02040602050305030304" pitchFamily="18" charset="0"/>
              </a:rPr>
              <a:t>Smith, G. D., </a:t>
            </a:r>
            <a:r>
              <a:rPr lang="tr-TR" sz="1400" dirty="0" err="1">
                <a:latin typeface="Book Antiqua" panose="02040602050305030304" pitchFamily="18" charset="0"/>
              </a:rPr>
              <a:t>Wetselaar</a:t>
            </a:r>
            <a:r>
              <a:rPr lang="tr-TR" sz="1400" dirty="0">
                <a:latin typeface="Book Antiqua" panose="02040602050305030304" pitchFamily="18" charset="0"/>
              </a:rPr>
              <a:t>, R., </a:t>
            </a:r>
            <a:r>
              <a:rPr lang="tr-TR" sz="1400" dirty="0" err="1">
                <a:latin typeface="Book Antiqua" panose="02040602050305030304" pitchFamily="18" charset="0"/>
              </a:rPr>
              <a:t>Fox</a:t>
            </a:r>
            <a:r>
              <a:rPr lang="tr-TR" sz="1400" dirty="0">
                <a:latin typeface="Book Antiqua" panose="02040602050305030304" pitchFamily="18" charset="0"/>
              </a:rPr>
              <a:t>, J. J., Robert, H. M., </a:t>
            </a:r>
            <a:r>
              <a:rPr lang="tr-TR" sz="1400" dirty="0" err="1">
                <a:latin typeface="Book Antiqua" panose="02040602050305030304" pitchFamily="18" charset="0"/>
              </a:rPr>
              <a:t>Moeljohardjo</a:t>
            </a:r>
            <a:r>
              <a:rPr lang="tr-TR" sz="1400" dirty="0">
                <a:latin typeface="Book Antiqua" panose="02040602050305030304" pitchFamily="18" charset="0"/>
              </a:rPr>
              <a:t>, D., </a:t>
            </a:r>
            <a:r>
              <a:rPr lang="tr-TR" sz="1400" dirty="0" err="1">
                <a:latin typeface="Book Antiqua" panose="02040602050305030304" pitchFamily="18" charset="0"/>
              </a:rPr>
              <a:t>Sarwono</a:t>
            </a:r>
            <a:r>
              <a:rPr lang="tr-TR" sz="1400" dirty="0">
                <a:latin typeface="Book Antiqua" panose="02040602050305030304" pitchFamily="18" charset="0"/>
              </a:rPr>
              <a:t>, J., </a:t>
            </a:r>
            <a:r>
              <a:rPr lang="tr-TR" sz="1400" dirty="0" err="1">
                <a:latin typeface="Book Antiqua" panose="02040602050305030304" pitchFamily="18" charset="0"/>
              </a:rPr>
              <a:t>Wironto</a:t>
            </a:r>
            <a:r>
              <a:rPr lang="tr-TR" sz="1400" dirty="0">
                <a:latin typeface="Book Antiqua" panose="02040602050305030304" pitchFamily="18" charset="0"/>
              </a:rPr>
              <a:t>, </a:t>
            </a:r>
            <a:r>
              <a:rPr lang="tr-TR" sz="1400" dirty="0" err="1">
                <a:latin typeface="Book Antiqua" panose="02040602050305030304" pitchFamily="18" charset="0"/>
              </a:rPr>
              <a:t>Asj’ari</a:t>
            </a:r>
            <a:r>
              <a:rPr lang="tr-TR" sz="1400" dirty="0">
                <a:latin typeface="Book Antiqua" panose="02040602050305030304" pitchFamily="18" charset="0"/>
              </a:rPr>
              <a:t>, </a:t>
            </a:r>
            <a:r>
              <a:rPr lang="tr-TR" sz="1400" dirty="0" err="1">
                <a:latin typeface="Book Antiqua" panose="02040602050305030304" pitchFamily="18" charset="0"/>
              </a:rPr>
              <a:t>Tjojudo</a:t>
            </a:r>
            <a:r>
              <a:rPr lang="tr-TR" sz="1400" dirty="0">
                <a:latin typeface="Book Antiqua" panose="02040602050305030304" pitchFamily="18" charset="0"/>
              </a:rPr>
              <a:t>, S. , </a:t>
            </a:r>
            <a:r>
              <a:rPr lang="tr-TR" sz="1400" dirty="0" err="1">
                <a:latin typeface="Book Antiqua" panose="02040602050305030304" pitchFamily="18" charset="0"/>
              </a:rPr>
              <a:t>Basuki</a:t>
            </a:r>
            <a:r>
              <a:rPr lang="tr-TR" sz="1400" dirty="0">
                <a:latin typeface="Book Antiqua" panose="02040602050305030304" pitchFamily="18" charset="0"/>
              </a:rPr>
              <a:t>. 1999. </a:t>
            </a:r>
            <a:r>
              <a:rPr lang="tr-TR" sz="1400" dirty="0" err="1">
                <a:latin typeface="Book Antiqua" panose="02040602050305030304" pitchFamily="18" charset="0"/>
              </a:rPr>
              <a:t>The</a:t>
            </a:r>
            <a:r>
              <a:rPr lang="tr-TR" sz="1400" dirty="0">
                <a:latin typeface="Book Antiqua" panose="02040602050305030304" pitchFamily="18" charset="0"/>
              </a:rPr>
              <a:t> </a:t>
            </a:r>
            <a:r>
              <a:rPr lang="tr-TR" sz="1400" dirty="0" err="1">
                <a:latin typeface="Book Antiqua" panose="02040602050305030304" pitchFamily="18" charset="0"/>
              </a:rPr>
              <a:t>Origin</a:t>
            </a:r>
            <a:r>
              <a:rPr lang="tr-TR" sz="1400" dirty="0">
                <a:latin typeface="Book Antiqua" panose="02040602050305030304" pitchFamily="18" charset="0"/>
              </a:rPr>
              <a:t> </a:t>
            </a:r>
            <a:r>
              <a:rPr lang="tr-TR" sz="1400" dirty="0" err="1">
                <a:latin typeface="Book Antiqua" panose="02040602050305030304" pitchFamily="18" charset="0"/>
              </a:rPr>
              <a:t>and</a:t>
            </a:r>
            <a:r>
              <a:rPr lang="tr-TR" sz="1400" dirty="0">
                <a:latin typeface="Book Antiqua" panose="02040602050305030304" pitchFamily="18" charset="0"/>
              </a:rPr>
              <a:t> </a:t>
            </a:r>
            <a:r>
              <a:rPr lang="tr-TR" sz="1400" dirty="0" err="1">
                <a:latin typeface="Book Antiqua" panose="02040602050305030304" pitchFamily="18" charset="0"/>
              </a:rPr>
              <a:t>distribution</a:t>
            </a:r>
            <a:r>
              <a:rPr lang="tr-TR" sz="1400" dirty="0">
                <a:latin typeface="Book Antiqua" panose="02040602050305030304" pitchFamily="18" charset="0"/>
              </a:rPr>
              <a:t> of </a:t>
            </a:r>
            <a:r>
              <a:rPr lang="tr-TR" sz="1400" dirty="0" err="1">
                <a:latin typeface="Book Antiqua" panose="02040602050305030304" pitchFamily="18" charset="0"/>
              </a:rPr>
              <a:t>nitrate</a:t>
            </a:r>
            <a:r>
              <a:rPr lang="tr-TR" sz="1400" dirty="0">
                <a:latin typeface="Book Antiqua" panose="02040602050305030304" pitchFamily="18" charset="0"/>
              </a:rPr>
              <a:t> in </a:t>
            </a:r>
            <a:r>
              <a:rPr lang="tr-TR" sz="1400" dirty="0" err="1">
                <a:latin typeface="Book Antiqua" panose="02040602050305030304" pitchFamily="18" charset="0"/>
              </a:rPr>
              <a:t>groundwater</a:t>
            </a:r>
            <a:r>
              <a:rPr lang="tr-TR" sz="1400" dirty="0">
                <a:latin typeface="Book Antiqua" panose="02040602050305030304" pitchFamily="18" charset="0"/>
              </a:rPr>
              <a:t> </a:t>
            </a:r>
            <a:r>
              <a:rPr lang="tr-TR" sz="1400" dirty="0" err="1">
                <a:latin typeface="Book Antiqua" panose="02040602050305030304" pitchFamily="18" charset="0"/>
              </a:rPr>
              <a:t>from</a:t>
            </a:r>
            <a:r>
              <a:rPr lang="tr-TR" sz="1400" dirty="0">
                <a:latin typeface="Book Antiqua" panose="02040602050305030304" pitchFamily="18" charset="0"/>
              </a:rPr>
              <a:t> </a:t>
            </a:r>
            <a:r>
              <a:rPr lang="tr-TR" sz="1400" dirty="0" err="1">
                <a:latin typeface="Book Antiqua" panose="02040602050305030304" pitchFamily="18" charset="0"/>
              </a:rPr>
              <a:t>village</a:t>
            </a:r>
            <a:r>
              <a:rPr lang="tr-TR" sz="1400" dirty="0">
                <a:latin typeface="Book Antiqua" panose="02040602050305030304" pitchFamily="18" charset="0"/>
              </a:rPr>
              <a:t> </a:t>
            </a:r>
            <a:r>
              <a:rPr lang="tr-TR" sz="1400" dirty="0" err="1">
                <a:latin typeface="Book Antiqua" panose="02040602050305030304" pitchFamily="18" charset="0"/>
              </a:rPr>
              <a:t>wells</a:t>
            </a:r>
            <a:r>
              <a:rPr lang="tr-TR" sz="1400" dirty="0">
                <a:latin typeface="Book Antiqua" panose="02040602050305030304" pitchFamily="18" charset="0"/>
              </a:rPr>
              <a:t> in </a:t>
            </a:r>
            <a:r>
              <a:rPr lang="tr-TR" sz="1400" dirty="0" err="1">
                <a:latin typeface="Book Antiqua" panose="02040602050305030304" pitchFamily="18" charset="0"/>
              </a:rPr>
              <a:t>Kotagede</a:t>
            </a:r>
            <a:r>
              <a:rPr lang="tr-TR" sz="1400" dirty="0">
                <a:latin typeface="Book Antiqua" panose="02040602050305030304" pitchFamily="18" charset="0"/>
              </a:rPr>
              <a:t>, </a:t>
            </a:r>
            <a:r>
              <a:rPr lang="tr-TR" sz="1400" dirty="0" err="1">
                <a:latin typeface="Book Antiqua" panose="02040602050305030304" pitchFamily="18" charset="0"/>
              </a:rPr>
              <a:t>Yogyakarta</a:t>
            </a:r>
            <a:r>
              <a:rPr lang="tr-TR" sz="1400" dirty="0">
                <a:latin typeface="Book Antiqua" panose="02040602050305030304" pitchFamily="18" charset="0"/>
              </a:rPr>
              <a:t>, </a:t>
            </a:r>
            <a:r>
              <a:rPr lang="tr-TR" sz="1400" dirty="0" err="1">
                <a:latin typeface="Book Antiqua" panose="02040602050305030304" pitchFamily="18" charset="0"/>
              </a:rPr>
              <a:t>Indonesia</a:t>
            </a:r>
            <a:r>
              <a:rPr lang="tr-TR" sz="1400" dirty="0">
                <a:latin typeface="Book Antiqua" panose="02040602050305030304" pitchFamily="18" charset="0"/>
              </a:rPr>
              <a:t>. </a:t>
            </a:r>
            <a:r>
              <a:rPr lang="tr-TR" sz="1400" dirty="0" err="1">
                <a:latin typeface="Book Antiqua" panose="02040602050305030304" pitchFamily="18" charset="0"/>
              </a:rPr>
              <a:t>Hydrogeology</a:t>
            </a:r>
            <a:r>
              <a:rPr lang="tr-TR" sz="1400" dirty="0">
                <a:latin typeface="Book Antiqua" panose="02040602050305030304" pitchFamily="18" charset="0"/>
              </a:rPr>
              <a:t> </a:t>
            </a:r>
            <a:r>
              <a:rPr lang="tr-TR" sz="1400" dirty="0" err="1">
                <a:latin typeface="Book Antiqua" panose="02040602050305030304" pitchFamily="18" charset="0"/>
              </a:rPr>
              <a:t>Journal</a:t>
            </a:r>
            <a:r>
              <a:rPr lang="tr-TR" sz="1400" dirty="0">
                <a:latin typeface="Book Antiqua" panose="02040602050305030304" pitchFamily="18" charset="0"/>
              </a:rPr>
              <a:t>. 7: 576-589. </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err="1">
                <a:latin typeface="Book Antiqua" panose="02040602050305030304" pitchFamily="18" charset="0"/>
              </a:rPr>
              <a:t>Tesoriero</a:t>
            </a:r>
            <a:r>
              <a:rPr lang="en-US" sz="1400" dirty="0">
                <a:latin typeface="Book Antiqua" panose="02040602050305030304" pitchFamily="18" charset="0"/>
              </a:rPr>
              <a:t>, A. J. and Voss, F. D. 1997. Predicting the probability of elevated nitrate concentrations in the Puget Sound Basin: Implications for aquifer susceptibility and vulnerability. Ground Water. 35: 1029-1039</a:t>
            </a:r>
            <a:r>
              <a:rPr lang="en-US" sz="1400" dirty="0" smtClean="0">
                <a:latin typeface="Book Antiqua" panose="02040602050305030304" pitchFamily="18" charset="0"/>
              </a:rPr>
              <a:t>.</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err="1">
                <a:latin typeface="Book Antiqua" panose="02040602050305030304" pitchFamily="18" charset="0"/>
              </a:rPr>
              <a:t>Fytianos</a:t>
            </a:r>
            <a:r>
              <a:rPr lang="en-US" sz="1400" dirty="0">
                <a:latin typeface="Book Antiqua" panose="02040602050305030304" pitchFamily="18" charset="0"/>
              </a:rPr>
              <a:t>, K. and </a:t>
            </a:r>
            <a:r>
              <a:rPr lang="en-US" sz="1400" dirty="0" err="1">
                <a:latin typeface="Book Antiqua" panose="02040602050305030304" pitchFamily="18" charset="0"/>
              </a:rPr>
              <a:t>Christophoridis</a:t>
            </a:r>
            <a:r>
              <a:rPr lang="en-US" sz="1400" dirty="0">
                <a:latin typeface="Book Antiqua" panose="02040602050305030304" pitchFamily="18" charset="0"/>
              </a:rPr>
              <a:t>, C. 2004. Nitrate, arsenic and chloride pollution of drinking water in Northern Greece. Elaboration by applying GIS. Environmental Monitoring and Assessment, 93: 55–67</a:t>
            </a:r>
            <a:r>
              <a:rPr lang="en-US" sz="1400" dirty="0" smtClean="0">
                <a:latin typeface="Book Antiqua" panose="02040602050305030304" pitchFamily="18" charset="0"/>
              </a:rPr>
              <a:t>.</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Yadav, S. N., Peterson, W. and Easter, K. W. 1997. Economic and environmental evaluation of alternative pollution-reducing nitrogen management practices in Central Illinois. Environmental and Resource Economics. 9: 323– 340. </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err="1">
                <a:latin typeface="Book Antiqua" panose="02040602050305030304" pitchFamily="18" charset="0"/>
              </a:rPr>
              <a:t>Böhlke</a:t>
            </a:r>
            <a:r>
              <a:rPr lang="en-US" sz="1400" dirty="0">
                <a:latin typeface="Book Antiqua" panose="02040602050305030304" pitchFamily="18" charset="0"/>
              </a:rPr>
              <a:t>, J. K. 2002. Groundwater recharge and agricultural contamination. Hydrogeology Journal. 10:153–179. </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err="1">
                <a:latin typeface="Book Antiqua" panose="02040602050305030304" pitchFamily="18" charset="0"/>
              </a:rPr>
              <a:t>Groeneveld</a:t>
            </a:r>
            <a:r>
              <a:rPr lang="en-US" sz="1400" dirty="0">
                <a:latin typeface="Book Antiqua" panose="02040602050305030304" pitchFamily="18" charset="0"/>
              </a:rPr>
              <a:t>, R., </a:t>
            </a:r>
            <a:r>
              <a:rPr lang="en-US" sz="1400" dirty="0" err="1">
                <a:latin typeface="Book Antiqua" panose="02040602050305030304" pitchFamily="18" charset="0"/>
              </a:rPr>
              <a:t>Bouwman</a:t>
            </a:r>
            <a:r>
              <a:rPr lang="en-US" sz="1400" dirty="0">
                <a:latin typeface="Book Antiqua" panose="02040602050305030304" pitchFamily="18" charset="0"/>
              </a:rPr>
              <a:t>, L., </a:t>
            </a:r>
            <a:r>
              <a:rPr lang="en-US" sz="1400" dirty="0" err="1">
                <a:latin typeface="Book Antiqua" panose="02040602050305030304" pitchFamily="18" charset="0"/>
              </a:rPr>
              <a:t>Kruitwagen</a:t>
            </a:r>
            <a:r>
              <a:rPr lang="en-US" sz="1400" dirty="0">
                <a:latin typeface="Book Antiqua" panose="02040602050305030304" pitchFamily="18" charset="0"/>
              </a:rPr>
              <a:t>, S. and </a:t>
            </a:r>
            <a:r>
              <a:rPr lang="en-US" sz="1400" dirty="0" err="1">
                <a:latin typeface="Book Antiqua" panose="02040602050305030304" pitchFamily="18" charset="0"/>
              </a:rPr>
              <a:t>Ierland</a:t>
            </a:r>
            <a:r>
              <a:rPr lang="en-US" sz="1400" dirty="0">
                <a:latin typeface="Book Antiqua" panose="02040602050305030304" pitchFamily="18" charset="0"/>
              </a:rPr>
              <a:t>, E. 2001. Land cover changes as a result of environmental restrictions on nitrate leaching in dairy farming. Environmental Modeling and Assessment. 6: 101-109</a:t>
            </a:r>
            <a:r>
              <a:rPr lang="en-US" sz="1400" dirty="0" smtClean="0">
                <a:latin typeface="Book Antiqua" panose="02040602050305030304" pitchFamily="18" charset="0"/>
              </a:rPr>
              <a:t>.</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err="1">
                <a:latin typeface="Book Antiqua" panose="02040602050305030304" pitchFamily="18" charset="0"/>
              </a:rPr>
              <a:t>Almasri</a:t>
            </a:r>
            <a:r>
              <a:rPr lang="en-US" sz="1400" dirty="0">
                <a:latin typeface="Book Antiqua" panose="02040602050305030304" pitchFamily="18" charset="0"/>
              </a:rPr>
              <a:t>, M. N. 2007. Nitrate contamination of groundwater: a conceptual management framework. Environmental Impact Assessment Review. 27, Issue 3: p: 220-242. </a:t>
            </a:r>
            <a:endParaRPr lang="tr-TR" sz="1400" dirty="0" smtClean="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Rao, N. S. and Prasad, P. R. 1997. Phosphate pollution in the groundwater of lower </a:t>
            </a:r>
            <a:r>
              <a:rPr lang="en-US" sz="1400" dirty="0" err="1">
                <a:latin typeface="Book Antiqua" panose="02040602050305030304" pitchFamily="18" charset="0"/>
              </a:rPr>
              <a:t>Vamsadhara</a:t>
            </a:r>
            <a:r>
              <a:rPr lang="en-US" sz="1400" dirty="0">
                <a:latin typeface="Book Antiqua" panose="02040602050305030304" pitchFamily="18" charset="0"/>
              </a:rPr>
              <a:t> River Basin, India. Environmental Geology. 31: (1/2) </a:t>
            </a: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124744"/>
            <a:ext cx="8280920" cy="2544351"/>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Dünyada yeraltı ve yerüstü olmak üzere toplam kullanılabilir suyun sektörler bazındaki dağılımı yıldan yıla ve gelişmişlik düzeyine göre değişiklik göstermektedir. Suyun temel kullanıcısı olan evsel (içme kullanma), endüstriyel ve tarımsal sektörlerin, dünya genelindeki su kullanım miktarlarına bakıldığında tarımsal kullanım %69, </a:t>
            </a:r>
            <a:r>
              <a:rPr lang="tr-TR" dirty="0">
                <a:latin typeface="Book Antiqua" panose="02040602050305030304" pitchFamily="18" charset="0"/>
              </a:rPr>
              <a:t>endüstriyel </a:t>
            </a:r>
            <a:r>
              <a:rPr lang="tr-TR" dirty="0" smtClean="0">
                <a:latin typeface="Book Antiqua" panose="02040602050305030304" pitchFamily="18" charset="0"/>
              </a:rPr>
              <a:t>kullanım %19</a:t>
            </a:r>
            <a:r>
              <a:rPr lang="tr-TR" dirty="0">
                <a:latin typeface="Book Antiqua" panose="02040602050305030304" pitchFamily="18" charset="0"/>
              </a:rPr>
              <a:t>, evsel kullanım ise %12 civarındadır. </a:t>
            </a:r>
            <a:endParaRPr lang="tr-TR" dirty="0" smtClean="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196752"/>
            <a:ext cx="7992888" cy="3790846"/>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Suyun tarımsal kullanımında ana hedef; daha az su ile daha fazla üretmek, birim sudan maksimum faydayı elde edebilmek ve böylece kişi başına düşen geliri dolayısıyla milli gelire olan katkıyı üst seviyelere çıkarabilmektir. Bu hedefe yönelik olarak ilk seçenek tarımda kullanılan suyun verimliliğini artırmak, su kaynağını kantitatif ve kalitatif olarak üstün kılabilmektir. Tarımda kullanılan suyun verimliliğini; havzadaki bitki deseninin, sulama programlarının, sulama yönteminin ve su kaynağının seçimi konusundaki kararların doğruluğu direkt etkilemektedir.</a:t>
            </a:r>
          </a:p>
          <a:p>
            <a:pPr>
              <a:lnSpc>
                <a:spcPct val="150000"/>
              </a:lnSpc>
            </a:pP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268760"/>
            <a:ext cx="8280920" cy="2959849"/>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Bugün  dünyada  yaklaşık  300  milyon  hektar  alan  sulanmaktadır.  Sulama  tarımsal  üretimin artmasını, gıda üretimi ve fiyatların dengeli hale gelmesini sağlamıştır. Ancak nüfus ve gelirdeki artış, gıda  üretimi  gereksinimini  karşılayabilmek  için  sulama  suyu  talebini  arttırmıştır.  Sulama  alanındaki gelişmeler  göz  kamaştırıcı  olmasına  rağmen,  dünyanın  birçok  yerinde  yanlış sulama  yönetimi uygulamaları,  yeraltı  suyu seviyelerini  önemli  düzeyde  düşürmüş,  toprakları  tahrip  etmiş ve  su kalitesini azaltmıştır. </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268760"/>
            <a:ext cx="7920880" cy="3790846"/>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Günümüzde de sulamanın önemli bir yere sahip olduğu birçok ülkede, toplam kullanılan suyun % 65-80’inin sulamada kullanıldığı belirtilmektedir. Tarım ve hayvancılık faaliyetleri günümüzde suyu en fazla tüketen faaliyetler arasında bulunmaktadır. Örneğin; “Bugün bir ton şeker üretmek için bin ton, 1000 ton tahıl için 1500 ton, bir ton pirinç için 10 bin ton suya ihtiyaç” olduğu belirtilmektedir. Tarım ve hayvancılık  sektörü  yalnızca  su  tüketiminde  etkin  bir  rol  oynamayıp,  aynı  zamanda  kullanılan  bitki besin maddeleri ve ilaçlar nedeniyle en büyük kirleticilerinden biridir. </a:t>
            </a:r>
            <a:endParaRPr lang="tr-TR" dirty="0">
              <a:latin typeface="Book Antiqua" panose="02040602050305030304" pitchFamily="18" charset="0"/>
            </a:endParaRPr>
          </a:p>
        </p:txBody>
      </p:sp>
      <p:sp>
        <p:nvSpPr>
          <p:cNvPr id="3" name="Metin kutusu 2"/>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15452"/>
            <a:ext cx="7848872" cy="369332"/>
          </a:xfrm>
          <a:prstGeom prst="rect">
            <a:avLst/>
          </a:prstGeom>
          <a:noFill/>
        </p:spPr>
        <p:txBody>
          <a:bodyPr wrap="square" rtlCol="0">
            <a:spAutoFit/>
          </a:bodyPr>
          <a:lstStyle/>
          <a:p>
            <a:r>
              <a:rPr lang="en-US" b="1" dirty="0">
                <a:latin typeface="Book Antiqua" panose="02040602050305030304" pitchFamily="18" charset="0"/>
              </a:rPr>
              <a:t>SÜRDÜRÜLEBİLİR SU KULLANIM STRATEJİLERİ</a:t>
            </a:r>
          </a:p>
        </p:txBody>
      </p:sp>
      <p:sp>
        <p:nvSpPr>
          <p:cNvPr id="3" name="Metin kutusu 2"/>
          <p:cNvSpPr txBox="1"/>
          <p:nvPr/>
        </p:nvSpPr>
        <p:spPr>
          <a:xfrm>
            <a:off x="611560" y="1700808"/>
            <a:ext cx="7992888" cy="3416320"/>
          </a:xfrm>
          <a:prstGeom prst="rect">
            <a:avLst/>
          </a:prstGeom>
          <a:noFill/>
        </p:spPr>
        <p:txBody>
          <a:bodyPr wrap="square" rtlCol="0">
            <a:spAutoFit/>
          </a:bodyPr>
          <a:lstStyle/>
          <a:p>
            <a:pPr>
              <a:lnSpc>
                <a:spcPct val="150000"/>
              </a:lnSpc>
            </a:pPr>
            <a:r>
              <a:rPr lang="tr-TR" dirty="0" smtClean="0">
                <a:latin typeface="Book Antiqua" panose="02040602050305030304" pitchFamily="18" charset="0"/>
              </a:rPr>
              <a:t>Zirai amaçla kullanılan su miktarını azaltmak için  seçilen  yatırım  stratejileri  su  kullanımını,  çevreyi  ve  refah  düzeyini etkileyecektir.  2050’de  yaklaşık  9  milyar  olacak  dünya  nüfusunu  beslemek  için  su  yönetimine  büyük görevler  düşmektedir.  Yatırım  stratejileri  tarımda  verimliliği  sağlamak,  üretimi  arttırmak  ve  uluslararası </a:t>
            </a:r>
          </a:p>
          <a:p>
            <a:pPr>
              <a:lnSpc>
                <a:spcPct val="150000"/>
              </a:lnSpc>
            </a:pPr>
            <a:r>
              <a:rPr lang="tr-TR" dirty="0" smtClean="0">
                <a:latin typeface="Book Antiqua" panose="02040602050305030304" pitchFamily="18" charset="0"/>
              </a:rPr>
              <a:t>ticareti geliştirmek gibi hedefleri içermektedir. 2050’de dünya nüfusunun gıda ihtiyacının karşılayabilmek için kuru tarım, sulama ve ticaret olmak üzere üç farklı senaryo hazırlanmıştır. </a:t>
            </a:r>
            <a:endParaRPr lang="tr-TR" dirty="0">
              <a:latin typeface="Book Antiqua" panose="02040602050305030304" pitchFamily="18" charset="0"/>
            </a:endParaRPr>
          </a:p>
        </p:txBody>
      </p:sp>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908720"/>
            <a:ext cx="7920880" cy="2585323"/>
          </a:xfrm>
          <a:prstGeom prst="rect">
            <a:avLst/>
          </a:prstGeom>
          <a:noFill/>
        </p:spPr>
        <p:txBody>
          <a:bodyPr wrap="square" rtlCol="0">
            <a:spAutoFit/>
          </a:bodyPr>
          <a:lstStyle/>
          <a:p>
            <a:r>
              <a:rPr lang="tr-TR" dirty="0">
                <a:latin typeface="Book Antiqua" panose="02040602050305030304" pitchFamily="18" charset="0"/>
              </a:rPr>
              <a:t>Sulama senaryosunda </a:t>
            </a:r>
            <a:r>
              <a:rPr lang="tr-TR" dirty="0" smtClean="0">
                <a:latin typeface="Book Antiqua" panose="02040602050305030304" pitchFamily="18" charset="0"/>
              </a:rPr>
              <a:t>atıksu  </a:t>
            </a:r>
            <a:r>
              <a:rPr lang="tr-TR" dirty="0">
                <a:latin typeface="Book Antiqua" panose="02040602050305030304" pitchFamily="18" charset="0"/>
              </a:rPr>
              <a:t>ve  yeraltı  suyu  kullanımını  </a:t>
            </a:r>
            <a:r>
              <a:rPr lang="tr-TR" dirty="0" smtClean="0">
                <a:latin typeface="Book Antiqua" panose="02040602050305030304" pitchFamily="18" charset="0"/>
              </a:rPr>
              <a:t>azaltarak,  </a:t>
            </a:r>
            <a:r>
              <a:rPr lang="tr-TR" dirty="0">
                <a:latin typeface="Book Antiqua" panose="02040602050305030304" pitchFamily="18" charset="0"/>
              </a:rPr>
              <a:t>yönetimin  iyileştirilmesiyle  yıllık  kullanılabilir  sulama  </a:t>
            </a:r>
            <a:r>
              <a:rPr lang="tr-TR" dirty="0" smtClean="0">
                <a:latin typeface="Book Antiqua" panose="02040602050305030304" pitchFamily="18" charset="0"/>
              </a:rPr>
              <a:t>suyu potansiyeli  </a:t>
            </a:r>
            <a:r>
              <a:rPr lang="tr-TR" dirty="0">
                <a:latin typeface="Book Antiqua" panose="02040602050305030304" pitchFamily="18" charset="0"/>
              </a:rPr>
              <a:t>ile  çok  amaçlı  kullanımları  entegre  ederek  birim  suyun  değerini  ve  verimliliğini  arttırmak amaçlanmıştır.  Kuru  tarım  senaryosu,  destekleyici  sulamalarla  toprak  nemini  ve  ekili  alanları  artırarak üretimi  artırmayı  hedeflemektedir.  Ticaret  senaryosunda,  ülke  içinde  ve  ülkeler  arasında  ticaretin </a:t>
            </a:r>
            <a:r>
              <a:rPr lang="tr-TR" dirty="0" smtClean="0">
                <a:latin typeface="Book Antiqua" panose="02040602050305030304" pitchFamily="18" charset="0"/>
              </a:rPr>
              <a:t>geliştirilmesi </a:t>
            </a:r>
            <a:r>
              <a:rPr lang="tr-TR" dirty="0">
                <a:latin typeface="Book Antiqua" panose="02040602050305030304" pitchFamily="18" charset="0"/>
              </a:rPr>
              <a:t>ileri sürülmektedir. Dünya için öngörülen  senaryolar değerlendirilerek belirlenen yedi strateji aşağıda sıralanmıştır (</a:t>
            </a:r>
            <a:r>
              <a:rPr lang="tr-TR" dirty="0" err="1">
                <a:latin typeface="Book Antiqua" panose="02040602050305030304" pitchFamily="18" charset="0"/>
              </a:rPr>
              <a:t>Anonymous</a:t>
            </a:r>
            <a:r>
              <a:rPr lang="tr-TR" dirty="0">
                <a:latin typeface="Book Antiqua" panose="02040602050305030304" pitchFamily="18" charset="0"/>
              </a:rPr>
              <a:t> 2007). </a:t>
            </a:r>
            <a:endParaRPr lang="en-US" dirty="0">
              <a:latin typeface="Book Antiqua" panose="02040602050305030304" pitchFamily="18" charset="0"/>
            </a:endParaRPr>
          </a:p>
        </p:txBody>
      </p:sp>
      <p:sp>
        <p:nvSpPr>
          <p:cNvPr id="3" name="Metin kutusu 2"/>
          <p:cNvSpPr txBox="1"/>
          <p:nvPr/>
        </p:nvSpPr>
        <p:spPr>
          <a:xfrm>
            <a:off x="755576" y="3701931"/>
            <a:ext cx="7632848" cy="2031325"/>
          </a:xfrm>
          <a:prstGeom prst="rect">
            <a:avLst/>
          </a:prstGeom>
          <a:noFill/>
        </p:spPr>
        <p:txBody>
          <a:bodyPr wrap="square" rtlCol="0">
            <a:spAutoFit/>
          </a:bodyPr>
          <a:lstStyle/>
          <a:p>
            <a:r>
              <a:rPr lang="tr-TR" dirty="0" smtClean="0">
                <a:latin typeface="Book Antiqua" panose="02040602050305030304" pitchFamily="18" charset="0"/>
              </a:rPr>
              <a:t>1. Su ve tarım hakkındaki düşüncelerin değiştirilmesi </a:t>
            </a:r>
          </a:p>
          <a:p>
            <a:r>
              <a:rPr lang="tr-TR" dirty="0" smtClean="0">
                <a:latin typeface="Book Antiqua" panose="02040602050305030304" pitchFamily="18" charset="0"/>
              </a:rPr>
              <a:t>2. Tarımsal suya ulaşımı ve kullanımını geliştirerek yoksullukla savaşma </a:t>
            </a:r>
          </a:p>
          <a:p>
            <a:r>
              <a:rPr lang="tr-TR" dirty="0" smtClean="0">
                <a:latin typeface="Book Antiqua" panose="02040602050305030304" pitchFamily="18" charset="0"/>
              </a:rPr>
              <a:t>3. Ekosistem hizmetlerini arttırmak için tarım yönetimi </a:t>
            </a:r>
          </a:p>
          <a:p>
            <a:r>
              <a:rPr lang="tr-TR" dirty="0" smtClean="0">
                <a:latin typeface="Book Antiqua" panose="02040602050305030304" pitchFamily="18" charset="0"/>
              </a:rPr>
              <a:t>4. Suyun verimliliğinin arttırılması </a:t>
            </a:r>
          </a:p>
          <a:p>
            <a:r>
              <a:rPr lang="tr-TR" dirty="0" smtClean="0">
                <a:latin typeface="Book Antiqua" panose="02040602050305030304" pitchFamily="18" charset="0"/>
              </a:rPr>
              <a:t>5. Kuru tarım alanlarının geliştirilmesi </a:t>
            </a:r>
          </a:p>
          <a:p>
            <a:r>
              <a:rPr lang="tr-TR" dirty="0" smtClean="0">
                <a:latin typeface="Book Antiqua" panose="02040602050305030304" pitchFamily="18" charset="0"/>
              </a:rPr>
              <a:t>6. Dünün sulamasının yarının ihtiyaçlarına adapte edilmesi </a:t>
            </a:r>
          </a:p>
          <a:p>
            <a:r>
              <a:rPr lang="tr-TR" dirty="0" smtClean="0">
                <a:latin typeface="Book Antiqua" panose="02040602050305030304" pitchFamily="18" charset="0"/>
              </a:rPr>
              <a:t>7. Ülkelerde kurumsal reform yapılması</a:t>
            </a:r>
            <a:endParaRPr lang="tr-TR" dirty="0">
              <a:latin typeface="Book Antiqua" panose="02040602050305030304" pitchFamily="18" charset="0"/>
            </a:endParaRPr>
          </a:p>
        </p:txBody>
      </p:sp>
      <p:sp>
        <p:nvSpPr>
          <p:cNvPr id="4" name="Metin kutusu 3"/>
          <p:cNvSpPr txBox="1"/>
          <p:nvPr/>
        </p:nvSpPr>
        <p:spPr>
          <a:xfrm>
            <a:off x="-7938" y="10716"/>
            <a:ext cx="9151937" cy="338554"/>
          </a:xfrm>
          <a:prstGeom prst="rect">
            <a:avLst/>
          </a:prstGeom>
          <a:solidFill>
            <a:schemeClr val="accent5">
              <a:lumMod val="20000"/>
              <a:lumOff val="80000"/>
            </a:schemeClr>
          </a:solidFill>
        </p:spPr>
        <p:txBody>
          <a:bodyPr wrap="square" rtlCol="0">
            <a:spAutoFit/>
          </a:bodyPr>
          <a:lstStyle/>
          <a:p>
            <a:r>
              <a:rPr lang="tr-TR" sz="1600" b="1" i="1" dirty="0">
                <a:latin typeface="Book Antiqua" panose="02040602050305030304" pitchFamily="18" charset="0"/>
              </a:rPr>
              <a:t>ÇEM 629 </a:t>
            </a:r>
            <a:r>
              <a:rPr lang="tr-TR" sz="1600" b="1" i="1" dirty="0" smtClean="0">
                <a:latin typeface="Book Antiqua" panose="02040602050305030304" pitchFamily="18" charset="0"/>
              </a:rPr>
              <a:t>Zirai Atıksuların Yönetimi ve Kontrolü</a:t>
            </a:r>
            <a:endParaRPr lang="en-US" sz="1600" b="1" i="1" dirty="0">
              <a:latin typeface="Book Antiqua" panose="02040602050305030304" pitchFamily="18" charset="0"/>
            </a:endParaRPr>
          </a:p>
        </p:txBody>
      </p:sp>
    </p:spTree>
    <p:extLst>
      <p:ext uri="{BB962C8B-B14F-4D97-AF65-F5344CB8AC3E}">
        <p14:creationId xmlns:p14="http://schemas.microsoft.com/office/powerpoint/2010/main" val="303343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3292</Words>
  <Application>Microsoft Office PowerPoint</Application>
  <PresentationFormat>Ekran Gösterisi (4:3)</PresentationFormat>
  <Paragraphs>120</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Omur GOKKUS</dc:creator>
  <cp:lastModifiedBy>Omur GOKKUS</cp:lastModifiedBy>
  <cp:revision>11</cp:revision>
  <dcterms:created xsi:type="dcterms:W3CDTF">2019-10-07T18:38:53Z</dcterms:created>
  <dcterms:modified xsi:type="dcterms:W3CDTF">2019-10-08T16:39:37Z</dcterms:modified>
</cp:coreProperties>
</file>