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3" r:id="rId9"/>
    <p:sldId id="269" r:id="rId10"/>
    <p:sldId id="264" r:id="rId11"/>
    <p:sldId id="262" r:id="rId12"/>
    <p:sldId id="270" r:id="rId13"/>
    <p:sldId id="265" r:id="rId14"/>
    <p:sldId id="266" r:id="rId15"/>
    <p:sldId id="267" r:id="rId16"/>
    <p:sldId id="268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7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9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60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22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53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28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7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67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98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0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66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33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2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8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9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115B-427C-4DFF-BF51-B3A9BA4BE2EC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1CF600-DC39-4A50-81FC-360FEE6E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00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D1625F-D1E0-4575-9EB4-3744FC3BE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106" y="2204041"/>
            <a:ext cx="8915399" cy="2696760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/>
              <a:t>‘</a:t>
            </a:r>
            <a:r>
              <a:rPr lang="en-US" sz="3000" b="1" dirty="0"/>
              <a:t>Nitrate and phosphate removal from agricultural subsurface drainage</a:t>
            </a:r>
            <a:br>
              <a:rPr lang="en-US" sz="3000" b="1" dirty="0"/>
            </a:br>
            <a:r>
              <a:rPr lang="en-US" sz="3000" b="1" dirty="0"/>
              <a:t>using laboratory woodchip bioreactors and recycled steel byproduct</a:t>
            </a:r>
            <a:br>
              <a:rPr lang="en-US" sz="3000" b="1" dirty="0"/>
            </a:br>
            <a:r>
              <a:rPr lang="en-US" sz="3000" b="1" dirty="0"/>
              <a:t>filters</a:t>
            </a:r>
            <a:r>
              <a:rPr lang="tr-TR" sz="3000" b="1" dirty="0"/>
              <a:t>’ Makale İncelemesi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FF7BA856-E6F1-4CF7-BBCD-7B9D62029A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tr-TR" dirty="0"/>
          </a:p>
          <a:p>
            <a:pPr algn="r"/>
            <a:r>
              <a:rPr lang="tr-TR" sz="5600" dirty="0"/>
              <a:t>Ders Danışmanı: Doç. Dr. Ömür GÖKKUŞ</a:t>
            </a:r>
          </a:p>
          <a:p>
            <a:pPr algn="r"/>
            <a:r>
              <a:rPr lang="tr-TR" sz="5600" dirty="0"/>
              <a:t> </a:t>
            </a:r>
          </a:p>
          <a:p>
            <a:pPr algn="r"/>
            <a:r>
              <a:rPr lang="tr-TR" sz="5600" dirty="0"/>
              <a:t>Sunumu Hazırlayan: Mehmet SOYLU</a:t>
            </a:r>
          </a:p>
          <a:p>
            <a:pPr algn="r"/>
            <a:r>
              <a:rPr lang="tr-TR" sz="5600" dirty="0"/>
              <a:t>İletişim: mehmetsoylucm@gmail.com</a:t>
            </a:r>
          </a:p>
        </p:txBody>
      </p:sp>
      <p:pic>
        <p:nvPicPr>
          <p:cNvPr id="5" name="Resim 4" descr="metin, işaret içeren bir resim&#10;&#10;Açıklama otomatik olarak oluşturuldu">
            <a:extLst>
              <a:ext uri="{FF2B5EF4-FFF2-40B4-BE49-F238E27FC236}">
                <a16:creationId xmlns:a16="http://schemas.microsoft.com/office/drawing/2014/main" id="{668FFCC9-8570-4648-8D6E-3D985A599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56" y="168812"/>
            <a:ext cx="1685924" cy="1685924"/>
          </a:xfrm>
          <a:prstGeom prst="rect">
            <a:avLst/>
          </a:prstGeom>
        </p:spPr>
      </p:pic>
      <p:pic>
        <p:nvPicPr>
          <p:cNvPr id="6" name="Resim 5" descr="metin içeren bir resim&#10;&#10;Açıklama otomatik olarak oluşturuldu">
            <a:extLst>
              <a:ext uri="{FF2B5EF4-FFF2-40B4-BE49-F238E27FC236}">
                <a16:creationId xmlns:a16="http://schemas.microsoft.com/office/drawing/2014/main" id="{A15188EE-DDED-4753-A6BC-DC3F356B8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525" y="441777"/>
            <a:ext cx="2927751" cy="802369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F657E650-BC76-4C62-9211-608B56E808A9}"/>
              </a:ext>
            </a:extLst>
          </p:cNvPr>
          <p:cNvSpPr txBox="1"/>
          <p:nvPr/>
        </p:nvSpPr>
        <p:spPr>
          <a:xfrm>
            <a:off x="3010111" y="1470015"/>
            <a:ext cx="6447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ZİRAİ ATIKSULARIN YÖNETİMİ VE KONTROLÜ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4254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D72257BE-EC1C-4BE7-94AC-E956A9F94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174" y="3644900"/>
            <a:ext cx="5297626" cy="2351137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809FE527-95B2-4B37-BA7E-F4625E47A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355" y="1594240"/>
            <a:ext cx="3830270" cy="525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1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9AD7E6-F7FA-4CA9-8F58-17389EF1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KOLON DENEYLERİ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060F581-B0B6-4EEA-99AF-9FFC9C2508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6302" y="2149475"/>
            <a:ext cx="5015341" cy="4339650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97539E26-A473-4CA7-B61C-8235C347EDC9}"/>
              </a:ext>
            </a:extLst>
          </p:cNvPr>
          <p:cNvSpPr txBox="1"/>
          <p:nvPr/>
        </p:nvSpPr>
        <p:spPr>
          <a:xfrm>
            <a:off x="838200" y="2149475"/>
            <a:ext cx="501967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Deney Düzeneği;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Yukarı akışlı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Odun talaşı            Çelik yan ürünleri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1 saatlik drenaj ile </a:t>
            </a:r>
            <a:r>
              <a:rPr lang="tr-TR" sz="2000" dirty="0" err="1"/>
              <a:t>porozite</a:t>
            </a:r>
            <a:r>
              <a:rPr lang="tr-TR" sz="2000" dirty="0"/>
              <a:t> hesaplaması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Odun talaşı alanı %50, Çelik yan ürünler %80 </a:t>
            </a:r>
            <a:r>
              <a:rPr lang="tr-TR" sz="2000" dirty="0" err="1"/>
              <a:t>poroziteye</a:t>
            </a:r>
            <a:r>
              <a:rPr lang="tr-TR" sz="2000" dirty="0"/>
              <a:t> sahip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Odun talaşı alanı tarım alanından alınan bir toprak ile aşılandı.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50 g </a:t>
            </a:r>
            <a:r>
              <a:rPr lang="tr-TR" sz="2000" dirty="0" err="1"/>
              <a:t>topral</a:t>
            </a:r>
            <a:r>
              <a:rPr lang="tr-TR" sz="2000" dirty="0"/>
              <a:t> numunesi 4L su ile sulandırılarak kolondan geçiriliyor (5 gün süresince, 2.5 ml/</a:t>
            </a:r>
            <a:r>
              <a:rPr lang="tr-TR" sz="2000" dirty="0" err="1"/>
              <a:t>dk</a:t>
            </a:r>
            <a:r>
              <a:rPr lang="tr-TR" sz="2000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Ayrıca işletme öncesinde çeşitli iyonlar ve mineral enjektesi yapılıyor. </a:t>
            </a:r>
          </a:p>
          <a:p>
            <a:endParaRPr lang="tr-TR" dirty="0"/>
          </a:p>
        </p:txBody>
      </p:sp>
      <p:sp>
        <p:nvSpPr>
          <p:cNvPr id="3" name="Ok: Sağ 2">
            <a:extLst>
              <a:ext uri="{FF2B5EF4-FFF2-40B4-BE49-F238E27FC236}">
                <a16:creationId xmlns:a16="http://schemas.microsoft.com/office/drawing/2014/main" id="{3F20714D-58EC-421E-B985-46817942A4B6}"/>
              </a:ext>
            </a:extLst>
          </p:cNvPr>
          <p:cNvSpPr/>
          <p:nvPr/>
        </p:nvSpPr>
        <p:spPr>
          <a:xfrm>
            <a:off x="2747076" y="2853503"/>
            <a:ext cx="429491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8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37339-80EF-4193-AD14-98CD794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KOLON DENEYLERİ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B1D449-9F3F-4D29-8F32-CE18F1572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dirty="0"/>
              <a:t>Faz 1; 20 mg N / L ve 1 mg P / L 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Faz II; 50 mg N / L ve 10 mg P / L 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Reaktörler, Aşama I ve II ,100 ve 130 gün süreyle sürekli olarak çalıştırılıyor. 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Her iki faz için, HRT değerleri sırasıyla 24 ve 9,5 saat olarak belirlenmiş.</a:t>
            </a:r>
          </a:p>
        </p:txBody>
      </p:sp>
    </p:spTree>
    <p:extLst>
      <p:ext uri="{BB962C8B-B14F-4D97-AF65-F5344CB8AC3E}">
        <p14:creationId xmlns:p14="http://schemas.microsoft.com/office/powerpoint/2010/main" val="231958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57E6F0-B568-4ACF-B872-4C35D538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71" y="439367"/>
            <a:ext cx="9240843" cy="115000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tr-T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Uzun Dönemli </a:t>
            </a:r>
            <a:r>
              <a:rPr lang="tr-TR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Nütrient</a:t>
            </a:r>
            <a:r>
              <a:rPr lang="tr-T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Giderimi</a:t>
            </a:r>
            <a:br>
              <a:rPr lang="tr-T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296127C-94CF-4EE1-BFBA-3083A0153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843" y="1589374"/>
            <a:ext cx="6780700" cy="503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9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FD428C-B090-4312-BFC6-8F2AD4F7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798" y="365125"/>
            <a:ext cx="8911687" cy="1280890"/>
          </a:xfrm>
        </p:spPr>
        <p:txBody>
          <a:bodyPr/>
          <a:lstStyle/>
          <a:p>
            <a:r>
              <a:rPr lang="tr-TR" b="1" dirty="0"/>
              <a:t>Bekleme Süresi ve Konsantrasyon Etkisi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FAD13C3-0606-4287-967B-B51582C82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15" y="1744374"/>
            <a:ext cx="4245227" cy="468615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FBD4F09-820C-4799-A551-6D65C7311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806719"/>
            <a:ext cx="4248222" cy="486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2F9143-2B32-4A3E-8C08-0559D3B8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7" y="624110"/>
            <a:ext cx="9564976" cy="1280890"/>
          </a:xfrm>
        </p:spPr>
        <p:txBody>
          <a:bodyPr/>
          <a:lstStyle/>
          <a:p>
            <a:r>
              <a:rPr lang="tr-TR" b="1" dirty="0"/>
              <a:t>Kuru ve Islak Koşullarda </a:t>
            </a:r>
            <a:r>
              <a:rPr lang="tr-TR" b="1" dirty="0" err="1"/>
              <a:t>Nütrient</a:t>
            </a:r>
            <a:r>
              <a:rPr lang="tr-TR" b="1" dirty="0"/>
              <a:t> Giderimi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9665274-3DB2-432E-8C74-91F57D53E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135"/>
          <a:stretch/>
        </p:blipFill>
        <p:spPr>
          <a:xfrm>
            <a:off x="838200" y="2319338"/>
            <a:ext cx="5175226" cy="3495675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0039AA41-98D4-4886-BBA7-266324F6D1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135"/>
          <a:stretch/>
        </p:blipFill>
        <p:spPr>
          <a:xfrm>
            <a:off x="6178576" y="2319337"/>
            <a:ext cx="5175226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41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DA80C-D83C-416B-B420-38C7029A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Besi Maddelerinin </a:t>
            </a:r>
            <a:r>
              <a:rPr lang="tr-TR" dirty="0" err="1"/>
              <a:t>Desorpsiyonu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C4DD4C5-6990-4DC3-8B10-AE5450D2F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375"/>
          <a:stretch/>
        </p:blipFill>
        <p:spPr>
          <a:xfrm>
            <a:off x="136182" y="2532185"/>
            <a:ext cx="5754474" cy="3730796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8074338D-533B-41F9-B72C-73F429AE4C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690"/>
          <a:stretch/>
        </p:blipFill>
        <p:spPr>
          <a:xfrm>
            <a:off x="5890656" y="2532185"/>
            <a:ext cx="5463144" cy="373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1A0224-7C45-4108-BF00-4B2BBFB3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SONUÇLAR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D64D6E-60A5-4994-86EA-A80A61B3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 tarım kaynaklı </a:t>
            </a:r>
            <a:r>
              <a:rPr lang="tr-TR" dirty="0" err="1"/>
              <a:t>nütrient</a:t>
            </a:r>
            <a:r>
              <a:rPr lang="tr-TR" dirty="0"/>
              <a:t> kirliliklerini arıtma amacıyla tasarlanmaktadır.</a:t>
            </a:r>
          </a:p>
          <a:p>
            <a:endParaRPr lang="tr-TR" dirty="0"/>
          </a:p>
          <a:p>
            <a:r>
              <a:rPr lang="tr-TR" dirty="0"/>
              <a:t>Yüzey sularındaki </a:t>
            </a:r>
            <a:r>
              <a:rPr lang="tr-TR" dirty="0" err="1"/>
              <a:t>ötrofikasyona</a:t>
            </a:r>
            <a:r>
              <a:rPr lang="tr-TR" dirty="0"/>
              <a:t> gibi kirliliklere sebep olabilecek etkenlerin kontrol altına alınabilmesi hedeflenmektedir.</a:t>
            </a:r>
          </a:p>
          <a:p>
            <a:endParaRPr lang="tr-TR" dirty="0"/>
          </a:p>
          <a:p>
            <a:r>
              <a:rPr lang="tr-TR" dirty="0"/>
              <a:t>Çalışmada biyolojik arıtım ve </a:t>
            </a:r>
            <a:r>
              <a:rPr lang="tr-TR" dirty="0" err="1"/>
              <a:t>adsorpsiyon</a:t>
            </a:r>
            <a:r>
              <a:rPr lang="tr-TR" dirty="0"/>
              <a:t> metotları birleşik olarak kullanılmıştır.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30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5CAA9E-F88F-42D0-94FE-4FB95C07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90CA94-B233-44C3-91CC-7D567B3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3891"/>
            <a:ext cx="9394970" cy="5306291"/>
          </a:xfrm>
        </p:spPr>
        <p:txBody>
          <a:bodyPr>
            <a:normAutofit fontScale="92500" lnSpcReduction="20000"/>
          </a:bodyPr>
          <a:lstStyle/>
          <a:p>
            <a:r>
              <a:rPr lang="tr-TR" sz="2100" dirty="0"/>
              <a:t>Çalışmada azalan partikül boyutlarında fosfat </a:t>
            </a:r>
            <a:r>
              <a:rPr lang="tr-TR" sz="2100" dirty="0" err="1"/>
              <a:t>gideriminde</a:t>
            </a:r>
            <a:r>
              <a:rPr lang="tr-TR" sz="2100" dirty="0"/>
              <a:t> </a:t>
            </a:r>
            <a:r>
              <a:rPr lang="tr-TR" sz="2100" dirty="0" err="1"/>
              <a:t>adsorpsiyon</a:t>
            </a:r>
            <a:r>
              <a:rPr lang="tr-TR" sz="2100" dirty="0"/>
              <a:t> kapasitesinde ve giderim kinetiklerinde artış gözlenmiştir.</a:t>
            </a:r>
          </a:p>
          <a:p>
            <a:endParaRPr lang="tr-TR" sz="2100" dirty="0"/>
          </a:p>
          <a:p>
            <a:r>
              <a:rPr lang="tr-TR" sz="2100" dirty="0"/>
              <a:t>Kolon deneyleri sırasında, odun talaşı </a:t>
            </a:r>
            <a:r>
              <a:rPr lang="tr-TR" sz="2100" dirty="0" err="1"/>
              <a:t>biyoreaktörü</a:t>
            </a:r>
            <a:r>
              <a:rPr lang="tr-TR" sz="2100" dirty="0"/>
              <a:t>, 20 mg N / L ve 6-24 saatlik </a:t>
            </a:r>
            <a:r>
              <a:rPr lang="tr-TR" sz="2100" dirty="0" err="1"/>
              <a:t>HRT'lerden</a:t>
            </a:r>
            <a:r>
              <a:rPr lang="tr-TR" sz="2100" dirty="0"/>
              <a:t> oluşan bir giriş konsantrasyonu için ortalama nitrat giderme verimleri % 53.5-100 aralığındadır.</a:t>
            </a:r>
          </a:p>
          <a:p>
            <a:endParaRPr lang="tr-TR" sz="2100" dirty="0"/>
          </a:p>
          <a:p>
            <a:r>
              <a:rPr lang="tr-TR" sz="2100" dirty="0"/>
              <a:t>Giren nitrat konsantrasyonu 50 mg N / L'ye yükseldiğinde, nitrat giderme verimliliği ve oranı 24 saatlik bir </a:t>
            </a:r>
            <a:r>
              <a:rPr lang="tr-TR" sz="2100" dirty="0" err="1"/>
              <a:t>HRT'de</a:t>
            </a:r>
            <a:r>
              <a:rPr lang="tr-TR" sz="2100" dirty="0"/>
              <a:t> ortalama % 75 seviyelerindedir.</a:t>
            </a:r>
          </a:p>
          <a:p>
            <a:endParaRPr lang="tr-TR" sz="2100" dirty="0"/>
          </a:p>
          <a:p>
            <a:r>
              <a:rPr lang="tr-TR" sz="2100" dirty="0"/>
              <a:t>Odun talaşı </a:t>
            </a:r>
            <a:r>
              <a:rPr lang="tr-TR" sz="2100" dirty="0" err="1"/>
              <a:t>biyoreaktöründe</a:t>
            </a:r>
            <a:r>
              <a:rPr lang="tr-TR" sz="2100" dirty="0"/>
              <a:t> önemli </a:t>
            </a:r>
            <a:r>
              <a:rPr lang="tr-TR" sz="2100" dirty="0" err="1"/>
              <a:t>nitrit</a:t>
            </a:r>
            <a:r>
              <a:rPr lang="tr-TR" sz="2100" dirty="0"/>
              <a:t> azalması, ancak nitrat sınırlayıcı hale geldikten sonra meydana geldi.</a:t>
            </a:r>
          </a:p>
          <a:p>
            <a:endParaRPr lang="tr-TR" sz="2100" dirty="0"/>
          </a:p>
          <a:p>
            <a:r>
              <a:rPr lang="tr-TR" sz="2100" dirty="0"/>
              <a:t>Kolon deneyleri sırasında, 1 mg P / L ve 6-24 saatlik </a:t>
            </a:r>
            <a:r>
              <a:rPr lang="tr-TR" sz="2100" dirty="0" err="1"/>
              <a:t>HRT'lerden</a:t>
            </a:r>
            <a:r>
              <a:rPr lang="tr-TR" sz="2100" dirty="0"/>
              <a:t> oluşan bir giriş konsantrasyonu için ortalama nitrat giderme verimleri % 17.4-56 aralığındadır. Fosfat girişinin artırıldığı senaryoda ise verimin %20 seviyelerine düştüğü görülmüştür.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15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789CB0-2207-41A6-B34C-13F1ABB4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416" y="2788555"/>
            <a:ext cx="8911687" cy="1280890"/>
          </a:xfrm>
        </p:spPr>
        <p:txBody>
          <a:bodyPr/>
          <a:lstStyle/>
          <a:p>
            <a:r>
              <a:rPr lang="tr-TR" dirty="0"/>
              <a:t>DİNLEDİĞİNİZ İÇİN TEŞEKKÜR EDERİM</a:t>
            </a:r>
          </a:p>
        </p:txBody>
      </p:sp>
    </p:spTree>
    <p:extLst>
      <p:ext uri="{BB962C8B-B14F-4D97-AF65-F5344CB8AC3E}">
        <p14:creationId xmlns:p14="http://schemas.microsoft.com/office/powerpoint/2010/main" val="174206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F6303-63F7-4D65-A844-FF66A84D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Planı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7C3E71-40D1-4AA9-BCC2-361FCCAC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  <a:p>
            <a:r>
              <a:rPr lang="tr-TR" b="1" dirty="0"/>
              <a:t>BESİ MADDELERİ ARITIM YÖNTEMLERİ</a:t>
            </a:r>
          </a:p>
          <a:p>
            <a:r>
              <a:rPr lang="tr-TR" b="1" dirty="0"/>
              <a:t>DENEY TANITIMI VE KULLANILAN MALZEMELER</a:t>
            </a:r>
          </a:p>
          <a:p>
            <a:r>
              <a:rPr lang="tr-TR" b="1" dirty="0"/>
              <a:t>BULGULAR</a:t>
            </a:r>
          </a:p>
          <a:p>
            <a:r>
              <a:rPr lang="tr-TR" b="1" dirty="0"/>
              <a:t>SONUÇLAR</a:t>
            </a:r>
          </a:p>
        </p:txBody>
      </p:sp>
    </p:spTree>
    <p:extLst>
      <p:ext uri="{BB962C8B-B14F-4D97-AF65-F5344CB8AC3E}">
        <p14:creationId xmlns:p14="http://schemas.microsoft.com/office/powerpoint/2010/main" val="9111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37D069-96A6-4CF8-A7CD-334E49D9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90B11C-3946-4C02-940E-43983065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3AACAE4-B40F-4409-9D48-605D448D5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46" y="227868"/>
            <a:ext cx="9185564" cy="614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2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8BAD11-1833-4610-8963-8671D8EF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D27926-25FC-4910-ACAB-AD1F3A97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Tarım faaliyetlerinde uygulama olarak yoğunlukla gübreleme işlemleri bulunmaktadır. </a:t>
            </a:r>
          </a:p>
          <a:p>
            <a:endParaRPr lang="tr-TR" dirty="0"/>
          </a:p>
          <a:p>
            <a:r>
              <a:rPr lang="tr-TR" dirty="0"/>
              <a:t>Yine hayvancılık faaliyetleri olarak da mera alanları yoğun şekilde kullanılan alanlardır. </a:t>
            </a:r>
          </a:p>
          <a:p>
            <a:endParaRPr lang="tr-TR" dirty="0"/>
          </a:p>
          <a:p>
            <a:r>
              <a:rPr lang="tr-TR" dirty="0"/>
              <a:t>Bu iki faktör etkisinde arazide yayılı kirletici olarak nitrat kirlilikleri ortaya çıkmaktadır. </a:t>
            </a:r>
          </a:p>
        </p:txBody>
      </p:sp>
    </p:spTree>
    <p:extLst>
      <p:ext uri="{BB962C8B-B14F-4D97-AF65-F5344CB8AC3E}">
        <p14:creationId xmlns:p14="http://schemas.microsoft.com/office/powerpoint/2010/main" val="392457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769CC6-0418-4A8A-B3B1-4A2192E4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937E8A-2399-47AA-88B1-20E9F7275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Tarım kaynaklı nitrat kirliliği başta yeraltı suları olmak üzere yüzey sularını da tehdit eder niteliklerde olabilmektedir. </a:t>
            </a:r>
          </a:p>
          <a:p>
            <a:r>
              <a:rPr lang="tr-TR" sz="2000" dirty="0"/>
              <a:t>Ek olarak yine tarım faaliyetlerinde gübreleme amacıyla kullanılan fosforlu gübreler de fosfat kirliliği olarak su kaynaklarına yansımaktadır.</a:t>
            </a:r>
          </a:p>
          <a:p>
            <a:r>
              <a:rPr lang="tr-TR" sz="2000" dirty="0"/>
              <a:t>Ayrıca nitrat kirliliği de taşınabilir bir kirlilik çeşidi olduğundan taşınabilirlik sorunu da bulunmaktadır. Bu sorun da beraberinde yüzeysel sularda </a:t>
            </a:r>
            <a:r>
              <a:rPr lang="tr-TR" sz="2000" dirty="0" err="1"/>
              <a:t>ötrofikasyon</a:t>
            </a:r>
            <a:r>
              <a:rPr lang="tr-TR" sz="2000" dirty="0"/>
              <a:t> gibi bir problemi tetiklemektedir.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55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435A06-13EF-4F94-AF4C-4F4FEB8A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NÜTRİENT ARITIM METOTLARI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538725-6333-405A-B56E-D8C9D42F7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Kimyasal Maddelerle Giderim</a:t>
            </a:r>
          </a:p>
          <a:p>
            <a:r>
              <a:rPr lang="tr-TR" dirty="0"/>
              <a:t>Biyolojik Arıtım Metotları</a:t>
            </a:r>
          </a:p>
          <a:p>
            <a:r>
              <a:rPr lang="tr-TR" dirty="0" err="1"/>
              <a:t>Membranlar</a:t>
            </a:r>
            <a:r>
              <a:rPr lang="tr-TR" dirty="0"/>
              <a:t> ile Arıtım</a:t>
            </a:r>
          </a:p>
          <a:p>
            <a:r>
              <a:rPr lang="tr-TR" dirty="0" err="1"/>
              <a:t>Adsorpsiyon</a:t>
            </a:r>
            <a:r>
              <a:rPr lang="tr-TR" dirty="0"/>
              <a:t> ile Giderim</a:t>
            </a:r>
          </a:p>
          <a:p>
            <a:r>
              <a:rPr lang="tr-TR" dirty="0"/>
              <a:t>Elektro-Kimyasal </a:t>
            </a:r>
            <a:r>
              <a:rPr lang="tr-TR" dirty="0" err="1"/>
              <a:t>Oksidasyon</a:t>
            </a:r>
            <a:r>
              <a:rPr lang="tr-TR" dirty="0"/>
              <a:t> Giderim Yöntemleri</a:t>
            </a:r>
          </a:p>
        </p:txBody>
      </p:sp>
    </p:spTree>
    <p:extLst>
      <p:ext uri="{BB962C8B-B14F-4D97-AF65-F5344CB8AC3E}">
        <p14:creationId xmlns:p14="http://schemas.microsoft.com/office/powerpoint/2010/main" val="288680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5F12A8-878E-412B-B3F5-406EA49B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DENEY EKİPMANLARI VE MALZEMELERİ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CF69FD-059B-4731-91BE-F05BB079D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891" y="1867188"/>
            <a:ext cx="478674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/>
              <a:t>ÇELİK YAN ÜRÜNLERİ</a:t>
            </a:r>
          </a:p>
          <a:p>
            <a:r>
              <a:rPr lang="tr-TR" sz="2400" dirty="0"/>
              <a:t>Metal işleme endüstrisi yan ürünleri</a:t>
            </a:r>
          </a:p>
          <a:p>
            <a:r>
              <a:rPr lang="tr-TR" sz="2400" dirty="0"/>
              <a:t>Farklı ayardaki bir ekipmanla dört farklı boyut oluşturma</a:t>
            </a:r>
          </a:p>
          <a:p>
            <a:r>
              <a:rPr lang="tr-TR" sz="2400" dirty="0"/>
              <a:t>Küçük partikül, orta partikül, orta talaş, büyük talaş</a:t>
            </a:r>
          </a:p>
          <a:p>
            <a:r>
              <a:rPr lang="tr-TR" sz="2400" dirty="0"/>
              <a:t>Fosfat olmayan bir sabunla yıkama, kurutma ve parçaları oksitleyerek paslandırma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4952866-4701-4A3C-AEC1-3664F0529C8F}"/>
              </a:ext>
            </a:extLst>
          </p:cNvPr>
          <p:cNvSpPr txBox="1"/>
          <p:nvPr/>
        </p:nvSpPr>
        <p:spPr>
          <a:xfrm>
            <a:off x="6373090" y="1867188"/>
            <a:ext cx="53617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ODUN TALAŞ ÜRÜNLERİ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/>
              <a:t>Kavak ağaçları işleme endüstrisi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 err="1"/>
              <a:t>Distile</a:t>
            </a:r>
            <a:r>
              <a:rPr lang="tr-TR" sz="2400" dirty="0"/>
              <a:t> su ile yıkama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/>
              <a:t>Kirlerden arındırma ve büyük partikülleri ayırma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/>
              <a:t>Havayla kurutma işlemi</a:t>
            </a:r>
          </a:p>
        </p:txBody>
      </p:sp>
    </p:spTree>
    <p:extLst>
      <p:ext uri="{BB962C8B-B14F-4D97-AF65-F5344CB8AC3E}">
        <p14:creationId xmlns:p14="http://schemas.microsoft.com/office/powerpoint/2010/main" val="249244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75F52427-A99E-4B03-AFA0-DC9720EB7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2509806"/>
            <a:ext cx="10515599" cy="237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4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ED837D-1B75-40F6-A33C-EF5C652B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FOSFAT ADSORPSİYON DENEYLERİ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0D7453-E343-445C-8AF7-C223BAF86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6685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600" b="1" dirty="0"/>
              <a:t>Çelik yan ürünleri için</a:t>
            </a:r>
            <a:r>
              <a:rPr lang="tr-TR" dirty="0"/>
              <a:t>; </a:t>
            </a:r>
          </a:p>
          <a:p>
            <a:endParaRPr lang="tr-TR" dirty="0"/>
          </a:p>
          <a:p>
            <a:r>
              <a:rPr lang="tr-TR" sz="2400" dirty="0" err="1"/>
              <a:t>Adsorpsiyon</a:t>
            </a:r>
            <a:r>
              <a:rPr lang="tr-TR" sz="2400" dirty="0"/>
              <a:t> izotermini belirlemek </a:t>
            </a:r>
          </a:p>
          <a:p>
            <a:endParaRPr lang="tr-TR" sz="2400" dirty="0"/>
          </a:p>
          <a:p>
            <a:r>
              <a:rPr lang="tr-TR" sz="2400" dirty="0" err="1"/>
              <a:t>Adsorpsiyon</a:t>
            </a:r>
            <a:r>
              <a:rPr lang="tr-TR" sz="2400" dirty="0"/>
              <a:t> kinetiğini belirlemek</a:t>
            </a:r>
          </a:p>
          <a:p>
            <a:endParaRPr lang="tr-TR" sz="2400" dirty="0"/>
          </a:p>
          <a:p>
            <a:r>
              <a:rPr lang="tr-TR" sz="2400" dirty="0" err="1"/>
              <a:t>Langmuir</a:t>
            </a:r>
            <a:r>
              <a:rPr lang="tr-TR" sz="2400" dirty="0"/>
              <a:t> izotermi uygun olarak gözlendi</a:t>
            </a:r>
          </a:p>
          <a:p>
            <a:endParaRPr lang="tr-TR" sz="2400" dirty="0"/>
          </a:p>
          <a:p>
            <a:r>
              <a:rPr lang="tr-TR" sz="2400" dirty="0"/>
              <a:t>Birinci derece kinetik ile modelleme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B7400DD-6BFD-4FED-8A53-9FF7DB52B1B8}"/>
              </a:ext>
            </a:extLst>
          </p:cNvPr>
          <p:cNvSpPr txBox="1"/>
          <p:nvPr/>
        </p:nvSpPr>
        <p:spPr>
          <a:xfrm>
            <a:off x="6386947" y="1825625"/>
            <a:ext cx="529243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Deney Sistemi;</a:t>
            </a:r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0" i="0" dirty="0">
                <a:solidFill>
                  <a:srgbClr val="000000"/>
                </a:solidFill>
                <a:effectLst/>
              </a:rPr>
              <a:t>İzoterm testi için,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0.5</a:t>
            </a:r>
            <a:r>
              <a:rPr lang="tr-TR" sz="2000" dirty="0">
                <a:solidFill>
                  <a:srgbClr val="000000"/>
                </a:solidFill>
              </a:rPr>
              <a:t>-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1 g</a:t>
            </a:r>
            <a:r>
              <a:rPr lang="tr-TR" sz="2000" b="0" i="0" dirty="0">
                <a:solidFill>
                  <a:srgbClr val="000000"/>
                </a:solidFill>
                <a:effectLst/>
              </a:rPr>
              <a:t> değişen boyutlarda çelik talaş materyaller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100 ml hacminde 10-40 mg P/L konsantrasyonlarda fosfat çözeltisi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Kinetik testi için,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0.5</a:t>
            </a:r>
            <a:r>
              <a:rPr lang="tr-TR" sz="2000" dirty="0">
                <a:solidFill>
                  <a:srgbClr val="000000"/>
                </a:solidFill>
              </a:rPr>
              <a:t>-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1 g</a:t>
            </a:r>
            <a:r>
              <a:rPr lang="tr-TR" sz="2000" b="0" i="0" dirty="0">
                <a:solidFill>
                  <a:srgbClr val="000000"/>
                </a:solidFill>
                <a:effectLst/>
              </a:rPr>
              <a:t> çelik yan ürünler ile </a:t>
            </a:r>
            <a:r>
              <a:rPr lang="tr-TR" sz="2000" dirty="0">
                <a:solidFill>
                  <a:srgbClr val="000000"/>
                </a:solidFill>
              </a:rPr>
              <a:t>başlangıç konsantrasyonu 30 mg P/L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0000"/>
                </a:solidFill>
              </a:rPr>
              <a:t>pH</a:t>
            </a:r>
            <a:r>
              <a:rPr lang="tr-TR" sz="2000" dirty="0">
                <a:solidFill>
                  <a:srgbClr val="000000"/>
                </a:solidFill>
              </a:rPr>
              <a:t>=7 ,  20 °C , 100 RPM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</a:rPr>
              <a:t>0.5, 1, 2, 3, 6, ve 24 </a:t>
            </a:r>
            <a:r>
              <a:rPr lang="tr-TR" sz="2000" dirty="0">
                <a:solidFill>
                  <a:srgbClr val="000000"/>
                </a:solidFill>
              </a:rPr>
              <a:t>saatlerde fosfat ölçümleri alındı.</a:t>
            </a:r>
          </a:p>
        </p:txBody>
      </p:sp>
    </p:spTree>
    <p:extLst>
      <p:ext uri="{BB962C8B-B14F-4D97-AF65-F5344CB8AC3E}">
        <p14:creationId xmlns:p14="http://schemas.microsoft.com/office/powerpoint/2010/main" val="92097248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388</TotalTime>
  <Words>652</Words>
  <Application>Microsoft Office PowerPoint</Application>
  <PresentationFormat>Geniş ekran</PresentationFormat>
  <Paragraphs>99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Duman</vt:lpstr>
      <vt:lpstr>‘Nitrate and phosphate removal from agricultural subsurface drainage using laboratory woodchip bioreactors and recycled steel byproduct filters’ Makale İncelemesi</vt:lpstr>
      <vt:lpstr>Sunum Planı</vt:lpstr>
      <vt:lpstr>PowerPoint Sunusu</vt:lpstr>
      <vt:lpstr>GİRİŞ</vt:lpstr>
      <vt:lpstr>GİRİŞ</vt:lpstr>
      <vt:lpstr>NÜTRİENT ARITIM METOTLARI</vt:lpstr>
      <vt:lpstr>DENEY EKİPMANLARI VE MALZEMELERİ</vt:lpstr>
      <vt:lpstr>PowerPoint Sunusu</vt:lpstr>
      <vt:lpstr>FOSFAT ADSORPSİYON DENEYLERİ</vt:lpstr>
      <vt:lpstr>PowerPoint Sunusu</vt:lpstr>
      <vt:lpstr>KOLON DENEYLERİ</vt:lpstr>
      <vt:lpstr>KOLON DENEYLERİ</vt:lpstr>
      <vt:lpstr>Uzun Dönemli Nütrient Giderimi </vt:lpstr>
      <vt:lpstr>Bekleme Süresi ve Konsantrasyon Etkisi</vt:lpstr>
      <vt:lpstr>Kuru ve Islak Koşullarda Nütrient Giderimi</vt:lpstr>
      <vt:lpstr>Besi Maddelerinin Desorpsiyonu</vt:lpstr>
      <vt:lpstr>SONUÇLAR </vt:lpstr>
      <vt:lpstr>SONUÇLAR</vt:lpstr>
      <vt:lpstr>DİNLEDİĞİNİZ İÇİN TEŞEKKÜR EDERİM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Soylu</dc:creator>
  <cp:lastModifiedBy>Mehmet Soylu</cp:lastModifiedBy>
  <cp:revision>24</cp:revision>
  <dcterms:created xsi:type="dcterms:W3CDTF">2021-05-25T17:21:51Z</dcterms:created>
  <dcterms:modified xsi:type="dcterms:W3CDTF">2021-05-26T10:33:31Z</dcterms:modified>
</cp:coreProperties>
</file>