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8"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p:scale>
          <a:sx n="90" d="100"/>
          <a:sy n="90" d="100"/>
        </p:scale>
        <p:origin x="-810" y="2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580C84-13C5-4586-9697-A7B616AA043F}" type="datetimeFigureOut">
              <a:rPr lang="tr-TR" smtClean="0"/>
              <a:pPr/>
              <a:t>17.03.2019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37166E-8661-45F9-A972-D398287FEC6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17.03.2019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17.03.2019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17.03.2019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17.03.2019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17.03.2019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17.03.2019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arkaplan.png"/>
          <p:cNvPicPr>
            <a:picLocks noChangeAspect="1"/>
          </p:cNvPicPr>
          <p:nvPr/>
        </p:nvPicPr>
        <p:blipFill>
          <a:blip r:embed="rId2" cstate="print"/>
          <a:stretch>
            <a:fillRect/>
          </a:stretch>
        </p:blipFill>
        <p:spPr>
          <a:xfrm>
            <a:off x="1" y="0"/>
            <a:ext cx="9144000" cy="5905846"/>
          </a:xfrm>
          <a:prstGeom prst="rect">
            <a:avLst/>
          </a:prstGeom>
        </p:spPr>
      </p:pic>
      <p:sp>
        <p:nvSpPr>
          <p:cNvPr id="2" name="1 Başlık"/>
          <p:cNvSpPr>
            <a:spLocks noGrp="1"/>
          </p:cNvSpPr>
          <p:nvPr>
            <p:ph type="ctrTitle"/>
          </p:nvPr>
        </p:nvSpPr>
        <p:spPr/>
        <p:txBody>
          <a:bodyPr>
            <a:normAutofit fontScale="90000"/>
          </a:bodyPr>
          <a:lstStyle/>
          <a:p>
            <a:r>
              <a:rPr lang="en-US" dirty="0" smtClean="0"/>
              <a:t>COLLECTION OF WASTE BATTERIES</a:t>
            </a:r>
            <a:br>
              <a:rPr lang="en-US" dirty="0" smtClean="0"/>
            </a:br>
            <a:r>
              <a:rPr lang="en-US" dirty="0" smtClean="0"/>
              <a:t>AND DISPOSAL</a:t>
            </a:r>
            <a:endParaRPr lang="tr-TR" dirty="0"/>
          </a:p>
        </p:txBody>
      </p:sp>
      <p:sp>
        <p:nvSpPr>
          <p:cNvPr id="3" name="2 Alt Başlık"/>
          <p:cNvSpPr>
            <a:spLocks noGrp="1"/>
          </p:cNvSpPr>
          <p:nvPr>
            <p:ph type="subTitle" idx="1"/>
          </p:nvPr>
        </p:nvSpPr>
        <p:spPr/>
        <p:txBody>
          <a:bodyPr>
            <a:normAutofit/>
          </a:bodyPr>
          <a:lstStyle/>
          <a:p>
            <a:r>
              <a:rPr lang="tr-TR" sz="2200" dirty="0" smtClean="0">
                <a:solidFill>
                  <a:schemeClr val="tx1"/>
                </a:solidFill>
              </a:rPr>
              <a:t>PREPARED</a:t>
            </a:r>
          </a:p>
          <a:p>
            <a:r>
              <a:rPr lang="tr-TR" sz="2200" dirty="0" smtClean="0">
                <a:solidFill>
                  <a:schemeClr val="tx1"/>
                </a:solidFill>
              </a:rPr>
              <a:t>Tuğba TANRIKULU</a:t>
            </a:r>
          </a:p>
          <a:p>
            <a:r>
              <a:rPr lang="tr-TR" sz="2200" dirty="0" smtClean="0">
                <a:solidFill>
                  <a:schemeClr val="tx1"/>
                </a:solidFill>
              </a:rPr>
              <a:t>1030910580</a:t>
            </a:r>
          </a:p>
        </p:txBody>
      </p:sp>
      <p:pic>
        <p:nvPicPr>
          <p:cNvPr id="4" name="3 Resim" descr="sunum.png"/>
          <p:cNvPicPr>
            <a:picLocks noChangeAspect="1"/>
          </p:cNvPicPr>
          <p:nvPr/>
        </p:nvPicPr>
        <p:blipFill>
          <a:blip r:embed="rId3" cstate="print"/>
          <a:stretch>
            <a:fillRect/>
          </a:stretch>
        </p:blipFill>
        <p:spPr>
          <a:xfrm>
            <a:off x="0" y="5914893"/>
            <a:ext cx="9144000" cy="9431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WASTE BATTERY COLLECTION </a:t>
            </a:r>
            <a:r>
              <a:rPr lang="tr-TR" dirty="0" smtClean="0"/>
              <a:t>MATERIALS</a:t>
            </a:r>
            <a:endParaRPr lang="tr-TR" dirty="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pic>
        <p:nvPicPr>
          <p:cNvPr id="5" name="Picture 7" descr="Y:\tap\TAP Sunu Şablonu PPT\yenikutu.png"/>
          <p:cNvPicPr>
            <a:picLocks noGrp="1" noChangeAspect="1" noChangeArrowheads="1"/>
          </p:cNvPicPr>
          <p:nvPr>
            <p:ph idx="1"/>
          </p:nvPr>
        </p:nvPicPr>
        <p:blipFill>
          <a:blip r:embed="rId3" cstate="print"/>
          <a:srcRect/>
          <a:stretch>
            <a:fillRect/>
          </a:stretch>
        </p:blipFill>
        <p:spPr bwMode="auto">
          <a:xfrm>
            <a:off x="683568" y="1700808"/>
            <a:ext cx="1621060" cy="3046761"/>
          </a:xfrm>
          <a:prstGeom prst="rect">
            <a:avLst/>
          </a:prstGeom>
          <a:noFill/>
          <a:ln w="9525">
            <a:noFill/>
            <a:miter lim="800000"/>
            <a:headEnd/>
            <a:tailEnd/>
          </a:ln>
        </p:spPr>
      </p:pic>
      <p:pic>
        <p:nvPicPr>
          <p:cNvPr id="6" name="Picture 8" descr="Y:\tap\TAP Sunu Şablonu PPT\bidon.png"/>
          <p:cNvPicPr>
            <a:picLocks noChangeAspect="1" noChangeArrowheads="1"/>
          </p:cNvPicPr>
          <p:nvPr/>
        </p:nvPicPr>
        <p:blipFill>
          <a:blip r:embed="rId4" cstate="print"/>
          <a:srcRect/>
          <a:stretch>
            <a:fillRect/>
          </a:stretch>
        </p:blipFill>
        <p:spPr bwMode="auto">
          <a:xfrm>
            <a:off x="3419872" y="1772816"/>
            <a:ext cx="1901825" cy="3048000"/>
          </a:xfrm>
          <a:prstGeom prst="rect">
            <a:avLst/>
          </a:prstGeom>
          <a:noFill/>
          <a:ln w="9525">
            <a:noFill/>
            <a:miter lim="800000"/>
            <a:headEnd/>
            <a:tailEnd/>
          </a:ln>
        </p:spPr>
      </p:pic>
      <p:pic>
        <p:nvPicPr>
          <p:cNvPr id="7" name="Picture 6" descr="Y:\tap\TAP Sunu Şablonu PPT\kutu.png"/>
          <p:cNvPicPr>
            <a:picLocks noChangeAspect="1" noChangeArrowheads="1"/>
          </p:cNvPicPr>
          <p:nvPr/>
        </p:nvPicPr>
        <p:blipFill>
          <a:blip r:embed="rId5" cstate="print"/>
          <a:srcRect/>
          <a:stretch>
            <a:fillRect/>
          </a:stretch>
        </p:blipFill>
        <p:spPr bwMode="auto">
          <a:xfrm>
            <a:off x="6012160" y="1916832"/>
            <a:ext cx="1441450" cy="2147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pPr>
              <a:buNone/>
            </a:pPr>
            <a:r>
              <a:rPr lang="tr-TR" dirty="0" smtClean="0"/>
              <a:t>    </a:t>
            </a:r>
            <a:r>
              <a:rPr lang="en-US" dirty="0" smtClean="0"/>
              <a:t>In our country, TAP is interested in waste batteries. They make announcements from their official pages by organizing various campaigns and incentives.</a:t>
            </a:r>
            <a:endParaRPr lang="tr-TR" dirty="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WASTE BATTERY COLLECTION VEHICLES</a:t>
            </a:r>
            <a:endParaRPr lang="tr-TR" dirty="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pic>
        <p:nvPicPr>
          <p:cNvPr id="5" name="Picture 3" descr="arac"/>
          <p:cNvPicPr>
            <a:picLocks noGrp="1" noChangeAspect="1" noChangeArrowheads="1"/>
          </p:cNvPicPr>
          <p:nvPr>
            <p:ph idx="1"/>
          </p:nvPr>
        </p:nvPicPr>
        <p:blipFill>
          <a:blip r:embed="rId3" cstate="print"/>
          <a:srcRect/>
          <a:stretch>
            <a:fillRect/>
          </a:stretch>
        </p:blipFill>
        <p:spPr bwMode="auto">
          <a:xfrm>
            <a:off x="467544" y="1340768"/>
            <a:ext cx="4434840" cy="2481349"/>
          </a:xfrm>
          <a:prstGeom prst="rect">
            <a:avLst/>
          </a:prstGeom>
          <a:noFill/>
          <a:ln w="9525">
            <a:noFill/>
            <a:miter lim="800000"/>
            <a:headEnd/>
            <a:tailEnd/>
          </a:ln>
        </p:spPr>
      </p:pic>
      <p:pic>
        <p:nvPicPr>
          <p:cNvPr id="6" name="Picture 5" descr="Y:\tap\TAP Sunu Şablonu PPT\toplamaaracı.png"/>
          <p:cNvPicPr>
            <a:picLocks noChangeAspect="1" noChangeArrowheads="1"/>
          </p:cNvPicPr>
          <p:nvPr/>
        </p:nvPicPr>
        <p:blipFill>
          <a:blip r:embed="rId4" cstate="print"/>
          <a:srcRect/>
          <a:stretch>
            <a:fillRect/>
          </a:stretch>
        </p:blipFill>
        <p:spPr bwMode="auto">
          <a:xfrm>
            <a:off x="4644008" y="3573016"/>
            <a:ext cx="4249738" cy="254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SEPARATION BY TYPES</a:t>
            </a:r>
            <a:endParaRPr lang="tr-TR" dirty="0"/>
          </a:p>
        </p:txBody>
      </p:sp>
      <p:sp>
        <p:nvSpPr>
          <p:cNvPr id="3" name="2 İçerik Yer Tutucusu"/>
          <p:cNvSpPr>
            <a:spLocks noGrp="1"/>
          </p:cNvSpPr>
          <p:nvPr>
            <p:ph idx="1"/>
          </p:nvPr>
        </p:nvSpPr>
        <p:spPr/>
        <p:txBody>
          <a:bodyPr>
            <a:normAutofit/>
          </a:bodyPr>
          <a:lstStyle/>
          <a:p>
            <a:r>
              <a:rPr lang="en-US" sz="1900" dirty="0" smtClean="0"/>
              <a:t>Turkey's first "Waste Battery Recycling Plant" in </a:t>
            </a:r>
            <a:r>
              <a:rPr lang="en-US" sz="1900" dirty="0" err="1" smtClean="0"/>
              <a:t>Kocaeli</a:t>
            </a:r>
            <a:r>
              <a:rPr lang="en-US" sz="1900" dirty="0" smtClean="0"/>
              <a:t>.</a:t>
            </a:r>
            <a:endParaRPr lang="tr-TR" sz="1900" dirty="0" smtClean="0"/>
          </a:p>
          <a:p>
            <a:r>
              <a:rPr lang="en-US" sz="1900" dirty="0" smtClean="0"/>
              <a:t>The waste batteries are disposed in such a way that they do not cause environmental pollution, and the metals are supplied to the industry.</a:t>
            </a:r>
            <a:endParaRPr lang="tr-TR" sz="1900" dirty="0" smtClean="0"/>
          </a:p>
          <a:p>
            <a:r>
              <a:rPr lang="en-US" sz="1900" dirty="0" smtClean="0"/>
              <a:t>Thanks to the integrated plant, where the separation, recovery and recovery of waste batteries are carried out together, the precious metals inside the batteries are recycled and the potential harm to the environment is prevented.</a:t>
            </a:r>
            <a:endParaRPr lang="tr-TR" sz="1900" dirty="0" smtClean="0"/>
          </a:p>
          <a:p>
            <a:endParaRPr lang="tr-TR" dirty="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pic>
        <p:nvPicPr>
          <p:cNvPr id="5" name="4 Resim" descr="pil.jpg"/>
          <p:cNvPicPr>
            <a:picLocks noChangeAspect="1"/>
          </p:cNvPicPr>
          <p:nvPr/>
        </p:nvPicPr>
        <p:blipFill>
          <a:blip r:embed="rId3" cstate="print"/>
          <a:stretch>
            <a:fillRect/>
          </a:stretch>
        </p:blipFill>
        <p:spPr>
          <a:xfrm>
            <a:off x="395536" y="4005064"/>
            <a:ext cx="3000374" cy="1690687"/>
          </a:xfrm>
          <a:prstGeom prst="rect">
            <a:avLst/>
          </a:prstGeom>
        </p:spPr>
      </p:pic>
      <p:pic>
        <p:nvPicPr>
          <p:cNvPr id="6" name="5 Resim" descr="pil1.jpg"/>
          <p:cNvPicPr>
            <a:picLocks noChangeAspect="1"/>
          </p:cNvPicPr>
          <p:nvPr/>
        </p:nvPicPr>
        <p:blipFill>
          <a:blip r:embed="rId4" cstate="print"/>
          <a:stretch>
            <a:fillRect/>
          </a:stretch>
        </p:blipFill>
        <p:spPr>
          <a:xfrm>
            <a:off x="3635896" y="4005064"/>
            <a:ext cx="2513196" cy="1704404"/>
          </a:xfrm>
          <a:prstGeom prst="rect">
            <a:avLst/>
          </a:prstGeom>
        </p:spPr>
      </p:pic>
      <p:pic>
        <p:nvPicPr>
          <p:cNvPr id="7" name="6 Resim" descr="pil2.jpg"/>
          <p:cNvPicPr>
            <a:picLocks noChangeAspect="1"/>
          </p:cNvPicPr>
          <p:nvPr/>
        </p:nvPicPr>
        <p:blipFill>
          <a:blip r:embed="rId5" cstate="print"/>
          <a:stretch>
            <a:fillRect/>
          </a:stretch>
        </p:blipFill>
        <p:spPr>
          <a:xfrm>
            <a:off x="6197903" y="4005064"/>
            <a:ext cx="2550561" cy="168800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RECYCLING AND DISPOSAL</a:t>
            </a:r>
            <a:endParaRPr lang="tr-TR" dirty="0"/>
          </a:p>
        </p:txBody>
      </p:sp>
      <p:sp>
        <p:nvSpPr>
          <p:cNvPr id="3" name="2 İçerik Yer Tutucusu"/>
          <p:cNvSpPr>
            <a:spLocks noGrp="1"/>
          </p:cNvSpPr>
          <p:nvPr>
            <p:ph idx="1"/>
          </p:nvPr>
        </p:nvSpPr>
        <p:spPr/>
        <p:txBody>
          <a:bodyPr>
            <a:normAutofit/>
          </a:bodyPr>
          <a:lstStyle/>
          <a:p>
            <a:r>
              <a:rPr lang="en-US" sz="1800" dirty="0" smtClean="0"/>
              <a:t>A facility capable of recycling of waste batteries in Turkey are not yet available. Therefore, the non-rechargeable type batteries collected are disposed of. Disposal is carried out in reinforced concrete storages specially constructed in underground and İSTAÇ Inc. in </a:t>
            </a:r>
            <a:r>
              <a:rPr lang="en-US" sz="1800" dirty="0" err="1" smtClean="0"/>
              <a:t>Şile</a:t>
            </a:r>
            <a:r>
              <a:rPr lang="en-US" sz="1800" dirty="0" smtClean="0"/>
              <a:t>, Istanbul, and started in 2010 at the surface storage area.</a:t>
            </a:r>
            <a:endParaRPr lang="tr-TR" sz="1800" dirty="0" smtClean="0"/>
          </a:p>
          <a:p>
            <a:endParaRPr lang="tr-TR" sz="1800" dirty="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pic>
        <p:nvPicPr>
          <p:cNvPr id="5" name="Picture 3" descr="CIMG0897"/>
          <p:cNvPicPr>
            <a:picLocks noChangeAspect="1" noChangeArrowheads="1"/>
          </p:cNvPicPr>
          <p:nvPr/>
        </p:nvPicPr>
        <p:blipFill>
          <a:blip r:embed="rId3" cstate="print"/>
          <a:srcRect/>
          <a:stretch>
            <a:fillRect/>
          </a:stretch>
        </p:blipFill>
        <p:spPr bwMode="auto">
          <a:xfrm>
            <a:off x="539552" y="2924944"/>
            <a:ext cx="3671887" cy="2820988"/>
          </a:xfrm>
          <a:prstGeom prst="rect">
            <a:avLst/>
          </a:prstGeom>
          <a:noFill/>
          <a:ln w="9525">
            <a:solidFill>
              <a:srgbClr val="000000"/>
            </a:solidFill>
            <a:miter lim="800000"/>
            <a:headEnd/>
            <a:tailEnd/>
          </a:ln>
        </p:spPr>
      </p:pic>
      <p:pic>
        <p:nvPicPr>
          <p:cNvPr id="6" name="Picture 4" descr="DSC02573"/>
          <p:cNvPicPr>
            <a:picLocks noChangeAspect="1" noChangeArrowheads="1"/>
          </p:cNvPicPr>
          <p:nvPr/>
        </p:nvPicPr>
        <p:blipFill>
          <a:blip r:embed="rId4" cstate="print"/>
          <a:srcRect/>
          <a:stretch>
            <a:fillRect/>
          </a:stretch>
        </p:blipFill>
        <p:spPr bwMode="auto">
          <a:xfrm>
            <a:off x="4355976" y="3068960"/>
            <a:ext cx="4427538" cy="254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WASTE BATTERY RECYCLING CYCLE</a:t>
            </a:r>
            <a:endParaRPr lang="tr-TR" dirty="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pic>
        <p:nvPicPr>
          <p:cNvPr id="5" name="4 Resim" descr="amplem.jpg"/>
          <p:cNvPicPr>
            <a:picLocks noChangeAspect="1"/>
          </p:cNvPicPr>
          <p:nvPr/>
        </p:nvPicPr>
        <p:blipFill>
          <a:blip r:embed="rId3" cstate="print"/>
          <a:stretch>
            <a:fillRect/>
          </a:stretch>
        </p:blipFill>
        <p:spPr>
          <a:xfrm>
            <a:off x="1552575" y="1200150"/>
            <a:ext cx="6038850" cy="44577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REFERENCES</a:t>
            </a:r>
            <a:endParaRPr lang="tr-TR" dirty="0"/>
          </a:p>
        </p:txBody>
      </p:sp>
      <p:sp>
        <p:nvSpPr>
          <p:cNvPr id="3" name="2 İçerik Yer Tutucusu"/>
          <p:cNvSpPr>
            <a:spLocks noGrp="1"/>
          </p:cNvSpPr>
          <p:nvPr>
            <p:ph idx="1"/>
          </p:nvPr>
        </p:nvSpPr>
        <p:spPr/>
        <p:txBody>
          <a:bodyPr>
            <a:normAutofit/>
          </a:bodyPr>
          <a:lstStyle/>
          <a:p>
            <a:r>
              <a:rPr lang="tr-TR" sz="2200" dirty="0" smtClean="0"/>
              <a:t>https://www.calrecycle.ca.gov/reducewaste/batteries</a:t>
            </a:r>
          </a:p>
          <a:p>
            <a:r>
              <a:rPr lang="tr-TR" sz="2200" dirty="0" smtClean="0"/>
              <a:t>https://www.sustainability.vic.gov.au/You-and-your-home/Waste-and-recycling/Household-waste/Batteries</a:t>
            </a:r>
          </a:p>
          <a:p>
            <a:r>
              <a:rPr lang="tr-TR" sz="2200" dirty="0" smtClean="0"/>
              <a:t>https://www.tap.org.tr/pil-atik-pil/sss/atik-pillerin-bertaraf-ve-geri-donusumu/</a:t>
            </a:r>
          </a:p>
          <a:p>
            <a:r>
              <a:rPr lang="tr-TR" sz="2200" dirty="0" smtClean="0"/>
              <a:t>https://agtatik.com/haber/atik-piller-ekonomiye-kazandiriliyor/</a:t>
            </a:r>
          </a:p>
          <a:p>
            <a:endParaRPr lang="tr-TR" sz="2200" dirty="0" smtClean="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94122"/>
          </a:xfrm>
        </p:spPr>
        <p:txBody>
          <a:bodyPr>
            <a:normAutofit/>
          </a:bodyPr>
          <a:lstStyle/>
          <a:p>
            <a:r>
              <a:rPr lang="tr-TR" sz="4000" dirty="0" smtClean="0"/>
              <a:t>CONTENTS</a:t>
            </a:r>
            <a:endParaRPr lang="tr-TR" sz="4000" dirty="0"/>
          </a:p>
        </p:txBody>
      </p:sp>
      <p:sp>
        <p:nvSpPr>
          <p:cNvPr id="3" name="2 İçerik Yer Tutucusu"/>
          <p:cNvSpPr>
            <a:spLocks noGrp="1"/>
          </p:cNvSpPr>
          <p:nvPr>
            <p:ph idx="1"/>
          </p:nvPr>
        </p:nvSpPr>
        <p:spPr>
          <a:xfrm>
            <a:off x="457200" y="1412776"/>
            <a:ext cx="8229600" cy="4713387"/>
          </a:xfrm>
        </p:spPr>
        <p:txBody>
          <a:bodyPr>
            <a:normAutofit/>
          </a:bodyPr>
          <a:lstStyle/>
          <a:p>
            <a:pPr>
              <a:buFont typeface="Wingdings" pitchFamily="2" charset="2"/>
              <a:buChar char="v"/>
            </a:pPr>
            <a:r>
              <a:rPr lang="en-US" sz="1800" dirty="0" smtClean="0"/>
              <a:t>WHAT IS A BATTERY? WHERE TO USE ?</a:t>
            </a:r>
            <a:endParaRPr lang="tr-TR" sz="1800" dirty="0" smtClean="0"/>
          </a:p>
          <a:p>
            <a:pPr>
              <a:buFont typeface="Wingdings" pitchFamily="2" charset="2"/>
              <a:buChar char="v"/>
            </a:pPr>
            <a:r>
              <a:rPr lang="en-US" sz="1800" dirty="0" smtClean="0"/>
              <a:t>WHAT ARE THE TYPES OF BATTERIES AND WHAT ARE THEIR CONTENTS?</a:t>
            </a:r>
            <a:endParaRPr lang="tr-TR" sz="1800" dirty="0" smtClean="0"/>
          </a:p>
          <a:p>
            <a:pPr>
              <a:buFont typeface="Wingdings" pitchFamily="2" charset="2"/>
              <a:buChar char="v"/>
            </a:pPr>
            <a:r>
              <a:rPr lang="tr-TR" sz="1800" dirty="0" smtClean="0"/>
              <a:t>SIGNS ON BATTERY PACKAGING</a:t>
            </a:r>
          </a:p>
          <a:p>
            <a:pPr>
              <a:buFont typeface="Wingdings" pitchFamily="2" charset="2"/>
              <a:buChar char="v"/>
            </a:pPr>
            <a:r>
              <a:rPr lang="tr-TR" sz="1800" dirty="0" smtClean="0"/>
              <a:t>BATTERY INDUSTRY IN TURKEY</a:t>
            </a:r>
          </a:p>
          <a:p>
            <a:pPr>
              <a:buFont typeface="Wingdings" pitchFamily="2" charset="2"/>
              <a:buChar char="v"/>
            </a:pPr>
            <a:r>
              <a:rPr lang="en-US" sz="1800" dirty="0" smtClean="0"/>
              <a:t>WHAT IS A WASTE BATTERY? WHAT SHOULD WE DO?</a:t>
            </a:r>
            <a:endParaRPr lang="tr-TR" sz="1800" dirty="0" smtClean="0"/>
          </a:p>
          <a:p>
            <a:pPr>
              <a:buFont typeface="Wingdings" pitchFamily="2" charset="2"/>
              <a:buChar char="v"/>
            </a:pPr>
            <a:r>
              <a:rPr lang="tr-TR" sz="1800" dirty="0" smtClean="0"/>
              <a:t>COLLECTİON ACTİVİTİES</a:t>
            </a:r>
          </a:p>
          <a:p>
            <a:pPr>
              <a:buFont typeface="Wingdings" pitchFamily="2" charset="2"/>
              <a:buChar char="v"/>
            </a:pPr>
            <a:r>
              <a:rPr lang="en-US" sz="1800" dirty="0" smtClean="0"/>
              <a:t>WHERE YOU CAN FIND WASTE BATTERY BOXES</a:t>
            </a:r>
            <a:endParaRPr lang="tr-TR" sz="1800" dirty="0" smtClean="0"/>
          </a:p>
          <a:p>
            <a:pPr>
              <a:buFont typeface="Wingdings" pitchFamily="2" charset="2"/>
              <a:buChar char="v"/>
            </a:pPr>
            <a:r>
              <a:rPr lang="tr-TR" sz="1800" dirty="0" smtClean="0"/>
              <a:t>WASTE BATTERY COLLECTION MATERIALS</a:t>
            </a:r>
          </a:p>
          <a:p>
            <a:pPr>
              <a:buFont typeface="Wingdings" pitchFamily="2" charset="2"/>
              <a:buChar char="v"/>
            </a:pPr>
            <a:r>
              <a:rPr lang="tr-TR" sz="1800" dirty="0" smtClean="0"/>
              <a:t>WASTE BATTERY COLLECTION VEHICLES</a:t>
            </a:r>
          </a:p>
          <a:p>
            <a:pPr>
              <a:buFont typeface="Wingdings" pitchFamily="2" charset="2"/>
              <a:buChar char="v"/>
            </a:pPr>
            <a:r>
              <a:rPr lang="tr-TR" sz="1800" dirty="0" smtClean="0"/>
              <a:t>SEPARATION BY TYPES</a:t>
            </a:r>
          </a:p>
          <a:p>
            <a:pPr>
              <a:buFont typeface="Wingdings" pitchFamily="2" charset="2"/>
              <a:buChar char="v"/>
            </a:pPr>
            <a:r>
              <a:rPr lang="tr-TR" sz="1800" dirty="0" smtClean="0"/>
              <a:t>RECYCLING AND DISPOSAL</a:t>
            </a:r>
          </a:p>
          <a:p>
            <a:pPr>
              <a:buFont typeface="Wingdings" pitchFamily="2" charset="2"/>
              <a:buChar char="v"/>
            </a:pPr>
            <a:r>
              <a:rPr lang="tr-TR" sz="1800" dirty="0" smtClean="0"/>
              <a:t>WASTE BATTERY RECYCLING CYCLE</a:t>
            </a:r>
          </a:p>
          <a:p>
            <a:pPr>
              <a:buFont typeface="Wingdings" pitchFamily="2" charset="2"/>
              <a:buChar char="v"/>
            </a:pPr>
            <a:r>
              <a:rPr lang="tr-TR" sz="1800" dirty="0" smtClean="0"/>
              <a:t>REFERENCES</a:t>
            </a:r>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dirty="0" smtClean="0"/>
              <a:t>WHAT IS A BATTERY? WHERE TO USE ?</a:t>
            </a:r>
            <a:endParaRPr lang="tr-TR" dirty="0"/>
          </a:p>
        </p:txBody>
      </p:sp>
      <p:sp>
        <p:nvSpPr>
          <p:cNvPr id="3" name="2 İçerik Yer Tutucusu"/>
          <p:cNvSpPr>
            <a:spLocks noGrp="1"/>
          </p:cNvSpPr>
          <p:nvPr>
            <p:ph idx="1"/>
          </p:nvPr>
        </p:nvSpPr>
        <p:spPr/>
        <p:txBody>
          <a:bodyPr>
            <a:normAutofit/>
          </a:bodyPr>
          <a:lstStyle/>
          <a:p>
            <a:r>
              <a:rPr lang="en-US" sz="2000" dirty="0" smtClean="0"/>
              <a:t>Batteries are devices of various types and sizes which can store electrical energy as a result of chemical reactions, provide the necessary electric current when the (+) and (-) terminals are connected to a device.</a:t>
            </a:r>
            <a:endParaRPr lang="tr-TR" sz="2000" dirty="0" smtClean="0"/>
          </a:p>
          <a:p>
            <a:endParaRPr lang="tr-TR" sz="2000" dirty="0" smtClean="0"/>
          </a:p>
          <a:p>
            <a:r>
              <a:rPr lang="en-US" sz="2000" dirty="0" smtClean="0"/>
              <a:t>Batteries, in addition to those shown below, are found in many devices and are an integral part of our daily lives.</a:t>
            </a:r>
            <a:endParaRPr lang="tr-TR" sz="2000" dirty="0" smtClean="0"/>
          </a:p>
          <a:p>
            <a:endParaRPr lang="tr-TR" sz="2000" dirty="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pic>
        <p:nvPicPr>
          <p:cNvPr id="5" name="Picture 7" descr="laptop"/>
          <p:cNvPicPr>
            <a:picLocks noChangeAspect="1" noChangeArrowheads="1"/>
          </p:cNvPicPr>
          <p:nvPr/>
        </p:nvPicPr>
        <p:blipFill>
          <a:blip r:embed="rId3" cstate="print"/>
          <a:srcRect/>
          <a:stretch>
            <a:fillRect/>
          </a:stretch>
        </p:blipFill>
        <p:spPr bwMode="auto">
          <a:xfrm>
            <a:off x="323528" y="4077072"/>
            <a:ext cx="1555750" cy="12604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6" descr="camcorder"/>
          <p:cNvPicPr>
            <a:picLocks noChangeAspect="1" noChangeArrowheads="1"/>
          </p:cNvPicPr>
          <p:nvPr/>
        </p:nvPicPr>
        <p:blipFill>
          <a:blip r:embed="rId4" cstate="print"/>
          <a:srcRect/>
          <a:stretch>
            <a:fillRect/>
          </a:stretch>
        </p:blipFill>
        <p:spPr bwMode="auto">
          <a:xfrm>
            <a:off x="2123728" y="4293096"/>
            <a:ext cx="1223962" cy="9302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10" descr="power-tool"/>
          <p:cNvPicPr>
            <a:picLocks noChangeAspect="1" noChangeArrowheads="1"/>
          </p:cNvPicPr>
          <p:nvPr/>
        </p:nvPicPr>
        <p:blipFill>
          <a:blip r:embed="rId5" cstate="print"/>
          <a:srcRect/>
          <a:stretch>
            <a:fillRect/>
          </a:stretch>
        </p:blipFill>
        <p:spPr bwMode="auto">
          <a:xfrm>
            <a:off x="3635896" y="4005064"/>
            <a:ext cx="1295400" cy="1295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2530" name="Picture 2" descr="telefon ile ilgili gÃ¶rsel sonucu"/>
          <p:cNvPicPr>
            <a:picLocks noChangeAspect="1" noChangeArrowheads="1"/>
          </p:cNvPicPr>
          <p:nvPr/>
        </p:nvPicPr>
        <p:blipFill>
          <a:blip r:embed="rId6" cstate="print"/>
          <a:srcRect/>
          <a:stretch>
            <a:fillRect/>
          </a:stretch>
        </p:blipFill>
        <p:spPr bwMode="auto">
          <a:xfrm>
            <a:off x="7308304" y="3933056"/>
            <a:ext cx="1296144" cy="1618568"/>
          </a:xfrm>
          <a:prstGeom prst="rect">
            <a:avLst/>
          </a:prstGeom>
          <a:noFill/>
        </p:spPr>
      </p:pic>
      <p:sp>
        <p:nvSpPr>
          <p:cNvPr id="22532" name="AutoShape 4" descr="fotoÄraf makinasÄ±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2534" name="AutoShape 6" descr="fotoÄraf makinasÄ±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 name="10 Resim" descr="fotoğraf makinası.jpg"/>
          <p:cNvPicPr>
            <a:picLocks noChangeAspect="1"/>
          </p:cNvPicPr>
          <p:nvPr/>
        </p:nvPicPr>
        <p:blipFill>
          <a:blip r:embed="rId7" cstate="print"/>
          <a:stretch>
            <a:fillRect/>
          </a:stretch>
        </p:blipFill>
        <p:spPr>
          <a:xfrm>
            <a:off x="5508104" y="4005064"/>
            <a:ext cx="1440160" cy="14401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dirty="0" smtClean="0"/>
              <a:t>WHAT ARE THE TYPES OF BATTERIES AND WHAT ARE THEIR CONTENTS?</a:t>
            </a:r>
            <a:endParaRPr lang="tr-TR" dirty="0"/>
          </a:p>
        </p:txBody>
      </p:sp>
      <p:sp>
        <p:nvSpPr>
          <p:cNvPr id="3" name="2 İçerik Yer Tutucusu"/>
          <p:cNvSpPr>
            <a:spLocks noGrp="1"/>
          </p:cNvSpPr>
          <p:nvPr>
            <p:ph idx="1"/>
          </p:nvPr>
        </p:nvSpPr>
        <p:spPr/>
        <p:txBody>
          <a:bodyPr>
            <a:normAutofit/>
          </a:bodyPr>
          <a:lstStyle/>
          <a:p>
            <a:pPr>
              <a:buNone/>
            </a:pPr>
            <a:r>
              <a:rPr lang="tr-TR" sz="2000" dirty="0" smtClean="0"/>
              <a:t>     </a:t>
            </a:r>
            <a:r>
              <a:rPr lang="en-US" sz="2000" dirty="0" smtClean="0"/>
              <a:t>a</a:t>
            </a:r>
            <a:r>
              <a:rPr lang="en-US" sz="2000" dirty="0" smtClean="0"/>
              <a:t>) Non-rechargeable or disposable batteries,</a:t>
            </a:r>
          </a:p>
          <a:p>
            <a:pPr>
              <a:buNone/>
            </a:pPr>
            <a:r>
              <a:rPr lang="tr-TR" sz="2000" dirty="0" smtClean="0"/>
              <a:t>     </a:t>
            </a:r>
            <a:r>
              <a:rPr lang="en-US" sz="2000" dirty="0" smtClean="0"/>
              <a:t>b</a:t>
            </a:r>
            <a:r>
              <a:rPr lang="en-US" sz="2000" dirty="0" smtClean="0"/>
              <a:t>) Rechargeable or reusable batteries,</a:t>
            </a:r>
          </a:p>
          <a:p>
            <a:pPr>
              <a:buNone/>
            </a:pPr>
            <a:r>
              <a:rPr lang="tr-TR" sz="2000" dirty="0" smtClean="0"/>
              <a:t>     </a:t>
            </a:r>
            <a:r>
              <a:rPr lang="en-US" sz="2000" dirty="0" smtClean="0"/>
              <a:t>can </a:t>
            </a:r>
            <a:r>
              <a:rPr lang="en-US" sz="2000" dirty="0" smtClean="0"/>
              <a:t>be divided into two main groups.</a:t>
            </a:r>
            <a:endParaRPr lang="tr-TR" sz="2000" dirty="0" smtClean="0"/>
          </a:p>
          <a:p>
            <a:pPr>
              <a:buNone/>
            </a:pPr>
            <a:r>
              <a:rPr lang="tr-TR" sz="2000" dirty="0" smtClean="0"/>
              <a:t>     </a:t>
            </a:r>
            <a:r>
              <a:rPr lang="en-US" sz="2000" dirty="0" smtClean="0"/>
              <a:t>In </a:t>
            </a:r>
            <a:r>
              <a:rPr lang="en-US" sz="2000" dirty="0" smtClean="0"/>
              <a:t>addition, the batteries can also be defined as</a:t>
            </a:r>
            <a:r>
              <a:rPr lang="tr-TR" sz="2000" dirty="0" smtClean="0"/>
              <a:t> </a:t>
            </a:r>
            <a:r>
              <a:rPr lang="en-US" sz="2000" dirty="0" smtClean="0"/>
              <a:t>cylindrical, button </a:t>
            </a:r>
            <a:r>
              <a:rPr lang="en-US" sz="2000" dirty="0" smtClean="0"/>
              <a:t>and</a:t>
            </a:r>
            <a:r>
              <a:rPr lang="tr-TR" sz="2000" dirty="0" smtClean="0"/>
              <a:t> </a:t>
            </a:r>
            <a:r>
              <a:rPr lang="en-US" sz="2000" dirty="0" err="1" smtClean="0"/>
              <a:t>rismatic</a:t>
            </a:r>
            <a:r>
              <a:rPr lang="en-US" sz="2000" dirty="0" smtClean="0"/>
              <a:t>.</a:t>
            </a:r>
            <a:endParaRPr lang="tr-TR" sz="2000" dirty="0" smtClean="0"/>
          </a:p>
          <a:p>
            <a:pPr>
              <a:buNone/>
            </a:pPr>
            <a:endParaRPr lang="tr-TR" sz="2000" dirty="0" smtClean="0"/>
          </a:p>
          <a:p>
            <a:pPr>
              <a:buNone/>
            </a:pPr>
            <a:endParaRPr lang="tr-TR" sz="2000" dirty="0" smtClean="0"/>
          </a:p>
          <a:p>
            <a:pPr>
              <a:buNone/>
            </a:pPr>
            <a:endParaRPr lang="tr-TR" sz="2000" dirty="0" smtClean="0"/>
          </a:p>
          <a:p>
            <a:pPr>
              <a:buNone/>
            </a:pPr>
            <a:endParaRPr lang="tr-TR" sz="2000" dirty="0" smtClean="0"/>
          </a:p>
          <a:p>
            <a:pPr>
              <a:buNone/>
            </a:pPr>
            <a:r>
              <a:rPr lang="tr-TR" sz="2000" dirty="0" smtClean="0"/>
              <a:t>      </a:t>
            </a:r>
            <a:r>
              <a:rPr lang="tr-TR" sz="2000" dirty="0" err="1" smtClean="0"/>
              <a:t>Batteries</a:t>
            </a:r>
            <a:r>
              <a:rPr lang="tr-TR" sz="2000" dirty="0" smtClean="0"/>
              <a:t> </a:t>
            </a:r>
            <a:r>
              <a:rPr lang="tr-TR" sz="2000" dirty="0" err="1" smtClean="0"/>
              <a:t>are</a:t>
            </a:r>
            <a:r>
              <a:rPr lang="tr-TR" sz="2000" dirty="0" smtClean="0"/>
              <a:t> </a:t>
            </a:r>
            <a:r>
              <a:rPr lang="tr-TR" sz="2000" dirty="0" err="1" smtClean="0"/>
              <a:t>contain</a:t>
            </a:r>
            <a:r>
              <a:rPr lang="tr-TR" sz="2000" dirty="0" smtClean="0"/>
              <a:t>, </a:t>
            </a:r>
            <a:r>
              <a:rPr lang="tr-TR" sz="2000" dirty="0" err="1" smtClean="0"/>
              <a:t>cadmium</a:t>
            </a:r>
            <a:r>
              <a:rPr lang="tr-TR" sz="2000" dirty="0" smtClean="0"/>
              <a:t>, </a:t>
            </a:r>
            <a:r>
              <a:rPr lang="tr-TR" sz="2000" dirty="0" err="1" smtClean="0"/>
              <a:t>zinc</a:t>
            </a:r>
            <a:r>
              <a:rPr lang="tr-TR" sz="2000" dirty="0" smtClean="0"/>
              <a:t>, </a:t>
            </a:r>
            <a:r>
              <a:rPr lang="tr-TR" sz="2000" dirty="0" err="1" smtClean="0"/>
              <a:t>manganese</a:t>
            </a:r>
            <a:r>
              <a:rPr lang="tr-TR" sz="2000" dirty="0" smtClean="0"/>
              <a:t>, </a:t>
            </a:r>
            <a:r>
              <a:rPr lang="tr-TR" sz="2000" dirty="0" err="1" smtClean="0"/>
              <a:t>iron</a:t>
            </a:r>
            <a:r>
              <a:rPr lang="tr-TR" sz="2000" dirty="0" smtClean="0"/>
              <a:t>, </a:t>
            </a:r>
            <a:r>
              <a:rPr lang="tr-TR" sz="2000" dirty="0" err="1" smtClean="0"/>
              <a:t>lithium</a:t>
            </a:r>
            <a:r>
              <a:rPr lang="tr-TR" sz="2000" dirty="0" smtClean="0"/>
              <a:t>, </a:t>
            </a:r>
            <a:r>
              <a:rPr lang="tr-TR" sz="2000" dirty="0" err="1" smtClean="0"/>
              <a:t>nickel</a:t>
            </a:r>
            <a:r>
              <a:rPr lang="tr-TR" sz="2000" dirty="0" smtClean="0"/>
              <a:t>, </a:t>
            </a:r>
            <a:r>
              <a:rPr lang="tr-TR" sz="2000" dirty="0" err="1" smtClean="0"/>
              <a:t>cobalt</a:t>
            </a:r>
            <a:r>
              <a:rPr lang="tr-TR" sz="2000" dirty="0" smtClean="0"/>
              <a:t> </a:t>
            </a:r>
            <a:r>
              <a:rPr lang="tr-TR" sz="2000" dirty="0" err="1" smtClean="0"/>
              <a:t>and</a:t>
            </a:r>
            <a:r>
              <a:rPr lang="tr-TR" sz="2000" dirty="0" smtClean="0"/>
              <a:t> </a:t>
            </a:r>
            <a:r>
              <a:rPr lang="tr-TR" sz="2000" dirty="0" err="1" smtClean="0"/>
              <a:t>so</a:t>
            </a:r>
            <a:r>
              <a:rPr lang="tr-TR" sz="2000" dirty="0" smtClean="0"/>
              <a:t> on. </a:t>
            </a:r>
            <a:r>
              <a:rPr lang="tr-TR" sz="2000" dirty="0" err="1" smtClean="0"/>
              <a:t>metals</a:t>
            </a:r>
            <a:r>
              <a:rPr lang="tr-TR" sz="2000" dirty="0" smtClean="0"/>
              <a:t>, </a:t>
            </a:r>
            <a:r>
              <a:rPr lang="tr-TR" sz="2000" dirty="0" err="1" smtClean="0"/>
              <a:t>various</a:t>
            </a:r>
            <a:r>
              <a:rPr lang="tr-TR" sz="2000" dirty="0" smtClean="0"/>
              <a:t> </a:t>
            </a:r>
            <a:r>
              <a:rPr lang="tr-TR" sz="2000" dirty="0" err="1" smtClean="0"/>
              <a:t>chemical</a:t>
            </a:r>
            <a:r>
              <a:rPr lang="tr-TR" sz="2000" dirty="0" smtClean="0"/>
              <a:t> </a:t>
            </a:r>
            <a:r>
              <a:rPr lang="tr-TR" sz="2000" dirty="0" err="1" smtClean="0"/>
              <a:t>compounds</a:t>
            </a:r>
            <a:r>
              <a:rPr lang="tr-TR" sz="2000" dirty="0" smtClean="0"/>
              <a:t>, </a:t>
            </a:r>
            <a:r>
              <a:rPr lang="tr-TR" sz="2000" dirty="0" err="1" smtClean="0"/>
              <a:t>plastics</a:t>
            </a:r>
            <a:r>
              <a:rPr lang="tr-TR" sz="2000" dirty="0" smtClean="0"/>
              <a:t> </a:t>
            </a:r>
            <a:r>
              <a:rPr lang="tr-TR" sz="2000" dirty="0" err="1" smtClean="0"/>
              <a:t>and</a:t>
            </a:r>
            <a:endParaRPr lang="tr-TR" sz="2000" dirty="0" smtClean="0"/>
          </a:p>
          <a:p>
            <a:pPr>
              <a:buNone/>
            </a:pPr>
            <a:r>
              <a:rPr lang="tr-TR" sz="2000" dirty="0" smtClean="0"/>
              <a:t> </a:t>
            </a:r>
            <a:r>
              <a:rPr lang="tr-TR" sz="2000" dirty="0" smtClean="0"/>
              <a:t>    </a:t>
            </a:r>
            <a:r>
              <a:rPr lang="tr-TR" sz="2000" dirty="0" smtClean="0"/>
              <a:t> </a:t>
            </a:r>
            <a:r>
              <a:rPr lang="tr-TR" sz="2000" dirty="0" err="1" smtClean="0"/>
              <a:t>paper</a:t>
            </a:r>
            <a:r>
              <a:rPr lang="tr-TR" sz="2000" dirty="0" smtClean="0"/>
              <a:t> / </a:t>
            </a:r>
            <a:r>
              <a:rPr lang="tr-TR" sz="2000" dirty="0" err="1" smtClean="0"/>
              <a:t>cardboard</a:t>
            </a:r>
            <a:r>
              <a:rPr lang="tr-TR" sz="2000" dirty="0" smtClean="0"/>
              <a:t>.</a:t>
            </a:r>
          </a:p>
          <a:p>
            <a:pPr>
              <a:buNone/>
            </a:pPr>
            <a:endParaRPr lang="tr-TR" sz="2000" dirty="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pic>
        <p:nvPicPr>
          <p:cNvPr id="5" name="Picture 7" descr="Resim2"/>
          <p:cNvPicPr>
            <a:picLocks noChangeAspect="1" noChangeArrowheads="1"/>
          </p:cNvPicPr>
          <p:nvPr/>
        </p:nvPicPr>
        <p:blipFill>
          <a:blip r:embed="rId3" cstate="print"/>
          <a:srcRect/>
          <a:stretch>
            <a:fillRect/>
          </a:stretch>
        </p:blipFill>
        <p:spPr bwMode="auto">
          <a:xfrm>
            <a:off x="1331640" y="3501008"/>
            <a:ext cx="1571625" cy="9620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6" descr="kulaklik2"/>
          <p:cNvPicPr>
            <a:picLocks noChangeAspect="1" noChangeArrowheads="1"/>
          </p:cNvPicPr>
          <p:nvPr/>
        </p:nvPicPr>
        <p:blipFill>
          <a:blip r:embed="rId4" cstate="print"/>
          <a:srcRect/>
          <a:stretch>
            <a:fillRect/>
          </a:stretch>
        </p:blipFill>
        <p:spPr bwMode="auto">
          <a:xfrm>
            <a:off x="3059832" y="3717032"/>
            <a:ext cx="1647825" cy="4381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11" descr="Resim6"/>
          <p:cNvPicPr>
            <a:picLocks noChangeAspect="1" noChangeArrowheads="1"/>
          </p:cNvPicPr>
          <p:nvPr/>
        </p:nvPicPr>
        <p:blipFill>
          <a:blip r:embed="rId5" cstate="print"/>
          <a:srcRect/>
          <a:stretch>
            <a:fillRect/>
          </a:stretch>
        </p:blipFill>
        <p:spPr bwMode="auto">
          <a:xfrm>
            <a:off x="5148064" y="3501008"/>
            <a:ext cx="1368425" cy="85725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SIGNS ON BATTERY PACKAGING</a:t>
            </a:r>
            <a:endParaRPr lang="tr-TR" dirty="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pic>
        <p:nvPicPr>
          <p:cNvPr id="5" name="Picture 2"/>
          <p:cNvPicPr>
            <a:picLocks noGrp="1" noChangeAspect="1" noChangeArrowheads="1"/>
          </p:cNvPicPr>
          <p:nvPr>
            <p:ph idx="1"/>
          </p:nvPr>
        </p:nvPicPr>
        <p:blipFill>
          <a:blip r:embed="rId3" cstate="print"/>
          <a:srcRect/>
          <a:stretch>
            <a:fillRect/>
          </a:stretch>
        </p:blipFill>
        <p:spPr bwMode="auto">
          <a:xfrm>
            <a:off x="755576" y="1556792"/>
            <a:ext cx="1255222" cy="1001684"/>
          </a:xfrm>
          <a:prstGeom prst="rect">
            <a:avLst/>
          </a:prstGeom>
          <a:noFill/>
          <a:ln w="9525" algn="ctr">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755576" y="2924944"/>
            <a:ext cx="1255713" cy="1000125"/>
          </a:xfrm>
          <a:prstGeom prst="rect">
            <a:avLst/>
          </a:prstGeom>
          <a:noFill/>
          <a:ln w="9525" algn="ctr">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827584" y="4365104"/>
            <a:ext cx="1255713" cy="1000125"/>
          </a:xfrm>
          <a:prstGeom prst="rect">
            <a:avLst/>
          </a:prstGeom>
          <a:noFill/>
          <a:ln w="9525" algn="ctr">
            <a:noFill/>
            <a:miter lim="800000"/>
            <a:headEnd/>
            <a:tailEnd/>
          </a:ln>
        </p:spPr>
      </p:pic>
      <p:sp>
        <p:nvSpPr>
          <p:cNvPr id="8" name="10 Dikdörtgen"/>
          <p:cNvSpPr>
            <a:spLocks noChangeArrowheads="1"/>
          </p:cNvSpPr>
          <p:nvPr/>
        </p:nvSpPr>
        <p:spPr bwMode="auto">
          <a:xfrm>
            <a:off x="1077963" y="3933056"/>
            <a:ext cx="577401" cy="445635"/>
          </a:xfrm>
          <a:prstGeom prst="rect">
            <a:avLst/>
          </a:prstGeom>
          <a:noFill/>
          <a:ln w="9525">
            <a:noFill/>
            <a:miter lim="800000"/>
            <a:headEnd/>
            <a:tailEnd/>
          </a:ln>
        </p:spPr>
        <p:txBody>
          <a:bodyPr wrap="none">
            <a:spAutoFit/>
          </a:bodyPr>
          <a:lstStyle/>
          <a:p>
            <a:pPr algn="ctr" eaLnBrk="1" hangingPunct="1">
              <a:lnSpc>
                <a:spcPct val="80000"/>
              </a:lnSpc>
              <a:spcBef>
                <a:spcPct val="20000"/>
              </a:spcBef>
              <a:buClr>
                <a:schemeClr val="folHlink"/>
              </a:buClr>
              <a:buSzPct val="60000"/>
              <a:buFont typeface="Wingdings" pitchFamily="2" charset="2"/>
              <a:buNone/>
            </a:pPr>
            <a:r>
              <a:rPr lang="tr-TR" altLang="tr-TR" sz="2800" dirty="0" err="1"/>
              <a:t>Hg</a:t>
            </a:r>
            <a:endParaRPr lang="tr-TR" altLang="tr-TR" sz="2800" dirty="0"/>
          </a:p>
        </p:txBody>
      </p:sp>
      <p:sp>
        <p:nvSpPr>
          <p:cNvPr id="9" name="11 Dikdörtgen"/>
          <p:cNvSpPr>
            <a:spLocks noChangeArrowheads="1"/>
          </p:cNvSpPr>
          <p:nvPr/>
        </p:nvSpPr>
        <p:spPr bwMode="auto">
          <a:xfrm>
            <a:off x="1083581" y="5373216"/>
            <a:ext cx="564578" cy="445635"/>
          </a:xfrm>
          <a:prstGeom prst="rect">
            <a:avLst/>
          </a:prstGeom>
          <a:noFill/>
          <a:ln w="9525">
            <a:noFill/>
            <a:miter lim="800000"/>
            <a:headEnd/>
            <a:tailEnd/>
          </a:ln>
        </p:spPr>
        <p:txBody>
          <a:bodyPr wrap="none">
            <a:spAutoFit/>
          </a:bodyPr>
          <a:lstStyle/>
          <a:p>
            <a:pPr algn="ctr" eaLnBrk="1" hangingPunct="1">
              <a:lnSpc>
                <a:spcPct val="80000"/>
              </a:lnSpc>
              <a:spcBef>
                <a:spcPct val="20000"/>
              </a:spcBef>
              <a:buClr>
                <a:schemeClr val="folHlink"/>
              </a:buClr>
              <a:buSzPct val="60000"/>
              <a:buFont typeface="Wingdings" pitchFamily="2" charset="2"/>
              <a:buNone/>
            </a:pPr>
            <a:r>
              <a:rPr lang="tr-TR" altLang="tr-TR" sz="2800" dirty="0" err="1"/>
              <a:t>Cd</a:t>
            </a:r>
            <a:endParaRPr lang="tr-TR" altLang="tr-TR" sz="2800" dirty="0"/>
          </a:p>
        </p:txBody>
      </p:sp>
      <p:sp>
        <p:nvSpPr>
          <p:cNvPr id="10" name="9 Metin kutusu"/>
          <p:cNvSpPr txBox="1"/>
          <p:nvPr/>
        </p:nvSpPr>
        <p:spPr>
          <a:xfrm>
            <a:off x="2771800" y="1844824"/>
            <a:ext cx="5472608" cy="369332"/>
          </a:xfrm>
          <a:prstGeom prst="rect">
            <a:avLst/>
          </a:prstGeom>
          <a:noFill/>
        </p:spPr>
        <p:txBody>
          <a:bodyPr wrap="square" rtlCol="0">
            <a:spAutoFit/>
          </a:bodyPr>
          <a:lstStyle/>
          <a:p>
            <a:r>
              <a:rPr lang="en-US" dirty="0" smtClean="0"/>
              <a:t>Indicates that batteries should not be disposed of.</a:t>
            </a:r>
            <a:endParaRPr lang="tr-TR" dirty="0"/>
          </a:p>
        </p:txBody>
      </p:sp>
      <p:sp>
        <p:nvSpPr>
          <p:cNvPr id="11" name="10 Metin kutusu"/>
          <p:cNvSpPr txBox="1"/>
          <p:nvPr/>
        </p:nvSpPr>
        <p:spPr>
          <a:xfrm>
            <a:off x="2699792" y="2996952"/>
            <a:ext cx="4680520" cy="646331"/>
          </a:xfrm>
          <a:prstGeom prst="rect">
            <a:avLst/>
          </a:prstGeom>
          <a:noFill/>
        </p:spPr>
        <p:txBody>
          <a:bodyPr wrap="square" rtlCol="0">
            <a:spAutoFit/>
          </a:bodyPr>
          <a:lstStyle/>
          <a:p>
            <a:r>
              <a:rPr lang="en-US" dirty="0" smtClean="0"/>
              <a:t>It shows that the amount of mercury in the batteries is greater than 0.0005% (5 mg / kg).</a:t>
            </a:r>
            <a:endParaRPr lang="tr-TR" dirty="0"/>
          </a:p>
        </p:txBody>
      </p:sp>
      <p:sp>
        <p:nvSpPr>
          <p:cNvPr id="12" name="11 Metin kutusu"/>
          <p:cNvSpPr txBox="1"/>
          <p:nvPr/>
        </p:nvSpPr>
        <p:spPr>
          <a:xfrm>
            <a:off x="2915816" y="4509120"/>
            <a:ext cx="5256584" cy="646331"/>
          </a:xfrm>
          <a:prstGeom prst="rect">
            <a:avLst/>
          </a:prstGeom>
          <a:noFill/>
        </p:spPr>
        <p:txBody>
          <a:bodyPr wrap="square" rtlCol="0">
            <a:spAutoFit/>
          </a:bodyPr>
          <a:lstStyle/>
          <a:p>
            <a:r>
              <a:rPr lang="en-US" dirty="0" smtClean="0"/>
              <a:t>Indicates that the cadmium content in the batteries is greater than 0.025% (250mg / kg).</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BATTERY INDUSTRY IN TURKEY</a:t>
            </a:r>
            <a:endParaRPr lang="tr-TR" dirty="0"/>
          </a:p>
        </p:txBody>
      </p:sp>
      <p:sp>
        <p:nvSpPr>
          <p:cNvPr id="3" name="2 İçerik Yer Tutucusu"/>
          <p:cNvSpPr>
            <a:spLocks noGrp="1"/>
          </p:cNvSpPr>
          <p:nvPr>
            <p:ph idx="1"/>
          </p:nvPr>
        </p:nvSpPr>
        <p:spPr/>
        <p:txBody>
          <a:bodyPr>
            <a:normAutofit/>
          </a:bodyPr>
          <a:lstStyle/>
          <a:p>
            <a:r>
              <a:rPr lang="en-US" sz="1800" dirty="0" smtClean="0"/>
              <a:t>Production of batteries in portable types are not made in Turkey. All of the demand is met by imports.</a:t>
            </a:r>
            <a:endParaRPr lang="tr-TR" sz="1800" dirty="0" smtClean="0"/>
          </a:p>
          <a:p>
            <a:r>
              <a:rPr lang="en-US" sz="1800" dirty="0" smtClean="0"/>
              <a:t>Approximately 85% of the imported batteries are non-rechargeable type (zinc-carbon, alkali manganese and button) and the remainder are nickel-cadmium, nickel-metal hydride or lithium-ion batteries that can be charged.</a:t>
            </a:r>
            <a:endParaRPr lang="tr-TR" sz="1800" dirty="0" smtClean="0"/>
          </a:p>
          <a:p>
            <a:r>
              <a:rPr lang="en-US" sz="1800" dirty="0" smtClean="0"/>
              <a:t>The consumption of primary batteries varies from rural to urban. The main reason for the change is price difference.</a:t>
            </a:r>
            <a:endParaRPr lang="tr-TR" sz="1800" dirty="0" smtClean="0"/>
          </a:p>
          <a:p>
            <a:r>
              <a:rPr lang="en-US" sz="1800" dirty="0" smtClean="0"/>
              <a:t>In parallel with the increase in demand on mobile phones and laptops, there has been a large increase in the amount of imported Li-ion batteries.</a:t>
            </a:r>
            <a:endParaRPr lang="tr-TR" sz="1800" dirty="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a:bodyPr>
          <a:lstStyle/>
          <a:p>
            <a:r>
              <a:rPr lang="en-US" sz="2500" dirty="0" smtClean="0"/>
              <a:t>WHAT IS A WASTE BATTERY? WHAT SHOULD WE DO?</a:t>
            </a:r>
            <a:endParaRPr lang="tr-TR" sz="2500" dirty="0"/>
          </a:p>
        </p:txBody>
      </p:sp>
      <p:sp>
        <p:nvSpPr>
          <p:cNvPr id="3" name="2 İçerik Yer Tutucusu"/>
          <p:cNvSpPr>
            <a:spLocks noGrp="1"/>
          </p:cNvSpPr>
          <p:nvPr>
            <p:ph idx="1"/>
          </p:nvPr>
        </p:nvSpPr>
        <p:spPr>
          <a:xfrm>
            <a:off x="457200" y="980728"/>
            <a:ext cx="8229600" cy="5145435"/>
          </a:xfrm>
        </p:spPr>
        <p:txBody>
          <a:bodyPr>
            <a:normAutofit/>
          </a:bodyPr>
          <a:lstStyle/>
          <a:p>
            <a:r>
              <a:rPr lang="en-US" sz="1800" dirty="0" smtClean="0"/>
              <a:t>We call the batteries that have become unusable due to physical damage and / or have been expired. Recovered batteries cannot be repaired and reused.</a:t>
            </a:r>
            <a:endParaRPr lang="tr-TR" sz="1800" dirty="0" smtClean="0"/>
          </a:p>
          <a:p>
            <a:r>
              <a:rPr lang="en-US" sz="1800" dirty="0" smtClean="0"/>
              <a:t>Waste batteries should not be mixed with household waste and should never be disposed of in waste.</a:t>
            </a:r>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r>
              <a:rPr lang="en-US" sz="1800" dirty="0" smtClean="0"/>
              <a:t>Waste batteries should not be thrown into the fire, water sources and buried in the ground. Otherwise, the outer container of the battery can be drilled over time and the metals and chemicals in it can be mixed with soil and water.</a:t>
            </a:r>
            <a:endParaRPr lang="tr-TR" sz="1800" dirty="0" smtClean="0"/>
          </a:p>
          <a:p>
            <a:r>
              <a:rPr lang="en-US" sz="1800" dirty="0" smtClean="0"/>
              <a:t>Waste batteries should be stored separately in your homes and disposed of in waste battery collection boxes.</a:t>
            </a:r>
            <a:endParaRPr lang="tr-TR" sz="1800" dirty="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pic>
        <p:nvPicPr>
          <p:cNvPr id="5" name="Picture 3" descr="Resim7"/>
          <p:cNvPicPr>
            <a:picLocks noChangeAspect="1" noChangeArrowheads="1"/>
          </p:cNvPicPr>
          <p:nvPr/>
        </p:nvPicPr>
        <p:blipFill>
          <a:blip r:embed="rId3" cstate="print"/>
          <a:srcRect/>
          <a:stretch>
            <a:fillRect/>
          </a:stretch>
        </p:blipFill>
        <p:spPr bwMode="auto">
          <a:xfrm>
            <a:off x="1763688" y="2276872"/>
            <a:ext cx="5400675" cy="201771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COLLECTİON ACTİVİTİES</a:t>
            </a:r>
            <a:endParaRPr lang="tr-TR" dirty="0"/>
          </a:p>
        </p:txBody>
      </p:sp>
      <p:sp>
        <p:nvSpPr>
          <p:cNvPr id="3" name="2 İçerik Yer Tutucusu"/>
          <p:cNvSpPr>
            <a:spLocks noGrp="1"/>
          </p:cNvSpPr>
          <p:nvPr>
            <p:ph idx="1"/>
          </p:nvPr>
        </p:nvSpPr>
        <p:spPr/>
        <p:txBody>
          <a:bodyPr>
            <a:normAutofit fontScale="92500" lnSpcReduction="10000"/>
          </a:bodyPr>
          <a:lstStyle/>
          <a:p>
            <a:r>
              <a:rPr lang="en-US" dirty="0" smtClean="0"/>
              <a:t>Various chemical substances in waste batteries can be mixed with irrigation water and soil from wild landfills, creating environmental pollution. For this reason, in order to increase the efficient use of natural resources through the recovery of waste batteries, we should either dispose of the waste batteries in nylon bags, cardboard boxes or jars, or put them in the waste battery boxes located in the collecting centers determined by the municipalities. .</a:t>
            </a:r>
            <a:endParaRPr lang="tr-TR" dirty="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dirty="0" smtClean="0"/>
              <a:t>WHERE YOU CAN FIND WASTE BATTERY BOXES</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At </a:t>
            </a:r>
            <a:r>
              <a:rPr lang="tr-TR" dirty="0" err="1" smtClean="0"/>
              <a:t>schools</a:t>
            </a:r>
            <a:r>
              <a:rPr lang="tr-TR" dirty="0" smtClean="0"/>
              <a:t> </a:t>
            </a:r>
            <a:r>
              <a:rPr lang="tr-TR" dirty="0" err="1" smtClean="0"/>
              <a:t>and</a:t>
            </a:r>
            <a:r>
              <a:rPr lang="tr-TR" dirty="0" smtClean="0"/>
              <a:t> </a:t>
            </a:r>
            <a:r>
              <a:rPr lang="tr-TR" dirty="0" err="1" smtClean="0"/>
              <a:t>universities</a:t>
            </a:r>
            <a:r>
              <a:rPr lang="tr-TR" dirty="0" smtClean="0"/>
              <a:t>,</a:t>
            </a:r>
          </a:p>
          <a:p>
            <a:r>
              <a:rPr lang="en-US" dirty="0" smtClean="0"/>
              <a:t>In Market</a:t>
            </a:r>
          </a:p>
          <a:p>
            <a:r>
              <a:rPr lang="en-US" dirty="0" smtClean="0"/>
              <a:t>In local government,</a:t>
            </a:r>
          </a:p>
          <a:p>
            <a:r>
              <a:rPr lang="en-US" dirty="0" smtClean="0"/>
              <a:t>In the mosque,</a:t>
            </a:r>
          </a:p>
          <a:p>
            <a:r>
              <a:rPr lang="en-US" dirty="0" smtClean="0"/>
              <a:t>In hospitals and pharmacies,</a:t>
            </a:r>
          </a:p>
          <a:p>
            <a:r>
              <a:rPr lang="en-US" dirty="0" smtClean="0"/>
              <a:t>in hotels,</a:t>
            </a:r>
          </a:p>
          <a:p>
            <a:r>
              <a:rPr lang="en-US" dirty="0" smtClean="0"/>
              <a:t>In all Public, Military and Private Institutions / Organizations,</a:t>
            </a:r>
          </a:p>
          <a:p>
            <a:r>
              <a:rPr lang="en-US" dirty="0" smtClean="0"/>
              <a:t>In the post office,</a:t>
            </a:r>
          </a:p>
          <a:p>
            <a:r>
              <a:rPr lang="en-US" dirty="0" smtClean="0"/>
              <a:t>In Industrial Areas,</a:t>
            </a:r>
          </a:p>
          <a:p>
            <a:r>
              <a:rPr lang="en-US" dirty="0" smtClean="0"/>
              <a:t>Airports,</a:t>
            </a:r>
          </a:p>
          <a:p>
            <a:r>
              <a:rPr lang="en-US" dirty="0" smtClean="0"/>
              <a:t>On Protected Sites,</a:t>
            </a:r>
          </a:p>
          <a:p>
            <a:r>
              <a:rPr lang="en-US" dirty="0" smtClean="0"/>
              <a:t>Prisons,</a:t>
            </a:r>
            <a:endParaRPr lang="tr-TR" dirty="0"/>
          </a:p>
        </p:txBody>
      </p:sp>
      <p:pic>
        <p:nvPicPr>
          <p:cNvPr id="4" name="3 Resim" descr="sunum.png"/>
          <p:cNvPicPr>
            <a:picLocks noChangeAspect="1"/>
          </p:cNvPicPr>
          <p:nvPr/>
        </p:nvPicPr>
        <p:blipFill>
          <a:blip r:embed="rId2" cstate="print"/>
          <a:stretch>
            <a:fillRect/>
          </a:stretch>
        </p:blipFill>
        <p:spPr>
          <a:xfrm>
            <a:off x="0" y="5914893"/>
            <a:ext cx="9144000" cy="94310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848</Words>
  <Application>Microsoft Office PowerPoint</Application>
  <PresentationFormat>Ekran Gösterisi (4:3)</PresentationFormat>
  <Paragraphs>89</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Ofis Teması</vt:lpstr>
      <vt:lpstr>COLLECTION OF WASTE BATTERIES AND DISPOSAL</vt:lpstr>
      <vt:lpstr>CONTENTS</vt:lpstr>
      <vt:lpstr>WHAT IS A BATTERY? WHERE TO USE ?</vt:lpstr>
      <vt:lpstr>WHAT ARE THE TYPES OF BATTERIES AND WHAT ARE THEIR CONTENTS?</vt:lpstr>
      <vt:lpstr>SIGNS ON BATTERY PACKAGING</vt:lpstr>
      <vt:lpstr>BATTERY INDUSTRY IN TURKEY</vt:lpstr>
      <vt:lpstr>WHAT IS A WASTE BATTERY? WHAT SHOULD WE DO?</vt:lpstr>
      <vt:lpstr>COLLECTİON ACTİVİTİES</vt:lpstr>
      <vt:lpstr>WHERE YOU CAN FIND WASTE BATTERY BOXES</vt:lpstr>
      <vt:lpstr>WASTE BATTERY COLLECTION MATERIALS</vt:lpstr>
      <vt:lpstr>Slayt 11</vt:lpstr>
      <vt:lpstr>WASTE BATTERY COLLECTION VEHICLES</vt:lpstr>
      <vt:lpstr>SEPARATION BY TYPES</vt:lpstr>
      <vt:lpstr>RECYCLING AND DISPOSAL</vt:lpstr>
      <vt:lpstr>WASTE BATTERY RECYCLING CYCLE</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İBRAHİM</dc:creator>
  <cp:lastModifiedBy>İBRAHİM</cp:lastModifiedBy>
  <cp:revision>30</cp:revision>
  <dcterms:created xsi:type="dcterms:W3CDTF">2019-03-17T10:39:06Z</dcterms:created>
  <dcterms:modified xsi:type="dcterms:W3CDTF">2019-03-17T21:15:53Z</dcterms:modified>
</cp:coreProperties>
</file>