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7" r:id="rId3"/>
    <p:sldId id="278" r:id="rId4"/>
    <p:sldId id="318" r:id="rId5"/>
    <p:sldId id="319"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35" r:id="rId22"/>
    <p:sldId id="336" r:id="rId23"/>
    <p:sldId id="344" r:id="rId24"/>
    <p:sldId id="337" r:id="rId25"/>
    <p:sldId id="338" r:id="rId26"/>
    <p:sldId id="339" r:id="rId27"/>
    <p:sldId id="340" r:id="rId28"/>
    <p:sldId id="341" r:id="rId29"/>
    <p:sldId id="343" r:id="rId30"/>
    <p:sldId id="345" r:id="rId31"/>
    <p:sldId id="346" r:id="rId32"/>
    <p:sldId id="347" r:id="rId33"/>
    <p:sldId id="348" r:id="rId34"/>
    <p:sldId id="349" r:id="rId35"/>
    <p:sldId id="350" r:id="rId36"/>
    <p:sldId id="351" r:id="rId37"/>
    <p:sldId id="352" r:id="rId38"/>
    <p:sldId id="276" r:id="rId39"/>
    <p:sldId id="258" r:id="rId4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26.09.2016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491576525"/>
      </p:ext>
    </p:extLst>
  </p:cSld>
  <p:clrMapOvr>
    <a:masterClrMapping/>
  </p:clrMapOvr>
  <p:transition spd="slow">
    <p:pull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26.09.2016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672571245"/>
      </p:ext>
    </p:extLst>
  </p:cSld>
  <p:clrMapOvr>
    <a:masterClrMapping/>
  </p:clrMapOvr>
  <p:transition spd="slow">
    <p:pull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26.09.2016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682258358"/>
      </p:ext>
    </p:extLst>
  </p:cSld>
  <p:clrMapOvr>
    <a:masterClrMapping/>
  </p:clrMapOvr>
  <p:transition spd="slow">
    <p:pull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26.09.2016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047830748"/>
      </p:ext>
    </p:extLst>
  </p:cSld>
  <p:clrMapOvr>
    <a:masterClrMapping/>
  </p:clrMapOvr>
  <p:transition spd="slow">
    <p:pull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26.09.2016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148227270"/>
      </p:ext>
    </p:extLst>
  </p:cSld>
  <p:clrMapOvr>
    <a:masterClrMapping/>
  </p:clrMapOvr>
  <p:transition spd="slow">
    <p:pull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23720DD-5B6D-40BF-8493-A6B52D484E6B}" type="datetimeFigureOut">
              <a:rPr lang="tr-TR" smtClean="0"/>
              <a:t>26.09.2016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443559508"/>
      </p:ext>
    </p:extLst>
  </p:cSld>
  <p:clrMapOvr>
    <a:masterClrMapping/>
  </p:clrMapOvr>
  <p:transition spd="slow">
    <p:pull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23720DD-5B6D-40BF-8493-A6B52D484E6B}" type="datetimeFigureOut">
              <a:rPr lang="tr-TR" smtClean="0"/>
              <a:t>26.09.2016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260674557"/>
      </p:ext>
    </p:extLst>
  </p:cSld>
  <p:clrMapOvr>
    <a:masterClrMapping/>
  </p:clrMapOvr>
  <p:transition spd="slow">
    <p:pull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23720DD-5B6D-40BF-8493-A6B52D484E6B}" type="datetimeFigureOut">
              <a:rPr lang="tr-TR" smtClean="0"/>
              <a:t>26.09.2016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401612951"/>
      </p:ext>
    </p:extLst>
  </p:cSld>
  <p:clrMapOvr>
    <a:masterClrMapping/>
  </p:clrMapOvr>
  <p:transition spd="slow">
    <p:pull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26.09.2016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954591976"/>
      </p:ext>
    </p:extLst>
  </p:cSld>
  <p:clrMapOvr>
    <a:masterClrMapping/>
  </p:clrMapOvr>
  <p:transition spd="slow">
    <p:pull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26.09.2016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784086783"/>
      </p:ext>
    </p:extLst>
  </p:cSld>
  <p:clrMapOvr>
    <a:masterClrMapping/>
  </p:clrMapOvr>
  <p:transition spd="slow">
    <p:pull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26.09.2016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472649930"/>
      </p:ext>
    </p:extLst>
  </p:cSld>
  <p:clrMapOvr>
    <a:masterClrMapping/>
  </p:clrMapOvr>
  <p:transition spd="slow">
    <p:pull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26.09.2016</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27833100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pull dir="l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6.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tr/url?sa=i&amp;rct=j&amp;q=&amp;esrc=s&amp;frm=1&amp;source=images&amp;cd=&amp;cad=rja&amp;uact=8&amp;ved=0CAcQjRxqFQoTCKGEh52T7cgCFQc2GgodbmkA4g&amp;url=http://www.publicinvolvement.org.uk/2012/03/when-customer-satisfaction-is-just-routine/tick-mark/&amp;bvm=bv.106379543,d.bGQ&amp;psig=AFQjCNEjLxpPujswLM_x4ZFGO5KOseuOXA&amp;ust=144639557196365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rct=j&amp;q=&amp;esrc=s&amp;frm=1&amp;source=images&amp;cd=&amp;cad=rja&amp;uact=8&amp;ved=0ahUKEwjomrj-7-_JAhWF2RoKHS9eD1gQjRwIBw&amp;url=http://guzelsanat.erciyes.edu.tr/giris.asp&amp;psig=AFQjCNGZ1W3aknl2F9rtNIEWqev2SmBiMw&amp;ust=1450887692933136"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google.com.tr/url?sa=i&amp;rct=j&amp;q=&amp;esrc=s&amp;frm=1&amp;source=images&amp;cd=&amp;cad=rja&amp;uact=8&amp;ved=0ahUKEwja9Pyp7u_JAhWFPBoKHcUfBWYQjRwIBw&amp;url=http://cevreanaliz.blogspot.com/2012/10/cevre-sagligi-neden-onemlidir.html&amp;psig=AFQjCNEHV4gecOR8eIUviQ1suBXnfRlUuQ&amp;ust=145088723448597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539552" y="2340169"/>
            <a:ext cx="8280920" cy="1569660"/>
          </a:xfrm>
          <a:prstGeom prst="rect">
            <a:avLst/>
          </a:prstGeom>
          <a:noFill/>
        </p:spPr>
        <p:txBody>
          <a:bodyPr wrap="square" rtlCol="0">
            <a:spAutoFit/>
          </a:bodyPr>
          <a:lstStyle/>
          <a:p>
            <a:pPr algn="ctr"/>
            <a:r>
              <a:rPr lang="tr-TR" sz="3200" dirty="0">
                <a:latin typeface="Comic Sans MS" panose="030F0702030302020204" pitchFamily="66" charset="0"/>
              </a:rPr>
              <a:t>İçme </a:t>
            </a:r>
            <a:r>
              <a:rPr lang="tr-TR" sz="3200" dirty="0" smtClean="0">
                <a:latin typeface="Comic Sans MS" panose="030F0702030302020204" pitchFamily="66" charset="0"/>
              </a:rPr>
              <a:t>Suyu Temini ve Sağlık İlişkisi, Hava Kirliliği ve Sağlık İlişkisi, </a:t>
            </a:r>
            <a:r>
              <a:rPr lang="tr-TR" sz="3200" dirty="0">
                <a:latin typeface="Comic Sans MS" panose="030F0702030302020204" pitchFamily="66" charset="0"/>
              </a:rPr>
              <a:t>Katı </a:t>
            </a:r>
            <a:r>
              <a:rPr lang="tr-TR" sz="3200" dirty="0" smtClean="0">
                <a:latin typeface="Comic Sans MS" panose="030F0702030302020204" pitchFamily="66" charset="0"/>
              </a:rPr>
              <a:t>Atıklar ve Sağlık İlişkisi</a:t>
            </a:r>
            <a:endParaRPr lang="tr-TR" sz="3200" dirty="0"/>
          </a:p>
        </p:txBody>
      </p:sp>
      <p:sp>
        <p:nvSpPr>
          <p:cNvPr id="5" name="Alt Başlık 2"/>
          <p:cNvSpPr>
            <a:spLocks noGrp="1"/>
          </p:cNvSpPr>
          <p:nvPr>
            <p:ph type="subTitle" idx="1"/>
          </p:nvPr>
        </p:nvSpPr>
        <p:spPr>
          <a:xfrm>
            <a:off x="1403648" y="4365104"/>
            <a:ext cx="6400800" cy="1152128"/>
          </a:xfrm>
        </p:spPr>
        <p:txBody>
          <a:bodyPr>
            <a:normAutofit/>
          </a:bodyPr>
          <a:lstStyle/>
          <a:p>
            <a:r>
              <a:rPr lang="tr-TR" sz="2400" dirty="0" smtClean="0">
                <a:solidFill>
                  <a:schemeClr val="tx1"/>
                </a:solidFill>
                <a:latin typeface="Comic Sans MS" panose="030F0702030302020204" pitchFamily="66" charset="0"/>
              </a:rPr>
              <a:t>Yrd. Doç. Dr. Ömür GÖKKUŞ</a:t>
            </a:r>
          </a:p>
          <a:p>
            <a:r>
              <a:rPr lang="tr-TR" sz="2400" dirty="0" smtClean="0">
                <a:solidFill>
                  <a:schemeClr val="tx1"/>
                </a:solidFill>
                <a:latin typeface="Comic Sans MS" panose="030F0702030302020204" pitchFamily="66" charset="0"/>
              </a:rPr>
              <a:t>Aralık </a:t>
            </a:r>
            <a:r>
              <a:rPr lang="tr-TR" sz="2400" dirty="0" smtClean="0">
                <a:solidFill>
                  <a:schemeClr val="tx1"/>
                </a:solidFill>
                <a:latin typeface="Comic Sans MS" panose="030F0702030302020204" pitchFamily="66" charset="0"/>
              </a:rPr>
              <a:t>2016</a:t>
            </a:r>
            <a:endParaRPr lang="en-US" sz="2400" dirty="0">
              <a:solidFill>
                <a:schemeClr val="tx1"/>
              </a:solidFill>
              <a:latin typeface="Comic Sans MS" panose="030F0702030302020204" pitchFamily="66" charset="0"/>
            </a:endParaRPr>
          </a:p>
        </p:txBody>
      </p:sp>
      <p:sp>
        <p:nvSpPr>
          <p:cNvPr id="6" name="Metin kutusu 5"/>
          <p:cNvSpPr txBox="1"/>
          <p:nvPr/>
        </p:nvSpPr>
        <p:spPr>
          <a:xfrm>
            <a:off x="1835696" y="980728"/>
            <a:ext cx="5400600" cy="646331"/>
          </a:xfrm>
          <a:prstGeom prst="rect">
            <a:avLst/>
          </a:prstGeom>
          <a:noFill/>
        </p:spPr>
        <p:txBody>
          <a:bodyPr wrap="square" rtlCol="0">
            <a:spAutoFit/>
          </a:bodyPr>
          <a:lstStyle/>
          <a:p>
            <a:pPr algn="ctr"/>
            <a:r>
              <a:rPr lang="tr-TR" sz="3600" b="1" dirty="0" smtClean="0">
                <a:latin typeface="Comic Sans MS" panose="030F0702030302020204" pitchFamily="66" charset="0"/>
              </a:rPr>
              <a:t>ÇEVRE SAĞLIĞI</a:t>
            </a:r>
            <a:endParaRPr lang="tr-TR" sz="3600" b="1" dirty="0">
              <a:latin typeface="Comic Sans MS" panose="030F0702030302020204" pitchFamily="66" charset="0"/>
            </a:endParaRPr>
          </a:p>
        </p:txBody>
      </p:sp>
    </p:spTree>
    <p:extLst>
      <p:ext uri="{BB962C8B-B14F-4D97-AF65-F5344CB8AC3E}">
        <p14:creationId xmlns:p14="http://schemas.microsoft.com/office/powerpoint/2010/main" val="1230520535"/>
      </p:ext>
    </p:extLst>
  </p:cSld>
  <p:clrMapOvr>
    <a:masterClrMapping/>
  </p:clrMapOvr>
  <p:transition spd="slow">
    <p:pull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287790" y="1124744"/>
            <a:ext cx="8676698" cy="2585323"/>
          </a:xfrm>
          <a:prstGeom prst="rect">
            <a:avLst/>
          </a:prstGeom>
          <a:noFill/>
        </p:spPr>
        <p:txBody>
          <a:bodyPr wrap="square" rtlCol="0">
            <a:spAutoFit/>
          </a:bodyPr>
          <a:lstStyle/>
          <a:p>
            <a:pPr algn="ctr"/>
            <a:r>
              <a:rPr lang="tr-TR" b="1" dirty="0">
                <a:solidFill>
                  <a:srgbClr val="0070C0"/>
                </a:solidFill>
                <a:latin typeface="Comic Sans MS" panose="030F0702030302020204" pitchFamily="66" charset="0"/>
              </a:rPr>
              <a:t>SU İHTİYACI VE SU KAYNAKLARI</a:t>
            </a:r>
          </a:p>
          <a:p>
            <a:pPr algn="ctr"/>
            <a:r>
              <a:rPr lang="tr-TR" b="1" dirty="0">
                <a:solidFill>
                  <a:srgbClr val="0070C0"/>
                </a:solidFill>
                <a:latin typeface="Comic Sans MS" panose="030F0702030302020204" pitchFamily="66" charset="0"/>
              </a:rPr>
              <a:t>Su ihtiyacının </a:t>
            </a:r>
            <a:r>
              <a:rPr lang="tr-TR" b="1" dirty="0" smtClean="0">
                <a:solidFill>
                  <a:srgbClr val="0070C0"/>
                </a:solidFill>
                <a:latin typeface="Comic Sans MS" panose="030F0702030302020204" pitchFamily="66" charset="0"/>
              </a:rPr>
              <a:t>tespiti</a:t>
            </a:r>
          </a:p>
          <a:p>
            <a:pPr algn="just"/>
            <a:endParaRPr lang="tr-TR" dirty="0">
              <a:latin typeface="Comic Sans MS" panose="030F0702030302020204" pitchFamily="66" charset="0"/>
            </a:endParaRPr>
          </a:p>
          <a:p>
            <a:pPr marL="285750" indent="-285750" algn="just">
              <a:lnSpc>
                <a:spcPct val="150000"/>
              </a:lnSpc>
              <a:buFont typeface="Wingdings" panose="05000000000000000000" pitchFamily="2" charset="2"/>
              <a:buChar char="q"/>
            </a:pPr>
            <a:r>
              <a:rPr lang="tr-TR" dirty="0" smtClean="0">
                <a:latin typeface="Comic Sans MS" panose="030F0702030302020204" pitchFamily="66" charset="0"/>
              </a:rPr>
              <a:t>Su </a:t>
            </a:r>
            <a:r>
              <a:rPr lang="tr-TR" dirty="0">
                <a:latin typeface="Comic Sans MS" panose="030F0702030302020204" pitchFamily="66" charset="0"/>
              </a:rPr>
              <a:t>temini tesislerinin plan </a:t>
            </a:r>
            <a:r>
              <a:rPr lang="tr-TR" dirty="0" smtClean="0">
                <a:latin typeface="Comic Sans MS" panose="030F0702030302020204" pitchFamily="66" charset="0"/>
              </a:rPr>
              <a:t>ve projelendirilmesinde </a:t>
            </a:r>
            <a:r>
              <a:rPr lang="tr-TR" dirty="0">
                <a:latin typeface="Comic Sans MS" panose="030F0702030302020204" pitchFamily="66" charset="0"/>
              </a:rPr>
              <a:t>ilk olarak yapılacak </a:t>
            </a:r>
            <a:r>
              <a:rPr lang="tr-TR" dirty="0" smtClean="0">
                <a:latin typeface="Comic Sans MS" panose="030F0702030302020204" pitchFamily="66" charset="0"/>
              </a:rPr>
              <a:t>iş, toplumun </a:t>
            </a:r>
            <a:r>
              <a:rPr lang="tr-TR" dirty="0">
                <a:latin typeface="Comic Sans MS" panose="030F0702030302020204" pitchFamily="66" charset="0"/>
              </a:rPr>
              <a:t>su ihtiyacının tespit edilmesidir.</a:t>
            </a:r>
          </a:p>
          <a:p>
            <a:pPr marL="285750" indent="-285750" algn="just">
              <a:lnSpc>
                <a:spcPct val="150000"/>
              </a:lnSpc>
              <a:buFont typeface="Wingdings" panose="05000000000000000000" pitchFamily="2" charset="2"/>
              <a:buChar char="q"/>
            </a:pPr>
            <a:r>
              <a:rPr lang="it-IT" dirty="0" smtClean="0">
                <a:latin typeface="Comic Sans MS" panose="030F0702030302020204" pitchFamily="66" charset="0"/>
              </a:rPr>
              <a:t>Su </a:t>
            </a:r>
            <a:r>
              <a:rPr lang="it-IT" dirty="0">
                <a:latin typeface="Comic Sans MS" panose="030F0702030302020204" pitchFamily="66" charset="0"/>
              </a:rPr>
              <a:t>temini tesisleri, proje </a:t>
            </a:r>
            <a:r>
              <a:rPr lang="it-IT" dirty="0" smtClean="0">
                <a:latin typeface="Comic Sans MS" panose="030F0702030302020204" pitchFamily="66" charset="0"/>
              </a:rPr>
              <a:t>inşaatının</a:t>
            </a:r>
            <a:r>
              <a:rPr lang="tr-TR" dirty="0" smtClean="0">
                <a:latin typeface="Comic Sans MS" panose="030F0702030302020204" pitchFamily="66" charset="0"/>
              </a:rPr>
              <a:t> tamamlandığı </a:t>
            </a:r>
            <a:r>
              <a:rPr lang="tr-TR" dirty="0">
                <a:latin typeface="Comic Sans MS" panose="030F0702030302020204" pitchFamily="66" charset="0"/>
              </a:rPr>
              <a:t>tarihte ve bu tarihten 25 ila </a:t>
            </a:r>
            <a:r>
              <a:rPr lang="tr-TR" dirty="0" smtClean="0">
                <a:latin typeface="Comic Sans MS" panose="030F0702030302020204" pitchFamily="66" charset="0"/>
              </a:rPr>
              <a:t>30 yıl </a:t>
            </a:r>
            <a:r>
              <a:rPr lang="tr-TR" dirty="0">
                <a:latin typeface="Comic Sans MS" panose="030F0702030302020204" pitchFamily="66" charset="0"/>
              </a:rPr>
              <a:t>sonraki ihtiyacı karşılayacak </a:t>
            </a:r>
            <a:r>
              <a:rPr lang="tr-TR" dirty="0" smtClean="0">
                <a:latin typeface="Comic Sans MS" panose="030F0702030302020204" pitchFamily="66" charset="0"/>
              </a:rPr>
              <a:t>şekilde boyutlandırılır</a:t>
            </a:r>
            <a:r>
              <a:rPr lang="tr-TR" dirty="0">
                <a:latin typeface="Comic Sans MS" panose="030F0702030302020204" pitchFamily="66" charset="0"/>
              </a:rPr>
              <a:t>.</a:t>
            </a:r>
          </a:p>
        </p:txBody>
      </p:sp>
      <p:pic>
        <p:nvPicPr>
          <p:cNvPr id="3" name="Picture 2" descr="http://www.alasayvan.com/attachments/cografya-12967d1399449899/tatli-su.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22565" y="3861048"/>
            <a:ext cx="3041923" cy="2122119"/>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8648699"/>
      </p:ext>
    </p:extLst>
  </p:cSld>
  <p:clrMapOvr>
    <a:masterClrMapping/>
  </p:clrMapOvr>
  <p:transition spd="slow">
    <p:pull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287790" y="1196752"/>
            <a:ext cx="8532682" cy="2123851"/>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q"/>
            </a:pPr>
            <a:r>
              <a:rPr lang="tr-TR" dirty="0">
                <a:latin typeface="Comic Sans MS" panose="030F0702030302020204" pitchFamily="66" charset="0"/>
              </a:rPr>
              <a:t>Bir su temini tesisinde, su </a:t>
            </a:r>
            <a:r>
              <a:rPr lang="tr-TR" dirty="0" smtClean="0">
                <a:latin typeface="Comic Sans MS" panose="030F0702030302020204" pitchFamily="66" charset="0"/>
              </a:rPr>
              <a:t>miktarının ihtiyacı </a:t>
            </a:r>
            <a:r>
              <a:rPr lang="tr-TR" dirty="0">
                <a:latin typeface="Comic Sans MS" panose="030F0702030302020204" pitchFamily="66" charset="0"/>
              </a:rPr>
              <a:t>emniyetle ve </a:t>
            </a:r>
            <a:r>
              <a:rPr lang="tr-TR" dirty="0" smtClean="0">
                <a:latin typeface="Comic Sans MS" panose="030F0702030302020204" pitchFamily="66" charset="0"/>
              </a:rPr>
              <a:t>sürekli </a:t>
            </a:r>
            <a:r>
              <a:rPr lang="tr-TR" dirty="0">
                <a:latin typeface="Comic Sans MS" panose="030F0702030302020204" pitchFamily="66" charset="0"/>
              </a:rPr>
              <a:t>bir </a:t>
            </a:r>
            <a:r>
              <a:rPr lang="tr-TR" dirty="0" smtClean="0">
                <a:latin typeface="Comic Sans MS" panose="030F0702030302020204" pitchFamily="66" charset="0"/>
              </a:rPr>
              <a:t>şekilde karşılayacak </a:t>
            </a:r>
            <a:r>
              <a:rPr lang="tr-TR" dirty="0">
                <a:latin typeface="Comic Sans MS" panose="030F0702030302020204" pitchFamily="66" charset="0"/>
              </a:rPr>
              <a:t>derecede bol, kalitesinin </a:t>
            </a:r>
            <a:r>
              <a:rPr lang="tr-TR" dirty="0" smtClean="0">
                <a:latin typeface="Comic Sans MS" panose="030F0702030302020204" pitchFamily="66" charset="0"/>
              </a:rPr>
              <a:t>iyi, tat </a:t>
            </a:r>
            <a:r>
              <a:rPr lang="tr-TR" dirty="0">
                <a:latin typeface="Comic Sans MS" panose="030F0702030302020204" pitchFamily="66" charset="0"/>
              </a:rPr>
              <a:t>ve kokusunun uygun olması gerekir.</a:t>
            </a:r>
          </a:p>
          <a:p>
            <a:pPr marL="285750" indent="-285750" algn="just">
              <a:lnSpc>
                <a:spcPct val="150000"/>
              </a:lnSpc>
              <a:buFont typeface="Wingdings" panose="05000000000000000000" pitchFamily="2" charset="2"/>
              <a:buChar char="q"/>
            </a:pPr>
            <a:r>
              <a:rPr lang="tr-TR" dirty="0" smtClean="0">
                <a:latin typeface="Comic Sans MS" panose="030F0702030302020204" pitchFamily="66" charset="0"/>
              </a:rPr>
              <a:t>Yerleşim </a:t>
            </a:r>
            <a:r>
              <a:rPr lang="tr-TR" dirty="0">
                <a:latin typeface="Comic Sans MS" panose="030F0702030302020204" pitchFamily="66" charset="0"/>
              </a:rPr>
              <a:t>merkezlerinin </a:t>
            </a:r>
            <a:r>
              <a:rPr lang="tr-TR" dirty="0" smtClean="0">
                <a:latin typeface="Comic Sans MS" panose="030F0702030302020204" pitchFamily="66" charset="0"/>
              </a:rPr>
              <a:t>büyümesi, nüfusun </a:t>
            </a:r>
            <a:r>
              <a:rPr lang="tr-TR" dirty="0">
                <a:latin typeface="Comic Sans MS" panose="030F0702030302020204" pitchFamily="66" charset="0"/>
              </a:rPr>
              <a:t>zamanla artması, </a:t>
            </a:r>
            <a:r>
              <a:rPr lang="tr-TR" dirty="0" smtClean="0">
                <a:latin typeface="Comic Sans MS" panose="030F0702030302020204" pitchFamily="66" charset="0"/>
              </a:rPr>
              <a:t>hayat </a:t>
            </a:r>
            <a:r>
              <a:rPr lang="fi-FI" dirty="0" smtClean="0">
                <a:latin typeface="Comic Sans MS" panose="030F0702030302020204" pitchFamily="66" charset="0"/>
              </a:rPr>
              <a:t>seviyesinin </a:t>
            </a:r>
            <a:r>
              <a:rPr lang="fi-FI" dirty="0">
                <a:latin typeface="Comic Sans MS" panose="030F0702030302020204" pitchFamily="66" charset="0"/>
              </a:rPr>
              <a:t>yukselmesi ve sanayileşme </a:t>
            </a:r>
            <a:r>
              <a:rPr lang="fi-FI" dirty="0" smtClean="0">
                <a:latin typeface="Comic Sans MS" panose="030F0702030302020204" pitchFamily="66" charset="0"/>
              </a:rPr>
              <a:t>su</a:t>
            </a:r>
            <a:r>
              <a:rPr lang="tr-TR" dirty="0" smtClean="0">
                <a:latin typeface="Comic Sans MS" panose="030F0702030302020204" pitchFamily="66" charset="0"/>
              </a:rPr>
              <a:t> ihtiyaçlarını </a:t>
            </a:r>
            <a:r>
              <a:rPr lang="tr-TR" dirty="0">
                <a:latin typeface="Comic Sans MS" panose="030F0702030302020204" pitchFamily="66" charset="0"/>
              </a:rPr>
              <a:t>zamanla arttırır.</a:t>
            </a:r>
          </a:p>
        </p:txBody>
      </p:sp>
    </p:spTree>
    <p:extLst>
      <p:ext uri="{BB962C8B-B14F-4D97-AF65-F5344CB8AC3E}">
        <p14:creationId xmlns:p14="http://schemas.microsoft.com/office/powerpoint/2010/main" val="3818648699"/>
      </p:ext>
    </p:extLst>
  </p:cSld>
  <p:clrMapOvr>
    <a:masterClrMapping/>
  </p:clrMapOvr>
  <p:transition spd="slow">
    <p:pull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Metin kutusu 1"/>
          <p:cNvSpPr txBox="1"/>
          <p:nvPr/>
        </p:nvSpPr>
        <p:spPr>
          <a:xfrm>
            <a:off x="683568" y="2380818"/>
            <a:ext cx="7776864" cy="523220"/>
          </a:xfrm>
          <a:prstGeom prst="rect">
            <a:avLst/>
          </a:prstGeom>
          <a:noFill/>
        </p:spPr>
        <p:txBody>
          <a:bodyPr wrap="square" rtlCol="0">
            <a:spAutoFit/>
          </a:bodyPr>
          <a:lstStyle/>
          <a:p>
            <a:pPr algn="ctr"/>
            <a:r>
              <a:rPr lang="tr-TR" sz="2800" b="1" dirty="0" smtClean="0">
                <a:solidFill>
                  <a:schemeClr val="bg1"/>
                </a:solidFill>
                <a:latin typeface="Comic Sans MS" panose="030F0702030302020204" pitchFamily="66" charset="0"/>
              </a:rPr>
              <a:t>HAVA KİRLİLİĞİ VE SAĞLIK İLİŞKİSİ</a:t>
            </a:r>
            <a:endParaRPr lang="tr-TR" sz="2800" b="1" dirty="0">
              <a:solidFill>
                <a:schemeClr val="bg1"/>
              </a:solidFill>
            </a:endParaRPr>
          </a:p>
        </p:txBody>
      </p:sp>
    </p:spTree>
    <p:extLst>
      <p:ext uri="{BB962C8B-B14F-4D97-AF65-F5344CB8AC3E}">
        <p14:creationId xmlns:p14="http://schemas.microsoft.com/office/powerpoint/2010/main" val="3818648699"/>
      </p:ext>
    </p:extLst>
  </p:cSld>
  <p:clrMapOvr>
    <a:masterClrMapping/>
  </p:clrMapOvr>
  <p:transition spd="slow">
    <p:pull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287790" y="1196752"/>
            <a:ext cx="8604690" cy="3139321"/>
          </a:xfrm>
          <a:prstGeom prst="rect">
            <a:avLst/>
          </a:prstGeom>
          <a:noFill/>
        </p:spPr>
        <p:txBody>
          <a:bodyPr wrap="square" rtlCol="0">
            <a:spAutoFit/>
          </a:bodyPr>
          <a:lstStyle/>
          <a:p>
            <a:pPr algn="just"/>
            <a:r>
              <a:rPr lang="tr-TR" b="1" dirty="0">
                <a:solidFill>
                  <a:srgbClr val="0070C0"/>
                </a:solidFill>
                <a:latin typeface="Comic Sans MS" panose="030F0702030302020204" pitchFamily="66" charset="0"/>
              </a:rPr>
              <a:t>Hava Kirliliği ve Sağlık </a:t>
            </a:r>
            <a:r>
              <a:rPr lang="tr-TR" b="1" dirty="0" smtClean="0">
                <a:solidFill>
                  <a:srgbClr val="0070C0"/>
                </a:solidFill>
                <a:latin typeface="Comic Sans MS" panose="030F0702030302020204" pitchFamily="66" charset="0"/>
              </a:rPr>
              <a:t>Etkileri</a:t>
            </a:r>
          </a:p>
          <a:p>
            <a:pPr algn="just"/>
            <a:endParaRPr lang="tr-TR" dirty="0" smtClean="0">
              <a:latin typeface="Comic Sans MS" panose="030F0702030302020204" pitchFamily="66" charset="0"/>
            </a:endParaRPr>
          </a:p>
          <a:p>
            <a:pPr algn="just">
              <a:lnSpc>
                <a:spcPct val="150000"/>
              </a:lnSpc>
            </a:pPr>
            <a:r>
              <a:rPr lang="tr-TR" dirty="0" smtClean="0">
                <a:latin typeface="Comic Sans MS" panose="030F0702030302020204" pitchFamily="66" charset="0"/>
              </a:rPr>
              <a:t>Soluduğumuz </a:t>
            </a:r>
            <a:r>
              <a:rPr lang="tr-TR" dirty="0">
                <a:latin typeface="Comic Sans MS" panose="030F0702030302020204" pitchFamily="66" charset="0"/>
              </a:rPr>
              <a:t>hava kalitesi sağlığımıza doğrudan etkisi olduğu herkesçe ve çağlardan beri bilinmektedir. Normal olarak havanın %78,084’ü Azot (N</a:t>
            </a:r>
            <a:r>
              <a:rPr lang="tr-TR" baseline="-25000" dirty="0">
                <a:latin typeface="Comic Sans MS" panose="030F0702030302020204" pitchFamily="66" charset="0"/>
              </a:rPr>
              <a:t>2</a:t>
            </a:r>
            <a:r>
              <a:rPr lang="tr-TR" dirty="0">
                <a:latin typeface="Comic Sans MS" panose="030F0702030302020204" pitchFamily="66" charset="0"/>
              </a:rPr>
              <a:t>), % 20,946 Oksijen (O</a:t>
            </a:r>
            <a:r>
              <a:rPr lang="tr-TR" baseline="-25000" dirty="0">
                <a:latin typeface="Comic Sans MS" panose="030F0702030302020204" pitchFamily="66" charset="0"/>
              </a:rPr>
              <a:t>2</a:t>
            </a:r>
            <a:r>
              <a:rPr lang="tr-TR" dirty="0">
                <a:latin typeface="Comic Sans MS" panose="030F0702030302020204" pitchFamily="66" charset="0"/>
              </a:rPr>
              <a:t>), %0,934 Argon (Ar), %0,035 Karbondioksit (CO</a:t>
            </a:r>
            <a:r>
              <a:rPr lang="tr-TR" baseline="-25000" dirty="0">
                <a:latin typeface="Comic Sans MS" panose="030F0702030302020204" pitchFamily="66" charset="0"/>
              </a:rPr>
              <a:t>2</a:t>
            </a:r>
            <a:r>
              <a:rPr lang="tr-TR" dirty="0">
                <a:latin typeface="Comic Sans MS" panose="030F0702030302020204" pitchFamily="66" charset="0"/>
              </a:rPr>
              <a:t>) oluşturmaktadır. Geriye kalan % 0,001’i Neon (Ne), Metan (CH</a:t>
            </a:r>
            <a:r>
              <a:rPr lang="tr-TR" baseline="-25000" dirty="0">
                <a:latin typeface="Comic Sans MS" panose="030F0702030302020204" pitchFamily="66" charset="0"/>
              </a:rPr>
              <a:t>4</a:t>
            </a:r>
            <a:r>
              <a:rPr lang="tr-TR" dirty="0">
                <a:latin typeface="Comic Sans MS" panose="030F0702030302020204" pitchFamily="66" charset="0"/>
              </a:rPr>
              <a:t>), </a:t>
            </a:r>
            <a:r>
              <a:rPr lang="tr-TR" dirty="0" smtClean="0">
                <a:latin typeface="Comic Sans MS" panose="030F0702030302020204" pitchFamily="66" charset="0"/>
              </a:rPr>
              <a:t>Helyum </a:t>
            </a:r>
            <a:r>
              <a:rPr lang="tr-TR" dirty="0">
                <a:latin typeface="Comic Sans MS" panose="030F0702030302020204" pitchFamily="66" charset="0"/>
              </a:rPr>
              <a:t>(He), Hidrojen (H</a:t>
            </a:r>
            <a:r>
              <a:rPr lang="tr-TR" baseline="-25000" dirty="0">
                <a:latin typeface="Comic Sans MS" panose="030F0702030302020204" pitchFamily="66" charset="0"/>
              </a:rPr>
              <a:t>2</a:t>
            </a:r>
            <a:r>
              <a:rPr lang="tr-TR" dirty="0">
                <a:latin typeface="Comic Sans MS" panose="030F0702030302020204" pitchFamily="66" charset="0"/>
              </a:rPr>
              <a:t>) ve Kripton (</a:t>
            </a:r>
            <a:r>
              <a:rPr lang="tr-TR" dirty="0" err="1">
                <a:latin typeface="Comic Sans MS" panose="030F0702030302020204" pitchFamily="66" charset="0"/>
              </a:rPr>
              <a:t>Kr</a:t>
            </a:r>
            <a:r>
              <a:rPr lang="tr-TR" dirty="0">
                <a:latin typeface="Comic Sans MS" panose="030F0702030302020204" pitchFamily="66" charset="0"/>
              </a:rPr>
              <a:t>)’dan meydana gelmektedir. Ayrıca Atmosfer kütlesinin yaklaşık %0,25’i su buharıdır.</a:t>
            </a:r>
          </a:p>
        </p:txBody>
      </p:sp>
    </p:spTree>
    <p:extLst>
      <p:ext uri="{BB962C8B-B14F-4D97-AF65-F5344CB8AC3E}">
        <p14:creationId xmlns:p14="http://schemas.microsoft.com/office/powerpoint/2010/main" val="3818648699"/>
      </p:ext>
    </p:extLst>
  </p:cSld>
  <p:clrMapOvr>
    <a:masterClrMapping/>
  </p:clrMapOvr>
  <p:transition spd="slow">
    <p:pull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179512" y="1658124"/>
            <a:ext cx="8712968" cy="1426288"/>
          </a:xfrm>
          <a:prstGeom prst="rect">
            <a:avLst/>
          </a:prstGeom>
          <a:noFill/>
        </p:spPr>
        <p:txBody>
          <a:bodyPr wrap="square" rtlCol="0">
            <a:spAutoFit/>
          </a:bodyPr>
          <a:lstStyle/>
          <a:p>
            <a:pPr algn="ctr">
              <a:lnSpc>
                <a:spcPct val="150000"/>
              </a:lnSpc>
            </a:pPr>
            <a:r>
              <a:rPr lang="tr-TR" sz="2000" dirty="0" smtClean="0">
                <a:latin typeface="Comic Sans MS" panose="030F0702030302020204" pitchFamily="66" charset="0"/>
              </a:rPr>
              <a:t>İnsan sağlığını </a:t>
            </a:r>
            <a:r>
              <a:rPr lang="tr-TR" sz="2000" dirty="0">
                <a:latin typeface="Comic Sans MS" panose="030F0702030302020204" pitchFamily="66" charset="0"/>
              </a:rPr>
              <a:t>veya çevresel dengeleri bozacak şekilde havanın birleşiminin değişmesine ya da havada bulunmaması gereken maddelerin havaya karışmasına </a:t>
            </a:r>
            <a:r>
              <a:rPr lang="tr-TR" sz="2000" dirty="0" smtClean="0">
                <a:latin typeface="Comic Sans MS" panose="030F0702030302020204" pitchFamily="66" charset="0"/>
              </a:rPr>
              <a:t>‘’</a:t>
            </a:r>
            <a:r>
              <a:rPr lang="tr-TR" sz="2000" b="1" dirty="0" smtClean="0">
                <a:latin typeface="Comic Sans MS" panose="030F0702030302020204" pitchFamily="66" charset="0"/>
              </a:rPr>
              <a:t>hava kirliliği’’</a:t>
            </a:r>
            <a:r>
              <a:rPr lang="tr-TR" sz="2000" dirty="0" smtClean="0">
                <a:latin typeface="Comic Sans MS" panose="030F0702030302020204" pitchFamily="66" charset="0"/>
              </a:rPr>
              <a:t> </a:t>
            </a:r>
            <a:r>
              <a:rPr lang="tr-TR" sz="2000" dirty="0">
                <a:latin typeface="Comic Sans MS" panose="030F0702030302020204" pitchFamily="66" charset="0"/>
              </a:rPr>
              <a:t>denilir.</a:t>
            </a:r>
          </a:p>
        </p:txBody>
      </p:sp>
      <p:pic>
        <p:nvPicPr>
          <p:cNvPr id="2050" name="Picture 2" descr="http://comps.canstockphoto.com/can-stock-photo_csp22421605.jpg"/>
          <p:cNvPicPr>
            <a:picLocks noChangeAspect="1" noChangeArrowheads="1"/>
          </p:cNvPicPr>
          <p:nvPr/>
        </p:nvPicPr>
        <p:blipFill rotWithShape="1">
          <a:blip r:embed="rId6">
            <a:extLst>
              <a:ext uri="{28A0092B-C50C-407E-A947-70E740481C1C}">
                <a14:useLocalDpi xmlns:a14="http://schemas.microsoft.com/office/drawing/2010/main" val="0"/>
              </a:ext>
            </a:extLst>
          </a:blip>
          <a:srcRect b="5040"/>
          <a:stretch/>
        </p:blipFill>
        <p:spPr bwMode="auto">
          <a:xfrm>
            <a:off x="5940152" y="3222709"/>
            <a:ext cx="2864122" cy="2635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8648699"/>
      </p:ext>
    </p:extLst>
  </p:cSld>
  <p:clrMapOvr>
    <a:masterClrMapping/>
  </p:clrMapOvr>
  <p:transition spd="slow">
    <p:pull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287789" y="1340768"/>
            <a:ext cx="8384921" cy="1477328"/>
          </a:xfrm>
          <a:prstGeom prst="rect">
            <a:avLst/>
          </a:prstGeom>
          <a:noFill/>
        </p:spPr>
        <p:txBody>
          <a:bodyPr wrap="square" rtlCol="0">
            <a:spAutoFit/>
          </a:bodyPr>
          <a:lstStyle/>
          <a:p>
            <a:pPr algn="ctr">
              <a:lnSpc>
                <a:spcPct val="150000"/>
              </a:lnSpc>
            </a:pPr>
            <a:r>
              <a:rPr lang="tr-TR" sz="2000" dirty="0">
                <a:latin typeface="Comic Sans MS" panose="030F0702030302020204" pitchFamily="66" charset="0"/>
              </a:rPr>
              <a:t>Hava kirliliği, nüfusun artması, kentlerin büyümesi, endüstrinin gelişmesiyle artan oranda ve değişen içerikte etkilerini sürdürmektedir.</a:t>
            </a:r>
          </a:p>
        </p:txBody>
      </p:sp>
      <p:pic>
        <p:nvPicPr>
          <p:cNvPr id="3074" name="Picture 2" descr="http://thumbs.dreamstime.com/z/air-pollution-22502003.jpg"/>
          <p:cNvPicPr>
            <a:picLocks noChangeAspect="1" noChangeArrowheads="1"/>
          </p:cNvPicPr>
          <p:nvPr/>
        </p:nvPicPr>
        <p:blipFill rotWithShape="1">
          <a:blip r:embed="rId6" cstate="print">
            <a:duotone>
              <a:prstClr val="black"/>
              <a:schemeClr val="accent2">
                <a:tint val="45000"/>
                <a:satMod val="400000"/>
              </a:schemeClr>
            </a:duotone>
            <a:extLst>
              <a:ext uri="{28A0092B-C50C-407E-A947-70E740481C1C}">
                <a14:useLocalDpi xmlns:a14="http://schemas.microsoft.com/office/drawing/2010/main" val="0"/>
              </a:ext>
            </a:extLst>
          </a:blip>
          <a:srcRect b="7186"/>
          <a:stretch/>
        </p:blipFill>
        <p:spPr bwMode="auto">
          <a:xfrm>
            <a:off x="5076056" y="2996952"/>
            <a:ext cx="3596655" cy="2778927"/>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thumbs.dreamstime.com/x/air-pollution-info-text-graphics-26873757.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0639" y="3084001"/>
            <a:ext cx="3064501" cy="26048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8648699"/>
      </p:ext>
    </p:extLst>
  </p:cSld>
  <p:clrMapOvr>
    <a:masterClrMapping/>
  </p:clrMapOvr>
  <p:transition spd="slow">
    <p:pull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287790" y="1268760"/>
            <a:ext cx="8532682" cy="1754326"/>
          </a:xfrm>
          <a:prstGeom prst="rect">
            <a:avLst/>
          </a:prstGeom>
          <a:noFill/>
        </p:spPr>
        <p:txBody>
          <a:bodyPr wrap="square" rtlCol="0">
            <a:spAutoFit/>
          </a:bodyPr>
          <a:lstStyle/>
          <a:p>
            <a:pPr algn="ctr">
              <a:lnSpc>
                <a:spcPct val="200000"/>
              </a:lnSpc>
            </a:pPr>
            <a:r>
              <a:rPr lang="tr-TR" dirty="0">
                <a:latin typeface="Comic Sans MS" panose="030F0702030302020204" pitchFamily="66" charset="0"/>
              </a:rPr>
              <a:t>Lokal bir kaynaktan salınan hava kirleticiler yerel etkiler gösterirken, kent merkezlerinde enerji tüketimi, fosil yakıt yanması, motorlu taşıtların artmasıyla hava kalitesinin bozulmasına neden </a:t>
            </a:r>
            <a:r>
              <a:rPr lang="tr-TR" dirty="0" smtClean="0">
                <a:latin typeface="Comic Sans MS" panose="030F0702030302020204" pitchFamily="66" charset="0"/>
              </a:rPr>
              <a:t>olmaktadır!!!</a:t>
            </a:r>
            <a:endParaRPr lang="tr-TR" dirty="0">
              <a:latin typeface="Comic Sans MS" panose="030F0702030302020204" pitchFamily="66" charset="0"/>
            </a:endParaRPr>
          </a:p>
        </p:txBody>
      </p:sp>
      <p:pic>
        <p:nvPicPr>
          <p:cNvPr id="4098" name="Picture 2" descr="http://images.clipartpanda.com/pollutant-clipart-Air_pollution_tnb.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65365" y="3140968"/>
            <a:ext cx="3333750" cy="3019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8648699"/>
      </p:ext>
    </p:extLst>
  </p:cSld>
  <p:clrMapOvr>
    <a:masterClrMapping/>
  </p:clrMapOvr>
  <p:transition spd="slow">
    <p:pull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287790" y="1556792"/>
            <a:ext cx="8388666" cy="2539350"/>
          </a:xfrm>
          <a:prstGeom prst="rect">
            <a:avLst/>
          </a:prstGeom>
          <a:noFill/>
        </p:spPr>
        <p:txBody>
          <a:bodyPr wrap="square" rtlCol="0">
            <a:spAutoFit/>
          </a:bodyPr>
          <a:lstStyle/>
          <a:p>
            <a:pPr algn="just">
              <a:lnSpc>
                <a:spcPct val="150000"/>
              </a:lnSpc>
            </a:pPr>
            <a:r>
              <a:rPr lang="tr-TR" dirty="0">
                <a:latin typeface="Comic Sans MS" panose="030F0702030302020204" pitchFamily="66" charset="0"/>
              </a:rPr>
              <a:t>Bölgesel </a:t>
            </a:r>
            <a:r>
              <a:rPr lang="tr-TR" dirty="0" err="1">
                <a:latin typeface="Comic Sans MS" panose="030F0702030302020204" pitchFamily="66" charset="0"/>
              </a:rPr>
              <a:t>taşınımlar</a:t>
            </a:r>
            <a:r>
              <a:rPr lang="tr-TR" dirty="0">
                <a:latin typeface="Comic Sans MS" panose="030F0702030302020204" pitchFamily="66" charset="0"/>
              </a:rPr>
              <a:t>, asit depolanması, artan sera gazları, </a:t>
            </a:r>
            <a:r>
              <a:rPr lang="tr-TR" dirty="0" err="1">
                <a:latin typeface="Comic Sans MS" panose="030F0702030302020204" pitchFamily="66" charset="0"/>
              </a:rPr>
              <a:t>troposferik</a:t>
            </a:r>
            <a:r>
              <a:rPr lang="tr-TR" dirty="0">
                <a:latin typeface="Comic Sans MS" panose="030F0702030302020204" pitchFamily="66" charset="0"/>
              </a:rPr>
              <a:t> ozon üretimi bugün hava kirliliğinin küresel boyutlara ulaşan etkilerini ortaya koymaktadır. Trafik, ulaşım, endüstri ve ısınmadan kaynaklanan kirleticiler (</a:t>
            </a:r>
            <a:r>
              <a:rPr lang="tr-TR" dirty="0" err="1">
                <a:latin typeface="Comic Sans MS" panose="030F0702030302020204" pitchFamily="66" charset="0"/>
              </a:rPr>
              <a:t>antropojenik</a:t>
            </a:r>
            <a:r>
              <a:rPr lang="tr-TR" dirty="0">
                <a:latin typeface="Comic Sans MS" panose="030F0702030302020204" pitchFamily="66" charset="0"/>
              </a:rPr>
              <a:t> kaynaklı) hava kirliliğinin </a:t>
            </a:r>
            <a:r>
              <a:rPr lang="tr-TR" dirty="0" err="1">
                <a:latin typeface="Comic Sans MS" panose="030F0702030302020204" pitchFamily="66" charset="0"/>
              </a:rPr>
              <a:t>başlıcaları</a:t>
            </a:r>
            <a:r>
              <a:rPr lang="tr-TR" dirty="0">
                <a:latin typeface="Comic Sans MS" panose="030F0702030302020204" pitchFamily="66" charset="0"/>
              </a:rPr>
              <a:t> iken; meteoroloji, </a:t>
            </a:r>
            <a:r>
              <a:rPr lang="tr-TR" dirty="0" err="1">
                <a:latin typeface="Comic Sans MS" panose="030F0702030302020204" pitchFamily="66" charset="0"/>
              </a:rPr>
              <a:t>topografik</a:t>
            </a:r>
            <a:r>
              <a:rPr lang="tr-TR" dirty="0">
                <a:latin typeface="Comic Sans MS" panose="030F0702030302020204" pitchFamily="66" charset="0"/>
              </a:rPr>
              <a:t> yapı, dispersiyon ve kimyasal dönüşüm süreçlerinin hava kirliliği ve iklim üzerindeki etkileri artık daha iyi bilinmektedir.</a:t>
            </a:r>
          </a:p>
        </p:txBody>
      </p:sp>
    </p:spTree>
    <p:extLst>
      <p:ext uri="{BB962C8B-B14F-4D97-AF65-F5344CB8AC3E}">
        <p14:creationId xmlns:p14="http://schemas.microsoft.com/office/powerpoint/2010/main" val="3818648699"/>
      </p:ext>
    </p:extLst>
  </p:cSld>
  <p:clrMapOvr>
    <a:masterClrMapping/>
  </p:clrMapOvr>
  <p:transition spd="slow">
    <p:pull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287790" y="1700808"/>
            <a:ext cx="8316658" cy="2123851"/>
          </a:xfrm>
          <a:prstGeom prst="rect">
            <a:avLst/>
          </a:prstGeom>
          <a:noFill/>
        </p:spPr>
        <p:txBody>
          <a:bodyPr wrap="square" rtlCol="0">
            <a:spAutoFit/>
          </a:bodyPr>
          <a:lstStyle/>
          <a:p>
            <a:pPr algn="just">
              <a:lnSpc>
                <a:spcPct val="150000"/>
              </a:lnSpc>
            </a:pPr>
            <a:r>
              <a:rPr lang="tr-TR" dirty="0">
                <a:latin typeface="Comic Sans MS" panose="030F0702030302020204" pitchFamily="66" charset="0"/>
              </a:rPr>
              <a:t>Hava kirleticilerinin çevreye ve insan sağlığına etkilerinin zaman, mekan, etki süresi, konsantrasyon ve diğer karakteristiklerine bağlı olduğu bilinmektedir. Hava kirliliği bir yandan kalp ve akciğer hastalıklarına bağlı ölüm oranını artırırken, diğer yandan bu hastalıklara bağlı hastane başvurularını artırmaktadır.</a:t>
            </a:r>
          </a:p>
        </p:txBody>
      </p:sp>
    </p:spTree>
    <p:extLst>
      <p:ext uri="{BB962C8B-B14F-4D97-AF65-F5344CB8AC3E}">
        <p14:creationId xmlns:p14="http://schemas.microsoft.com/office/powerpoint/2010/main" val="3818648699"/>
      </p:ext>
    </p:extLst>
  </p:cSld>
  <p:clrMapOvr>
    <a:masterClrMapping/>
  </p:clrMapOvr>
  <p:transition spd="slow">
    <p:pull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287790" y="1412776"/>
            <a:ext cx="8388666" cy="1708353"/>
          </a:xfrm>
          <a:prstGeom prst="rect">
            <a:avLst/>
          </a:prstGeom>
          <a:noFill/>
        </p:spPr>
        <p:txBody>
          <a:bodyPr wrap="square" rtlCol="0">
            <a:spAutoFit/>
          </a:bodyPr>
          <a:lstStyle/>
          <a:p>
            <a:pPr algn="just">
              <a:lnSpc>
                <a:spcPct val="150000"/>
              </a:lnSpc>
            </a:pPr>
            <a:r>
              <a:rPr lang="tr-TR" dirty="0">
                <a:latin typeface="Comic Sans MS" panose="030F0702030302020204" pitchFamily="66" charset="0"/>
              </a:rPr>
              <a:t>Bundan başka, hava kirliliği özellikle çocukların akciğer gelişimini olumsuz etkilemekte ve kirliliğin yoğun olduğu bölgelerde astım ve kronik </a:t>
            </a:r>
            <a:r>
              <a:rPr lang="tr-TR" dirty="0" err="1">
                <a:latin typeface="Comic Sans MS" panose="030F0702030302020204" pitchFamily="66" charset="0"/>
              </a:rPr>
              <a:t>obstrüktif</a:t>
            </a:r>
            <a:r>
              <a:rPr lang="tr-TR" dirty="0">
                <a:latin typeface="Comic Sans MS" panose="030F0702030302020204" pitchFamily="66" charset="0"/>
              </a:rPr>
              <a:t> akciğer hastalığı (KOAH) gibi kronik hava yolu hastalıkların </a:t>
            </a:r>
            <a:r>
              <a:rPr lang="tr-TR" dirty="0" err="1">
                <a:latin typeface="Comic Sans MS" panose="030F0702030302020204" pitchFamily="66" charset="0"/>
              </a:rPr>
              <a:t>prevalansını</a:t>
            </a:r>
            <a:r>
              <a:rPr lang="tr-TR" dirty="0">
                <a:latin typeface="Comic Sans MS" panose="030F0702030302020204" pitchFamily="66" charset="0"/>
              </a:rPr>
              <a:t> artırmaktadır.</a:t>
            </a:r>
          </a:p>
        </p:txBody>
      </p:sp>
    </p:spTree>
    <p:extLst>
      <p:ext uri="{BB962C8B-B14F-4D97-AF65-F5344CB8AC3E}">
        <p14:creationId xmlns:p14="http://schemas.microsoft.com/office/powerpoint/2010/main" val="3818648699"/>
      </p:ext>
    </p:extLst>
  </p:cSld>
  <p:clrMapOvr>
    <a:masterClrMapping/>
  </p:clrMapOvr>
  <p:transition spd="slow">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Metin kutusu 3"/>
          <p:cNvSpPr txBox="1"/>
          <p:nvPr/>
        </p:nvSpPr>
        <p:spPr>
          <a:xfrm>
            <a:off x="986855" y="2636912"/>
            <a:ext cx="7200800" cy="954107"/>
          </a:xfrm>
          <a:prstGeom prst="rect">
            <a:avLst/>
          </a:prstGeom>
          <a:noFill/>
        </p:spPr>
        <p:txBody>
          <a:bodyPr wrap="square" rtlCol="0">
            <a:spAutoFit/>
          </a:bodyPr>
          <a:lstStyle/>
          <a:p>
            <a:pPr algn="ctr"/>
            <a:r>
              <a:rPr lang="tr-TR" sz="2800" b="1" dirty="0" smtClean="0">
                <a:solidFill>
                  <a:schemeClr val="bg1"/>
                </a:solidFill>
                <a:latin typeface="Comic Sans MS" panose="030F0702030302020204" pitchFamily="66" charset="0"/>
              </a:rPr>
              <a:t>İÇME SUYU TEMİNİ VE SAĞLIK İLİŞKİSİ</a:t>
            </a:r>
            <a:endParaRPr lang="tr-TR" sz="2800" b="1" dirty="0">
              <a:solidFill>
                <a:schemeClr val="bg1"/>
              </a:solidFill>
            </a:endParaRPr>
          </a:p>
        </p:txBody>
      </p:sp>
    </p:spTree>
    <p:extLst>
      <p:ext uri="{BB962C8B-B14F-4D97-AF65-F5344CB8AC3E}">
        <p14:creationId xmlns:p14="http://schemas.microsoft.com/office/powerpoint/2010/main" val="650938663"/>
      </p:ext>
    </p:extLst>
  </p:cSld>
  <p:clrMapOvr>
    <a:masterClrMapping/>
  </p:clrMapOvr>
  <p:transition spd="slow">
    <p:pull dir="l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287790" y="1691016"/>
            <a:ext cx="8388666" cy="1015663"/>
          </a:xfrm>
          <a:prstGeom prst="rect">
            <a:avLst/>
          </a:prstGeom>
          <a:noFill/>
        </p:spPr>
        <p:txBody>
          <a:bodyPr wrap="square" rtlCol="0">
            <a:spAutoFit/>
          </a:bodyPr>
          <a:lstStyle/>
          <a:p>
            <a:pPr algn="ctr">
              <a:lnSpc>
                <a:spcPct val="150000"/>
              </a:lnSpc>
            </a:pPr>
            <a:r>
              <a:rPr lang="tr-TR" sz="2000" dirty="0">
                <a:latin typeface="Comic Sans MS" panose="030F0702030302020204" pitchFamily="66" charset="0"/>
              </a:rPr>
              <a:t>Hava kirliliğinin olumsuz etkileri, bir alıcı ortama ulaşması, temasta bulunması ve </a:t>
            </a:r>
            <a:r>
              <a:rPr lang="tr-TR" sz="2000" dirty="0" err="1">
                <a:latin typeface="Comic Sans MS" panose="030F0702030302020204" pitchFamily="66" charset="0"/>
              </a:rPr>
              <a:t>maruziyetin</a:t>
            </a:r>
            <a:r>
              <a:rPr lang="tr-TR" sz="2000" dirty="0">
                <a:latin typeface="Comic Sans MS" panose="030F0702030302020204" pitchFamily="66" charset="0"/>
              </a:rPr>
              <a:t> meydana gelmesi ile anlaşılabilmektedir.</a:t>
            </a:r>
          </a:p>
        </p:txBody>
      </p:sp>
    </p:spTree>
    <p:extLst>
      <p:ext uri="{BB962C8B-B14F-4D97-AF65-F5344CB8AC3E}">
        <p14:creationId xmlns:p14="http://schemas.microsoft.com/office/powerpoint/2010/main" val="3818648699"/>
      </p:ext>
    </p:extLst>
  </p:cSld>
  <p:clrMapOvr>
    <a:masterClrMapping/>
  </p:clrMapOvr>
  <p:transition spd="slow">
    <p:pull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251520" y="908720"/>
            <a:ext cx="8568952" cy="5078313"/>
          </a:xfrm>
          <a:prstGeom prst="rect">
            <a:avLst/>
          </a:prstGeom>
          <a:noFill/>
        </p:spPr>
        <p:txBody>
          <a:bodyPr wrap="square" rtlCol="0">
            <a:spAutoFit/>
          </a:bodyPr>
          <a:lstStyle/>
          <a:p>
            <a:pPr algn="just"/>
            <a:r>
              <a:rPr lang="tr-TR" b="1" dirty="0" smtClean="0">
                <a:solidFill>
                  <a:srgbClr val="7030A0"/>
                </a:solidFill>
                <a:latin typeface="Comic Sans MS" panose="030F0702030302020204" pitchFamily="66" charset="0"/>
              </a:rPr>
              <a:t>Hava kirliliği </a:t>
            </a:r>
            <a:r>
              <a:rPr lang="tr-TR" b="1" dirty="0">
                <a:solidFill>
                  <a:srgbClr val="7030A0"/>
                </a:solidFill>
                <a:latin typeface="Comic Sans MS" panose="030F0702030302020204" pitchFamily="66" charset="0"/>
              </a:rPr>
              <a:t>etkilerinin anlaşılması için aşağıdaki özelliklerin bilinmesi gerekmektedir. </a:t>
            </a:r>
            <a:endParaRPr lang="tr-TR" b="1" dirty="0" smtClean="0">
              <a:solidFill>
                <a:srgbClr val="7030A0"/>
              </a:solidFill>
              <a:latin typeface="Comic Sans MS" panose="030F0702030302020204" pitchFamily="66" charset="0"/>
            </a:endParaRPr>
          </a:p>
          <a:p>
            <a:pPr algn="just"/>
            <a:endParaRPr lang="tr-TR" dirty="0">
              <a:latin typeface="Comic Sans MS" panose="030F0702030302020204" pitchFamily="66" charset="0"/>
            </a:endParaRPr>
          </a:p>
          <a:p>
            <a:pPr marL="285750" indent="-285750" algn="just">
              <a:lnSpc>
                <a:spcPct val="150000"/>
              </a:lnSpc>
              <a:buFont typeface="Wingdings" panose="05000000000000000000" pitchFamily="2" charset="2"/>
              <a:buChar char="q"/>
            </a:pPr>
            <a:r>
              <a:rPr lang="tr-TR" dirty="0" smtClean="0">
                <a:latin typeface="Comic Sans MS" panose="030F0702030302020204" pitchFamily="66" charset="0"/>
              </a:rPr>
              <a:t>Alıcı </a:t>
            </a:r>
            <a:r>
              <a:rPr lang="tr-TR" dirty="0">
                <a:latin typeface="Comic Sans MS" panose="030F0702030302020204" pitchFamily="66" charset="0"/>
              </a:rPr>
              <a:t>ortama ulaşan kirleticilerin doğal, fiziksel, kimyasal ve biyolojik özellikleri,</a:t>
            </a:r>
          </a:p>
          <a:p>
            <a:pPr marL="285750" indent="-285750" algn="just">
              <a:lnSpc>
                <a:spcPct val="150000"/>
              </a:lnSpc>
              <a:buFont typeface="Wingdings" panose="05000000000000000000" pitchFamily="2" charset="2"/>
              <a:buChar char="q"/>
            </a:pPr>
            <a:r>
              <a:rPr lang="tr-TR" dirty="0" smtClean="0">
                <a:latin typeface="Comic Sans MS" panose="030F0702030302020204" pitchFamily="66" charset="0"/>
              </a:rPr>
              <a:t>Alıcı </a:t>
            </a:r>
            <a:r>
              <a:rPr lang="tr-TR" dirty="0">
                <a:latin typeface="Comic Sans MS" panose="030F0702030302020204" pitchFamily="66" charset="0"/>
              </a:rPr>
              <a:t>ortam özellikleri (insan, hayvan, bitki, nesli tükenmekte olan türler, tüm popülasyon veya ekosistem),</a:t>
            </a:r>
          </a:p>
          <a:p>
            <a:pPr marL="285750" indent="-285750" algn="just">
              <a:lnSpc>
                <a:spcPct val="150000"/>
              </a:lnSpc>
              <a:buFont typeface="Wingdings" panose="05000000000000000000" pitchFamily="2" charset="2"/>
              <a:buChar char="q"/>
            </a:pPr>
            <a:r>
              <a:rPr lang="tr-TR" dirty="0" smtClean="0">
                <a:latin typeface="Comic Sans MS" panose="030F0702030302020204" pitchFamily="66" charset="0"/>
              </a:rPr>
              <a:t>Kişilerin </a:t>
            </a:r>
            <a:r>
              <a:rPr lang="tr-TR" dirty="0">
                <a:latin typeface="Comic Sans MS" panose="030F0702030302020204" pitchFamily="66" charset="0"/>
              </a:rPr>
              <a:t>mevcut sağlık durumu,       </a:t>
            </a:r>
          </a:p>
          <a:p>
            <a:pPr marL="285750" indent="-285750" algn="just">
              <a:lnSpc>
                <a:spcPct val="150000"/>
              </a:lnSpc>
              <a:buFont typeface="Wingdings" panose="05000000000000000000" pitchFamily="2" charset="2"/>
              <a:buChar char="q"/>
            </a:pPr>
            <a:r>
              <a:rPr lang="tr-TR" dirty="0" smtClean="0">
                <a:latin typeface="Comic Sans MS" panose="030F0702030302020204" pitchFamily="66" charset="0"/>
              </a:rPr>
              <a:t>Ekosistem </a:t>
            </a:r>
            <a:r>
              <a:rPr lang="tr-TR" dirty="0">
                <a:latin typeface="Comic Sans MS" panose="030F0702030302020204" pitchFamily="66" charset="0"/>
              </a:rPr>
              <a:t>şartları,     </a:t>
            </a:r>
          </a:p>
          <a:p>
            <a:pPr marL="285750" indent="-285750" algn="just">
              <a:lnSpc>
                <a:spcPct val="150000"/>
              </a:lnSpc>
              <a:buFont typeface="Wingdings" panose="05000000000000000000" pitchFamily="2" charset="2"/>
              <a:buChar char="q"/>
            </a:pPr>
            <a:r>
              <a:rPr lang="tr-TR" dirty="0" smtClean="0">
                <a:latin typeface="Comic Sans MS" panose="030F0702030302020204" pitchFamily="66" charset="0"/>
              </a:rPr>
              <a:t>Kirleticilerin </a:t>
            </a:r>
            <a:r>
              <a:rPr lang="tr-TR" dirty="0">
                <a:latin typeface="Comic Sans MS" panose="030F0702030302020204" pitchFamily="66" charset="0"/>
              </a:rPr>
              <a:t>kimyasal kompozisyonu ve fiziksel formu,</a:t>
            </a:r>
          </a:p>
          <a:p>
            <a:pPr marL="285750" indent="-285750" algn="just">
              <a:lnSpc>
                <a:spcPct val="150000"/>
              </a:lnSpc>
              <a:buFont typeface="Wingdings" panose="05000000000000000000" pitchFamily="2" charset="2"/>
              <a:buChar char="q"/>
            </a:pPr>
            <a:r>
              <a:rPr lang="tr-TR" dirty="0" smtClean="0">
                <a:latin typeface="Comic Sans MS" panose="030F0702030302020204" pitchFamily="66" charset="0"/>
              </a:rPr>
              <a:t>Kirleticilerin </a:t>
            </a:r>
            <a:r>
              <a:rPr lang="tr-TR" dirty="0">
                <a:latin typeface="Comic Sans MS" panose="030F0702030302020204" pitchFamily="66" charset="0"/>
              </a:rPr>
              <a:t>saf veya bir karışım içinde olduğu,     </a:t>
            </a:r>
          </a:p>
          <a:p>
            <a:pPr marL="285750" indent="-285750" algn="just">
              <a:lnSpc>
                <a:spcPct val="150000"/>
              </a:lnSpc>
              <a:buFont typeface="Wingdings" panose="05000000000000000000" pitchFamily="2" charset="2"/>
              <a:buChar char="q"/>
            </a:pPr>
            <a:r>
              <a:rPr lang="tr-TR" dirty="0" smtClean="0">
                <a:latin typeface="Comic Sans MS" panose="030F0702030302020204" pitchFamily="66" charset="0"/>
              </a:rPr>
              <a:t>Organizmanın </a:t>
            </a:r>
            <a:r>
              <a:rPr lang="tr-TR" dirty="0">
                <a:latin typeface="Comic Sans MS" panose="030F0702030302020204" pitchFamily="66" charset="0"/>
              </a:rPr>
              <a:t>veya kişinin kirleticiye </a:t>
            </a:r>
            <a:r>
              <a:rPr lang="tr-TR" dirty="0" err="1">
                <a:latin typeface="Comic Sans MS" panose="030F0702030302020204" pitchFamily="66" charset="0"/>
              </a:rPr>
              <a:t>maruziyet</a:t>
            </a:r>
            <a:r>
              <a:rPr lang="tr-TR" dirty="0">
                <a:latin typeface="Comic Sans MS" panose="030F0702030302020204" pitchFamily="66" charset="0"/>
              </a:rPr>
              <a:t> şekli (gıda, içecek, hava veya cilt yoluyla</a:t>
            </a:r>
            <a:r>
              <a:rPr lang="tr-TR" dirty="0" smtClean="0">
                <a:latin typeface="Comic Sans MS" panose="030F0702030302020204" pitchFamily="66" charset="0"/>
              </a:rPr>
              <a:t>)</a:t>
            </a:r>
            <a:endParaRPr lang="tr-TR" dirty="0">
              <a:latin typeface="Comic Sans MS" panose="030F0702030302020204" pitchFamily="66" charset="0"/>
            </a:endParaRPr>
          </a:p>
        </p:txBody>
      </p:sp>
    </p:spTree>
    <p:extLst>
      <p:ext uri="{BB962C8B-B14F-4D97-AF65-F5344CB8AC3E}">
        <p14:creationId xmlns:p14="http://schemas.microsoft.com/office/powerpoint/2010/main" val="3818648699"/>
      </p:ext>
    </p:extLst>
  </p:cSld>
  <p:clrMapOvr>
    <a:masterClrMapping/>
  </p:clrMapOvr>
  <p:transition spd="slow">
    <p:pull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395536" y="1340768"/>
            <a:ext cx="7848872" cy="2585323"/>
          </a:xfrm>
          <a:prstGeom prst="rect">
            <a:avLst/>
          </a:prstGeom>
          <a:noFill/>
        </p:spPr>
        <p:txBody>
          <a:bodyPr wrap="square" rtlCol="0">
            <a:spAutoFit/>
          </a:bodyPr>
          <a:lstStyle/>
          <a:p>
            <a:r>
              <a:rPr lang="tr-TR" b="1" dirty="0">
                <a:latin typeface="Comic Sans MS" panose="030F0702030302020204" pitchFamily="66" charset="0"/>
              </a:rPr>
              <a:t>Kriter Hava Kirleticiler</a:t>
            </a:r>
            <a:r>
              <a:rPr lang="tr-TR" b="1" dirty="0" smtClean="0">
                <a:latin typeface="Comic Sans MS" panose="030F0702030302020204" pitchFamily="66" charset="0"/>
              </a:rPr>
              <a:t>:</a:t>
            </a:r>
          </a:p>
          <a:p>
            <a:endParaRPr lang="tr-TR" dirty="0">
              <a:latin typeface="Comic Sans MS" panose="030F0702030302020204" pitchFamily="66" charset="0"/>
            </a:endParaRPr>
          </a:p>
          <a:p>
            <a:r>
              <a:rPr lang="tr-TR" dirty="0">
                <a:latin typeface="Comic Sans MS" panose="030F0702030302020204" pitchFamily="66" charset="0"/>
              </a:rPr>
              <a:t>●     Karbon monoksit (CO),</a:t>
            </a:r>
          </a:p>
          <a:p>
            <a:r>
              <a:rPr lang="tr-TR" dirty="0">
                <a:latin typeface="Comic Sans MS" panose="030F0702030302020204" pitchFamily="66" charset="0"/>
              </a:rPr>
              <a:t>●     Azot dioksit (NO</a:t>
            </a:r>
            <a:r>
              <a:rPr lang="tr-TR" baseline="-25000" dirty="0">
                <a:latin typeface="Comic Sans MS" panose="030F0702030302020204" pitchFamily="66" charset="0"/>
              </a:rPr>
              <a:t>2</a:t>
            </a:r>
            <a:r>
              <a:rPr lang="tr-TR" dirty="0">
                <a:latin typeface="Comic Sans MS" panose="030F0702030302020204" pitchFamily="66" charset="0"/>
              </a:rPr>
              <a:t>),</a:t>
            </a:r>
          </a:p>
          <a:p>
            <a:r>
              <a:rPr lang="tr-TR" dirty="0">
                <a:latin typeface="Comic Sans MS" panose="030F0702030302020204" pitchFamily="66" charset="0"/>
              </a:rPr>
              <a:t>●     Kükürt dioksit (SO</a:t>
            </a:r>
            <a:r>
              <a:rPr lang="tr-TR" baseline="-25000" dirty="0">
                <a:latin typeface="Comic Sans MS" panose="030F0702030302020204" pitchFamily="66" charset="0"/>
              </a:rPr>
              <a:t>2</a:t>
            </a:r>
            <a:r>
              <a:rPr lang="tr-TR" dirty="0">
                <a:latin typeface="Comic Sans MS" panose="030F0702030302020204" pitchFamily="66" charset="0"/>
              </a:rPr>
              <a:t>),</a:t>
            </a:r>
          </a:p>
          <a:p>
            <a:r>
              <a:rPr lang="tr-TR" dirty="0">
                <a:latin typeface="Comic Sans MS" panose="030F0702030302020204" pitchFamily="66" charset="0"/>
              </a:rPr>
              <a:t>●     Ozon (O</a:t>
            </a:r>
            <a:r>
              <a:rPr lang="tr-TR" baseline="-25000" dirty="0">
                <a:latin typeface="Comic Sans MS" panose="030F0702030302020204" pitchFamily="66" charset="0"/>
              </a:rPr>
              <a:t>3</a:t>
            </a:r>
            <a:r>
              <a:rPr lang="tr-TR" dirty="0">
                <a:latin typeface="Comic Sans MS" panose="030F0702030302020204" pitchFamily="66" charset="0"/>
              </a:rPr>
              <a:t>),</a:t>
            </a:r>
          </a:p>
          <a:p>
            <a:r>
              <a:rPr lang="tr-TR" dirty="0">
                <a:latin typeface="Comic Sans MS" panose="030F0702030302020204" pitchFamily="66" charset="0"/>
              </a:rPr>
              <a:t>●     Partikül madde (PM),</a:t>
            </a:r>
          </a:p>
          <a:p>
            <a:r>
              <a:rPr lang="tr-TR" dirty="0">
                <a:latin typeface="Comic Sans MS" panose="030F0702030302020204" pitchFamily="66" charset="0"/>
              </a:rPr>
              <a:t>●     Kurşun (Pb)</a:t>
            </a:r>
          </a:p>
          <a:p>
            <a:endParaRPr lang="tr-TR" dirty="0">
              <a:latin typeface="Comic Sans MS" panose="030F0702030302020204" pitchFamily="66" charset="0"/>
            </a:endParaRPr>
          </a:p>
        </p:txBody>
      </p:sp>
    </p:spTree>
    <p:extLst>
      <p:ext uri="{BB962C8B-B14F-4D97-AF65-F5344CB8AC3E}">
        <p14:creationId xmlns:p14="http://schemas.microsoft.com/office/powerpoint/2010/main" val="3818648699"/>
      </p:ext>
    </p:extLst>
  </p:cSld>
  <p:clrMapOvr>
    <a:masterClrMapping/>
  </p:clrMapOvr>
  <p:transition spd="slow">
    <p:pull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470595" y="2780928"/>
            <a:ext cx="8208912" cy="1754326"/>
          </a:xfrm>
          <a:prstGeom prst="rect">
            <a:avLst/>
          </a:prstGeom>
          <a:noFill/>
        </p:spPr>
        <p:txBody>
          <a:bodyPr wrap="square" rtlCol="0">
            <a:spAutoFit/>
          </a:bodyPr>
          <a:lstStyle/>
          <a:p>
            <a:pPr algn="ctr">
              <a:lnSpc>
                <a:spcPct val="150000"/>
              </a:lnSpc>
            </a:pPr>
            <a:r>
              <a:rPr lang="tr-TR" dirty="0">
                <a:latin typeface="Comic Sans MS" panose="030F0702030302020204" pitchFamily="66" charset="0"/>
              </a:rPr>
              <a:t>EPA tarafından kirleticilerin sağlık etkileri baz alınarak yapılmış bir </a:t>
            </a:r>
            <a:r>
              <a:rPr lang="tr-TR" dirty="0" smtClean="0">
                <a:latin typeface="Comic Sans MS" panose="030F0702030302020204" pitchFamily="66" charset="0"/>
              </a:rPr>
              <a:t>sınıflandırmadır. </a:t>
            </a:r>
            <a:r>
              <a:rPr lang="tr-TR" dirty="0">
                <a:latin typeface="Comic Sans MS" panose="030F0702030302020204" pitchFamily="66" charset="0"/>
              </a:rPr>
              <a:t>Kriter hava kirleticiler, kabul edilebilir hava kalitesi ile sağlıksız veya kötü hava kalitesini birbirinden ayıran, konsantrasyon limitleri belirlenmiş kirleticilerdir.</a:t>
            </a:r>
          </a:p>
        </p:txBody>
      </p:sp>
      <p:sp>
        <p:nvSpPr>
          <p:cNvPr id="3" name="Metin kutusu 2"/>
          <p:cNvSpPr txBox="1"/>
          <p:nvPr/>
        </p:nvSpPr>
        <p:spPr>
          <a:xfrm>
            <a:off x="2843808" y="2060848"/>
            <a:ext cx="3744416" cy="369332"/>
          </a:xfrm>
          <a:prstGeom prst="rect">
            <a:avLst/>
          </a:prstGeom>
          <a:noFill/>
        </p:spPr>
        <p:txBody>
          <a:bodyPr wrap="square" rtlCol="0">
            <a:spAutoFit/>
          </a:bodyPr>
          <a:lstStyle/>
          <a:p>
            <a:r>
              <a:rPr lang="tr-TR" b="1" dirty="0" smtClean="0">
                <a:solidFill>
                  <a:srgbClr val="7030A0"/>
                </a:solidFill>
                <a:latin typeface="Comic Sans MS" panose="030F0702030302020204" pitchFamily="66" charset="0"/>
              </a:rPr>
              <a:t>KRİTER HAVA KİRLETİCİLER</a:t>
            </a:r>
            <a:endParaRPr lang="tr-TR" b="1" dirty="0">
              <a:solidFill>
                <a:srgbClr val="7030A0"/>
              </a:solidFill>
              <a:latin typeface="Comic Sans MS" panose="030F0702030302020204" pitchFamily="66" charset="0"/>
            </a:endParaRPr>
          </a:p>
        </p:txBody>
      </p:sp>
    </p:spTree>
    <p:extLst>
      <p:ext uri="{BB962C8B-B14F-4D97-AF65-F5344CB8AC3E}">
        <p14:creationId xmlns:p14="http://schemas.microsoft.com/office/powerpoint/2010/main" val="2458693077"/>
      </p:ext>
    </p:extLst>
  </p:cSld>
  <p:clrMapOvr>
    <a:masterClrMapping/>
  </p:clrMapOvr>
  <p:transition spd="slow">
    <p:pull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395536" y="1340768"/>
            <a:ext cx="8280920" cy="1892826"/>
          </a:xfrm>
          <a:prstGeom prst="rect">
            <a:avLst/>
          </a:prstGeom>
          <a:noFill/>
        </p:spPr>
        <p:txBody>
          <a:bodyPr wrap="square" rtlCol="0">
            <a:spAutoFit/>
          </a:bodyPr>
          <a:lstStyle/>
          <a:p>
            <a:pPr algn="just"/>
            <a:r>
              <a:rPr lang="fi-FI" b="1" dirty="0">
                <a:latin typeface="Comic Sans MS" panose="030F0702030302020204" pitchFamily="66" charset="0"/>
              </a:rPr>
              <a:t>Hava Kirliliğinin İnsan Sağlığına </a:t>
            </a:r>
            <a:r>
              <a:rPr lang="fi-FI" b="1" dirty="0" smtClean="0">
                <a:latin typeface="Comic Sans MS" panose="030F0702030302020204" pitchFamily="66" charset="0"/>
              </a:rPr>
              <a:t>Olan Etkileri</a:t>
            </a:r>
            <a:endParaRPr lang="tr-TR" b="1" dirty="0" smtClean="0">
              <a:latin typeface="Comic Sans MS" panose="030F0702030302020204" pitchFamily="66" charset="0"/>
            </a:endParaRPr>
          </a:p>
          <a:p>
            <a:pPr algn="just"/>
            <a:endParaRPr lang="tr-TR" b="1" dirty="0">
              <a:latin typeface="Comic Sans MS" panose="030F0702030302020204" pitchFamily="66" charset="0"/>
            </a:endParaRPr>
          </a:p>
          <a:p>
            <a:pPr algn="just">
              <a:lnSpc>
                <a:spcPct val="150000"/>
              </a:lnSpc>
            </a:pPr>
            <a:r>
              <a:rPr lang="tr-TR" dirty="0">
                <a:latin typeface="Comic Sans MS" panose="030F0702030302020204" pitchFamily="66" charset="0"/>
              </a:rPr>
              <a:t>Hava kirliliği insan sağlığına olan etkileri için vücuda giriş şekli, </a:t>
            </a:r>
            <a:r>
              <a:rPr lang="tr-TR" dirty="0" err="1">
                <a:latin typeface="Comic Sans MS" panose="030F0702030302020204" pitchFamily="66" charset="0"/>
              </a:rPr>
              <a:t>maruziyet</a:t>
            </a:r>
            <a:r>
              <a:rPr lang="tr-TR" dirty="0">
                <a:latin typeface="Comic Sans MS" panose="030F0702030302020204" pitchFamily="66" charset="0"/>
              </a:rPr>
              <a:t> süresi, etkenlerin yoğunluğu ve kişinin genel sağlık durumunu en önemli etkilerdir.</a:t>
            </a:r>
          </a:p>
        </p:txBody>
      </p:sp>
    </p:spTree>
    <p:extLst>
      <p:ext uri="{BB962C8B-B14F-4D97-AF65-F5344CB8AC3E}">
        <p14:creationId xmlns:p14="http://schemas.microsoft.com/office/powerpoint/2010/main" val="3818648699"/>
      </p:ext>
    </p:extLst>
  </p:cSld>
  <p:clrMapOvr>
    <a:masterClrMapping/>
  </p:clrMapOvr>
  <p:transition spd="slow">
    <p:pull dir="l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287790" y="1632090"/>
            <a:ext cx="8460674" cy="1292854"/>
          </a:xfrm>
          <a:prstGeom prst="rect">
            <a:avLst/>
          </a:prstGeom>
          <a:noFill/>
        </p:spPr>
        <p:txBody>
          <a:bodyPr wrap="square" rtlCol="0">
            <a:spAutoFit/>
          </a:bodyPr>
          <a:lstStyle/>
          <a:p>
            <a:pPr algn="ctr">
              <a:lnSpc>
                <a:spcPct val="150000"/>
              </a:lnSpc>
            </a:pPr>
            <a:r>
              <a:rPr lang="tr-TR" dirty="0">
                <a:latin typeface="Comic Sans MS" panose="030F0702030302020204" pitchFamily="66" charset="0"/>
              </a:rPr>
              <a:t>Hava Kirliliği insanlarda başlıca solunum sistemi ile dolaşım sistemini etkilemektedir. Rusya’da yapılan bir araştırmada toprağa çöken kirleticilerinin gıda ile sindirim sistemine de girdiğini göstermiştir.</a:t>
            </a:r>
          </a:p>
        </p:txBody>
      </p:sp>
    </p:spTree>
    <p:extLst>
      <p:ext uri="{BB962C8B-B14F-4D97-AF65-F5344CB8AC3E}">
        <p14:creationId xmlns:p14="http://schemas.microsoft.com/office/powerpoint/2010/main" val="3818648699"/>
      </p:ext>
    </p:extLst>
  </p:cSld>
  <p:clrMapOvr>
    <a:masterClrMapping/>
  </p:clrMapOvr>
  <p:transition spd="slow">
    <p:pull dir="l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467544" y="1340768"/>
            <a:ext cx="8136904" cy="2585323"/>
          </a:xfrm>
          <a:prstGeom prst="rect">
            <a:avLst/>
          </a:prstGeom>
          <a:noFill/>
        </p:spPr>
        <p:txBody>
          <a:bodyPr wrap="square" rtlCol="0">
            <a:spAutoFit/>
          </a:bodyPr>
          <a:lstStyle/>
          <a:p>
            <a:pPr algn="just">
              <a:lnSpc>
                <a:spcPct val="150000"/>
              </a:lnSpc>
            </a:pPr>
            <a:r>
              <a:rPr lang="tr-TR" dirty="0">
                <a:latin typeface="Comic Sans MS" panose="030F0702030302020204" pitchFamily="66" charset="0"/>
              </a:rPr>
              <a:t>Kirleticilerin boyu ile suda çözünmelerine oranında sağlığa olumsuz etkileri vardır. Büyük partiküller </a:t>
            </a:r>
            <a:r>
              <a:rPr lang="tr-TR" dirty="0" err="1">
                <a:latin typeface="Comic Sans MS" panose="030F0702030302020204" pitchFamily="66" charset="0"/>
              </a:rPr>
              <a:t>nazofarenksi</a:t>
            </a:r>
            <a:r>
              <a:rPr lang="tr-TR" dirty="0">
                <a:latin typeface="Comic Sans MS" panose="030F0702030302020204" pitchFamily="66" charset="0"/>
              </a:rPr>
              <a:t> geçemezken </a:t>
            </a:r>
            <a:r>
              <a:rPr lang="tr-TR" dirty="0" smtClean="0">
                <a:latin typeface="Comic Sans MS" panose="030F0702030302020204" pitchFamily="66" charset="0"/>
              </a:rPr>
              <a:t>PM</a:t>
            </a:r>
            <a:r>
              <a:rPr lang="tr-TR" baseline="-25000" dirty="0" smtClean="0">
                <a:latin typeface="Comic Sans MS" panose="030F0702030302020204" pitchFamily="66" charset="0"/>
              </a:rPr>
              <a:t>2.5</a:t>
            </a:r>
            <a:r>
              <a:rPr lang="tr-TR" dirty="0" smtClean="0">
                <a:latin typeface="Comic Sans MS" panose="030F0702030302020204" pitchFamily="66" charset="0"/>
              </a:rPr>
              <a:t> </a:t>
            </a:r>
            <a:r>
              <a:rPr lang="tr-TR" dirty="0">
                <a:latin typeface="Comic Sans MS" panose="030F0702030302020204" pitchFamily="66" charset="0"/>
              </a:rPr>
              <a:t>altında kalan ajanlar </a:t>
            </a:r>
            <a:r>
              <a:rPr lang="tr-TR" dirty="0" smtClean="0">
                <a:latin typeface="Comic Sans MS" panose="030F0702030302020204" pitchFamily="66" charset="0"/>
              </a:rPr>
              <a:t>akciğer </a:t>
            </a:r>
            <a:r>
              <a:rPr lang="tr-TR" dirty="0">
                <a:latin typeface="Comic Sans MS" panose="030F0702030302020204" pitchFamily="66" charset="0"/>
              </a:rPr>
              <a:t>dokusuna geçebilmektedir. Eğer bireyde solunum sistemi rahatsızlığı varsa etkenlerin limit değerli dolaysıyla daha düşük olmakta veya diğer bir değişle sağlık problemleri sağlıklı bir bireye göre daha erken yaşta ortaya çıkabilmektedir.</a:t>
            </a:r>
          </a:p>
        </p:txBody>
      </p:sp>
    </p:spTree>
    <p:extLst>
      <p:ext uri="{BB962C8B-B14F-4D97-AF65-F5344CB8AC3E}">
        <p14:creationId xmlns:p14="http://schemas.microsoft.com/office/powerpoint/2010/main" val="3818648699"/>
      </p:ext>
    </p:extLst>
  </p:cSld>
  <p:clrMapOvr>
    <a:masterClrMapping/>
  </p:clrMapOvr>
  <p:transition spd="slow">
    <p:pull dir="l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287790" y="1268760"/>
            <a:ext cx="8388666" cy="2539350"/>
          </a:xfrm>
          <a:prstGeom prst="rect">
            <a:avLst/>
          </a:prstGeom>
          <a:noFill/>
        </p:spPr>
        <p:txBody>
          <a:bodyPr wrap="square" rtlCol="0">
            <a:spAutoFit/>
          </a:bodyPr>
          <a:lstStyle/>
          <a:p>
            <a:pPr algn="just">
              <a:lnSpc>
                <a:spcPct val="150000"/>
              </a:lnSpc>
            </a:pPr>
            <a:r>
              <a:rPr lang="tr-TR" b="1" dirty="0" smtClean="0">
                <a:solidFill>
                  <a:srgbClr val="7030A0"/>
                </a:solidFill>
                <a:latin typeface="Comic Sans MS" panose="030F0702030302020204" pitchFamily="66" charset="0"/>
              </a:rPr>
              <a:t>Başlıca Sağlık Etkileri</a:t>
            </a:r>
          </a:p>
          <a:p>
            <a:pPr algn="just">
              <a:lnSpc>
                <a:spcPct val="150000"/>
              </a:lnSpc>
            </a:pPr>
            <a:r>
              <a:rPr lang="tr-TR" dirty="0" smtClean="0">
                <a:latin typeface="Comic Sans MS" panose="030F0702030302020204" pitchFamily="66" charset="0"/>
              </a:rPr>
              <a:t>Astım</a:t>
            </a:r>
            <a:r>
              <a:rPr lang="tr-TR" dirty="0">
                <a:latin typeface="Comic Sans MS" panose="030F0702030302020204" pitchFamily="66" charset="0"/>
              </a:rPr>
              <a:t>, </a:t>
            </a:r>
            <a:r>
              <a:rPr lang="tr-TR" dirty="0" err="1">
                <a:latin typeface="Comic Sans MS" panose="030F0702030302020204" pitchFamily="66" charset="0"/>
              </a:rPr>
              <a:t>Allerji</a:t>
            </a:r>
            <a:r>
              <a:rPr lang="tr-TR" dirty="0">
                <a:latin typeface="Comic Sans MS" panose="030F0702030302020204" pitchFamily="66" charset="0"/>
              </a:rPr>
              <a:t>, Kronik </a:t>
            </a:r>
            <a:r>
              <a:rPr lang="tr-TR" dirty="0" err="1">
                <a:latin typeface="Comic Sans MS" panose="030F0702030302020204" pitchFamily="66" charset="0"/>
              </a:rPr>
              <a:t>obstrüktif</a:t>
            </a:r>
            <a:r>
              <a:rPr lang="tr-TR" dirty="0">
                <a:latin typeface="Comic Sans MS" panose="030F0702030302020204" pitchFamily="66" charset="0"/>
              </a:rPr>
              <a:t> akciğer hastalığı (KOAH) ve Kanser. Hava Kirliliğinden de en çok etkilenenler ise 5 yaş altı çocuklar, kronik hastalar ve yaşlılar. Bu durumlara düşük sosyal statü (evsizler gibi), sağlık kuruluşuna ulaşamama (ör. afet durumları), sigara/alkol alışkanlığı, beslenme bozuklukları gibi etmenler eklenmesi sağlığa etkiler daha şiddetli olmaktadır.</a:t>
            </a:r>
          </a:p>
        </p:txBody>
      </p:sp>
    </p:spTree>
    <p:extLst>
      <p:ext uri="{BB962C8B-B14F-4D97-AF65-F5344CB8AC3E}">
        <p14:creationId xmlns:p14="http://schemas.microsoft.com/office/powerpoint/2010/main" val="3818648699"/>
      </p:ext>
    </p:extLst>
  </p:cSld>
  <p:clrMapOvr>
    <a:masterClrMapping/>
  </p:clrMapOvr>
  <p:transition spd="slow">
    <p:pull dir="l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287790" y="1556792"/>
            <a:ext cx="8460674" cy="1426288"/>
          </a:xfrm>
          <a:prstGeom prst="rect">
            <a:avLst/>
          </a:prstGeom>
          <a:noFill/>
        </p:spPr>
        <p:txBody>
          <a:bodyPr wrap="square" rtlCol="0">
            <a:spAutoFit/>
          </a:bodyPr>
          <a:lstStyle/>
          <a:p>
            <a:pPr algn="ctr">
              <a:lnSpc>
                <a:spcPct val="150000"/>
              </a:lnSpc>
            </a:pPr>
            <a:r>
              <a:rPr lang="tr-TR" sz="2000" dirty="0">
                <a:latin typeface="Comic Sans MS" panose="030F0702030302020204" pitchFamily="66" charset="0"/>
              </a:rPr>
              <a:t>Hava kirliliği dolaşım sistemine solunum sistemi üzerinden dolaylı (ör. </a:t>
            </a:r>
            <a:r>
              <a:rPr lang="tr-TR" sz="2000" dirty="0" err="1">
                <a:latin typeface="Comic Sans MS" panose="030F0702030302020204" pitchFamily="66" charset="0"/>
              </a:rPr>
              <a:t>Cor</a:t>
            </a:r>
            <a:r>
              <a:rPr lang="tr-TR" sz="2000" dirty="0">
                <a:latin typeface="Comic Sans MS" panose="030F0702030302020204" pitchFamily="66" charset="0"/>
              </a:rPr>
              <a:t> </a:t>
            </a:r>
            <a:r>
              <a:rPr lang="tr-TR" sz="2000" dirty="0" err="1">
                <a:latin typeface="Comic Sans MS" panose="030F0702030302020204" pitchFamily="66" charset="0"/>
              </a:rPr>
              <a:t>Pulmonale</a:t>
            </a:r>
            <a:r>
              <a:rPr lang="tr-TR" sz="2000" dirty="0">
                <a:latin typeface="Comic Sans MS" panose="030F0702030302020204" pitchFamily="66" charset="0"/>
              </a:rPr>
              <a:t>) veya toksin etkisi ( ör. damar </a:t>
            </a:r>
            <a:r>
              <a:rPr lang="tr-TR" sz="2000" dirty="0" err="1">
                <a:latin typeface="Comic Sans MS" panose="030F0702030302020204" pitchFamily="66" charset="0"/>
              </a:rPr>
              <a:t>endotel</a:t>
            </a:r>
            <a:r>
              <a:rPr lang="tr-TR" sz="2000" dirty="0">
                <a:latin typeface="Comic Sans MS" panose="030F0702030302020204" pitchFamily="66" charset="0"/>
              </a:rPr>
              <a:t> hasarı) ile doğrudan etki gösterebilmektedir.</a:t>
            </a:r>
          </a:p>
        </p:txBody>
      </p:sp>
    </p:spTree>
    <p:extLst>
      <p:ext uri="{BB962C8B-B14F-4D97-AF65-F5344CB8AC3E}">
        <p14:creationId xmlns:p14="http://schemas.microsoft.com/office/powerpoint/2010/main" val="3818648699"/>
      </p:ext>
    </p:extLst>
  </p:cSld>
  <p:clrMapOvr>
    <a:masterClrMapping/>
  </p:clrMapOvr>
  <p:transition spd="slow">
    <p:pull dir="l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Metin kutusu 1"/>
          <p:cNvSpPr txBox="1"/>
          <p:nvPr/>
        </p:nvSpPr>
        <p:spPr>
          <a:xfrm>
            <a:off x="683568" y="2598003"/>
            <a:ext cx="7632848" cy="830997"/>
          </a:xfrm>
          <a:prstGeom prst="rect">
            <a:avLst/>
          </a:prstGeom>
          <a:noFill/>
        </p:spPr>
        <p:txBody>
          <a:bodyPr wrap="square" rtlCol="0">
            <a:spAutoFit/>
          </a:bodyPr>
          <a:lstStyle/>
          <a:p>
            <a:pPr algn="ctr"/>
            <a:r>
              <a:rPr lang="tr-TR" sz="2800" b="1" dirty="0" smtClean="0">
                <a:solidFill>
                  <a:schemeClr val="bg1"/>
                </a:solidFill>
                <a:latin typeface="Comic Sans MS" panose="030F0702030302020204" pitchFamily="66" charset="0"/>
              </a:rPr>
              <a:t>KATI ATIKLAR VE SAĞLIK İLİŞKİSİ</a:t>
            </a:r>
            <a:endParaRPr lang="tr-TR" sz="2800" b="1" dirty="0" smtClean="0">
              <a:solidFill>
                <a:schemeClr val="bg1"/>
              </a:solidFill>
            </a:endParaRPr>
          </a:p>
          <a:p>
            <a:pPr algn="ctr"/>
            <a:endParaRPr lang="tr-TR" sz="2000" b="1" dirty="0">
              <a:solidFill>
                <a:schemeClr val="bg1"/>
              </a:solidFill>
            </a:endParaRPr>
          </a:p>
        </p:txBody>
      </p:sp>
    </p:spTree>
    <p:extLst>
      <p:ext uri="{BB962C8B-B14F-4D97-AF65-F5344CB8AC3E}">
        <p14:creationId xmlns:p14="http://schemas.microsoft.com/office/powerpoint/2010/main" val="3818648699"/>
      </p:ext>
    </p:extLst>
  </p:cSld>
  <p:clrMapOvr>
    <a:masterClrMapping/>
  </p:clrMapOvr>
  <p:transition spd="slow">
    <p:pull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539552" y="1267473"/>
            <a:ext cx="8208912" cy="3889719"/>
          </a:xfrm>
          <a:prstGeom prst="rect">
            <a:avLst/>
          </a:prstGeom>
          <a:noFill/>
        </p:spPr>
        <p:txBody>
          <a:bodyPr wrap="square" rtlCol="0">
            <a:spAutoFit/>
          </a:bodyPr>
          <a:lstStyle/>
          <a:p>
            <a:pPr marL="285750" indent="-285750" algn="just">
              <a:lnSpc>
                <a:spcPct val="200000"/>
              </a:lnSpc>
              <a:buFont typeface="Wingdings" panose="05000000000000000000" pitchFamily="2" charset="2"/>
              <a:buChar char="q"/>
            </a:pPr>
            <a:r>
              <a:rPr lang="tr-TR" dirty="0">
                <a:latin typeface="Comic Sans MS" panose="030F0702030302020204" pitchFamily="66" charset="0"/>
              </a:rPr>
              <a:t>Bir insanın </a:t>
            </a:r>
            <a:r>
              <a:rPr lang="tr-TR" dirty="0" smtClean="0">
                <a:latin typeface="Comic Sans MS" panose="030F0702030302020204" pitchFamily="66" charset="0"/>
              </a:rPr>
              <a:t>günde </a:t>
            </a:r>
            <a:r>
              <a:rPr lang="tr-TR" dirty="0">
                <a:latin typeface="Comic Sans MS" panose="030F0702030302020204" pitchFamily="66" charset="0"/>
              </a:rPr>
              <a:t>3 ila 5 L </a:t>
            </a:r>
            <a:r>
              <a:rPr lang="tr-TR" dirty="0" smtClean="0">
                <a:latin typeface="Comic Sans MS" panose="030F0702030302020204" pitchFamily="66" charset="0"/>
              </a:rPr>
              <a:t>içme </a:t>
            </a:r>
            <a:r>
              <a:rPr lang="tr-TR" dirty="0">
                <a:latin typeface="Comic Sans MS" panose="030F0702030302020204" pitchFamily="66" charset="0"/>
              </a:rPr>
              <a:t>suyuna </a:t>
            </a:r>
            <a:r>
              <a:rPr lang="tr-TR" dirty="0" smtClean="0">
                <a:latin typeface="Comic Sans MS" panose="030F0702030302020204" pitchFamily="66" charset="0"/>
              </a:rPr>
              <a:t>ihtiyacı vardır</a:t>
            </a:r>
            <a:r>
              <a:rPr lang="tr-TR" dirty="0">
                <a:latin typeface="Comic Sans MS" panose="030F0702030302020204" pitchFamily="66" charset="0"/>
              </a:rPr>
              <a:t>.</a:t>
            </a:r>
          </a:p>
          <a:p>
            <a:pPr marL="285750" indent="-285750" algn="just">
              <a:lnSpc>
                <a:spcPct val="200000"/>
              </a:lnSpc>
              <a:buFont typeface="Wingdings" panose="05000000000000000000" pitchFamily="2" charset="2"/>
              <a:buChar char="q"/>
            </a:pPr>
            <a:r>
              <a:rPr lang="tr-TR" dirty="0" smtClean="0">
                <a:latin typeface="Comic Sans MS" panose="030F0702030302020204" pitchFamily="66" charset="0"/>
              </a:rPr>
              <a:t>Toplumların </a:t>
            </a:r>
            <a:r>
              <a:rPr lang="tr-TR" dirty="0">
                <a:latin typeface="Comic Sans MS" panose="030F0702030302020204" pitchFamily="66" charset="0"/>
              </a:rPr>
              <a:t>hayat </a:t>
            </a:r>
            <a:r>
              <a:rPr lang="tr-TR" dirty="0" smtClean="0">
                <a:latin typeface="Comic Sans MS" panose="030F0702030302020204" pitchFamily="66" charset="0"/>
              </a:rPr>
              <a:t>standardı yükseldikçe kullanma suyu </a:t>
            </a:r>
            <a:r>
              <a:rPr lang="tr-TR" dirty="0">
                <a:latin typeface="Comic Sans MS" panose="030F0702030302020204" pitchFamily="66" charset="0"/>
              </a:rPr>
              <a:t>ihtiyacı fert başına </a:t>
            </a:r>
            <a:r>
              <a:rPr lang="tr-TR" dirty="0" smtClean="0">
                <a:latin typeface="Comic Sans MS" panose="030F0702030302020204" pitchFamily="66" charset="0"/>
              </a:rPr>
              <a:t>günde </a:t>
            </a:r>
            <a:r>
              <a:rPr lang="tr-TR" dirty="0">
                <a:latin typeface="Comic Sans MS" panose="030F0702030302020204" pitchFamily="66" charset="0"/>
              </a:rPr>
              <a:t>100 ile 400 </a:t>
            </a:r>
            <a:r>
              <a:rPr lang="tr-TR" dirty="0" smtClean="0">
                <a:latin typeface="Comic Sans MS" panose="030F0702030302020204" pitchFamily="66" charset="0"/>
              </a:rPr>
              <a:t>litreyi bulmaktadır</a:t>
            </a:r>
            <a:r>
              <a:rPr lang="tr-TR" dirty="0">
                <a:latin typeface="Comic Sans MS" panose="030F0702030302020204" pitchFamily="66" charset="0"/>
              </a:rPr>
              <a:t>.</a:t>
            </a:r>
          </a:p>
          <a:p>
            <a:pPr marL="285750" indent="-285750" algn="just">
              <a:lnSpc>
                <a:spcPct val="200000"/>
              </a:lnSpc>
              <a:buFont typeface="Wingdings" panose="05000000000000000000" pitchFamily="2" charset="2"/>
              <a:buChar char="q"/>
            </a:pPr>
            <a:r>
              <a:rPr lang="tr-TR" dirty="0" smtClean="0">
                <a:latin typeface="Comic Sans MS" panose="030F0702030302020204" pitchFamily="66" charset="0"/>
              </a:rPr>
              <a:t>Toplumların </a:t>
            </a:r>
            <a:r>
              <a:rPr lang="tr-TR" dirty="0">
                <a:latin typeface="Comic Sans MS" panose="030F0702030302020204" pitchFamily="66" charset="0"/>
              </a:rPr>
              <a:t>gelişmişliği evlerinde uygun </a:t>
            </a:r>
            <a:r>
              <a:rPr lang="tr-TR" dirty="0" smtClean="0">
                <a:latin typeface="Comic Sans MS" panose="030F0702030302020204" pitchFamily="66" charset="0"/>
              </a:rPr>
              <a:t>kalitede </a:t>
            </a:r>
            <a:r>
              <a:rPr lang="es-ES" dirty="0" smtClean="0">
                <a:latin typeface="Comic Sans MS" panose="030F0702030302020204" pitchFamily="66" charset="0"/>
              </a:rPr>
              <a:t>ve </a:t>
            </a:r>
            <a:r>
              <a:rPr lang="es-ES" dirty="0">
                <a:latin typeface="Comic Sans MS" panose="030F0702030302020204" pitchFamily="66" charset="0"/>
              </a:rPr>
              <a:t>yeterli su bulunmasına bağlıdır.</a:t>
            </a:r>
          </a:p>
          <a:p>
            <a:pPr marL="285750" indent="-285750" algn="just">
              <a:lnSpc>
                <a:spcPct val="200000"/>
              </a:lnSpc>
              <a:buFont typeface="Wingdings" panose="05000000000000000000" pitchFamily="2" charset="2"/>
              <a:buChar char="q"/>
            </a:pPr>
            <a:r>
              <a:rPr lang="tr-TR" dirty="0" smtClean="0">
                <a:latin typeface="Comic Sans MS" panose="030F0702030302020204" pitchFamily="66" charset="0"/>
              </a:rPr>
              <a:t>Toplumlar büyüdükçe </a:t>
            </a:r>
            <a:r>
              <a:rPr lang="tr-TR" dirty="0">
                <a:latin typeface="Comic Sans MS" panose="030F0702030302020204" pitchFamily="66" charset="0"/>
              </a:rPr>
              <a:t>suyun temini ve </a:t>
            </a:r>
            <a:r>
              <a:rPr lang="tr-TR" dirty="0" smtClean="0">
                <a:latin typeface="Comic Sans MS" panose="030F0702030302020204" pitchFamily="66" charset="0"/>
              </a:rPr>
              <a:t>kullanılmış suların </a:t>
            </a:r>
            <a:r>
              <a:rPr lang="tr-TR" dirty="0">
                <a:latin typeface="Comic Sans MS" panose="030F0702030302020204" pitchFamily="66" charset="0"/>
              </a:rPr>
              <a:t>zararsız hale getirilmesi daha </a:t>
            </a:r>
            <a:r>
              <a:rPr lang="tr-TR" dirty="0" smtClean="0">
                <a:latin typeface="Comic Sans MS" panose="030F0702030302020204" pitchFamily="66" charset="0"/>
              </a:rPr>
              <a:t>çok önem kazanmıştır</a:t>
            </a:r>
            <a:r>
              <a:rPr lang="tr-TR" dirty="0">
                <a:latin typeface="Comic Sans MS" panose="030F0702030302020204" pitchFamily="66" charset="0"/>
              </a:rPr>
              <a:t>.</a:t>
            </a:r>
          </a:p>
        </p:txBody>
      </p:sp>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Metin kutusu 6"/>
          <p:cNvSpPr txBox="1"/>
          <p:nvPr/>
        </p:nvSpPr>
        <p:spPr>
          <a:xfrm>
            <a:off x="179512" y="836712"/>
            <a:ext cx="3240360" cy="400110"/>
          </a:xfrm>
          <a:prstGeom prst="rect">
            <a:avLst/>
          </a:prstGeom>
          <a:noFill/>
        </p:spPr>
        <p:txBody>
          <a:bodyPr wrap="square" rtlCol="0">
            <a:spAutoFit/>
          </a:bodyPr>
          <a:lstStyle/>
          <a:p>
            <a:r>
              <a:rPr lang="tr-TR" sz="2000" b="1" dirty="0" smtClean="0">
                <a:solidFill>
                  <a:srgbClr val="0070C0"/>
                </a:solidFill>
                <a:latin typeface="Comic Sans MS" panose="030F0702030302020204" pitchFamily="66" charset="0"/>
              </a:rPr>
              <a:t>SU TEMİNİ</a:t>
            </a:r>
            <a:endParaRPr lang="tr-TR" sz="2000" b="1" dirty="0">
              <a:solidFill>
                <a:srgbClr val="0070C0"/>
              </a:solidFill>
              <a:latin typeface="Comic Sans MS" panose="030F0702030302020204" pitchFamily="66" charset="0"/>
            </a:endParaRPr>
          </a:p>
        </p:txBody>
      </p:sp>
    </p:spTree>
    <p:extLst>
      <p:ext uri="{BB962C8B-B14F-4D97-AF65-F5344CB8AC3E}">
        <p14:creationId xmlns:p14="http://schemas.microsoft.com/office/powerpoint/2010/main" val="2424900072"/>
      </p:ext>
    </p:extLst>
  </p:cSld>
  <p:clrMapOvr>
    <a:masterClrMapping/>
  </p:clrMapOvr>
  <p:transition spd="slow">
    <p:pull dir="l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395536" y="1484784"/>
            <a:ext cx="8136904" cy="2539350"/>
          </a:xfrm>
          <a:prstGeom prst="rect">
            <a:avLst/>
          </a:prstGeom>
          <a:noFill/>
        </p:spPr>
        <p:txBody>
          <a:bodyPr wrap="square" rtlCol="0">
            <a:spAutoFit/>
          </a:bodyPr>
          <a:lstStyle/>
          <a:p>
            <a:pPr algn="just">
              <a:lnSpc>
                <a:spcPct val="150000"/>
              </a:lnSpc>
            </a:pPr>
            <a:r>
              <a:rPr lang="tr-TR" b="1" dirty="0">
                <a:latin typeface="Comic Sans MS" panose="030F0702030302020204" pitchFamily="66" charset="0"/>
              </a:rPr>
              <a:t>05.04.2005 tarih ve 25777 sayılı Resmi </a:t>
            </a:r>
            <a:r>
              <a:rPr lang="tr-TR" b="1" dirty="0" err="1" smtClean="0">
                <a:latin typeface="Comic Sans MS" panose="030F0702030302020204" pitchFamily="66" charset="0"/>
              </a:rPr>
              <a:t>Gazete’de</a:t>
            </a:r>
            <a:r>
              <a:rPr lang="tr-TR" b="1" dirty="0" smtClean="0">
                <a:latin typeface="Comic Sans MS" panose="030F0702030302020204" pitchFamily="66" charset="0"/>
              </a:rPr>
              <a:t> yayınlanan </a:t>
            </a:r>
            <a:r>
              <a:rPr lang="tr-TR" b="1" dirty="0">
                <a:latin typeface="Comic Sans MS" panose="030F0702030302020204" pitchFamily="66" charset="0"/>
              </a:rPr>
              <a:t>“Katı Atık Kontrol Yönetmeliği” ne göre</a:t>
            </a:r>
          </a:p>
          <a:p>
            <a:pPr algn="just">
              <a:lnSpc>
                <a:spcPct val="150000"/>
              </a:lnSpc>
            </a:pPr>
            <a:endParaRPr lang="tr-TR" b="1" dirty="0" smtClean="0">
              <a:latin typeface="Comic Sans MS" panose="030F0702030302020204" pitchFamily="66" charset="0"/>
            </a:endParaRPr>
          </a:p>
          <a:p>
            <a:pPr algn="just">
              <a:lnSpc>
                <a:spcPct val="150000"/>
              </a:lnSpc>
            </a:pPr>
            <a:r>
              <a:rPr lang="tr-TR" b="1" dirty="0" smtClean="0">
                <a:latin typeface="Comic Sans MS" panose="030F0702030302020204" pitchFamily="66" charset="0"/>
              </a:rPr>
              <a:t>Katı </a:t>
            </a:r>
            <a:r>
              <a:rPr lang="tr-TR" b="1" dirty="0">
                <a:latin typeface="Comic Sans MS" panose="030F0702030302020204" pitchFamily="66" charset="0"/>
              </a:rPr>
              <a:t>atık : </a:t>
            </a:r>
            <a:r>
              <a:rPr lang="tr-TR" dirty="0">
                <a:latin typeface="Comic Sans MS" panose="030F0702030302020204" pitchFamily="66" charset="0"/>
              </a:rPr>
              <a:t>Üreticisi tarafından atılmak istenen </a:t>
            </a:r>
            <a:r>
              <a:rPr lang="tr-TR" dirty="0" smtClean="0">
                <a:latin typeface="Comic Sans MS" panose="030F0702030302020204" pitchFamily="66" charset="0"/>
              </a:rPr>
              <a:t>ve toplumun </a:t>
            </a:r>
            <a:r>
              <a:rPr lang="tr-TR" dirty="0">
                <a:latin typeface="Comic Sans MS" panose="030F0702030302020204" pitchFamily="66" charset="0"/>
              </a:rPr>
              <a:t>huzuru ile özellikle çevrenin </a:t>
            </a:r>
            <a:r>
              <a:rPr lang="tr-TR" dirty="0" smtClean="0">
                <a:latin typeface="Comic Sans MS" panose="030F0702030302020204" pitchFamily="66" charset="0"/>
              </a:rPr>
              <a:t>korunması bakımından</a:t>
            </a:r>
            <a:r>
              <a:rPr lang="tr-TR" dirty="0">
                <a:latin typeface="Comic Sans MS" panose="030F0702030302020204" pitchFamily="66" charset="0"/>
              </a:rPr>
              <a:t>, düzenli bir şekilde bertaraf edilmesi </a:t>
            </a:r>
            <a:r>
              <a:rPr lang="tr-TR" dirty="0" smtClean="0">
                <a:latin typeface="Comic Sans MS" panose="030F0702030302020204" pitchFamily="66" charset="0"/>
              </a:rPr>
              <a:t>gereken katı </a:t>
            </a:r>
            <a:r>
              <a:rPr lang="tr-TR" dirty="0">
                <a:latin typeface="Comic Sans MS" panose="030F0702030302020204" pitchFamily="66" charset="0"/>
              </a:rPr>
              <a:t>maddeleri ve arıtma çamuruna denir.</a:t>
            </a:r>
          </a:p>
        </p:txBody>
      </p:sp>
    </p:spTree>
    <p:extLst>
      <p:ext uri="{BB962C8B-B14F-4D97-AF65-F5344CB8AC3E}">
        <p14:creationId xmlns:p14="http://schemas.microsoft.com/office/powerpoint/2010/main" val="110682013"/>
      </p:ext>
    </p:extLst>
  </p:cSld>
  <p:clrMapOvr>
    <a:masterClrMapping/>
  </p:clrMapOvr>
  <p:transition spd="slow">
    <p:pull dir="l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395536" y="1802140"/>
            <a:ext cx="8208912" cy="1338828"/>
          </a:xfrm>
          <a:prstGeom prst="rect">
            <a:avLst/>
          </a:prstGeom>
          <a:noFill/>
        </p:spPr>
        <p:txBody>
          <a:bodyPr wrap="square" rtlCol="0">
            <a:spAutoFit/>
          </a:bodyPr>
          <a:lstStyle/>
          <a:p>
            <a:pPr algn="ctr">
              <a:lnSpc>
                <a:spcPct val="150000"/>
              </a:lnSpc>
            </a:pPr>
            <a:r>
              <a:rPr lang="tr-TR" dirty="0">
                <a:latin typeface="Comic Sans MS" panose="030F0702030302020204" pitchFamily="66" charset="0"/>
              </a:rPr>
              <a:t>Nüfus artışı, teknolojik gelişme, sanayileşme, kentleşme, hızla artan ve farklılaşan </a:t>
            </a:r>
            <a:r>
              <a:rPr lang="tr-TR" dirty="0" smtClean="0">
                <a:latin typeface="Comic Sans MS" panose="030F0702030302020204" pitchFamily="66" charset="0"/>
              </a:rPr>
              <a:t>tüketim ile </a:t>
            </a:r>
            <a:r>
              <a:rPr lang="tr-TR" dirty="0">
                <a:latin typeface="Comic Sans MS" panose="030F0702030302020204" pitchFamily="66" charset="0"/>
              </a:rPr>
              <a:t>ortaya çıkan katı atıklar, çevre ve insan sağlığına olumsuz etkileriyle </a:t>
            </a:r>
            <a:r>
              <a:rPr lang="tr-TR" dirty="0" smtClean="0">
                <a:latin typeface="Comic Sans MS" panose="030F0702030302020204" pitchFamily="66" charset="0"/>
              </a:rPr>
              <a:t>günümüzde önemli </a:t>
            </a:r>
            <a:r>
              <a:rPr lang="tr-TR" dirty="0">
                <a:latin typeface="Comic Sans MS" panose="030F0702030302020204" pitchFamily="66" charset="0"/>
              </a:rPr>
              <a:t>çevre sorunlarından biri olmaktadır.</a:t>
            </a:r>
          </a:p>
        </p:txBody>
      </p:sp>
    </p:spTree>
    <p:extLst>
      <p:ext uri="{BB962C8B-B14F-4D97-AF65-F5344CB8AC3E}">
        <p14:creationId xmlns:p14="http://schemas.microsoft.com/office/powerpoint/2010/main" val="110682013"/>
      </p:ext>
    </p:extLst>
  </p:cSld>
  <p:clrMapOvr>
    <a:masterClrMapping/>
  </p:clrMapOvr>
  <p:transition spd="slow">
    <p:pull dir="l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323528" y="1403484"/>
            <a:ext cx="7920880" cy="369332"/>
          </a:xfrm>
          <a:prstGeom prst="rect">
            <a:avLst/>
          </a:prstGeom>
          <a:noFill/>
        </p:spPr>
        <p:txBody>
          <a:bodyPr wrap="square" rtlCol="0">
            <a:spAutoFit/>
          </a:bodyPr>
          <a:lstStyle/>
          <a:p>
            <a:r>
              <a:rPr lang="tr-TR" b="1" dirty="0">
                <a:solidFill>
                  <a:srgbClr val="7030A0"/>
                </a:solidFill>
                <a:latin typeface="Comic Sans MS" panose="030F0702030302020204" pitchFamily="66" charset="0"/>
              </a:rPr>
              <a:t>ÇEVRE VE İNSAN SAĞLIĞI SORUNU OLARAK KATI ATIKLAR</a:t>
            </a:r>
            <a:endParaRPr lang="tr-TR" dirty="0">
              <a:solidFill>
                <a:srgbClr val="7030A0"/>
              </a:solidFill>
              <a:latin typeface="Comic Sans MS" panose="030F0702030302020204" pitchFamily="66" charset="0"/>
            </a:endParaRPr>
          </a:p>
        </p:txBody>
      </p:sp>
      <p:sp>
        <p:nvSpPr>
          <p:cNvPr id="3" name="Metin kutusu 2"/>
          <p:cNvSpPr txBox="1"/>
          <p:nvPr/>
        </p:nvSpPr>
        <p:spPr>
          <a:xfrm>
            <a:off x="287790" y="1916832"/>
            <a:ext cx="8460674" cy="1292854"/>
          </a:xfrm>
          <a:prstGeom prst="rect">
            <a:avLst/>
          </a:prstGeom>
          <a:noFill/>
        </p:spPr>
        <p:txBody>
          <a:bodyPr wrap="square" rtlCol="0">
            <a:spAutoFit/>
          </a:bodyPr>
          <a:lstStyle/>
          <a:p>
            <a:pPr algn="just">
              <a:lnSpc>
                <a:spcPct val="150000"/>
              </a:lnSpc>
            </a:pPr>
            <a:r>
              <a:rPr lang="tr-TR" dirty="0">
                <a:latin typeface="Comic Sans MS" panose="030F0702030302020204" pitchFamily="66" charset="0"/>
              </a:rPr>
              <a:t>Sağlıklı olmanın temel koşullarından birisi de sağlıklı çevredir. Katı atıklar, atık </a:t>
            </a:r>
            <a:r>
              <a:rPr lang="tr-TR" dirty="0" smtClean="0">
                <a:latin typeface="Comic Sans MS" panose="030F0702030302020204" pitchFamily="66" charset="0"/>
              </a:rPr>
              <a:t>döngüsü içinde</a:t>
            </a:r>
            <a:r>
              <a:rPr lang="tr-TR" dirty="0">
                <a:latin typeface="Comic Sans MS" panose="030F0702030302020204" pitchFamily="66" charset="0"/>
              </a:rPr>
              <a:t>, üretildikleri andan son uzaklaştırma aşamasına kadar çevre ve insanla doğrudan </a:t>
            </a:r>
            <a:r>
              <a:rPr lang="tr-TR" dirty="0" smtClean="0">
                <a:latin typeface="Comic Sans MS" panose="030F0702030302020204" pitchFamily="66" charset="0"/>
              </a:rPr>
              <a:t>ya da </a:t>
            </a:r>
            <a:r>
              <a:rPr lang="tr-TR" dirty="0">
                <a:latin typeface="Comic Sans MS" panose="030F0702030302020204" pitchFamily="66" charset="0"/>
              </a:rPr>
              <a:t>dolaylı etkileşim içindedir.</a:t>
            </a:r>
          </a:p>
        </p:txBody>
      </p:sp>
    </p:spTree>
    <p:extLst>
      <p:ext uri="{BB962C8B-B14F-4D97-AF65-F5344CB8AC3E}">
        <p14:creationId xmlns:p14="http://schemas.microsoft.com/office/powerpoint/2010/main" val="110682013"/>
      </p:ext>
    </p:extLst>
  </p:cSld>
  <p:clrMapOvr>
    <a:masterClrMapping/>
  </p:clrMapOvr>
  <p:transition spd="slow">
    <p:pull dir="l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287790" y="1340768"/>
            <a:ext cx="8388666" cy="1708353"/>
          </a:xfrm>
          <a:prstGeom prst="rect">
            <a:avLst/>
          </a:prstGeom>
          <a:noFill/>
        </p:spPr>
        <p:txBody>
          <a:bodyPr wrap="square" rtlCol="0">
            <a:spAutoFit/>
          </a:bodyPr>
          <a:lstStyle/>
          <a:p>
            <a:pPr algn="just">
              <a:lnSpc>
                <a:spcPct val="150000"/>
              </a:lnSpc>
            </a:pPr>
            <a:r>
              <a:rPr lang="tr-TR" dirty="0">
                <a:latin typeface="Comic Sans MS" panose="030F0702030302020204" pitchFamily="66" charset="0"/>
              </a:rPr>
              <a:t>Katı atıklar, gerek içeriklerindeki hastalık yapıcı </a:t>
            </a:r>
            <a:r>
              <a:rPr lang="tr-TR" dirty="0" smtClean="0">
                <a:latin typeface="Comic Sans MS" panose="030F0702030302020204" pitchFamily="66" charset="0"/>
              </a:rPr>
              <a:t>veya bulaştırıcı </a:t>
            </a:r>
            <a:r>
              <a:rPr lang="tr-TR" dirty="0">
                <a:latin typeface="Comic Sans MS" panose="030F0702030302020204" pitchFamily="66" charset="0"/>
              </a:rPr>
              <a:t>maddelerle doğrudan; gerekse fare, sinek vb. diğer canlılar için beslenme </a:t>
            </a:r>
            <a:r>
              <a:rPr lang="tr-TR" dirty="0" smtClean="0">
                <a:latin typeface="Comic Sans MS" panose="030F0702030302020204" pitchFamily="66" charset="0"/>
              </a:rPr>
              <a:t>ve üreme </a:t>
            </a:r>
            <a:r>
              <a:rPr lang="tr-TR" dirty="0">
                <a:latin typeface="Comic Sans MS" panose="030F0702030302020204" pitchFamily="66" charset="0"/>
              </a:rPr>
              <a:t>kaynağı olması nedeniyle dolaylı olarak çevre ve insan sağlığını </a:t>
            </a:r>
            <a:r>
              <a:rPr lang="tr-TR" dirty="0" smtClean="0">
                <a:latin typeface="Comic Sans MS" panose="030F0702030302020204" pitchFamily="66" charset="0"/>
              </a:rPr>
              <a:t>olumsuz etkileyebilmektedir</a:t>
            </a:r>
            <a:endParaRPr lang="tr-TR" dirty="0">
              <a:latin typeface="Comic Sans MS" panose="030F0702030302020204" pitchFamily="66" charset="0"/>
            </a:endParaRPr>
          </a:p>
        </p:txBody>
      </p:sp>
    </p:spTree>
    <p:extLst>
      <p:ext uri="{BB962C8B-B14F-4D97-AF65-F5344CB8AC3E}">
        <p14:creationId xmlns:p14="http://schemas.microsoft.com/office/powerpoint/2010/main" val="110682013"/>
      </p:ext>
    </p:extLst>
  </p:cSld>
  <p:clrMapOvr>
    <a:masterClrMapping/>
  </p:clrMapOvr>
  <p:transition spd="slow">
    <p:pull dir="l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287790" y="1593181"/>
            <a:ext cx="8532682" cy="2123851"/>
          </a:xfrm>
          <a:prstGeom prst="rect">
            <a:avLst/>
          </a:prstGeom>
          <a:noFill/>
        </p:spPr>
        <p:txBody>
          <a:bodyPr wrap="square" rtlCol="0">
            <a:spAutoFit/>
          </a:bodyPr>
          <a:lstStyle/>
          <a:p>
            <a:pPr algn="just">
              <a:lnSpc>
                <a:spcPct val="150000"/>
              </a:lnSpc>
            </a:pPr>
            <a:r>
              <a:rPr lang="tr-TR" dirty="0">
                <a:latin typeface="Comic Sans MS" panose="030F0702030302020204" pitchFamily="66" charset="0"/>
              </a:rPr>
              <a:t>Doğrudan veya ara hayvanlarla bulaşabilen cüzam, veba, </a:t>
            </a:r>
            <a:r>
              <a:rPr lang="tr-TR" dirty="0" smtClean="0">
                <a:latin typeface="Comic Sans MS" panose="030F0702030302020204" pitchFamily="66" charset="0"/>
              </a:rPr>
              <a:t>kolera, dizanteri</a:t>
            </a:r>
            <a:r>
              <a:rPr lang="tr-TR" dirty="0">
                <a:latin typeface="Comic Sans MS" panose="030F0702030302020204" pitchFamily="66" charset="0"/>
              </a:rPr>
              <a:t>, tüberküloz, kuduz, sıtma gibi hastalıklar biyolojik olumsuzluklara </a:t>
            </a:r>
            <a:r>
              <a:rPr lang="tr-TR" dirty="0" smtClean="0">
                <a:latin typeface="Comic Sans MS" panose="030F0702030302020204" pitchFamily="66" charset="0"/>
              </a:rPr>
              <a:t>örnek olurken</a:t>
            </a:r>
            <a:r>
              <a:rPr lang="tr-TR" dirty="0">
                <a:latin typeface="Comic Sans MS" panose="030F0702030302020204" pitchFamily="66" charset="0"/>
              </a:rPr>
              <a:t>; çöp depolama alanlarında oluşan sızıntı suları ve gazlar, kimyasal ve </a:t>
            </a:r>
            <a:r>
              <a:rPr lang="tr-TR" dirty="0" smtClean="0">
                <a:latin typeface="Comic Sans MS" panose="030F0702030302020204" pitchFamily="66" charset="0"/>
              </a:rPr>
              <a:t>biyolojik olumsuzluklara </a:t>
            </a:r>
            <a:r>
              <a:rPr lang="tr-TR" dirty="0">
                <a:latin typeface="Comic Sans MS" panose="030F0702030302020204" pitchFamily="66" charset="0"/>
              </a:rPr>
              <a:t>neden olmakta; çevreye sorumsuzca bırakılan atıklar insanlara </a:t>
            </a:r>
            <a:r>
              <a:rPr lang="tr-TR" dirty="0" smtClean="0">
                <a:latin typeface="Comic Sans MS" panose="030F0702030302020204" pitchFamily="66" charset="0"/>
              </a:rPr>
              <a:t>fiziksel zararlar </a:t>
            </a:r>
            <a:r>
              <a:rPr lang="tr-TR" dirty="0">
                <a:latin typeface="Comic Sans MS" panose="030F0702030302020204" pitchFamily="66" charset="0"/>
              </a:rPr>
              <a:t>verebilmektedir.</a:t>
            </a:r>
          </a:p>
        </p:txBody>
      </p:sp>
      <p:sp>
        <p:nvSpPr>
          <p:cNvPr id="8" name="Metin kutusu 7"/>
          <p:cNvSpPr txBox="1"/>
          <p:nvPr/>
        </p:nvSpPr>
        <p:spPr>
          <a:xfrm>
            <a:off x="323528" y="1124744"/>
            <a:ext cx="7920880" cy="369332"/>
          </a:xfrm>
          <a:prstGeom prst="rect">
            <a:avLst/>
          </a:prstGeom>
          <a:noFill/>
        </p:spPr>
        <p:txBody>
          <a:bodyPr wrap="square" rtlCol="0">
            <a:spAutoFit/>
          </a:bodyPr>
          <a:lstStyle/>
          <a:p>
            <a:r>
              <a:rPr lang="tr-TR" b="1" dirty="0" smtClean="0">
                <a:solidFill>
                  <a:srgbClr val="7030A0"/>
                </a:solidFill>
                <a:latin typeface="Comic Sans MS" panose="030F0702030302020204" pitchFamily="66" charset="0"/>
              </a:rPr>
              <a:t>KATI ATIKLARIN NEDEN OLABİLECEĞİ SAĞLIK SORUNLARI</a:t>
            </a:r>
            <a:endParaRPr lang="tr-TR" dirty="0">
              <a:solidFill>
                <a:srgbClr val="7030A0"/>
              </a:solidFill>
              <a:latin typeface="Comic Sans MS" panose="030F0702030302020204" pitchFamily="66" charset="0"/>
            </a:endParaRPr>
          </a:p>
        </p:txBody>
      </p:sp>
    </p:spTree>
    <p:extLst>
      <p:ext uri="{BB962C8B-B14F-4D97-AF65-F5344CB8AC3E}">
        <p14:creationId xmlns:p14="http://schemas.microsoft.com/office/powerpoint/2010/main" val="110682013"/>
      </p:ext>
    </p:extLst>
  </p:cSld>
  <p:clrMapOvr>
    <a:masterClrMapping/>
  </p:clrMapOvr>
  <p:transition spd="slow">
    <p:pull dir="l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287790" y="1412776"/>
            <a:ext cx="8388666" cy="1292854"/>
          </a:xfrm>
          <a:prstGeom prst="rect">
            <a:avLst/>
          </a:prstGeom>
          <a:noFill/>
        </p:spPr>
        <p:txBody>
          <a:bodyPr wrap="square" rtlCol="0">
            <a:spAutoFit/>
          </a:bodyPr>
          <a:lstStyle/>
          <a:p>
            <a:pPr algn="ctr">
              <a:lnSpc>
                <a:spcPct val="150000"/>
              </a:lnSpc>
            </a:pPr>
            <a:r>
              <a:rPr lang="tr-TR" dirty="0">
                <a:latin typeface="Comic Sans MS" panose="030F0702030302020204" pitchFamily="66" charset="0"/>
              </a:rPr>
              <a:t>Katı atıklar, genel olarak, insan ve çevre sağlığına etkileri bakımından</a:t>
            </a:r>
          </a:p>
          <a:p>
            <a:pPr algn="ctr">
              <a:lnSpc>
                <a:spcPct val="150000"/>
              </a:lnSpc>
            </a:pPr>
            <a:r>
              <a:rPr lang="tr-TR" dirty="0">
                <a:latin typeface="Comic Sans MS" panose="030F0702030302020204" pitchFamily="66" charset="0"/>
              </a:rPr>
              <a:t>zararlı ve tehlikeli atıklar ile zararsız atıklar biçiminde iki grupta incelenmektedir.</a:t>
            </a:r>
          </a:p>
        </p:txBody>
      </p:sp>
    </p:spTree>
    <p:extLst>
      <p:ext uri="{BB962C8B-B14F-4D97-AF65-F5344CB8AC3E}">
        <p14:creationId xmlns:p14="http://schemas.microsoft.com/office/powerpoint/2010/main" val="110682013"/>
      </p:ext>
    </p:extLst>
  </p:cSld>
  <p:clrMapOvr>
    <a:masterClrMapping/>
  </p:clrMapOvr>
  <p:transition spd="slow">
    <p:pull dir="l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287790" y="1410256"/>
            <a:ext cx="8604690" cy="3000821"/>
          </a:xfrm>
          <a:prstGeom prst="rect">
            <a:avLst/>
          </a:prstGeom>
          <a:noFill/>
        </p:spPr>
        <p:txBody>
          <a:bodyPr wrap="square" rtlCol="0">
            <a:spAutoFit/>
          </a:bodyPr>
          <a:lstStyle/>
          <a:p>
            <a:pPr algn="just">
              <a:lnSpc>
                <a:spcPct val="150000"/>
              </a:lnSpc>
            </a:pPr>
            <a:r>
              <a:rPr lang="tr-TR" b="1" dirty="0">
                <a:solidFill>
                  <a:srgbClr val="C00000"/>
                </a:solidFill>
                <a:latin typeface="Comic Sans MS" panose="030F0702030302020204" pitchFamily="66" charset="0"/>
              </a:rPr>
              <a:t>Zararlı ve Tehlikeli Atıklar:</a:t>
            </a:r>
            <a:r>
              <a:rPr lang="tr-TR" dirty="0">
                <a:latin typeface="Comic Sans MS" panose="030F0702030302020204" pitchFamily="66" charset="0"/>
              </a:rPr>
              <a:t> Atıkların çevre ve insan sağlığına yönelik </a:t>
            </a:r>
            <a:r>
              <a:rPr lang="tr-TR" dirty="0" smtClean="0">
                <a:latin typeface="Comic Sans MS" panose="030F0702030302020204" pitchFamily="66" charset="0"/>
              </a:rPr>
              <a:t>potansiyel ve/veya </a:t>
            </a:r>
            <a:r>
              <a:rPr lang="tr-TR" dirty="0">
                <a:latin typeface="Comic Sans MS" panose="030F0702030302020204" pitchFamily="66" charset="0"/>
              </a:rPr>
              <a:t>olası olumsuz etkilerini önlemek amacıyla uzaklaştırma sürecinde özel </a:t>
            </a:r>
            <a:r>
              <a:rPr lang="tr-TR" dirty="0" smtClean="0">
                <a:latin typeface="Comic Sans MS" panose="030F0702030302020204" pitchFamily="66" charset="0"/>
              </a:rPr>
              <a:t>işlemler gerektiren </a:t>
            </a:r>
            <a:r>
              <a:rPr lang="tr-TR" dirty="0">
                <a:latin typeface="Comic Sans MS" panose="030F0702030302020204" pitchFamily="66" charset="0"/>
              </a:rPr>
              <a:t>biyolojik, kimyasal ve fiziksel özellikte yanıcı-yakıcı, zehirleyici, yok </a:t>
            </a:r>
            <a:r>
              <a:rPr lang="tr-TR" dirty="0" smtClean="0">
                <a:latin typeface="Comic Sans MS" panose="030F0702030302020204" pitchFamily="66" charset="0"/>
              </a:rPr>
              <a:t>edici veya </a:t>
            </a:r>
            <a:r>
              <a:rPr lang="tr-TR" dirty="0">
                <a:latin typeface="Comic Sans MS" panose="030F0702030302020204" pitchFamily="66" charset="0"/>
              </a:rPr>
              <a:t>diğer bir madde ile etkileşimi sonucu zararlı ve tehlikeli olabilen asit, kurşun, </a:t>
            </a:r>
            <a:r>
              <a:rPr lang="tr-TR" dirty="0" err="1" smtClean="0">
                <a:latin typeface="Comic Sans MS" panose="030F0702030302020204" pitchFamily="66" charset="0"/>
              </a:rPr>
              <a:t>civa</a:t>
            </a:r>
            <a:r>
              <a:rPr lang="tr-TR" dirty="0" smtClean="0">
                <a:latin typeface="Comic Sans MS" panose="030F0702030302020204" pitchFamily="66" charset="0"/>
              </a:rPr>
              <a:t>, arsenik </a:t>
            </a:r>
            <a:r>
              <a:rPr lang="tr-TR" dirty="0">
                <a:latin typeface="Comic Sans MS" panose="030F0702030302020204" pitchFamily="66" charset="0"/>
              </a:rPr>
              <a:t>bileşikleri, kendiliğinden tepkimeye yatkın reaktif atıklar, tarım ilaçları, </a:t>
            </a:r>
            <a:r>
              <a:rPr lang="tr-TR" dirty="0" smtClean="0">
                <a:latin typeface="Comic Sans MS" panose="030F0702030302020204" pitchFamily="66" charset="0"/>
              </a:rPr>
              <a:t>kadmiyum bileşikleri </a:t>
            </a:r>
            <a:r>
              <a:rPr lang="tr-TR" dirty="0">
                <a:latin typeface="Comic Sans MS" panose="030F0702030302020204" pitchFamily="66" charset="0"/>
              </a:rPr>
              <a:t>ve radyoaktif maddelerdir.</a:t>
            </a:r>
          </a:p>
        </p:txBody>
      </p:sp>
    </p:spTree>
    <p:extLst>
      <p:ext uri="{BB962C8B-B14F-4D97-AF65-F5344CB8AC3E}">
        <p14:creationId xmlns:p14="http://schemas.microsoft.com/office/powerpoint/2010/main" val="110682013"/>
      </p:ext>
    </p:extLst>
  </p:cSld>
  <p:clrMapOvr>
    <a:masterClrMapping/>
  </p:clrMapOvr>
  <p:transition spd="slow">
    <p:pull dir="l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287790" y="1412776"/>
            <a:ext cx="8388666" cy="1338828"/>
          </a:xfrm>
          <a:prstGeom prst="rect">
            <a:avLst/>
          </a:prstGeom>
          <a:noFill/>
        </p:spPr>
        <p:txBody>
          <a:bodyPr wrap="square" rtlCol="0">
            <a:spAutoFit/>
          </a:bodyPr>
          <a:lstStyle/>
          <a:p>
            <a:pPr algn="just">
              <a:lnSpc>
                <a:spcPct val="150000"/>
              </a:lnSpc>
            </a:pPr>
            <a:r>
              <a:rPr lang="tr-TR" b="1" dirty="0">
                <a:solidFill>
                  <a:srgbClr val="C00000"/>
                </a:solidFill>
                <a:latin typeface="Comic Sans MS" panose="030F0702030302020204" pitchFamily="66" charset="0"/>
              </a:rPr>
              <a:t>Zararsız Atıklar:</a:t>
            </a:r>
            <a:r>
              <a:rPr lang="tr-TR" dirty="0">
                <a:latin typeface="Comic Sans MS" panose="030F0702030302020204" pitchFamily="66" charset="0"/>
              </a:rPr>
              <a:t> Zararlı ve tehlikeli atık </a:t>
            </a:r>
            <a:r>
              <a:rPr lang="tr-TR" dirty="0" smtClean="0">
                <a:latin typeface="Comic Sans MS" panose="030F0702030302020204" pitchFamily="66" charset="0"/>
              </a:rPr>
              <a:t>kapsamına girmeyen </a:t>
            </a:r>
            <a:r>
              <a:rPr lang="tr-TR" dirty="0">
                <a:latin typeface="Comic Sans MS" panose="030F0702030302020204" pitchFamily="66" charset="0"/>
              </a:rPr>
              <a:t>organik ve inorganik maddelerdir. Mutfak ve yemek atık ve artıkları, </a:t>
            </a:r>
            <a:r>
              <a:rPr lang="tr-TR" dirty="0" smtClean="0">
                <a:latin typeface="Comic Sans MS" panose="030F0702030302020204" pitchFamily="66" charset="0"/>
              </a:rPr>
              <a:t>karton, kağıt</a:t>
            </a:r>
            <a:r>
              <a:rPr lang="tr-TR" dirty="0">
                <a:latin typeface="Comic Sans MS" panose="030F0702030302020204" pitchFamily="66" charset="0"/>
              </a:rPr>
              <a:t>, kül, metal, cam, plastik, inşaat ve hafriyat atıkları ile diğer sentetik maddeler</a:t>
            </a:r>
          </a:p>
        </p:txBody>
      </p:sp>
    </p:spTree>
    <p:extLst>
      <p:ext uri="{BB962C8B-B14F-4D97-AF65-F5344CB8AC3E}">
        <p14:creationId xmlns:p14="http://schemas.microsoft.com/office/powerpoint/2010/main" val="110682013"/>
      </p:ext>
    </p:extLst>
  </p:cSld>
  <p:clrMapOvr>
    <a:masterClrMapping/>
  </p:clrMapOvr>
  <p:transition spd="slow">
    <p:pull dir="l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95536" y="2420888"/>
            <a:ext cx="8208912" cy="707886"/>
          </a:xfrm>
          <a:prstGeom prst="rect">
            <a:avLst/>
          </a:prstGeom>
          <a:noFill/>
        </p:spPr>
        <p:txBody>
          <a:bodyPr wrap="square" rtlCol="0">
            <a:spAutoFit/>
          </a:bodyPr>
          <a:lstStyle/>
          <a:p>
            <a:pPr algn="ctr"/>
            <a:r>
              <a:rPr lang="tr-TR" sz="4000" b="1" dirty="0" smtClean="0">
                <a:latin typeface="Comic Sans MS" panose="030F0702030302020204" pitchFamily="66" charset="0"/>
              </a:rPr>
              <a:t>TEŞEKKÜRLER</a:t>
            </a:r>
            <a:endParaRPr lang="tr-TR" sz="4000" b="1" dirty="0">
              <a:latin typeface="Comic Sans MS" panose="030F0702030302020204" pitchFamily="66" charset="0"/>
            </a:endParaRPr>
          </a:p>
        </p:txBody>
      </p:sp>
    </p:spTree>
    <p:extLst>
      <p:ext uri="{BB962C8B-B14F-4D97-AF65-F5344CB8AC3E}">
        <p14:creationId xmlns:p14="http://schemas.microsoft.com/office/powerpoint/2010/main" val="2638338458"/>
      </p:ext>
    </p:extLst>
  </p:cSld>
  <p:clrMapOvr>
    <a:masterClrMapping/>
  </p:clrMapOvr>
  <p:transition spd="slow">
    <p:pull dir="l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497730" y="188640"/>
            <a:ext cx="8538765" cy="6093976"/>
          </a:xfrm>
          <a:prstGeom prst="rect">
            <a:avLst/>
          </a:prstGeom>
          <a:noFill/>
        </p:spPr>
        <p:txBody>
          <a:bodyPr wrap="square" rtlCol="0">
            <a:spAutoFit/>
          </a:bodyPr>
          <a:lstStyle/>
          <a:p>
            <a:pPr algn="just"/>
            <a:r>
              <a:rPr lang="tr-TR" sz="1500" dirty="0" smtClean="0">
                <a:latin typeface="Comic Sans MS" panose="030F0702030302020204" pitchFamily="66" charset="0"/>
              </a:rPr>
              <a:t>Ekolojik Denge, Çevre Kirliliği ve İnsan Sağlığı, Kirlilik kontrolüne ekosistem yaklaşımı </a:t>
            </a:r>
            <a:r>
              <a:rPr lang="tr-TR" sz="1500" dirty="0" smtClean="0">
                <a:solidFill>
                  <a:srgbClr val="FF0000"/>
                </a:solidFill>
                <a:latin typeface="Comic Sans MS" panose="030F0702030302020204" pitchFamily="66" charset="0"/>
              </a:rPr>
              <a:t>(1. ve 2. Hafta)</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Sağlık açısından çevre, Çevre sağlık ilişkisi, Çevre sağlığı tanımı-Konuları </a:t>
            </a:r>
            <a:r>
              <a:rPr lang="tr-TR" sz="1500" dirty="0" smtClean="0">
                <a:solidFill>
                  <a:srgbClr val="FF0000"/>
                </a:solidFill>
                <a:latin typeface="Comic Sans MS" panose="030F0702030302020204" pitchFamily="66" charset="0"/>
              </a:rPr>
              <a:t>(3.Hafta)</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Epidemiyoloji-Kapsamı ve bulaşıcı hastalıklar yönünden Epidemiyolojinin önemi </a:t>
            </a:r>
            <a:r>
              <a:rPr lang="tr-TR" sz="1500" dirty="0" smtClean="0">
                <a:solidFill>
                  <a:srgbClr val="FF0000"/>
                </a:solidFill>
                <a:latin typeface="Comic Sans MS" panose="030F0702030302020204" pitchFamily="66" charset="0"/>
              </a:rPr>
              <a:t>(4.Hafta) </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Enfeksiyon hastalıklarına giriş, Enfeksiyon kaynağı ve bulaşma yolları </a:t>
            </a:r>
            <a:r>
              <a:rPr lang="tr-TR" sz="1500" dirty="0" smtClean="0">
                <a:solidFill>
                  <a:srgbClr val="FF0000"/>
                </a:solidFill>
                <a:latin typeface="Comic Sans MS" panose="030F0702030302020204" pitchFamily="66" charset="0"/>
              </a:rPr>
              <a:t>(5.Hafta)</a:t>
            </a:r>
            <a:r>
              <a:rPr lang="tr-TR" sz="1500" dirty="0" smtClean="0">
                <a:latin typeface="Comic Sans MS" panose="030F0702030302020204" pitchFamily="66" charset="0"/>
              </a:rPr>
              <a:t> </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Enfeksiyon etkenlerinin sınıflandırılması ve genel özellikleri </a:t>
            </a:r>
            <a:r>
              <a:rPr lang="tr-TR" sz="1500" dirty="0" smtClean="0">
                <a:solidFill>
                  <a:srgbClr val="FF0000"/>
                </a:solidFill>
                <a:latin typeface="Comic Sans MS" panose="030F0702030302020204" pitchFamily="66" charset="0"/>
              </a:rPr>
              <a:t>(6.7.ve 8.Haftalar)</a:t>
            </a:r>
            <a:r>
              <a:rPr lang="tr-TR" sz="1500" dirty="0" smtClean="0">
                <a:latin typeface="Comic Sans MS" panose="030F0702030302020204" pitchFamily="66" charset="0"/>
              </a:rPr>
              <a:t> </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Gıda zehirlenmeleri (Besinlerin sebep olabileceği hastalıklar) </a:t>
            </a:r>
            <a:r>
              <a:rPr lang="tr-TR" sz="1500" dirty="0" smtClean="0">
                <a:solidFill>
                  <a:srgbClr val="FF0000"/>
                </a:solidFill>
                <a:latin typeface="Comic Sans MS" panose="030F0702030302020204" pitchFamily="66" charset="0"/>
              </a:rPr>
              <a:t>(9.Hafta)</a:t>
            </a:r>
            <a:r>
              <a:rPr lang="tr-TR" sz="1500" dirty="0" smtClean="0">
                <a:latin typeface="Comic Sans MS" panose="030F0702030302020204" pitchFamily="66" charset="0"/>
              </a:rPr>
              <a:t> </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Ara Sınav </a:t>
            </a:r>
            <a:r>
              <a:rPr lang="tr-TR" sz="1500" dirty="0" smtClean="0">
                <a:solidFill>
                  <a:srgbClr val="FF0000"/>
                </a:solidFill>
                <a:latin typeface="Comic Sans MS" panose="030F0702030302020204" pitchFamily="66" charset="0"/>
              </a:rPr>
              <a:t>(10. Hafta)</a:t>
            </a:r>
            <a:r>
              <a:rPr lang="tr-TR" sz="1500" dirty="0" smtClean="0">
                <a:latin typeface="Comic Sans MS" panose="030F0702030302020204" pitchFamily="66" charset="0"/>
              </a:rPr>
              <a:t> </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Toksikoloji Bilgisi ve Mikro kirleticiler </a:t>
            </a:r>
            <a:r>
              <a:rPr lang="tr-TR" sz="1500" dirty="0" smtClean="0">
                <a:solidFill>
                  <a:srgbClr val="FF0000"/>
                </a:solidFill>
                <a:latin typeface="Comic Sans MS" panose="030F0702030302020204" pitchFamily="66" charset="0"/>
              </a:rPr>
              <a:t>(11. Hafta)</a:t>
            </a:r>
            <a:r>
              <a:rPr lang="tr-TR" sz="1500" dirty="0" smtClean="0">
                <a:latin typeface="Comic Sans MS" panose="030F0702030302020204" pitchFamily="66" charset="0"/>
              </a:rPr>
              <a:t> </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İş sağlığının kapsamı ve Meslek hastalıkları ( İşyeri sağlığı, güvenliği, iş kazaları, işçi sağlığı, iş emniyeti ve arıtma tesislerinde personel sağlığı ve emniyeti) </a:t>
            </a:r>
            <a:r>
              <a:rPr lang="tr-TR" sz="1500" dirty="0" smtClean="0">
                <a:solidFill>
                  <a:srgbClr val="FF0000"/>
                </a:solidFill>
                <a:latin typeface="Comic Sans MS" panose="030F0702030302020204" pitchFamily="66" charset="0"/>
              </a:rPr>
              <a:t>(12. Hafta)</a:t>
            </a:r>
            <a:r>
              <a:rPr lang="tr-TR" sz="1500" dirty="0" smtClean="0">
                <a:latin typeface="Comic Sans MS" panose="030F0702030302020204" pitchFamily="66" charset="0"/>
              </a:rPr>
              <a:t> </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Demografi (Nüfus bilimi) ve sağlık ilişkisi </a:t>
            </a:r>
            <a:r>
              <a:rPr lang="tr-TR" sz="1500" dirty="0" smtClean="0">
                <a:solidFill>
                  <a:srgbClr val="FF0000"/>
                </a:solidFill>
                <a:latin typeface="Comic Sans MS" panose="030F0702030302020204" pitchFamily="66" charset="0"/>
              </a:rPr>
              <a:t>(13. Hafta)</a:t>
            </a:r>
            <a:r>
              <a:rPr lang="tr-TR" sz="1500" dirty="0" smtClean="0">
                <a:latin typeface="Comic Sans MS" panose="030F0702030302020204" pitchFamily="66" charset="0"/>
              </a:rPr>
              <a:t> </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Kapalı Ortamlara Bağlı Sağlık Sorunları </a:t>
            </a:r>
            <a:r>
              <a:rPr lang="tr-TR" sz="1500" dirty="0" smtClean="0">
                <a:solidFill>
                  <a:srgbClr val="FF0000"/>
                </a:solidFill>
                <a:latin typeface="Comic Sans MS" panose="030F0702030302020204" pitchFamily="66" charset="0"/>
              </a:rPr>
              <a:t>(14. Hafta)</a:t>
            </a:r>
            <a:r>
              <a:rPr lang="tr-TR" sz="1500" dirty="0" smtClean="0">
                <a:latin typeface="Comic Sans MS" panose="030F0702030302020204" pitchFamily="66" charset="0"/>
              </a:rPr>
              <a:t> </a:t>
            </a:r>
          </a:p>
          <a:p>
            <a:pPr algn="just"/>
            <a:endParaRPr lang="tr-TR" sz="1500" dirty="0" smtClean="0">
              <a:latin typeface="Comic Sans MS" panose="030F0702030302020204" pitchFamily="66" charset="0"/>
            </a:endParaRPr>
          </a:p>
          <a:p>
            <a:pPr algn="just"/>
            <a:r>
              <a:rPr lang="tr-TR" sz="1500" dirty="0" smtClean="0">
                <a:latin typeface="Comic Sans MS" panose="030F0702030302020204" pitchFamily="66" charset="0"/>
              </a:rPr>
              <a:t>İçme suyu temini ve sağlık ilişkisi, hava kirliliği ve sağlık ilişkisi, Katı atıklar ve sağlık ilişkisi </a:t>
            </a:r>
            <a:r>
              <a:rPr lang="tr-TR" sz="1500" dirty="0" smtClean="0">
                <a:solidFill>
                  <a:srgbClr val="FF0000"/>
                </a:solidFill>
                <a:latin typeface="Comic Sans MS" panose="030F0702030302020204" pitchFamily="66" charset="0"/>
              </a:rPr>
              <a:t>(15. Hafta)</a:t>
            </a:r>
            <a:endParaRPr lang="tr-TR" sz="1500" dirty="0">
              <a:solidFill>
                <a:srgbClr val="FF0000"/>
              </a:solidFill>
              <a:latin typeface="Comic Sans MS" panose="030F0702030302020204" pitchFamily="66" charset="0"/>
            </a:endParaRPr>
          </a:p>
        </p:txBody>
      </p:sp>
      <p:pic>
        <p:nvPicPr>
          <p:cNvPr id="15364" name="Picture 4" descr="http://www.mooreadamsoncraig.co.uk/wp/wp-content/uploads/2012/03/tick-mark.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449" y="286658"/>
            <a:ext cx="392281" cy="392281"/>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descr="http://www.mooreadamsoncraig.co.uk/wp/wp-content/uploads/2012/03/tick-mark.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448" y="786561"/>
            <a:ext cx="392281" cy="392281"/>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4" descr="http://www.mooreadamsoncraig.co.uk/wp/wp-content/uploads/2012/03/tick-mark.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449" y="1275718"/>
            <a:ext cx="392281" cy="392281"/>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descr="http://www.mooreadamsoncraig.co.uk/wp/wp-content/uploads/2012/03/tick-mark.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449" y="1763249"/>
            <a:ext cx="392281" cy="392281"/>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4" descr="http://www.mooreadamsoncraig.co.uk/wp/wp-content/uploads/2012/03/tick-mark.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449" y="2241255"/>
            <a:ext cx="392281" cy="39228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http://www.mooreadamsoncraig.co.uk/wp/wp-content/uploads/2012/03/tick-mark.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2701062"/>
            <a:ext cx="392281" cy="39228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http://www.mooreadamsoncraig.co.uk/wp/wp-content/uploads/2012/03/tick-mark.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3180735"/>
            <a:ext cx="392281" cy="39228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http://www.mooreadamsoncraig.co.uk/wp/wp-content/uploads/2012/03/tick-mark.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838" y="3656216"/>
            <a:ext cx="392281" cy="39228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http://www.mooreadamsoncraig.co.uk/wp/wp-content/uploads/2012/03/tick-mark.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6079" y="4179322"/>
            <a:ext cx="392281" cy="39228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http://www.mooreadamsoncraig.co.uk/wp/wp-content/uploads/2012/03/tick-mark.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5604" y="4692903"/>
            <a:ext cx="392281" cy="39228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http://www.mooreadamsoncraig.co.uk/wp/wp-content/uploads/2012/03/tick-mark.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463" y="5158859"/>
            <a:ext cx="392281" cy="39228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http://www.mooreadamsoncraig.co.uk/wp/wp-content/uploads/2012/03/tick-mark.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462" y="5629007"/>
            <a:ext cx="392281" cy="392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7555592"/>
      </p:ext>
    </p:extLst>
  </p:cSld>
  <p:clrMapOvr>
    <a:masterClrMapping/>
  </p:clrMapOvr>
  <p:transition spd="slow">
    <p:pull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wheel(1)">
                                      <p:cBhvr>
                                        <p:cTn id="7" dur="1000"/>
                                        <p:tgtEl>
                                          <p:spTgt spid="15364"/>
                                        </p:tgtEl>
                                      </p:cBhvr>
                                    </p:animEffect>
                                  </p:childTnLst>
                                </p:cTn>
                              </p:par>
                            </p:childTnLst>
                          </p:cTn>
                        </p:par>
                        <p:par>
                          <p:cTn id="8" fill="hold">
                            <p:stCondLst>
                              <p:cond delay="1000"/>
                            </p:stCondLst>
                            <p:childTnLst>
                              <p:par>
                                <p:cTn id="9" presetID="21" presetClass="entr" presetSubtype="1"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heel(1)">
                                      <p:cBhvr>
                                        <p:cTn id="11" dur="1000"/>
                                        <p:tgtEl>
                                          <p:spTgt spid="24"/>
                                        </p:tgtEl>
                                      </p:cBhvr>
                                    </p:animEffect>
                                  </p:childTnLst>
                                </p:cTn>
                              </p:par>
                            </p:childTnLst>
                          </p:cTn>
                        </p:par>
                        <p:par>
                          <p:cTn id="12" fill="hold">
                            <p:stCondLst>
                              <p:cond delay="2000"/>
                            </p:stCondLst>
                            <p:childTnLst>
                              <p:par>
                                <p:cTn id="13" presetID="21" presetClass="entr" presetSubtype="1" fill="hold"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heel(1)">
                                      <p:cBhvr>
                                        <p:cTn id="15" dur="1000"/>
                                        <p:tgtEl>
                                          <p:spTgt spid="25"/>
                                        </p:tgtEl>
                                      </p:cBhvr>
                                    </p:animEffect>
                                  </p:childTnLst>
                                </p:cTn>
                              </p:par>
                            </p:childTnLst>
                          </p:cTn>
                        </p:par>
                        <p:par>
                          <p:cTn id="16" fill="hold">
                            <p:stCondLst>
                              <p:cond delay="3000"/>
                            </p:stCondLst>
                            <p:childTnLst>
                              <p:par>
                                <p:cTn id="17" presetID="21" presetClass="entr" presetSubtype="1" fill="hold"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heel(1)">
                                      <p:cBhvr>
                                        <p:cTn id="19" dur="1000"/>
                                        <p:tgtEl>
                                          <p:spTgt spid="26"/>
                                        </p:tgtEl>
                                      </p:cBhvr>
                                    </p:animEffect>
                                  </p:childTnLst>
                                </p:cTn>
                              </p:par>
                            </p:childTnLst>
                          </p:cTn>
                        </p:par>
                        <p:par>
                          <p:cTn id="20" fill="hold">
                            <p:stCondLst>
                              <p:cond delay="4000"/>
                            </p:stCondLst>
                            <p:childTnLst>
                              <p:par>
                                <p:cTn id="21" presetID="21" presetClass="entr" presetSubtype="1" fill="hold"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heel(1)">
                                      <p:cBhvr>
                                        <p:cTn id="23" dur="1000"/>
                                        <p:tgtEl>
                                          <p:spTgt spid="27"/>
                                        </p:tgtEl>
                                      </p:cBhvr>
                                    </p:animEffect>
                                  </p:childTnLst>
                                </p:cTn>
                              </p:par>
                            </p:childTnLst>
                          </p:cTn>
                        </p:par>
                        <p:par>
                          <p:cTn id="24" fill="hold">
                            <p:stCondLst>
                              <p:cond delay="5000"/>
                            </p:stCondLst>
                            <p:childTnLst>
                              <p:par>
                                <p:cTn id="25" presetID="21" presetClass="entr" presetSubtype="1"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heel(1)">
                                      <p:cBhvr>
                                        <p:cTn id="27" dur="1000"/>
                                        <p:tgtEl>
                                          <p:spTgt spid="8"/>
                                        </p:tgtEl>
                                      </p:cBhvr>
                                    </p:animEffect>
                                  </p:childTnLst>
                                </p:cTn>
                              </p:par>
                            </p:childTnLst>
                          </p:cTn>
                        </p:par>
                        <p:par>
                          <p:cTn id="28" fill="hold">
                            <p:stCondLst>
                              <p:cond delay="6000"/>
                            </p:stCondLst>
                            <p:childTnLst>
                              <p:par>
                                <p:cTn id="29" presetID="21" presetClass="entr" presetSubtype="1" fill="hold"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heel(1)">
                                      <p:cBhvr>
                                        <p:cTn id="31" dur="1000"/>
                                        <p:tgtEl>
                                          <p:spTgt spid="9"/>
                                        </p:tgtEl>
                                      </p:cBhvr>
                                    </p:animEffect>
                                  </p:childTnLst>
                                </p:cTn>
                              </p:par>
                            </p:childTnLst>
                          </p:cTn>
                        </p:par>
                        <p:par>
                          <p:cTn id="32" fill="hold">
                            <p:stCondLst>
                              <p:cond delay="7000"/>
                            </p:stCondLst>
                            <p:childTnLst>
                              <p:par>
                                <p:cTn id="33" presetID="21" presetClass="entr" presetSubtype="1" fill="hold"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heel(1)">
                                      <p:cBhvr>
                                        <p:cTn id="35" dur="1000"/>
                                        <p:tgtEl>
                                          <p:spTgt spid="10"/>
                                        </p:tgtEl>
                                      </p:cBhvr>
                                    </p:animEffect>
                                  </p:childTnLst>
                                </p:cTn>
                              </p:par>
                            </p:childTnLst>
                          </p:cTn>
                        </p:par>
                        <p:par>
                          <p:cTn id="36" fill="hold">
                            <p:stCondLst>
                              <p:cond delay="8000"/>
                            </p:stCondLst>
                            <p:childTnLst>
                              <p:par>
                                <p:cTn id="37" presetID="21" presetClass="entr" presetSubtype="1" fill="hold"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heel(1)">
                                      <p:cBhvr>
                                        <p:cTn id="39" dur="1000"/>
                                        <p:tgtEl>
                                          <p:spTgt spid="11"/>
                                        </p:tgtEl>
                                      </p:cBhvr>
                                    </p:animEffect>
                                  </p:childTnLst>
                                </p:cTn>
                              </p:par>
                            </p:childTnLst>
                          </p:cTn>
                        </p:par>
                        <p:par>
                          <p:cTn id="40" fill="hold">
                            <p:stCondLst>
                              <p:cond delay="9000"/>
                            </p:stCondLst>
                            <p:childTnLst>
                              <p:par>
                                <p:cTn id="41" presetID="21" presetClass="entr" presetSubtype="1" fill="hold"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heel(1)">
                                      <p:cBhvr>
                                        <p:cTn id="43" dur="1000"/>
                                        <p:tgtEl>
                                          <p:spTgt spid="12"/>
                                        </p:tgtEl>
                                      </p:cBhvr>
                                    </p:animEffect>
                                  </p:childTnLst>
                                </p:cTn>
                              </p:par>
                            </p:childTnLst>
                          </p:cTn>
                        </p:par>
                        <p:par>
                          <p:cTn id="44" fill="hold">
                            <p:stCondLst>
                              <p:cond delay="10000"/>
                            </p:stCondLst>
                            <p:childTnLst>
                              <p:par>
                                <p:cTn id="45" presetID="21" presetClass="entr" presetSubtype="1" fill="hold"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heel(1)">
                                      <p:cBhvr>
                                        <p:cTn id="47" dur="1000"/>
                                        <p:tgtEl>
                                          <p:spTgt spid="13"/>
                                        </p:tgtEl>
                                      </p:cBhvr>
                                    </p:animEffect>
                                  </p:childTnLst>
                                </p:cTn>
                              </p:par>
                            </p:childTnLst>
                          </p:cTn>
                        </p:par>
                        <p:par>
                          <p:cTn id="48" fill="hold">
                            <p:stCondLst>
                              <p:cond delay="11000"/>
                            </p:stCondLst>
                            <p:childTnLst>
                              <p:par>
                                <p:cTn id="49" presetID="21" presetClass="entr" presetSubtype="1" fill="hold" nodeType="after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wheel(1)">
                                      <p:cBhvr>
                                        <p:cTn id="51"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Metin kutusu 2"/>
          <p:cNvSpPr txBox="1"/>
          <p:nvPr/>
        </p:nvSpPr>
        <p:spPr>
          <a:xfrm>
            <a:off x="287790" y="1268760"/>
            <a:ext cx="8532682" cy="2585323"/>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q"/>
            </a:pPr>
            <a:r>
              <a:rPr lang="es-ES" dirty="0">
                <a:latin typeface="Comic Sans MS" panose="030F0702030302020204" pitchFamily="66" charset="0"/>
              </a:rPr>
              <a:t>Yeteri kadar temiz su ve kullanılmış </a:t>
            </a:r>
            <a:r>
              <a:rPr lang="es-ES" dirty="0" smtClean="0">
                <a:latin typeface="Comic Sans MS" panose="030F0702030302020204" pitchFamily="66" charset="0"/>
              </a:rPr>
              <a:t>su</a:t>
            </a:r>
            <a:r>
              <a:rPr lang="tr-TR" dirty="0" smtClean="0">
                <a:latin typeface="Comic Sans MS" panose="030F0702030302020204" pitchFamily="66" charset="0"/>
              </a:rPr>
              <a:t> uzaklaştırma </a:t>
            </a:r>
            <a:r>
              <a:rPr lang="tr-TR" dirty="0">
                <a:latin typeface="Comic Sans MS" panose="030F0702030302020204" pitchFamily="66" charset="0"/>
              </a:rPr>
              <a:t>tesisleri </a:t>
            </a:r>
            <a:r>
              <a:rPr lang="tr-TR" dirty="0" smtClean="0">
                <a:latin typeface="Comic Sans MS" panose="030F0702030302020204" pitchFamily="66" charset="0"/>
              </a:rPr>
              <a:t>bulunmayan toplumlarda </a:t>
            </a:r>
            <a:r>
              <a:rPr lang="tr-TR" dirty="0">
                <a:latin typeface="Comic Sans MS" panose="030F0702030302020204" pitchFamily="66" charset="0"/>
              </a:rPr>
              <a:t>kolera, tifo gibi salgın </a:t>
            </a:r>
            <a:r>
              <a:rPr lang="tr-TR" dirty="0" smtClean="0">
                <a:latin typeface="Comic Sans MS" panose="030F0702030302020204" pitchFamily="66" charset="0"/>
              </a:rPr>
              <a:t>hastalıklar ortaya çıkmaktadır.</a:t>
            </a:r>
            <a:endParaRPr lang="tr-TR" dirty="0">
              <a:latin typeface="Comic Sans MS" panose="030F0702030302020204" pitchFamily="66" charset="0"/>
            </a:endParaRPr>
          </a:p>
          <a:p>
            <a:pPr marL="285750" indent="-285750" algn="just">
              <a:lnSpc>
                <a:spcPct val="150000"/>
              </a:lnSpc>
              <a:buFont typeface="Wingdings" panose="05000000000000000000" pitchFamily="2" charset="2"/>
              <a:buChar char="q"/>
            </a:pPr>
            <a:r>
              <a:rPr lang="tr-TR" dirty="0" smtClean="0">
                <a:latin typeface="Comic Sans MS" panose="030F0702030302020204" pitchFamily="66" charset="0"/>
              </a:rPr>
              <a:t>Bir </a:t>
            </a:r>
            <a:r>
              <a:rPr lang="tr-TR" dirty="0">
                <a:latin typeface="Comic Sans MS" panose="030F0702030302020204" pitchFamily="66" charset="0"/>
              </a:rPr>
              <a:t>belde </a:t>
            </a:r>
            <a:r>
              <a:rPr lang="tr-TR" dirty="0" smtClean="0">
                <a:latin typeface="Comic Sans MS" panose="030F0702030302020204" pitchFamily="66" charset="0"/>
              </a:rPr>
              <a:t>için öncelikle </a:t>
            </a:r>
            <a:r>
              <a:rPr lang="tr-TR" dirty="0">
                <a:latin typeface="Comic Sans MS" panose="030F0702030302020204" pitchFamily="66" charset="0"/>
              </a:rPr>
              <a:t>su temini </a:t>
            </a:r>
            <a:r>
              <a:rPr lang="tr-TR" dirty="0" smtClean="0">
                <a:latin typeface="Comic Sans MS" panose="030F0702030302020204" pitchFamily="66" charset="0"/>
              </a:rPr>
              <a:t>önem kazanarak </a:t>
            </a:r>
            <a:r>
              <a:rPr lang="tr-TR" dirty="0">
                <a:latin typeface="Comic Sans MS" panose="030F0702030302020204" pitchFamily="66" charset="0"/>
              </a:rPr>
              <a:t>temiz su tesisleri planlanıp </a:t>
            </a:r>
            <a:r>
              <a:rPr lang="tr-TR" dirty="0" smtClean="0">
                <a:latin typeface="Comic Sans MS" panose="030F0702030302020204" pitchFamily="66" charset="0"/>
              </a:rPr>
              <a:t>inşa edilmektedir</a:t>
            </a:r>
            <a:r>
              <a:rPr lang="tr-TR" dirty="0">
                <a:latin typeface="Comic Sans MS" panose="030F0702030302020204" pitchFamily="66" charset="0"/>
              </a:rPr>
              <a:t>.</a:t>
            </a:r>
          </a:p>
          <a:p>
            <a:pPr marL="285750" indent="-285750" algn="just">
              <a:lnSpc>
                <a:spcPct val="150000"/>
              </a:lnSpc>
              <a:buFont typeface="Wingdings" panose="05000000000000000000" pitchFamily="2" charset="2"/>
              <a:buChar char="q"/>
            </a:pPr>
            <a:r>
              <a:rPr lang="tr-TR" dirty="0" smtClean="0">
                <a:latin typeface="Comic Sans MS" panose="030F0702030302020204" pitchFamily="66" charset="0"/>
              </a:rPr>
              <a:t>Kanalizasyon </a:t>
            </a:r>
            <a:r>
              <a:rPr lang="tr-TR" dirty="0">
                <a:latin typeface="Comic Sans MS" panose="030F0702030302020204" pitchFamily="66" charset="0"/>
              </a:rPr>
              <a:t>ve arıtma tesislerinin </a:t>
            </a:r>
            <a:r>
              <a:rPr lang="tr-TR" dirty="0" smtClean="0">
                <a:latin typeface="Comic Sans MS" panose="030F0702030302020204" pitchFamily="66" charset="0"/>
              </a:rPr>
              <a:t>inşasına ise çevre şartlarının bozulmasından sonra başlanmaktadır</a:t>
            </a:r>
            <a:r>
              <a:rPr lang="tr-TR" dirty="0">
                <a:latin typeface="Comic Sans MS" panose="030F0702030302020204" pitchFamily="66" charset="0"/>
              </a:rPr>
              <a:t>.</a:t>
            </a:r>
          </a:p>
        </p:txBody>
      </p:sp>
    </p:spTree>
    <p:extLst>
      <p:ext uri="{BB962C8B-B14F-4D97-AF65-F5344CB8AC3E}">
        <p14:creationId xmlns:p14="http://schemas.microsoft.com/office/powerpoint/2010/main" val="4095894386"/>
      </p:ext>
    </p:extLst>
  </p:cSld>
  <p:clrMapOvr>
    <a:masterClrMapping/>
  </p:clrMapOvr>
  <p:transition spd="slow">
    <p:pull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287790" y="1268760"/>
            <a:ext cx="8532682" cy="2723823"/>
          </a:xfrm>
          <a:prstGeom prst="rect">
            <a:avLst/>
          </a:prstGeom>
          <a:noFill/>
        </p:spPr>
        <p:txBody>
          <a:bodyPr wrap="square" rtlCol="0">
            <a:spAutoFit/>
          </a:bodyPr>
          <a:lstStyle/>
          <a:p>
            <a:pPr algn="just"/>
            <a:r>
              <a:rPr lang="tr-TR" b="1" dirty="0">
                <a:solidFill>
                  <a:srgbClr val="0070C0"/>
                </a:solidFill>
                <a:latin typeface="Comic Sans MS" panose="030F0702030302020204" pitchFamily="66" charset="0"/>
              </a:rPr>
              <a:t>SU İLE </a:t>
            </a:r>
            <a:r>
              <a:rPr lang="tr-TR" b="1" dirty="0" smtClean="0">
                <a:solidFill>
                  <a:srgbClr val="0070C0"/>
                </a:solidFill>
                <a:latin typeface="Comic Sans MS" panose="030F0702030302020204" pitchFamily="66" charset="0"/>
              </a:rPr>
              <a:t>GEÇEN HASTALIKLAR</a:t>
            </a:r>
          </a:p>
          <a:p>
            <a:pPr algn="just"/>
            <a:endParaRPr lang="tr-TR" dirty="0">
              <a:latin typeface="Comic Sans MS" panose="030F0702030302020204" pitchFamily="66" charset="0"/>
            </a:endParaRPr>
          </a:p>
          <a:p>
            <a:pPr marL="285750" indent="-285750" algn="just">
              <a:lnSpc>
                <a:spcPct val="150000"/>
              </a:lnSpc>
              <a:buFont typeface="Wingdings" panose="05000000000000000000" pitchFamily="2" charset="2"/>
              <a:buChar char="q"/>
            </a:pPr>
            <a:r>
              <a:rPr lang="tr-TR" dirty="0" smtClean="0">
                <a:latin typeface="Comic Sans MS" panose="030F0702030302020204" pitchFamily="66" charset="0"/>
              </a:rPr>
              <a:t>Su</a:t>
            </a:r>
            <a:r>
              <a:rPr lang="tr-TR" dirty="0">
                <a:latin typeface="Comic Sans MS" panose="030F0702030302020204" pitchFamily="66" charset="0"/>
              </a:rPr>
              <a:t>, hastalık yapan bazı organizmalar </a:t>
            </a:r>
            <a:r>
              <a:rPr lang="tr-TR" dirty="0" smtClean="0">
                <a:latin typeface="Comic Sans MS" panose="030F0702030302020204" pitchFamily="66" charset="0"/>
              </a:rPr>
              <a:t>için çok </a:t>
            </a:r>
            <a:r>
              <a:rPr lang="pt-BR" dirty="0" smtClean="0">
                <a:latin typeface="Comic Sans MS" panose="030F0702030302020204" pitchFamily="66" charset="0"/>
              </a:rPr>
              <a:t>uygun </a:t>
            </a:r>
            <a:r>
              <a:rPr lang="pt-BR" dirty="0">
                <a:latin typeface="Comic Sans MS" panose="030F0702030302020204" pitchFamily="66" charset="0"/>
              </a:rPr>
              <a:t>bir ortam teşkil eder.</a:t>
            </a:r>
          </a:p>
          <a:p>
            <a:pPr marL="285750" indent="-285750" algn="just">
              <a:lnSpc>
                <a:spcPct val="150000"/>
              </a:lnSpc>
              <a:buFont typeface="Wingdings" panose="05000000000000000000" pitchFamily="2" charset="2"/>
              <a:buChar char="q"/>
            </a:pPr>
            <a:r>
              <a:rPr lang="tr-TR" dirty="0" smtClean="0">
                <a:latin typeface="Comic Sans MS" panose="030F0702030302020204" pitchFamily="66" charset="0"/>
              </a:rPr>
              <a:t>Tekniğine </a:t>
            </a:r>
            <a:r>
              <a:rPr lang="tr-TR" dirty="0">
                <a:latin typeface="Comic Sans MS" panose="030F0702030302020204" pitchFamily="66" charset="0"/>
              </a:rPr>
              <a:t>uygun şekilde projelendirilip </a:t>
            </a:r>
            <a:r>
              <a:rPr lang="tr-TR" dirty="0" smtClean="0">
                <a:latin typeface="Comic Sans MS" panose="030F0702030302020204" pitchFamily="66" charset="0"/>
              </a:rPr>
              <a:t>inşa edilmeyen </a:t>
            </a:r>
            <a:r>
              <a:rPr lang="tr-TR" dirty="0">
                <a:latin typeface="Comic Sans MS" panose="030F0702030302020204" pitchFamily="66" charset="0"/>
              </a:rPr>
              <a:t>su tesislerinin işletilmesi </a:t>
            </a:r>
            <a:r>
              <a:rPr lang="tr-TR" dirty="0" smtClean="0">
                <a:latin typeface="Comic Sans MS" panose="030F0702030302020204" pitchFamily="66" charset="0"/>
              </a:rPr>
              <a:t>sırasında hastalık </a:t>
            </a:r>
            <a:r>
              <a:rPr lang="tr-TR" dirty="0">
                <a:latin typeface="Comic Sans MS" panose="030F0702030302020204" pitchFamily="66" charset="0"/>
              </a:rPr>
              <a:t>yapan bakteriler suya </a:t>
            </a:r>
            <a:r>
              <a:rPr lang="tr-TR" dirty="0" smtClean="0">
                <a:latin typeface="Comic Sans MS" panose="030F0702030302020204" pitchFamily="66" charset="0"/>
              </a:rPr>
              <a:t>karışmaktadır. </a:t>
            </a:r>
          </a:p>
          <a:p>
            <a:pPr marL="285750" indent="-285750" algn="just">
              <a:lnSpc>
                <a:spcPct val="150000"/>
              </a:lnSpc>
              <a:buFont typeface="Wingdings" panose="05000000000000000000" pitchFamily="2" charset="2"/>
              <a:buChar char="q"/>
            </a:pPr>
            <a:r>
              <a:rPr lang="tr-TR" dirty="0" smtClean="0">
                <a:latin typeface="Comic Sans MS" panose="030F0702030302020204" pitchFamily="66" charset="0"/>
              </a:rPr>
              <a:t>İçme </a:t>
            </a:r>
            <a:r>
              <a:rPr lang="tr-TR" dirty="0">
                <a:latin typeface="Comic Sans MS" panose="030F0702030302020204" pitchFamily="66" charset="0"/>
              </a:rPr>
              <a:t>suyuna bulaşan kirletici </a:t>
            </a:r>
            <a:r>
              <a:rPr lang="tr-TR" dirty="0" smtClean="0">
                <a:latin typeface="Comic Sans MS" panose="030F0702030302020204" pitchFamily="66" charset="0"/>
              </a:rPr>
              <a:t>maddeler </a:t>
            </a:r>
            <a:r>
              <a:rPr lang="fi-FI" dirty="0" smtClean="0">
                <a:latin typeface="Comic Sans MS" panose="030F0702030302020204" pitchFamily="66" charset="0"/>
              </a:rPr>
              <a:t>zemine </a:t>
            </a:r>
            <a:r>
              <a:rPr lang="fi-FI" dirty="0">
                <a:latin typeface="Comic Sans MS" panose="030F0702030302020204" pitchFamily="66" charset="0"/>
              </a:rPr>
              <a:t>sızan kirli sulardan ve </a:t>
            </a:r>
            <a:r>
              <a:rPr lang="fi-FI" dirty="0" smtClean="0">
                <a:latin typeface="Comic Sans MS" panose="030F0702030302020204" pitchFamily="66" charset="0"/>
              </a:rPr>
              <a:t>bilhassa</a:t>
            </a:r>
            <a:r>
              <a:rPr lang="tr-TR" dirty="0" smtClean="0">
                <a:latin typeface="Comic Sans MS" panose="030F0702030302020204" pitchFamily="66" charset="0"/>
              </a:rPr>
              <a:t> kullanılmış su kanallarından kaynaklanmaktadır</a:t>
            </a:r>
            <a:r>
              <a:rPr lang="tr-TR" dirty="0">
                <a:latin typeface="Comic Sans MS" panose="030F0702030302020204" pitchFamily="66" charset="0"/>
              </a:rPr>
              <a:t>.</a:t>
            </a:r>
          </a:p>
        </p:txBody>
      </p:sp>
    </p:spTree>
    <p:extLst>
      <p:ext uri="{BB962C8B-B14F-4D97-AF65-F5344CB8AC3E}">
        <p14:creationId xmlns:p14="http://schemas.microsoft.com/office/powerpoint/2010/main" val="3818648699"/>
      </p:ext>
    </p:extLst>
  </p:cSld>
  <p:clrMapOvr>
    <a:masterClrMapping/>
  </p:clrMapOvr>
  <p:transition spd="slow">
    <p:pull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179512" y="1124744"/>
            <a:ext cx="8640960" cy="3000821"/>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q"/>
            </a:pPr>
            <a:r>
              <a:rPr lang="tr-TR" dirty="0">
                <a:latin typeface="Comic Sans MS" panose="030F0702030302020204" pitchFamily="66" charset="0"/>
              </a:rPr>
              <a:t>Kesintili </a:t>
            </a:r>
            <a:r>
              <a:rPr lang="tr-TR" dirty="0" smtClean="0">
                <a:latin typeface="Comic Sans MS" panose="030F0702030302020204" pitchFamily="66" charset="0"/>
              </a:rPr>
              <a:t>çalışan içme </a:t>
            </a:r>
            <a:r>
              <a:rPr lang="tr-TR" dirty="0">
                <a:latin typeface="Comic Sans MS" panose="030F0702030302020204" pitchFamily="66" charset="0"/>
              </a:rPr>
              <a:t>suyu şebekelerinde </a:t>
            </a:r>
            <a:r>
              <a:rPr lang="tr-TR" dirty="0" smtClean="0">
                <a:latin typeface="Comic Sans MS" panose="030F0702030302020204" pitchFamily="66" charset="0"/>
              </a:rPr>
              <a:t>su borularının </a:t>
            </a:r>
            <a:r>
              <a:rPr lang="tr-TR" dirty="0">
                <a:latin typeface="Comic Sans MS" panose="030F0702030302020204" pitchFamily="66" charset="0"/>
              </a:rPr>
              <a:t>zaman zaman boşaltılmış </a:t>
            </a:r>
            <a:r>
              <a:rPr lang="tr-TR" dirty="0" smtClean="0">
                <a:latin typeface="Comic Sans MS" panose="030F0702030302020204" pitchFamily="66" charset="0"/>
              </a:rPr>
              <a:t>olması, pis </a:t>
            </a:r>
            <a:r>
              <a:rPr lang="tr-TR" dirty="0">
                <a:latin typeface="Comic Sans MS" panose="030F0702030302020204" pitchFamily="66" charset="0"/>
              </a:rPr>
              <a:t>su kanallarından sızan atık suların </a:t>
            </a:r>
            <a:r>
              <a:rPr lang="tr-TR" dirty="0" smtClean="0">
                <a:latin typeface="Comic Sans MS" panose="030F0702030302020204" pitchFamily="66" charset="0"/>
              </a:rPr>
              <a:t>bu borulara </a:t>
            </a:r>
            <a:r>
              <a:rPr lang="tr-TR" dirty="0">
                <a:latin typeface="Comic Sans MS" panose="030F0702030302020204" pitchFamily="66" charset="0"/>
              </a:rPr>
              <a:t>girmesine sebep olur.</a:t>
            </a:r>
          </a:p>
          <a:p>
            <a:pPr marL="285750" indent="-285750" algn="just">
              <a:lnSpc>
                <a:spcPct val="150000"/>
              </a:lnSpc>
              <a:buFont typeface="Wingdings" panose="05000000000000000000" pitchFamily="2" charset="2"/>
              <a:buChar char="q"/>
            </a:pPr>
            <a:r>
              <a:rPr lang="tr-TR" dirty="0" smtClean="0">
                <a:latin typeface="Comic Sans MS" panose="030F0702030302020204" pitchFamily="66" charset="0"/>
              </a:rPr>
              <a:t>Memba </a:t>
            </a:r>
            <a:r>
              <a:rPr lang="tr-TR" dirty="0">
                <a:latin typeface="Comic Sans MS" panose="030F0702030302020204" pitchFamily="66" charset="0"/>
              </a:rPr>
              <a:t>ve kuyular ise, </a:t>
            </a:r>
            <a:r>
              <a:rPr lang="tr-TR" dirty="0" smtClean="0">
                <a:latin typeface="Comic Sans MS" panose="030F0702030302020204" pitchFamily="66" charset="0"/>
              </a:rPr>
              <a:t>çevredeki tarım sahalarından </a:t>
            </a:r>
            <a:r>
              <a:rPr lang="tr-TR" dirty="0">
                <a:latin typeface="Comic Sans MS" panose="030F0702030302020204" pitchFamily="66" charset="0"/>
              </a:rPr>
              <a:t>ve fosseptik </a:t>
            </a:r>
            <a:r>
              <a:rPr lang="tr-TR" dirty="0" smtClean="0">
                <a:latin typeface="Comic Sans MS" panose="030F0702030302020204" pitchFamily="66" charset="0"/>
              </a:rPr>
              <a:t>çukurlarından sızan pis </a:t>
            </a:r>
            <a:r>
              <a:rPr lang="tr-TR" dirty="0">
                <a:latin typeface="Comic Sans MS" panose="030F0702030302020204" pitchFamily="66" charset="0"/>
              </a:rPr>
              <a:t>sularla kirlenebilirler.</a:t>
            </a:r>
          </a:p>
          <a:p>
            <a:pPr marL="285750" indent="-285750" algn="just">
              <a:lnSpc>
                <a:spcPct val="150000"/>
              </a:lnSpc>
              <a:buFont typeface="Wingdings" panose="05000000000000000000" pitchFamily="2" charset="2"/>
              <a:buChar char="q"/>
            </a:pPr>
            <a:r>
              <a:rPr lang="tr-TR" dirty="0" smtClean="0">
                <a:latin typeface="Comic Sans MS" panose="030F0702030302020204" pitchFamily="66" charset="0"/>
              </a:rPr>
              <a:t>Sonuçta </a:t>
            </a:r>
            <a:r>
              <a:rPr lang="tr-TR" dirty="0">
                <a:latin typeface="Comic Sans MS" panose="030F0702030302020204" pitchFamily="66" charset="0"/>
              </a:rPr>
              <a:t>kolera, tifo, sarılık, dizanteri, </a:t>
            </a:r>
            <a:r>
              <a:rPr lang="tr-TR" dirty="0" smtClean="0">
                <a:latin typeface="Comic Sans MS" panose="030F0702030302020204" pitchFamily="66" charset="0"/>
              </a:rPr>
              <a:t>çocuk felci</a:t>
            </a:r>
            <a:r>
              <a:rPr lang="tr-TR" dirty="0">
                <a:latin typeface="Comic Sans MS" panose="030F0702030302020204" pitchFamily="66" charset="0"/>
              </a:rPr>
              <a:t>, mantar, uyuz, trahom gibi </a:t>
            </a:r>
            <a:r>
              <a:rPr lang="tr-TR" dirty="0" smtClean="0">
                <a:latin typeface="Comic Sans MS" panose="030F0702030302020204" pitchFamily="66" charset="0"/>
              </a:rPr>
              <a:t>hastalıklar bulaşabilmektedir</a:t>
            </a:r>
            <a:r>
              <a:rPr lang="tr-TR" dirty="0">
                <a:latin typeface="Comic Sans MS" panose="030F0702030302020204" pitchFamily="66" charset="0"/>
              </a:rPr>
              <a:t>.</a:t>
            </a:r>
          </a:p>
        </p:txBody>
      </p:sp>
    </p:spTree>
    <p:extLst>
      <p:ext uri="{BB962C8B-B14F-4D97-AF65-F5344CB8AC3E}">
        <p14:creationId xmlns:p14="http://schemas.microsoft.com/office/powerpoint/2010/main" val="3818648699"/>
      </p:ext>
    </p:extLst>
  </p:cSld>
  <p:clrMapOvr>
    <a:masterClrMapping/>
  </p:clrMapOvr>
  <p:transition spd="slow">
    <p:pull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287790" y="1124744"/>
            <a:ext cx="8532682" cy="2862322"/>
          </a:xfrm>
          <a:prstGeom prst="rect">
            <a:avLst/>
          </a:prstGeom>
          <a:noFill/>
        </p:spPr>
        <p:txBody>
          <a:bodyPr wrap="square" rtlCol="0">
            <a:spAutoFit/>
          </a:bodyPr>
          <a:lstStyle/>
          <a:p>
            <a:r>
              <a:rPr lang="tr-TR" b="1" dirty="0">
                <a:solidFill>
                  <a:srgbClr val="0070C0"/>
                </a:solidFill>
                <a:latin typeface="Comic Sans MS" panose="030F0702030302020204" pitchFamily="66" charset="0"/>
              </a:rPr>
              <a:t>SU KAYNAKLARININ PLANLANMASI</a:t>
            </a:r>
          </a:p>
          <a:p>
            <a:endParaRPr lang="tr-TR" dirty="0">
              <a:latin typeface="Comic Sans MS" panose="030F0702030302020204" pitchFamily="66" charset="0"/>
            </a:endParaRPr>
          </a:p>
          <a:p>
            <a:pPr marL="285750" indent="-285750">
              <a:buFont typeface="Wingdings" panose="05000000000000000000" pitchFamily="2" charset="2"/>
              <a:buChar char="q"/>
            </a:pPr>
            <a:r>
              <a:rPr lang="es-ES" dirty="0" smtClean="0">
                <a:latin typeface="Comic Sans MS" panose="030F0702030302020204" pitchFamily="66" charset="0"/>
              </a:rPr>
              <a:t>Bir </a:t>
            </a:r>
            <a:r>
              <a:rPr lang="es-ES" dirty="0">
                <a:latin typeface="Comic Sans MS" panose="030F0702030302020204" pitchFamily="66" charset="0"/>
              </a:rPr>
              <a:t>su ortamı, suyun temin edildiği </a:t>
            </a:r>
            <a:r>
              <a:rPr lang="es-ES" dirty="0" smtClean="0">
                <a:latin typeface="Comic Sans MS" panose="030F0702030302020204" pitchFamily="66" charset="0"/>
              </a:rPr>
              <a:t>i</a:t>
            </a:r>
            <a:r>
              <a:rPr lang="tr-TR" dirty="0" smtClean="0">
                <a:latin typeface="Comic Sans MS" panose="030F0702030302020204" pitchFamily="66" charset="0"/>
              </a:rPr>
              <a:t>ç</a:t>
            </a:r>
            <a:r>
              <a:rPr lang="es-ES" dirty="0" smtClean="0">
                <a:latin typeface="Comic Sans MS" panose="030F0702030302020204" pitchFamily="66" charset="0"/>
              </a:rPr>
              <a:t>me suyu</a:t>
            </a:r>
            <a:r>
              <a:rPr lang="tr-TR" dirty="0" smtClean="0">
                <a:latin typeface="Comic Sans MS" panose="030F0702030302020204" pitchFamily="66" charset="0"/>
              </a:rPr>
              <a:t> kaynağı </a:t>
            </a:r>
            <a:r>
              <a:rPr lang="tr-TR" dirty="0">
                <a:latin typeface="Comic Sans MS" panose="030F0702030302020204" pitchFamily="66" charset="0"/>
              </a:rPr>
              <a:t>olarak kullanılabildiği gibi, atık </a:t>
            </a:r>
            <a:r>
              <a:rPr lang="tr-TR" dirty="0" smtClean="0">
                <a:latin typeface="Comic Sans MS" panose="030F0702030302020204" pitchFamily="66" charset="0"/>
              </a:rPr>
              <a:t>sular </a:t>
            </a:r>
            <a:r>
              <a:rPr lang="sv-SE" dirty="0" smtClean="0">
                <a:latin typeface="Comic Sans MS" panose="030F0702030302020204" pitchFamily="66" charset="0"/>
              </a:rPr>
              <a:t>i</a:t>
            </a:r>
            <a:r>
              <a:rPr lang="tr-TR" dirty="0">
                <a:latin typeface="Comic Sans MS" panose="030F0702030302020204" pitchFamily="66" charset="0"/>
              </a:rPr>
              <a:t>ç</a:t>
            </a:r>
            <a:r>
              <a:rPr lang="sv-SE" dirty="0" smtClean="0">
                <a:latin typeface="Comic Sans MS" panose="030F0702030302020204" pitchFamily="66" charset="0"/>
              </a:rPr>
              <a:t>in </a:t>
            </a:r>
            <a:r>
              <a:rPr lang="sv-SE" dirty="0">
                <a:latin typeface="Comic Sans MS" panose="030F0702030302020204" pitchFamily="66" charset="0"/>
              </a:rPr>
              <a:t>bir alıcı ortam </a:t>
            </a:r>
            <a:r>
              <a:rPr lang="sv-SE" dirty="0" smtClean="0">
                <a:latin typeface="Comic Sans MS" panose="030F0702030302020204" pitchFamily="66" charset="0"/>
              </a:rPr>
              <a:t>olarak</a:t>
            </a:r>
            <a:r>
              <a:rPr lang="tr-TR" dirty="0" smtClean="0">
                <a:latin typeface="Comic Sans MS" panose="030F0702030302020204" pitchFamily="66" charset="0"/>
              </a:rPr>
              <a:t> d</a:t>
            </a:r>
            <a:r>
              <a:rPr lang="sv-SE" dirty="0" smtClean="0">
                <a:latin typeface="Comic Sans MS" panose="030F0702030302020204" pitchFamily="66" charset="0"/>
              </a:rPr>
              <a:t>a g</a:t>
            </a:r>
            <a:r>
              <a:rPr lang="tr-TR" dirty="0" smtClean="0">
                <a:latin typeface="Comic Sans MS" panose="030F0702030302020204" pitchFamily="66" charset="0"/>
              </a:rPr>
              <a:t>ö</a:t>
            </a:r>
            <a:r>
              <a:rPr lang="sv-SE" dirty="0" smtClean="0">
                <a:latin typeface="Comic Sans MS" panose="030F0702030302020204" pitchFamily="66" charset="0"/>
              </a:rPr>
              <a:t>rev </a:t>
            </a:r>
            <a:r>
              <a:rPr lang="sv-SE" dirty="0">
                <a:latin typeface="Comic Sans MS" panose="030F0702030302020204" pitchFamily="66" charset="0"/>
              </a:rPr>
              <a:t>almaktadır.</a:t>
            </a:r>
          </a:p>
          <a:p>
            <a:pPr marL="285750" indent="-285750">
              <a:buFont typeface="Wingdings" panose="05000000000000000000" pitchFamily="2" charset="2"/>
              <a:buChar char="q"/>
            </a:pPr>
            <a:endParaRPr lang="tr-TR" dirty="0">
              <a:latin typeface="Comic Sans MS" panose="030F0702030302020204" pitchFamily="66" charset="0"/>
            </a:endParaRPr>
          </a:p>
          <a:p>
            <a:pPr marL="285750" indent="-285750">
              <a:buFont typeface="Wingdings" panose="05000000000000000000" pitchFamily="2" charset="2"/>
              <a:buChar char="q"/>
            </a:pPr>
            <a:r>
              <a:rPr lang="tr-TR" dirty="0" smtClean="0">
                <a:latin typeface="Comic Sans MS" panose="030F0702030302020204" pitchFamily="66" charset="0"/>
              </a:rPr>
              <a:t>Dolayısıyla </a:t>
            </a:r>
            <a:r>
              <a:rPr lang="tr-TR" dirty="0">
                <a:latin typeface="Comic Sans MS" panose="030F0702030302020204" pitchFamily="66" charset="0"/>
              </a:rPr>
              <a:t>her </a:t>
            </a:r>
            <a:r>
              <a:rPr lang="tr-TR" dirty="0" smtClean="0">
                <a:latin typeface="Comic Sans MS" panose="030F0702030302020204" pitchFamily="66" charset="0"/>
              </a:rPr>
              <a:t>ülke </a:t>
            </a:r>
            <a:r>
              <a:rPr lang="tr-TR" dirty="0">
                <a:latin typeface="Comic Sans MS" panose="030F0702030302020204" pitchFamily="66" charset="0"/>
              </a:rPr>
              <a:t>kendi su kaynaklarının </a:t>
            </a:r>
            <a:r>
              <a:rPr lang="tr-TR" dirty="0" smtClean="0">
                <a:latin typeface="Comic Sans MS" panose="030F0702030302020204" pitchFamily="66" charset="0"/>
              </a:rPr>
              <a:t>en uygun </a:t>
            </a:r>
            <a:r>
              <a:rPr lang="tr-TR" dirty="0">
                <a:latin typeface="Comic Sans MS" panose="030F0702030302020204" pitchFamily="66" charset="0"/>
              </a:rPr>
              <a:t>bir şekilde kullanılmasını sağlayan </a:t>
            </a:r>
            <a:r>
              <a:rPr lang="tr-TR" dirty="0" smtClean="0">
                <a:latin typeface="Comic Sans MS" panose="030F0702030302020204" pitchFamily="66" charset="0"/>
              </a:rPr>
              <a:t>plan ve </a:t>
            </a:r>
            <a:r>
              <a:rPr lang="tr-TR" dirty="0">
                <a:latin typeface="Comic Sans MS" panose="030F0702030302020204" pitchFamily="66" charset="0"/>
              </a:rPr>
              <a:t>programları hazırlamak zorundadır.</a:t>
            </a:r>
          </a:p>
          <a:p>
            <a:pPr marL="285750" indent="-285750">
              <a:buFont typeface="Wingdings" panose="05000000000000000000" pitchFamily="2" charset="2"/>
              <a:buChar char="q"/>
            </a:pPr>
            <a:endParaRPr lang="tr-TR" dirty="0">
              <a:latin typeface="Comic Sans MS" panose="030F0702030302020204" pitchFamily="66" charset="0"/>
            </a:endParaRPr>
          </a:p>
          <a:p>
            <a:pPr marL="285750" indent="-285750">
              <a:buFont typeface="Wingdings" panose="05000000000000000000" pitchFamily="2" charset="2"/>
              <a:buChar char="q"/>
            </a:pPr>
            <a:r>
              <a:rPr lang="tr-TR" dirty="0" smtClean="0">
                <a:latin typeface="Comic Sans MS" panose="030F0702030302020204" pitchFamily="66" charset="0"/>
              </a:rPr>
              <a:t>Ülkenin </a:t>
            </a:r>
            <a:r>
              <a:rPr lang="tr-TR" dirty="0">
                <a:latin typeface="Comic Sans MS" panose="030F0702030302020204" pitchFamily="66" charset="0"/>
              </a:rPr>
              <a:t>yağış, buharlaşma durumları, yer </a:t>
            </a:r>
            <a:r>
              <a:rPr lang="tr-TR" dirty="0" smtClean="0">
                <a:latin typeface="Comic Sans MS" panose="030F0702030302020204" pitchFamily="66" charset="0"/>
              </a:rPr>
              <a:t>altı </a:t>
            </a:r>
            <a:r>
              <a:rPr lang="es-ES" dirty="0" smtClean="0">
                <a:latin typeface="Comic Sans MS" panose="030F0702030302020204" pitchFamily="66" charset="0"/>
              </a:rPr>
              <a:t>ve </a:t>
            </a:r>
            <a:r>
              <a:rPr lang="es-ES" dirty="0">
                <a:latin typeface="Comic Sans MS" panose="030F0702030302020204" pitchFamily="66" charset="0"/>
              </a:rPr>
              <a:t>yer </a:t>
            </a:r>
            <a:r>
              <a:rPr lang="tr-TR" dirty="0" smtClean="0">
                <a:latin typeface="Comic Sans MS" panose="030F0702030302020204" pitchFamily="66" charset="0"/>
              </a:rPr>
              <a:t>ü</a:t>
            </a:r>
            <a:r>
              <a:rPr lang="es-ES" dirty="0" smtClean="0">
                <a:latin typeface="Comic Sans MS" panose="030F0702030302020204" pitchFamily="66" charset="0"/>
              </a:rPr>
              <a:t>st</a:t>
            </a:r>
            <a:r>
              <a:rPr lang="tr-TR" dirty="0" smtClean="0">
                <a:latin typeface="Comic Sans MS" panose="030F0702030302020204" pitchFamily="66" charset="0"/>
              </a:rPr>
              <a:t>ü</a:t>
            </a:r>
            <a:r>
              <a:rPr lang="es-ES" dirty="0" smtClean="0">
                <a:latin typeface="Comic Sans MS" panose="030F0702030302020204" pitchFamily="66" charset="0"/>
              </a:rPr>
              <a:t> </a:t>
            </a:r>
            <a:r>
              <a:rPr lang="es-ES" dirty="0">
                <a:latin typeface="Comic Sans MS" panose="030F0702030302020204" pitchFamily="66" charset="0"/>
              </a:rPr>
              <a:t>sularının miktarı, depolama </a:t>
            </a:r>
            <a:r>
              <a:rPr lang="es-ES" dirty="0" smtClean="0">
                <a:latin typeface="Comic Sans MS" panose="030F0702030302020204" pitchFamily="66" charset="0"/>
              </a:rPr>
              <a:t>ve</a:t>
            </a:r>
            <a:r>
              <a:rPr lang="tr-TR" dirty="0" smtClean="0">
                <a:latin typeface="Comic Sans MS" panose="030F0702030302020204" pitchFamily="66" charset="0"/>
              </a:rPr>
              <a:t> beslenme </a:t>
            </a:r>
            <a:r>
              <a:rPr lang="tr-TR" dirty="0">
                <a:latin typeface="Comic Sans MS" panose="030F0702030302020204" pitchFamily="66" charset="0"/>
              </a:rPr>
              <a:t>potansiyelleri tespit edilmelidir.</a:t>
            </a:r>
          </a:p>
        </p:txBody>
      </p:sp>
    </p:spTree>
    <p:extLst>
      <p:ext uri="{BB962C8B-B14F-4D97-AF65-F5344CB8AC3E}">
        <p14:creationId xmlns:p14="http://schemas.microsoft.com/office/powerpoint/2010/main" val="3818648699"/>
      </p:ext>
    </p:extLst>
  </p:cSld>
  <p:clrMapOvr>
    <a:masterClrMapping/>
  </p:clrMapOvr>
  <p:transition spd="slow">
    <p:pull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287790" y="1196752"/>
            <a:ext cx="8244650" cy="3139321"/>
          </a:xfrm>
          <a:prstGeom prst="rect">
            <a:avLst/>
          </a:prstGeom>
          <a:noFill/>
        </p:spPr>
        <p:txBody>
          <a:bodyPr wrap="square" rtlCol="0">
            <a:spAutoFit/>
          </a:bodyPr>
          <a:lstStyle/>
          <a:p>
            <a:pPr algn="just"/>
            <a:r>
              <a:rPr lang="tr-TR" b="1" dirty="0">
                <a:solidFill>
                  <a:srgbClr val="0070C0"/>
                </a:solidFill>
                <a:latin typeface="Comic Sans MS" panose="030F0702030302020204" pitchFamily="66" charset="0"/>
              </a:rPr>
              <a:t>Planlamaya </a:t>
            </a:r>
            <a:r>
              <a:rPr lang="tr-TR" b="1" dirty="0" smtClean="0">
                <a:solidFill>
                  <a:srgbClr val="0070C0"/>
                </a:solidFill>
                <a:latin typeface="Comic Sans MS" panose="030F0702030302020204" pitchFamily="66" charset="0"/>
              </a:rPr>
              <a:t>yönelik </a:t>
            </a:r>
            <a:r>
              <a:rPr lang="tr-TR" b="1" dirty="0">
                <a:solidFill>
                  <a:srgbClr val="0070C0"/>
                </a:solidFill>
                <a:latin typeface="Comic Sans MS" panose="030F0702030302020204" pitchFamily="66" charset="0"/>
              </a:rPr>
              <a:t>alınacak </a:t>
            </a:r>
            <a:r>
              <a:rPr lang="tr-TR" b="1" dirty="0" smtClean="0">
                <a:solidFill>
                  <a:srgbClr val="0070C0"/>
                </a:solidFill>
                <a:latin typeface="Comic Sans MS" panose="030F0702030302020204" pitchFamily="66" charset="0"/>
              </a:rPr>
              <a:t>önlemler</a:t>
            </a:r>
            <a:endParaRPr lang="tr-TR" b="1" dirty="0">
              <a:solidFill>
                <a:srgbClr val="0070C0"/>
              </a:solidFill>
              <a:latin typeface="Comic Sans MS" panose="030F0702030302020204" pitchFamily="66" charset="0"/>
            </a:endParaRPr>
          </a:p>
          <a:p>
            <a:pPr algn="just"/>
            <a:endParaRPr lang="tr-TR" dirty="0" smtClean="0">
              <a:latin typeface="Comic Sans MS" panose="030F0702030302020204" pitchFamily="66" charset="0"/>
            </a:endParaRPr>
          </a:p>
          <a:p>
            <a:pPr marL="285750" indent="-285750" algn="just">
              <a:lnSpc>
                <a:spcPct val="150000"/>
              </a:lnSpc>
              <a:buFont typeface="Wingdings" panose="05000000000000000000" pitchFamily="2" charset="2"/>
              <a:buChar char="q"/>
            </a:pPr>
            <a:r>
              <a:rPr lang="tr-TR" dirty="0" smtClean="0">
                <a:latin typeface="Comic Sans MS" panose="030F0702030302020204" pitchFamily="66" charset="0"/>
              </a:rPr>
              <a:t>Yeni </a:t>
            </a:r>
            <a:r>
              <a:rPr lang="tr-TR" dirty="0">
                <a:latin typeface="Comic Sans MS" panose="030F0702030302020204" pitchFamily="66" charset="0"/>
              </a:rPr>
              <a:t>su kaynakları aranarak su </a:t>
            </a:r>
            <a:r>
              <a:rPr lang="tr-TR" dirty="0" smtClean="0">
                <a:latin typeface="Comic Sans MS" panose="030F0702030302020204" pitchFamily="66" charset="0"/>
              </a:rPr>
              <a:t>rezervlerine aktarılmalıdır</a:t>
            </a:r>
            <a:r>
              <a:rPr lang="tr-TR" dirty="0">
                <a:latin typeface="Comic Sans MS" panose="030F0702030302020204" pitchFamily="66" charset="0"/>
              </a:rPr>
              <a:t>.</a:t>
            </a:r>
          </a:p>
          <a:p>
            <a:pPr marL="285750" indent="-285750" algn="just">
              <a:lnSpc>
                <a:spcPct val="150000"/>
              </a:lnSpc>
              <a:buFont typeface="Wingdings" panose="05000000000000000000" pitchFamily="2" charset="2"/>
              <a:buChar char="q"/>
            </a:pPr>
            <a:r>
              <a:rPr lang="tr-TR" dirty="0" smtClean="0">
                <a:latin typeface="Comic Sans MS" panose="030F0702030302020204" pitchFamily="66" charset="0"/>
              </a:rPr>
              <a:t>Yer </a:t>
            </a:r>
            <a:r>
              <a:rPr lang="tr-TR" dirty="0">
                <a:latin typeface="Comic Sans MS" panose="030F0702030302020204" pitchFamily="66" charset="0"/>
              </a:rPr>
              <a:t>altı ve </a:t>
            </a:r>
            <a:r>
              <a:rPr lang="tr-TR">
                <a:latin typeface="Comic Sans MS" panose="030F0702030302020204" pitchFamily="66" charset="0"/>
              </a:rPr>
              <a:t>yer </a:t>
            </a:r>
            <a:r>
              <a:rPr lang="tr-TR" smtClean="0">
                <a:latin typeface="Comic Sans MS" panose="030F0702030302020204" pitchFamily="66" charset="0"/>
              </a:rPr>
              <a:t>üstü </a:t>
            </a:r>
            <a:r>
              <a:rPr lang="tr-TR" dirty="0">
                <a:latin typeface="Comic Sans MS" panose="030F0702030302020204" pitchFamily="66" charset="0"/>
              </a:rPr>
              <a:t>su kaynaklarının </a:t>
            </a:r>
            <a:r>
              <a:rPr lang="tr-TR" dirty="0" smtClean="0">
                <a:latin typeface="Comic Sans MS" panose="030F0702030302020204" pitchFamily="66" charset="0"/>
              </a:rPr>
              <a:t>kirlenmesinin önlenmesi </a:t>
            </a:r>
            <a:r>
              <a:rPr lang="tr-TR" dirty="0">
                <a:latin typeface="Comic Sans MS" panose="030F0702030302020204" pitchFamily="66" charset="0"/>
              </a:rPr>
              <a:t>gereklidir.</a:t>
            </a:r>
          </a:p>
          <a:p>
            <a:pPr marL="285750" indent="-285750" algn="just">
              <a:lnSpc>
                <a:spcPct val="150000"/>
              </a:lnSpc>
              <a:buFont typeface="Wingdings" panose="05000000000000000000" pitchFamily="2" charset="2"/>
              <a:buChar char="q"/>
            </a:pPr>
            <a:r>
              <a:rPr lang="tr-TR" dirty="0" smtClean="0">
                <a:latin typeface="Comic Sans MS" panose="030F0702030302020204" pitchFamily="66" charset="0"/>
              </a:rPr>
              <a:t>Arıtım </a:t>
            </a:r>
            <a:r>
              <a:rPr lang="tr-TR" dirty="0">
                <a:latin typeface="Comic Sans MS" panose="030F0702030302020204" pitchFamily="66" charset="0"/>
              </a:rPr>
              <a:t>metot ve teknikleri geliştirilmelidir.</a:t>
            </a:r>
          </a:p>
          <a:p>
            <a:pPr marL="285750" indent="-285750" algn="just">
              <a:lnSpc>
                <a:spcPct val="150000"/>
              </a:lnSpc>
              <a:buFont typeface="Wingdings" panose="05000000000000000000" pitchFamily="2" charset="2"/>
              <a:buChar char="q"/>
            </a:pPr>
            <a:r>
              <a:rPr lang="tr-TR" dirty="0" smtClean="0">
                <a:latin typeface="Comic Sans MS" panose="030F0702030302020204" pitchFamily="66" charset="0"/>
              </a:rPr>
              <a:t>Tuzlu </a:t>
            </a:r>
            <a:r>
              <a:rPr lang="tr-TR" dirty="0">
                <a:latin typeface="Comic Sans MS" panose="030F0702030302020204" pitchFamily="66" charset="0"/>
              </a:rPr>
              <a:t>sulardan tatlı su elde edilmesi ve </a:t>
            </a:r>
            <a:r>
              <a:rPr lang="tr-TR" dirty="0" smtClean="0">
                <a:latin typeface="Comic Sans MS" panose="030F0702030302020204" pitchFamily="66" charset="0"/>
              </a:rPr>
              <a:t>kullanılmış sulardan </a:t>
            </a:r>
            <a:r>
              <a:rPr lang="tr-TR" dirty="0">
                <a:latin typeface="Comic Sans MS" panose="030F0702030302020204" pitchFamily="66" charset="0"/>
              </a:rPr>
              <a:t>faydalanılması gibi </a:t>
            </a:r>
            <a:r>
              <a:rPr lang="tr-TR" dirty="0" smtClean="0">
                <a:latin typeface="Comic Sans MS" panose="030F0702030302020204" pitchFamily="66" charset="0"/>
              </a:rPr>
              <a:t>yöntemler geliştirilmelidir</a:t>
            </a:r>
            <a:r>
              <a:rPr lang="tr-TR" dirty="0">
                <a:latin typeface="Comic Sans MS" panose="030F0702030302020204" pitchFamily="66" charset="0"/>
              </a:rPr>
              <a:t>.</a:t>
            </a:r>
          </a:p>
          <a:p>
            <a:pPr marL="285750" indent="-285750" algn="just">
              <a:lnSpc>
                <a:spcPct val="150000"/>
              </a:lnSpc>
              <a:buFont typeface="Wingdings" panose="05000000000000000000" pitchFamily="2" charset="2"/>
              <a:buChar char="q"/>
            </a:pPr>
            <a:r>
              <a:rPr lang="tr-TR" dirty="0" smtClean="0">
                <a:latin typeface="Comic Sans MS" panose="030F0702030302020204" pitchFamily="66" charset="0"/>
              </a:rPr>
              <a:t>Su </a:t>
            </a:r>
            <a:r>
              <a:rPr lang="tr-TR" dirty="0">
                <a:latin typeface="Comic Sans MS" panose="030F0702030302020204" pitchFamily="66" charset="0"/>
              </a:rPr>
              <a:t>kayıplarının ve aşırı su kullanımının </a:t>
            </a:r>
            <a:r>
              <a:rPr lang="tr-TR" dirty="0" smtClean="0">
                <a:latin typeface="Comic Sans MS" panose="030F0702030302020204" pitchFamily="66" charset="0"/>
              </a:rPr>
              <a:t>önlenmesi gereklidir</a:t>
            </a:r>
            <a:r>
              <a:rPr lang="tr-TR" dirty="0">
                <a:latin typeface="Comic Sans MS" panose="030F0702030302020204" pitchFamily="66" charset="0"/>
              </a:rPr>
              <a:t>.</a:t>
            </a:r>
          </a:p>
        </p:txBody>
      </p:sp>
    </p:spTree>
    <p:extLst>
      <p:ext uri="{BB962C8B-B14F-4D97-AF65-F5344CB8AC3E}">
        <p14:creationId xmlns:p14="http://schemas.microsoft.com/office/powerpoint/2010/main" val="3818648699"/>
      </p:ext>
    </p:extLst>
  </p:cSld>
  <p:clrMapOvr>
    <a:masterClrMapping/>
  </p:clrMapOvr>
  <p:transition spd="slow">
    <p:pull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guzelsanat.erciyes.edu.tr/logolar/e_u_logo_jpg_96dpi_RGB.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60" t="9971" r="10012" b="10029"/>
          <a:stretch/>
        </p:blipFill>
        <p:spPr bwMode="auto">
          <a:xfrm>
            <a:off x="287790" y="6293485"/>
            <a:ext cx="503523" cy="5071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mageshack.us/a/img821/5301/text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427"/>
            <a:ext cx="2411760" cy="50125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0" y="0"/>
            <a:ext cx="9144000" cy="548681"/>
          </a:xfrm>
          <a:prstGeom prst="rect">
            <a:avLst/>
          </a:prstGeom>
          <a:solidFill>
            <a:schemeClr val="accent1">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4355976" y="6371917"/>
            <a:ext cx="4752528" cy="338554"/>
          </a:xfrm>
          <a:prstGeom prst="rect">
            <a:avLst/>
          </a:prstGeom>
          <a:noFill/>
        </p:spPr>
        <p:txBody>
          <a:bodyPr wrap="square" rtlCol="0">
            <a:spAutoFit/>
          </a:bodyPr>
          <a:lstStyle/>
          <a:p>
            <a:r>
              <a:rPr lang="tr-TR" sz="1600" dirty="0" smtClean="0">
                <a:solidFill>
                  <a:srgbClr val="7030A0"/>
                </a:solidFill>
                <a:latin typeface="Arial" panose="020B0604020202020204" pitchFamily="34" charset="0"/>
                <a:cs typeface="Arial" panose="020B0604020202020204" pitchFamily="34" charset="0"/>
              </a:rPr>
              <a:t>Erciyes Üniversitesi Çevre Mühendisliği Bölümü</a:t>
            </a:r>
            <a:endParaRPr lang="tr-TR" sz="1600" dirty="0">
              <a:solidFill>
                <a:srgbClr val="7030A0"/>
              </a:solidFill>
              <a:latin typeface="Arial" panose="020B0604020202020204" pitchFamily="34" charset="0"/>
              <a:cs typeface="Arial" panose="020B0604020202020204" pitchFamily="34" charset="0"/>
            </a:endParaRPr>
          </a:p>
        </p:txBody>
      </p:sp>
      <p:sp>
        <p:nvSpPr>
          <p:cNvPr id="6" name="Dikdörtgen 5"/>
          <p:cNvSpPr/>
          <p:nvPr/>
        </p:nvSpPr>
        <p:spPr>
          <a:xfrm>
            <a:off x="3051" y="6240313"/>
            <a:ext cx="9144000" cy="620688"/>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395536" y="1196752"/>
            <a:ext cx="8280920" cy="4385816"/>
          </a:xfrm>
          <a:prstGeom prst="rect">
            <a:avLst/>
          </a:prstGeom>
          <a:noFill/>
        </p:spPr>
        <p:txBody>
          <a:bodyPr wrap="square" rtlCol="0">
            <a:spAutoFit/>
          </a:bodyPr>
          <a:lstStyle/>
          <a:p>
            <a:pPr algn="just"/>
            <a:r>
              <a:rPr lang="tr-TR" b="1" dirty="0">
                <a:solidFill>
                  <a:srgbClr val="0070C0"/>
                </a:solidFill>
                <a:latin typeface="Comic Sans MS" panose="030F0702030302020204" pitchFamily="66" charset="0"/>
              </a:rPr>
              <a:t>SU TEMİNİ TESİSLERİNİN ELEMANLARI</a:t>
            </a:r>
          </a:p>
          <a:p>
            <a:pPr algn="just"/>
            <a:endParaRPr lang="tr-TR" dirty="0" smtClean="0">
              <a:latin typeface="Comic Sans MS" panose="030F0702030302020204" pitchFamily="66" charset="0"/>
            </a:endParaRPr>
          </a:p>
          <a:p>
            <a:pPr marL="285750" indent="-285750" algn="just">
              <a:lnSpc>
                <a:spcPct val="150000"/>
              </a:lnSpc>
              <a:buFont typeface="Wingdings" panose="05000000000000000000" pitchFamily="2" charset="2"/>
              <a:buChar char="q"/>
            </a:pPr>
            <a:r>
              <a:rPr lang="tr-TR" dirty="0" smtClean="0">
                <a:latin typeface="Comic Sans MS" panose="030F0702030302020204" pitchFamily="66" charset="0"/>
              </a:rPr>
              <a:t>Uygun </a:t>
            </a:r>
            <a:r>
              <a:rPr lang="tr-TR" dirty="0">
                <a:latin typeface="Comic Sans MS" panose="030F0702030302020204" pitchFamily="66" charset="0"/>
              </a:rPr>
              <a:t>kalitede ve yeterli miktarda suyun </a:t>
            </a:r>
            <a:r>
              <a:rPr lang="tr-TR" dirty="0" smtClean="0">
                <a:latin typeface="Comic Sans MS" panose="030F0702030302020204" pitchFamily="66" charset="0"/>
              </a:rPr>
              <a:t>temin edildiği </a:t>
            </a:r>
            <a:r>
              <a:rPr lang="tr-TR" dirty="0">
                <a:latin typeface="Comic Sans MS" panose="030F0702030302020204" pitchFamily="66" charset="0"/>
              </a:rPr>
              <a:t>su kaynağı </a:t>
            </a:r>
            <a:r>
              <a:rPr lang="tr-TR" dirty="0">
                <a:solidFill>
                  <a:srgbClr val="FF0000"/>
                </a:solidFill>
                <a:latin typeface="Comic Sans MS" panose="030F0702030302020204" pitchFamily="66" charset="0"/>
              </a:rPr>
              <a:t>(Kaynak)</a:t>
            </a:r>
          </a:p>
          <a:p>
            <a:pPr marL="285750" indent="-285750" algn="just">
              <a:lnSpc>
                <a:spcPct val="150000"/>
              </a:lnSpc>
              <a:buFont typeface="Wingdings" panose="05000000000000000000" pitchFamily="2" charset="2"/>
              <a:buChar char="q"/>
            </a:pPr>
            <a:r>
              <a:rPr lang="tr-TR" dirty="0" smtClean="0">
                <a:latin typeface="Comic Sans MS" panose="030F0702030302020204" pitchFamily="66" charset="0"/>
              </a:rPr>
              <a:t>Suların </a:t>
            </a:r>
            <a:r>
              <a:rPr lang="tr-TR" dirty="0">
                <a:latin typeface="Comic Sans MS" panose="030F0702030302020204" pitchFamily="66" charset="0"/>
              </a:rPr>
              <a:t>kaynaktan alınmasını sağlayan yapılar </a:t>
            </a:r>
            <a:r>
              <a:rPr lang="tr-TR" dirty="0">
                <a:solidFill>
                  <a:srgbClr val="FF0000"/>
                </a:solidFill>
                <a:latin typeface="Comic Sans MS" panose="030F0702030302020204" pitchFamily="66" charset="0"/>
              </a:rPr>
              <a:t>(</a:t>
            </a:r>
            <a:r>
              <a:rPr lang="tr-TR" dirty="0" err="1">
                <a:solidFill>
                  <a:srgbClr val="FF0000"/>
                </a:solidFill>
                <a:latin typeface="Comic Sans MS" panose="030F0702030302020204" pitchFamily="66" charset="0"/>
              </a:rPr>
              <a:t>Kaptaj</a:t>
            </a:r>
            <a:r>
              <a:rPr lang="tr-TR" dirty="0">
                <a:solidFill>
                  <a:srgbClr val="FF0000"/>
                </a:solidFill>
                <a:latin typeface="Comic Sans MS" panose="030F0702030302020204" pitchFamily="66" charset="0"/>
              </a:rPr>
              <a:t>)</a:t>
            </a:r>
          </a:p>
          <a:p>
            <a:pPr marL="285750" indent="-285750" algn="just">
              <a:lnSpc>
                <a:spcPct val="150000"/>
              </a:lnSpc>
              <a:buFont typeface="Wingdings" panose="05000000000000000000" pitchFamily="2" charset="2"/>
              <a:buChar char="q"/>
            </a:pPr>
            <a:r>
              <a:rPr lang="tr-TR" dirty="0" smtClean="0">
                <a:latin typeface="Comic Sans MS" panose="030F0702030302020204" pitchFamily="66" charset="0"/>
              </a:rPr>
              <a:t>Kaynaktan </a:t>
            </a:r>
            <a:r>
              <a:rPr lang="tr-TR" dirty="0">
                <a:latin typeface="Comic Sans MS" panose="030F0702030302020204" pitchFamily="66" charset="0"/>
              </a:rPr>
              <a:t>alınan suların kullanılacak </a:t>
            </a:r>
            <a:r>
              <a:rPr lang="tr-TR" dirty="0" smtClean="0">
                <a:latin typeface="Comic Sans MS" panose="030F0702030302020204" pitchFamily="66" charset="0"/>
              </a:rPr>
              <a:t>bölgeye iletilmesini </a:t>
            </a:r>
            <a:r>
              <a:rPr lang="tr-TR" dirty="0">
                <a:latin typeface="Comic Sans MS" panose="030F0702030302020204" pitchFamily="66" charset="0"/>
              </a:rPr>
              <a:t>sağlayan tesisler </a:t>
            </a:r>
            <a:r>
              <a:rPr lang="tr-TR" dirty="0">
                <a:solidFill>
                  <a:srgbClr val="FF0000"/>
                </a:solidFill>
                <a:latin typeface="Comic Sans MS" panose="030F0702030302020204" pitchFamily="66" charset="0"/>
              </a:rPr>
              <a:t>(İletim veya İsale hattı)</a:t>
            </a:r>
          </a:p>
          <a:p>
            <a:pPr marL="285750" indent="-285750" algn="just">
              <a:lnSpc>
                <a:spcPct val="150000"/>
              </a:lnSpc>
              <a:buFont typeface="Wingdings" panose="05000000000000000000" pitchFamily="2" charset="2"/>
              <a:buChar char="q"/>
            </a:pPr>
            <a:r>
              <a:rPr lang="tr-TR" dirty="0" smtClean="0">
                <a:latin typeface="Comic Sans MS" panose="030F0702030302020204" pitchFamily="66" charset="0"/>
              </a:rPr>
              <a:t>Gerekli </a:t>
            </a:r>
            <a:r>
              <a:rPr lang="tr-TR" dirty="0">
                <a:latin typeface="Comic Sans MS" panose="030F0702030302020204" pitchFamily="66" charset="0"/>
              </a:rPr>
              <a:t>olması halinde kaynaktan alınan ham </a:t>
            </a:r>
            <a:r>
              <a:rPr lang="tr-TR" dirty="0" smtClean="0">
                <a:latin typeface="Comic Sans MS" panose="030F0702030302020204" pitchFamily="66" charset="0"/>
              </a:rPr>
              <a:t>suları temizlemeye </a:t>
            </a:r>
            <a:r>
              <a:rPr lang="tr-TR" dirty="0">
                <a:latin typeface="Comic Sans MS" panose="030F0702030302020204" pitchFamily="66" charset="0"/>
              </a:rPr>
              <a:t>yarayan tesisler </a:t>
            </a:r>
            <a:r>
              <a:rPr lang="tr-TR" dirty="0">
                <a:solidFill>
                  <a:srgbClr val="FF0000"/>
                </a:solidFill>
                <a:latin typeface="Comic Sans MS" panose="030F0702030302020204" pitchFamily="66" charset="0"/>
              </a:rPr>
              <a:t>(</a:t>
            </a:r>
            <a:r>
              <a:rPr lang="tr-TR" dirty="0" smtClean="0">
                <a:solidFill>
                  <a:srgbClr val="FF0000"/>
                </a:solidFill>
                <a:latin typeface="Comic Sans MS" panose="030F0702030302020204" pitchFamily="66" charset="0"/>
              </a:rPr>
              <a:t>Arıtma </a:t>
            </a:r>
            <a:r>
              <a:rPr lang="tr-TR" dirty="0">
                <a:solidFill>
                  <a:srgbClr val="FF0000"/>
                </a:solidFill>
                <a:latin typeface="Comic Sans MS" panose="030F0702030302020204" pitchFamily="66" charset="0"/>
              </a:rPr>
              <a:t>tesisi)</a:t>
            </a:r>
          </a:p>
          <a:p>
            <a:pPr marL="285750" indent="-285750" algn="just">
              <a:lnSpc>
                <a:spcPct val="150000"/>
              </a:lnSpc>
              <a:buFont typeface="Wingdings" panose="05000000000000000000" pitchFamily="2" charset="2"/>
              <a:buChar char="q"/>
            </a:pPr>
            <a:r>
              <a:rPr lang="tr-TR" dirty="0" smtClean="0">
                <a:latin typeface="Comic Sans MS" panose="030F0702030302020204" pitchFamily="66" charset="0"/>
              </a:rPr>
              <a:t>İhtiyaç bölgesine </a:t>
            </a:r>
            <a:r>
              <a:rPr lang="tr-TR" dirty="0">
                <a:latin typeface="Comic Sans MS" panose="030F0702030302020204" pitchFamily="66" charset="0"/>
              </a:rPr>
              <a:t>getirilmiş olan suyu </a:t>
            </a:r>
            <a:r>
              <a:rPr lang="tr-TR" dirty="0" smtClean="0">
                <a:latin typeface="Comic Sans MS" panose="030F0702030302020204" pitchFamily="66" charset="0"/>
              </a:rPr>
              <a:t>ihtiyaç sahiplerine </a:t>
            </a:r>
            <a:r>
              <a:rPr lang="tr-TR" dirty="0">
                <a:latin typeface="Comic Sans MS" panose="030F0702030302020204" pitchFamily="66" charset="0"/>
              </a:rPr>
              <a:t>dağıtan sistem </a:t>
            </a:r>
            <a:r>
              <a:rPr lang="tr-TR" dirty="0">
                <a:solidFill>
                  <a:srgbClr val="FF0000"/>
                </a:solidFill>
                <a:latin typeface="Comic Sans MS" panose="030F0702030302020204" pitchFamily="66" charset="0"/>
              </a:rPr>
              <a:t>(Şebeke)</a:t>
            </a:r>
          </a:p>
        </p:txBody>
      </p:sp>
    </p:spTree>
    <p:extLst>
      <p:ext uri="{BB962C8B-B14F-4D97-AF65-F5344CB8AC3E}">
        <p14:creationId xmlns:p14="http://schemas.microsoft.com/office/powerpoint/2010/main" val="3818648699"/>
      </p:ext>
    </p:extLst>
  </p:cSld>
  <p:clrMapOvr>
    <a:masterClrMapping/>
  </p:clrMapOvr>
  <p:transition spd="slow">
    <p:pull dir="ld"/>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2049</TotalTime>
  <Words>1836</Words>
  <Application>Microsoft Office PowerPoint</Application>
  <PresentationFormat>Ekran Gösterisi (4:3)</PresentationFormat>
  <Paragraphs>158</Paragraphs>
  <Slides>39</Slides>
  <Notes>0</Notes>
  <HiddenSlides>0</HiddenSlides>
  <MMClips>0</MMClips>
  <ScaleCrop>false</ScaleCrop>
  <HeadingPairs>
    <vt:vector size="4" baseType="variant">
      <vt:variant>
        <vt:lpstr>Tema</vt:lpstr>
      </vt:variant>
      <vt:variant>
        <vt:i4>1</vt:i4>
      </vt:variant>
      <vt:variant>
        <vt:lpstr>Slayt Başlıkları</vt:lpstr>
      </vt:variant>
      <vt:variant>
        <vt:i4>39</vt:i4>
      </vt:variant>
    </vt:vector>
  </HeadingPairs>
  <TitlesOfParts>
    <vt:vector size="40"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ASUS-PC</dc:creator>
  <cp:lastModifiedBy>Omur GOKKUS</cp:lastModifiedBy>
  <cp:revision>141</cp:revision>
  <dcterms:created xsi:type="dcterms:W3CDTF">2015-11-23T07:56:06Z</dcterms:created>
  <dcterms:modified xsi:type="dcterms:W3CDTF">2016-09-26T13:07:45Z</dcterms:modified>
</cp:coreProperties>
</file>