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autoCompressPictures="0">
  <p:sldMasterIdLst>
    <p:sldMasterId id="2147483780" r:id="rId4"/>
  </p:sldMasterIdLst>
  <p:notesMasterIdLst>
    <p:notesMasterId r:id="rId29"/>
  </p:notesMasterIdLst>
  <p:handoutMasterIdLst>
    <p:handoutMasterId r:id="rId30"/>
  </p:handoutMasterIdLst>
  <p:sldIdLst>
    <p:sldId id="269" r:id="rId5"/>
    <p:sldId id="270" r:id="rId6"/>
    <p:sldId id="277" r:id="rId7"/>
    <p:sldId id="278" r:id="rId8"/>
    <p:sldId id="291" r:id="rId9"/>
    <p:sldId id="292" r:id="rId10"/>
    <p:sldId id="289" r:id="rId11"/>
    <p:sldId id="290" r:id="rId12"/>
    <p:sldId id="294" r:id="rId13"/>
    <p:sldId id="279" r:id="rId14"/>
    <p:sldId id="280" r:id="rId15"/>
    <p:sldId id="281" r:id="rId16"/>
    <p:sldId id="282" r:id="rId17"/>
    <p:sldId id="272" r:id="rId18"/>
    <p:sldId id="296" r:id="rId19"/>
    <p:sldId id="297" r:id="rId20"/>
    <p:sldId id="273" r:id="rId21"/>
    <p:sldId id="283" r:id="rId22"/>
    <p:sldId id="274" r:id="rId23"/>
    <p:sldId id="275" r:id="rId24"/>
    <p:sldId id="276" r:id="rId25"/>
    <p:sldId id="284" r:id="rId26"/>
    <p:sldId id="288" r:id="rId27"/>
    <p:sldId id="293" r:id="rId28"/>
  </p:sldIdLst>
  <p:sldSz cx="12192000" cy="6858000"/>
  <p:notesSz cx="6858000" cy="9144000"/>
  <p:defaultTextStyle>
    <a:defPPr rtl="0">
      <a:defRPr lang="tr-tr"/>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786" autoAdjust="0"/>
    <p:restoredTop sz="96408" autoAdjust="0"/>
  </p:normalViewPr>
  <p:slideViewPr>
    <p:cSldViewPr snapToGrid="0">
      <p:cViewPr varScale="1">
        <p:scale>
          <a:sx n="88" d="100"/>
          <a:sy n="88" d="100"/>
        </p:scale>
        <p:origin x="504" y="62"/>
      </p:cViewPr>
      <p:guideLst/>
    </p:cSldViewPr>
  </p:slideViewPr>
  <p:notesTextViewPr>
    <p:cViewPr>
      <p:scale>
        <a:sx n="1" d="1"/>
        <a:sy n="1" d="1"/>
      </p:scale>
      <p:origin x="0" y="0"/>
    </p:cViewPr>
  </p:notesTextViewPr>
  <p:sorterViewPr>
    <p:cViewPr varScale="1">
      <p:scale>
        <a:sx n="100" d="100"/>
        <a:sy n="100" d="100"/>
      </p:scale>
      <p:origin x="0" y="0"/>
    </p:cViewPr>
  </p:sorterViewPr>
  <p:notesViewPr>
    <p:cSldViewPr snapToGrid="0">
      <p:cViewPr varScale="1">
        <p:scale>
          <a:sx n="88" d="100"/>
          <a:sy n="88" d="100"/>
        </p:scale>
        <p:origin x="3072" y="78"/>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tableStyles" Target="tableStyle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handoutMaster" Target="handoutMasters/handoutMaster1.xml"/><Relationship Id="rId8" Type="http://schemas.openxmlformats.org/officeDocument/2006/relationships/slide" Target="slides/slide4.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Üst Bilgi Yer Tutucusu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pPr rtl="0"/>
            <a:endParaRPr lang="tr-TR" dirty="0"/>
          </a:p>
        </p:txBody>
      </p:sp>
      <p:sp>
        <p:nvSpPr>
          <p:cNvPr id="3" name="Tarih Yer Tutucusu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pPr rtl="0"/>
            <a:fld id="{4E5AB11E-D397-4AA9-AEA5-F36E0E965C60}" type="datetime1">
              <a:rPr lang="tr-TR" smtClean="0"/>
              <a:t>31.03.2021</a:t>
            </a:fld>
            <a:endParaRPr lang="tr-TR" dirty="0"/>
          </a:p>
        </p:txBody>
      </p:sp>
      <p:sp>
        <p:nvSpPr>
          <p:cNvPr id="4" name="Alt Bilgi Yer Tutucusu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pPr rtl="0"/>
            <a:endParaRPr lang="tr-TR" dirty="0"/>
          </a:p>
        </p:txBody>
      </p:sp>
      <p:sp>
        <p:nvSpPr>
          <p:cNvPr id="5" name="Slayt Numarası Yer Tutucusu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pPr rtl="0"/>
            <a:fld id="{0063CFFE-8462-416E-AEB2-4E7281CE0770}" type="slidenum">
              <a:rPr lang="tr-TR" smtClean="0"/>
              <a:t>‹#›</a:t>
            </a:fld>
            <a:endParaRPr lang="tr-TR" dirty="0"/>
          </a:p>
        </p:txBody>
      </p:sp>
    </p:spTree>
    <p:extLst>
      <p:ext uri="{BB962C8B-B14F-4D97-AF65-F5344CB8AC3E}">
        <p14:creationId xmlns:p14="http://schemas.microsoft.com/office/powerpoint/2010/main" val="4139707732"/>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Üst Bilgi Yer Tutucusu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pPr rtl="0"/>
            <a:endParaRPr lang="tr-TR" noProof="0" dirty="0"/>
          </a:p>
        </p:txBody>
      </p:sp>
      <p:sp>
        <p:nvSpPr>
          <p:cNvPr id="3" name="Tarih Yer Tutucusu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pPr rtl="0"/>
            <a:fld id="{245A9795-1337-49E6-9FD0-E58B92B3B538}" type="datetime1">
              <a:rPr lang="tr-TR" noProof="0" smtClean="0"/>
              <a:t>31.03.2021</a:t>
            </a:fld>
            <a:endParaRPr lang="tr-TR" noProof="0" dirty="0"/>
          </a:p>
        </p:txBody>
      </p:sp>
      <p:sp>
        <p:nvSpPr>
          <p:cNvPr id="4" name="Slayt Görüntüsü Yer Tutucusu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pPr rtl="0"/>
            <a:endParaRPr lang="tr-TR" noProof="0" dirty="0"/>
          </a:p>
        </p:txBody>
      </p:sp>
      <p:sp>
        <p:nvSpPr>
          <p:cNvPr id="5" name="Notlar Yer Tutucusu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rtl="0"/>
            <a:r>
              <a:rPr lang="tr-TR" noProof="0" dirty="0"/>
              <a:t>Asıl metin stillerini düzenlemek için tıklayın</a:t>
            </a:r>
          </a:p>
          <a:p>
            <a:pPr lvl="1" rtl="0"/>
            <a:r>
              <a:rPr lang="tr-TR" noProof="0" dirty="0"/>
              <a:t>İkinci düzey</a:t>
            </a:r>
          </a:p>
          <a:p>
            <a:pPr lvl="2" rtl="0"/>
            <a:r>
              <a:rPr lang="tr-TR" noProof="0" dirty="0"/>
              <a:t>Üçüncü düzey</a:t>
            </a:r>
          </a:p>
          <a:p>
            <a:pPr lvl="3" rtl="0"/>
            <a:r>
              <a:rPr lang="tr-TR" noProof="0" dirty="0"/>
              <a:t>Dördüncü düzey</a:t>
            </a:r>
          </a:p>
          <a:p>
            <a:pPr lvl="4" rtl="0"/>
            <a:r>
              <a:rPr lang="tr-TR" noProof="0" dirty="0"/>
              <a:t>Beşinci düzey</a:t>
            </a:r>
          </a:p>
        </p:txBody>
      </p:sp>
      <p:sp>
        <p:nvSpPr>
          <p:cNvPr id="6" name="Alt Bilgi Yer Tutucusu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pPr rtl="0"/>
            <a:endParaRPr lang="tr-TR" noProof="0" dirty="0"/>
          </a:p>
        </p:txBody>
      </p:sp>
      <p:sp>
        <p:nvSpPr>
          <p:cNvPr id="7" name="Slayt Numarası Yer Tutucusu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pPr rtl="0"/>
            <a:fld id="{14E81925-CA98-455D-A45B-7A71D36D9055}" type="slidenum">
              <a:rPr lang="tr-TR" noProof="0" smtClean="0"/>
              <a:t>‹#›</a:t>
            </a:fld>
            <a:endParaRPr lang="tr-TR" noProof="0" dirty="0"/>
          </a:p>
        </p:txBody>
      </p:sp>
    </p:spTree>
    <p:extLst>
      <p:ext uri="{BB962C8B-B14F-4D97-AF65-F5344CB8AC3E}">
        <p14:creationId xmlns:p14="http://schemas.microsoft.com/office/powerpoint/2010/main" val="629094143"/>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lar Yer Tutucusu 2"/>
          <p:cNvSpPr>
            <a:spLocks noGrp="1"/>
          </p:cNvSpPr>
          <p:nvPr>
            <p:ph type="body" idx="1"/>
          </p:nvPr>
        </p:nvSpPr>
        <p:spPr/>
        <p:txBody>
          <a:bodyPr rtlCol="0"/>
          <a:lstStyle/>
          <a:p>
            <a:pPr rtl="0"/>
            <a:endParaRPr lang="tr-TR" dirty="0"/>
          </a:p>
        </p:txBody>
      </p:sp>
      <p:sp>
        <p:nvSpPr>
          <p:cNvPr id="4" name="Slayt Numarası Yer Tutucusu 3"/>
          <p:cNvSpPr>
            <a:spLocks noGrp="1"/>
          </p:cNvSpPr>
          <p:nvPr>
            <p:ph type="sldNum" sz="quarter" idx="10"/>
          </p:nvPr>
        </p:nvSpPr>
        <p:spPr/>
        <p:txBody>
          <a:bodyPr rtlCol="0"/>
          <a:lstStyle/>
          <a:p>
            <a:pPr rtl="0"/>
            <a:fld id="{14E81925-CA98-455D-A45B-7A71D36D9055}" type="slidenum">
              <a:rPr lang="tr-TR" smtClean="0"/>
              <a:t>1</a:t>
            </a:fld>
            <a:endParaRPr lang="tr-TR" dirty="0"/>
          </a:p>
        </p:txBody>
      </p:sp>
    </p:spTree>
    <p:extLst>
      <p:ext uri="{BB962C8B-B14F-4D97-AF65-F5344CB8AC3E}">
        <p14:creationId xmlns:p14="http://schemas.microsoft.com/office/powerpoint/2010/main" val="55126889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Başlık Slaydı">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97280" y="758952"/>
            <a:ext cx="10058400" cy="3566160"/>
          </a:xfrm>
        </p:spPr>
        <p:txBody>
          <a:bodyPr anchor="b">
            <a:normAutofit/>
          </a:bodyPr>
          <a:lstStyle>
            <a:lvl1pPr algn="l">
              <a:lnSpc>
                <a:spcPct val="85000"/>
              </a:lnSpc>
              <a:defRPr sz="8000" spc="-50" baseline="0">
                <a:solidFill>
                  <a:schemeClr val="tx1">
                    <a:lumMod val="85000"/>
                    <a:lumOff val="15000"/>
                  </a:schemeClr>
                </a:solidFill>
              </a:defRPr>
            </a:lvl1pPr>
          </a:lstStyle>
          <a:p>
            <a:r>
              <a:rPr lang="tr-TR" smtClean="0"/>
              <a:t>Asıl başlık stili için tıklatın</a:t>
            </a:r>
            <a:endParaRPr lang="en-US" dirty="0"/>
          </a:p>
        </p:txBody>
      </p:sp>
      <p:sp>
        <p:nvSpPr>
          <p:cNvPr id="3" name="Subtitle 2"/>
          <p:cNvSpPr>
            <a:spLocks noGrp="1"/>
          </p:cNvSpPr>
          <p:nvPr>
            <p:ph type="subTitle" idx="1"/>
          </p:nvPr>
        </p:nvSpPr>
        <p:spPr>
          <a:xfrm>
            <a:off x="1100051" y="4455620"/>
            <a:ext cx="100584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tr-TR" smtClean="0"/>
              <a:t>Asıl alt başlık stilini düzenlemek için tıklayın</a:t>
            </a:r>
            <a:endParaRPr lang="en-US" dirty="0"/>
          </a:p>
        </p:txBody>
      </p:sp>
      <p:sp>
        <p:nvSpPr>
          <p:cNvPr id="4" name="Date Placeholder 3"/>
          <p:cNvSpPr>
            <a:spLocks noGrp="1"/>
          </p:cNvSpPr>
          <p:nvPr>
            <p:ph type="dt" sz="half" idx="10"/>
          </p:nvPr>
        </p:nvSpPr>
        <p:spPr/>
        <p:txBody>
          <a:bodyPr/>
          <a:lstStyle/>
          <a:p>
            <a:pPr rtl="0"/>
            <a:fld id="{7C968116-3FB3-4B93-84A2-41AFF6A78813}" type="datetime1">
              <a:rPr lang="tr-TR" noProof="0" smtClean="0"/>
              <a:t>31.03.2021</a:t>
            </a:fld>
            <a:endParaRPr lang="tr-TR" noProof="0" dirty="0"/>
          </a:p>
        </p:txBody>
      </p:sp>
      <p:sp>
        <p:nvSpPr>
          <p:cNvPr id="5" name="Footer Placeholder 4"/>
          <p:cNvSpPr>
            <a:spLocks noGrp="1"/>
          </p:cNvSpPr>
          <p:nvPr>
            <p:ph type="ftr" sz="quarter" idx="11"/>
          </p:nvPr>
        </p:nvSpPr>
        <p:spPr/>
        <p:txBody>
          <a:bodyPr/>
          <a:lstStyle/>
          <a:p>
            <a:pPr rtl="0"/>
            <a:endParaRPr lang="tr-TR" noProof="0" dirty="0"/>
          </a:p>
        </p:txBody>
      </p:sp>
      <p:sp>
        <p:nvSpPr>
          <p:cNvPr id="6" name="Slide Number Placeholder 5"/>
          <p:cNvSpPr>
            <a:spLocks noGrp="1"/>
          </p:cNvSpPr>
          <p:nvPr>
            <p:ph type="sldNum" sz="quarter" idx="12"/>
          </p:nvPr>
        </p:nvSpPr>
        <p:spPr/>
        <p:txBody>
          <a:bodyPr/>
          <a:lstStyle/>
          <a:p>
            <a:pPr rtl="0"/>
            <a:fld id="{4FAB73BC-B049-4115-A692-8D63A059BFB8}" type="slidenum">
              <a:rPr lang="tr-TR" noProof="0" smtClean="0"/>
              <a:pPr/>
              <a:t>‹#›</a:t>
            </a:fld>
            <a:endParaRPr lang="tr-TR" noProof="0" dirty="0"/>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0698754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ve Dikey Meti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Asıl başlık stili için tıklatın</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10"/>
          </p:nvPr>
        </p:nvSpPr>
        <p:spPr/>
        <p:txBody>
          <a:bodyPr/>
          <a:lstStyle/>
          <a:p>
            <a:pPr rtl="0"/>
            <a:fld id="{5CC5B90B-D8E5-4628-B2F4-6F50B7145745}" type="datetime1">
              <a:rPr lang="tr-TR" noProof="0" smtClean="0"/>
              <a:t>31.03.2021</a:t>
            </a:fld>
            <a:endParaRPr lang="tr-TR" noProof="0" dirty="0"/>
          </a:p>
        </p:txBody>
      </p:sp>
      <p:sp>
        <p:nvSpPr>
          <p:cNvPr id="5" name="Footer Placeholder 4"/>
          <p:cNvSpPr>
            <a:spLocks noGrp="1"/>
          </p:cNvSpPr>
          <p:nvPr>
            <p:ph type="ftr" sz="quarter" idx="11"/>
          </p:nvPr>
        </p:nvSpPr>
        <p:spPr/>
        <p:txBody>
          <a:bodyPr/>
          <a:lstStyle/>
          <a:p>
            <a:pPr rtl="0"/>
            <a:endParaRPr lang="tr-TR" noProof="0" dirty="0"/>
          </a:p>
        </p:txBody>
      </p:sp>
      <p:sp>
        <p:nvSpPr>
          <p:cNvPr id="6" name="Slide Number Placeholder 5"/>
          <p:cNvSpPr>
            <a:spLocks noGrp="1"/>
          </p:cNvSpPr>
          <p:nvPr>
            <p:ph type="sldNum" sz="quarter" idx="12"/>
          </p:nvPr>
        </p:nvSpPr>
        <p:spPr/>
        <p:txBody>
          <a:bodyPr/>
          <a:lstStyle/>
          <a:p>
            <a:pPr rtl="0"/>
            <a:fld id="{4FAB73BC-B049-4115-A692-8D63A059BFB8}" type="slidenum">
              <a:rPr lang="tr-TR" noProof="0" smtClean="0"/>
              <a:t>‹#›</a:t>
            </a:fld>
            <a:endParaRPr lang="tr-TR" noProof="0" dirty="0"/>
          </a:p>
        </p:txBody>
      </p:sp>
    </p:spTree>
    <p:extLst>
      <p:ext uri="{BB962C8B-B14F-4D97-AF65-F5344CB8AC3E}">
        <p14:creationId xmlns:p14="http://schemas.microsoft.com/office/powerpoint/2010/main" val="365056994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Dikey Başlık ve Metin">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8724900" y="414778"/>
            <a:ext cx="2628900" cy="5757421"/>
          </a:xfrm>
        </p:spPr>
        <p:txBody>
          <a:bodyPr vert="eaVert"/>
          <a:lstStyle/>
          <a:p>
            <a:r>
              <a:rPr lang="tr-TR" smtClean="0"/>
              <a:t>Asıl başlık stili için tıklatın</a:t>
            </a:r>
            <a:endParaRPr lang="en-US" dirty="0"/>
          </a:p>
        </p:txBody>
      </p:sp>
      <p:sp>
        <p:nvSpPr>
          <p:cNvPr id="3" name="Vertical Text Placeholder 2"/>
          <p:cNvSpPr>
            <a:spLocks noGrp="1"/>
          </p:cNvSpPr>
          <p:nvPr>
            <p:ph type="body" orient="vert" idx="1"/>
          </p:nvPr>
        </p:nvSpPr>
        <p:spPr>
          <a:xfrm>
            <a:off x="838200" y="414778"/>
            <a:ext cx="7734300" cy="5757422"/>
          </a:xfrm>
        </p:spPr>
        <p:txBody>
          <a:bodyPr vert="eaVert" lIns="45720" tIns="0" rIns="45720" bIns="0"/>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10"/>
          </p:nvPr>
        </p:nvSpPr>
        <p:spPr/>
        <p:txBody>
          <a:bodyPr/>
          <a:lstStyle/>
          <a:p>
            <a:pPr rtl="0"/>
            <a:fld id="{FF95F913-F5E3-4C61-B67A-B40176910B3D}" type="datetime1">
              <a:rPr lang="tr-TR" noProof="0" smtClean="0"/>
              <a:t>31.03.2021</a:t>
            </a:fld>
            <a:endParaRPr lang="tr-TR" noProof="0" dirty="0"/>
          </a:p>
        </p:txBody>
      </p:sp>
      <p:sp>
        <p:nvSpPr>
          <p:cNvPr id="5" name="Footer Placeholder 4"/>
          <p:cNvSpPr>
            <a:spLocks noGrp="1"/>
          </p:cNvSpPr>
          <p:nvPr>
            <p:ph type="ftr" sz="quarter" idx="11"/>
          </p:nvPr>
        </p:nvSpPr>
        <p:spPr/>
        <p:txBody>
          <a:bodyPr/>
          <a:lstStyle/>
          <a:p>
            <a:pPr rtl="0"/>
            <a:endParaRPr lang="tr-TR" noProof="0" dirty="0"/>
          </a:p>
        </p:txBody>
      </p:sp>
      <p:sp>
        <p:nvSpPr>
          <p:cNvPr id="6" name="Slide Number Placeholder 5"/>
          <p:cNvSpPr>
            <a:spLocks noGrp="1"/>
          </p:cNvSpPr>
          <p:nvPr>
            <p:ph type="sldNum" sz="quarter" idx="12"/>
          </p:nvPr>
        </p:nvSpPr>
        <p:spPr/>
        <p:txBody>
          <a:bodyPr/>
          <a:lstStyle/>
          <a:p>
            <a:pPr rtl="0"/>
            <a:fld id="{4FAB73BC-B049-4115-A692-8D63A059BFB8}" type="slidenum">
              <a:rPr lang="tr-TR" noProof="0" smtClean="0"/>
              <a:t>‹#›</a:t>
            </a:fld>
            <a:endParaRPr lang="tr-TR" noProof="0" dirty="0"/>
          </a:p>
        </p:txBody>
      </p:sp>
    </p:spTree>
    <p:extLst>
      <p:ext uri="{BB962C8B-B14F-4D97-AF65-F5344CB8AC3E}">
        <p14:creationId xmlns:p14="http://schemas.microsoft.com/office/powerpoint/2010/main" val="329232046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marL="0">
              <a:defRPr/>
            </a:lvl1pPr>
          </a:lstStyle>
          <a:p>
            <a:r>
              <a:rPr lang="tr-TR" smtClean="0"/>
              <a:t>Asıl başlık stili için tıklatın</a:t>
            </a:r>
            <a:endParaRPr lang="en-US" dirty="0"/>
          </a:p>
        </p:txBody>
      </p:sp>
      <p:sp>
        <p:nvSpPr>
          <p:cNvPr id="3" name="Content Placeholder 2"/>
          <p:cNvSpPr>
            <a:spLocks noGrp="1"/>
          </p:cNvSpPr>
          <p:nvPr>
            <p:ph idx="1"/>
          </p:nvPr>
        </p:nvSpPr>
        <p:spPr/>
        <p:txBody>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10"/>
          </p:nvPr>
        </p:nvSpPr>
        <p:spPr/>
        <p:txBody>
          <a:bodyPr/>
          <a:lstStyle/>
          <a:p>
            <a:pPr rtl="0"/>
            <a:fld id="{5BB4B465-8698-47D2-B59D-81B159B7015E}" type="datetime1">
              <a:rPr lang="tr-TR" noProof="0" smtClean="0"/>
              <a:t>31.03.2021</a:t>
            </a:fld>
            <a:endParaRPr lang="tr-TR" noProof="0" dirty="0"/>
          </a:p>
        </p:txBody>
      </p:sp>
      <p:sp>
        <p:nvSpPr>
          <p:cNvPr id="5" name="Footer Placeholder 4"/>
          <p:cNvSpPr>
            <a:spLocks noGrp="1"/>
          </p:cNvSpPr>
          <p:nvPr>
            <p:ph type="ftr" sz="quarter" idx="11"/>
          </p:nvPr>
        </p:nvSpPr>
        <p:spPr/>
        <p:txBody>
          <a:bodyPr/>
          <a:lstStyle/>
          <a:p>
            <a:pPr rtl="0"/>
            <a:endParaRPr lang="tr-TR" noProof="0" dirty="0"/>
          </a:p>
        </p:txBody>
      </p:sp>
      <p:sp>
        <p:nvSpPr>
          <p:cNvPr id="6" name="Slide Number Placeholder 5"/>
          <p:cNvSpPr>
            <a:spLocks noGrp="1"/>
          </p:cNvSpPr>
          <p:nvPr>
            <p:ph type="sldNum" sz="quarter" idx="12"/>
          </p:nvPr>
        </p:nvSpPr>
        <p:spPr/>
        <p:txBody>
          <a:bodyPr/>
          <a:lstStyle/>
          <a:p>
            <a:pPr rtl="0"/>
            <a:fld id="{4FAB73BC-B049-4115-A692-8D63A059BFB8}" type="slidenum">
              <a:rPr lang="tr-TR" noProof="0" smtClean="0"/>
              <a:pPr/>
              <a:t>‹#›</a:t>
            </a:fld>
            <a:endParaRPr lang="tr-TR" noProof="0" dirty="0"/>
          </a:p>
        </p:txBody>
      </p:sp>
    </p:spTree>
    <p:extLst>
      <p:ext uri="{BB962C8B-B14F-4D97-AF65-F5344CB8AC3E}">
        <p14:creationId xmlns:p14="http://schemas.microsoft.com/office/powerpoint/2010/main" val="22252917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Bölüm Üstbilgisi">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758952"/>
            <a:ext cx="10058400" cy="3566160"/>
          </a:xfrm>
        </p:spPr>
        <p:txBody>
          <a:bodyPr anchor="b" anchorCtr="0">
            <a:normAutofit/>
          </a:bodyPr>
          <a:lstStyle>
            <a:lvl1pPr>
              <a:lnSpc>
                <a:spcPct val="85000"/>
              </a:lnSpc>
              <a:defRPr sz="8000" b="0">
                <a:solidFill>
                  <a:schemeClr val="tx1">
                    <a:lumMod val="85000"/>
                    <a:lumOff val="15000"/>
                  </a:schemeClr>
                </a:solidFill>
              </a:defRPr>
            </a:lvl1pPr>
          </a:lstStyle>
          <a:p>
            <a:r>
              <a:rPr lang="tr-TR" smtClean="0"/>
              <a:t>Asıl başlık stili için tıklatın</a:t>
            </a:r>
            <a:endParaRPr lang="en-US" dirty="0"/>
          </a:p>
        </p:txBody>
      </p:sp>
      <p:sp>
        <p:nvSpPr>
          <p:cNvPr id="3" name="Text Placeholder 2"/>
          <p:cNvSpPr>
            <a:spLocks noGrp="1"/>
          </p:cNvSpPr>
          <p:nvPr>
            <p:ph type="body" idx="1"/>
          </p:nvPr>
        </p:nvSpPr>
        <p:spPr>
          <a:xfrm>
            <a:off x="1097280" y="4453128"/>
            <a:ext cx="10058400" cy="1143000"/>
          </a:xfrm>
        </p:spPr>
        <p:txBody>
          <a:bodyPr lIns="91440" rIns="91440" anchor="t" anchorCtr="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a:t>
            </a:r>
          </a:p>
        </p:txBody>
      </p:sp>
      <p:sp>
        <p:nvSpPr>
          <p:cNvPr id="4" name="Date Placeholder 3"/>
          <p:cNvSpPr>
            <a:spLocks noGrp="1"/>
          </p:cNvSpPr>
          <p:nvPr>
            <p:ph type="dt" sz="half" idx="10"/>
          </p:nvPr>
        </p:nvSpPr>
        <p:spPr/>
        <p:txBody>
          <a:bodyPr/>
          <a:lstStyle/>
          <a:p>
            <a:pPr rtl="0"/>
            <a:fld id="{275FF7DD-15B0-4E88-AB01-6BF18E42502E}" type="datetime1">
              <a:rPr lang="tr-TR" noProof="0" smtClean="0"/>
              <a:t>31.03.2021</a:t>
            </a:fld>
            <a:endParaRPr lang="tr-TR" noProof="0" dirty="0"/>
          </a:p>
        </p:txBody>
      </p:sp>
      <p:sp>
        <p:nvSpPr>
          <p:cNvPr id="5" name="Footer Placeholder 4"/>
          <p:cNvSpPr>
            <a:spLocks noGrp="1"/>
          </p:cNvSpPr>
          <p:nvPr>
            <p:ph type="ftr" sz="quarter" idx="11"/>
          </p:nvPr>
        </p:nvSpPr>
        <p:spPr/>
        <p:txBody>
          <a:bodyPr/>
          <a:lstStyle/>
          <a:p>
            <a:pPr rtl="0"/>
            <a:endParaRPr lang="tr-TR" noProof="0" dirty="0"/>
          </a:p>
        </p:txBody>
      </p:sp>
      <p:sp>
        <p:nvSpPr>
          <p:cNvPr id="6" name="Slide Number Placeholder 5"/>
          <p:cNvSpPr>
            <a:spLocks noGrp="1"/>
          </p:cNvSpPr>
          <p:nvPr>
            <p:ph type="sldNum" sz="quarter" idx="12"/>
          </p:nvPr>
        </p:nvSpPr>
        <p:spPr/>
        <p:txBody>
          <a:bodyPr/>
          <a:lstStyle/>
          <a:p>
            <a:pPr rtl="0"/>
            <a:fld id="{4FAB73BC-B049-4115-A692-8D63A059BFB8}" type="slidenum">
              <a:rPr lang="tr-TR" noProof="0" smtClean="0"/>
              <a:pPr/>
              <a:t>‹#›</a:t>
            </a:fld>
            <a:endParaRPr lang="tr-TR" noProof="0" dirty="0"/>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92005297"/>
      </p:ext>
    </p:extLst>
  </p:cSld>
  <p:clrMapOvr>
    <a:masterClrMapping/>
  </p:clrMapOvr>
  <p:hf sldNum="0" hdr="0" ftr="0" dt="0"/>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8" name="Title 7"/>
          <p:cNvSpPr>
            <a:spLocks noGrp="1"/>
          </p:cNvSpPr>
          <p:nvPr>
            <p:ph type="title"/>
          </p:nvPr>
        </p:nvSpPr>
        <p:spPr>
          <a:xfrm>
            <a:off x="1097280" y="286603"/>
            <a:ext cx="10058400" cy="1450757"/>
          </a:xfrm>
        </p:spPr>
        <p:txBody>
          <a:bodyPr/>
          <a:lstStyle/>
          <a:p>
            <a:r>
              <a:rPr lang="tr-TR" smtClean="0"/>
              <a:t>Asıl başlık stili için tıklatın</a:t>
            </a:r>
            <a:endParaRPr lang="en-US" dirty="0"/>
          </a:p>
        </p:txBody>
      </p:sp>
      <p:sp>
        <p:nvSpPr>
          <p:cNvPr id="3" name="Content Placeholder 2"/>
          <p:cNvSpPr>
            <a:spLocks noGrp="1"/>
          </p:cNvSpPr>
          <p:nvPr>
            <p:ph sz="half" idx="1"/>
          </p:nvPr>
        </p:nvSpPr>
        <p:spPr>
          <a:xfrm>
            <a:off x="1097279" y="1845734"/>
            <a:ext cx="4937760" cy="4023360"/>
          </a:xfrm>
        </p:spPr>
        <p:txBody>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Content Placeholder 3"/>
          <p:cNvSpPr>
            <a:spLocks noGrp="1"/>
          </p:cNvSpPr>
          <p:nvPr>
            <p:ph sz="half" idx="2"/>
          </p:nvPr>
        </p:nvSpPr>
        <p:spPr>
          <a:xfrm>
            <a:off x="6217920" y="1845735"/>
            <a:ext cx="4937760" cy="4023360"/>
          </a:xfrm>
        </p:spPr>
        <p:txBody>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5" name="Date Placeholder 4"/>
          <p:cNvSpPr>
            <a:spLocks noGrp="1"/>
          </p:cNvSpPr>
          <p:nvPr>
            <p:ph type="dt" sz="half" idx="10"/>
          </p:nvPr>
        </p:nvSpPr>
        <p:spPr/>
        <p:txBody>
          <a:bodyPr/>
          <a:lstStyle/>
          <a:p>
            <a:pPr rtl="0"/>
            <a:fld id="{C4C09F0F-81B6-421A-8880-41BA5ABAD419}" type="datetime1">
              <a:rPr lang="tr-TR" noProof="0" smtClean="0"/>
              <a:t>31.03.2021</a:t>
            </a:fld>
            <a:endParaRPr lang="tr-TR" noProof="0" dirty="0"/>
          </a:p>
        </p:txBody>
      </p:sp>
      <p:sp>
        <p:nvSpPr>
          <p:cNvPr id="6" name="Footer Placeholder 5"/>
          <p:cNvSpPr>
            <a:spLocks noGrp="1"/>
          </p:cNvSpPr>
          <p:nvPr>
            <p:ph type="ftr" sz="quarter" idx="11"/>
          </p:nvPr>
        </p:nvSpPr>
        <p:spPr/>
        <p:txBody>
          <a:bodyPr/>
          <a:lstStyle/>
          <a:p>
            <a:pPr rtl="0"/>
            <a:endParaRPr lang="tr-TR" noProof="0" dirty="0"/>
          </a:p>
        </p:txBody>
      </p:sp>
      <p:sp>
        <p:nvSpPr>
          <p:cNvPr id="7" name="Slide Number Placeholder 6"/>
          <p:cNvSpPr>
            <a:spLocks noGrp="1"/>
          </p:cNvSpPr>
          <p:nvPr>
            <p:ph type="sldNum" sz="quarter" idx="12"/>
          </p:nvPr>
        </p:nvSpPr>
        <p:spPr/>
        <p:txBody>
          <a:bodyPr/>
          <a:lstStyle/>
          <a:p>
            <a:pPr rtl="0"/>
            <a:fld id="{4FAB73BC-B049-4115-A692-8D63A059BFB8}" type="slidenum">
              <a:rPr lang="tr-TR" noProof="0" smtClean="0"/>
              <a:t>‹#›</a:t>
            </a:fld>
            <a:endParaRPr lang="tr-TR" noProof="0" dirty="0"/>
          </a:p>
        </p:txBody>
      </p:sp>
    </p:spTree>
    <p:extLst>
      <p:ext uri="{BB962C8B-B14F-4D97-AF65-F5344CB8AC3E}">
        <p14:creationId xmlns:p14="http://schemas.microsoft.com/office/powerpoint/2010/main" val="352829107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10" name="Title 9"/>
          <p:cNvSpPr>
            <a:spLocks noGrp="1"/>
          </p:cNvSpPr>
          <p:nvPr>
            <p:ph type="title"/>
          </p:nvPr>
        </p:nvSpPr>
        <p:spPr>
          <a:xfrm>
            <a:off x="1097280" y="286603"/>
            <a:ext cx="10058400" cy="1450757"/>
          </a:xfrm>
        </p:spPr>
        <p:txBody>
          <a:bodyPr/>
          <a:lstStyle/>
          <a:p>
            <a:r>
              <a:rPr lang="tr-TR" smtClean="0"/>
              <a:t>Asıl başlık stili için tıklatın</a:t>
            </a:r>
            <a:endParaRPr lang="en-US" dirty="0"/>
          </a:p>
        </p:txBody>
      </p:sp>
      <p:sp>
        <p:nvSpPr>
          <p:cNvPr id="3" name="Text Placeholder 2"/>
          <p:cNvSpPr>
            <a:spLocks noGrp="1"/>
          </p:cNvSpPr>
          <p:nvPr>
            <p:ph type="body" idx="1"/>
          </p:nvPr>
        </p:nvSpPr>
        <p:spPr>
          <a:xfrm>
            <a:off x="109728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a:t>
            </a:r>
          </a:p>
        </p:txBody>
      </p:sp>
      <p:sp>
        <p:nvSpPr>
          <p:cNvPr id="4" name="Content Placeholder 3"/>
          <p:cNvSpPr>
            <a:spLocks noGrp="1"/>
          </p:cNvSpPr>
          <p:nvPr>
            <p:ph sz="half" idx="2"/>
          </p:nvPr>
        </p:nvSpPr>
        <p:spPr>
          <a:xfrm>
            <a:off x="1097280" y="2582334"/>
            <a:ext cx="4937760" cy="3378200"/>
          </a:xfrm>
        </p:spPr>
        <p:txBody>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5" name="Text Placeholder 4"/>
          <p:cNvSpPr>
            <a:spLocks noGrp="1"/>
          </p:cNvSpPr>
          <p:nvPr>
            <p:ph type="body" sz="quarter" idx="3"/>
          </p:nvPr>
        </p:nvSpPr>
        <p:spPr>
          <a:xfrm>
            <a:off x="621792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a:t>
            </a:r>
          </a:p>
        </p:txBody>
      </p:sp>
      <p:sp>
        <p:nvSpPr>
          <p:cNvPr id="6" name="Content Placeholder 5"/>
          <p:cNvSpPr>
            <a:spLocks noGrp="1"/>
          </p:cNvSpPr>
          <p:nvPr>
            <p:ph sz="quarter" idx="4"/>
          </p:nvPr>
        </p:nvSpPr>
        <p:spPr>
          <a:xfrm>
            <a:off x="6217920" y="2582334"/>
            <a:ext cx="4937760" cy="3378200"/>
          </a:xfrm>
        </p:spPr>
        <p:txBody>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7" name="Date Placeholder 6"/>
          <p:cNvSpPr>
            <a:spLocks noGrp="1"/>
          </p:cNvSpPr>
          <p:nvPr>
            <p:ph type="dt" sz="half" idx="10"/>
          </p:nvPr>
        </p:nvSpPr>
        <p:spPr/>
        <p:txBody>
          <a:bodyPr/>
          <a:lstStyle/>
          <a:p>
            <a:pPr rtl="0"/>
            <a:fld id="{734881B2-2EF2-4477-AF5A-6C445BEA0A8D}" type="datetime1">
              <a:rPr lang="tr-TR" noProof="0" smtClean="0"/>
              <a:t>31.03.2021</a:t>
            </a:fld>
            <a:endParaRPr lang="tr-TR" noProof="0" dirty="0"/>
          </a:p>
        </p:txBody>
      </p:sp>
      <p:sp>
        <p:nvSpPr>
          <p:cNvPr id="8" name="Footer Placeholder 7"/>
          <p:cNvSpPr>
            <a:spLocks noGrp="1"/>
          </p:cNvSpPr>
          <p:nvPr>
            <p:ph type="ftr" sz="quarter" idx="11"/>
          </p:nvPr>
        </p:nvSpPr>
        <p:spPr/>
        <p:txBody>
          <a:bodyPr/>
          <a:lstStyle/>
          <a:p>
            <a:pPr rtl="0"/>
            <a:endParaRPr lang="tr-TR" noProof="0" dirty="0"/>
          </a:p>
        </p:txBody>
      </p:sp>
      <p:sp>
        <p:nvSpPr>
          <p:cNvPr id="9" name="Slide Number Placeholder 8"/>
          <p:cNvSpPr>
            <a:spLocks noGrp="1"/>
          </p:cNvSpPr>
          <p:nvPr>
            <p:ph type="sldNum" sz="quarter" idx="12"/>
          </p:nvPr>
        </p:nvSpPr>
        <p:spPr/>
        <p:txBody>
          <a:bodyPr/>
          <a:lstStyle/>
          <a:p>
            <a:pPr rtl="0"/>
            <a:fld id="{4FAB73BC-B049-4115-A692-8D63A059BFB8}" type="slidenum">
              <a:rPr lang="tr-TR" noProof="0" smtClean="0"/>
              <a:t>‹#›</a:t>
            </a:fld>
            <a:endParaRPr lang="tr-TR" noProof="0" dirty="0"/>
          </a:p>
        </p:txBody>
      </p:sp>
    </p:spTree>
    <p:extLst>
      <p:ext uri="{BB962C8B-B14F-4D97-AF65-F5344CB8AC3E}">
        <p14:creationId xmlns:p14="http://schemas.microsoft.com/office/powerpoint/2010/main" val="224203639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Asıl başlık stili için tıklatın</a:t>
            </a:r>
            <a:endParaRPr lang="en-US" dirty="0"/>
          </a:p>
        </p:txBody>
      </p:sp>
      <p:sp>
        <p:nvSpPr>
          <p:cNvPr id="3" name="Date Placeholder 2"/>
          <p:cNvSpPr>
            <a:spLocks noGrp="1"/>
          </p:cNvSpPr>
          <p:nvPr>
            <p:ph type="dt" sz="half" idx="10"/>
          </p:nvPr>
        </p:nvSpPr>
        <p:spPr/>
        <p:txBody>
          <a:bodyPr/>
          <a:lstStyle/>
          <a:p>
            <a:pPr rtl="0"/>
            <a:fld id="{0C45D1FA-7C13-4F4C-8FA0-DA67F20DE681}" type="datetime1">
              <a:rPr lang="tr-TR" noProof="0" smtClean="0"/>
              <a:t>31.03.2021</a:t>
            </a:fld>
            <a:endParaRPr lang="tr-TR" noProof="0" dirty="0"/>
          </a:p>
        </p:txBody>
      </p:sp>
      <p:sp>
        <p:nvSpPr>
          <p:cNvPr id="4" name="Footer Placeholder 3"/>
          <p:cNvSpPr>
            <a:spLocks noGrp="1"/>
          </p:cNvSpPr>
          <p:nvPr>
            <p:ph type="ftr" sz="quarter" idx="11"/>
          </p:nvPr>
        </p:nvSpPr>
        <p:spPr/>
        <p:txBody>
          <a:bodyPr/>
          <a:lstStyle/>
          <a:p>
            <a:pPr rtl="0"/>
            <a:endParaRPr lang="tr-TR" noProof="0" dirty="0"/>
          </a:p>
        </p:txBody>
      </p:sp>
      <p:sp>
        <p:nvSpPr>
          <p:cNvPr id="5" name="Slide Number Placeholder 4"/>
          <p:cNvSpPr>
            <a:spLocks noGrp="1"/>
          </p:cNvSpPr>
          <p:nvPr>
            <p:ph type="sldNum" sz="quarter" idx="12"/>
          </p:nvPr>
        </p:nvSpPr>
        <p:spPr/>
        <p:txBody>
          <a:bodyPr/>
          <a:lstStyle/>
          <a:p>
            <a:pPr rtl="0"/>
            <a:fld id="{4FAB73BC-B049-4115-A692-8D63A059BFB8}" type="slidenum">
              <a:rPr lang="tr-TR" noProof="0" smtClean="0"/>
              <a:t>‹#›</a:t>
            </a:fld>
            <a:endParaRPr lang="tr-TR" noProof="0" dirty="0"/>
          </a:p>
        </p:txBody>
      </p:sp>
    </p:spTree>
    <p:extLst>
      <p:ext uri="{BB962C8B-B14F-4D97-AF65-F5344CB8AC3E}">
        <p14:creationId xmlns:p14="http://schemas.microsoft.com/office/powerpoint/2010/main" val="196125794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oş">
    <p:spTree>
      <p:nvGrpSpPr>
        <p:cNvPr id="1" name=""/>
        <p:cNvGrpSpPr/>
        <p:nvPr/>
      </p:nvGrpSpPr>
      <p:grpSpPr>
        <a:xfrm>
          <a:off x="0" y="0"/>
          <a:ext cx="0" cy="0"/>
          <a:chOff x="0" y="0"/>
          <a:chExt cx="0" cy="0"/>
        </a:xfrm>
      </p:grpSpPr>
      <p:sp>
        <p:nvSpPr>
          <p:cNvPr id="5" name="Rectangle 4"/>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pPr rtl="0"/>
            <a:fld id="{234BEC3A-D9F8-4386-9320-5980C07C0756}" type="datetime1">
              <a:rPr lang="tr-TR" noProof="0" smtClean="0"/>
              <a:t>31.03.2021</a:t>
            </a:fld>
            <a:endParaRPr lang="tr-TR" noProof="0" dirty="0"/>
          </a:p>
        </p:txBody>
      </p:sp>
      <p:sp>
        <p:nvSpPr>
          <p:cNvPr id="8" name="Footer Placeholder 7"/>
          <p:cNvSpPr>
            <a:spLocks noGrp="1"/>
          </p:cNvSpPr>
          <p:nvPr>
            <p:ph type="ftr" sz="quarter" idx="11"/>
          </p:nvPr>
        </p:nvSpPr>
        <p:spPr/>
        <p:txBody>
          <a:bodyPr/>
          <a:lstStyle>
            <a:lvl1pPr>
              <a:defRPr>
                <a:solidFill>
                  <a:srgbClr val="FFFFFF"/>
                </a:solidFill>
              </a:defRPr>
            </a:lvl1pPr>
          </a:lstStyle>
          <a:p>
            <a:pPr rtl="0"/>
            <a:endParaRPr lang="tr-TR" noProof="0" dirty="0"/>
          </a:p>
        </p:txBody>
      </p:sp>
      <p:sp>
        <p:nvSpPr>
          <p:cNvPr id="9" name="Slide Number Placeholder 8"/>
          <p:cNvSpPr>
            <a:spLocks noGrp="1"/>
          </p:cNvSpPr>
          <p:nvPr>
            <p:ph type="sldNum" sz="quarter" idx="12"/>
          </p:nvPr>
        </p:nvSpPr>
        <p:spPr/>
        <p:txBody>
          <a:bodyPr/>
          <a:lstStyle/>
          <a:p>
            <a:pPr rtl="0"/>
            <a:fld id="{4FAB73BC-B049-4115-A692-8D63A059BFB8}" type="slidenum">
              <a:rPr lang="tr-TR" noProof="0" smtClean="0"/>
              <a:t>‹#›</a:t>
            </a:fld>
            <a:endParaRPr lang="tr-TR" noProof="0" dirty="0"/>
          </a:p>
        </p:txBody>
      </p:sp>
    </p:spTree>
    <p:extLst>
      <p:ext uri="{BB962C8B-B14F-4D97-AF65-F5344CB8AC3E}">
        <p14:creationId xmlns:p14="http://schemas.microsoft.com/office/powerpoint/2010/main" val="115790561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Başlıklı İçerik">
    <p:spTree>
      <p:nvGrpSpPr>
        <p:cNvPr id="1" name=""/>
        <p:cNvGrpSpPr/>
        <p:nvPr/>
      </p:nvGrpSpPr>
      <p:grpSpPr>
        <a:xfrm>
          <a:off x="0" y="0"/>
          <a:ext cx="0" cy="0"/>
          <a:chOff x="0" y="0"/>
          <a:chExt cx="0" cy="0"/>
        </a:xfrm>
      </p:grpSpPr>
      <p:sp>
        <p:nvSpPr>
          <p:cNvPr id="8" name="Rectangle 7"/>
          <p:cNvSpPr/>
          <p:nvPr/>
        </p:nvSpPr>
        <p:spPr>
          <a:xfrm>
            <a:off x="16"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594359"/>
            <a:ext cx="3200400" cy="2286000"/>
          </a:xfrm>
        </p:spPr>
        <p:txBody>
          <a:bodyPr anchor="b">
            <a:normAutofit/>
          </a:bodyPr>
          <a:lstStyle>
            <a:lvl1pPr>
              <a:defRPr sz="3600" b="0">
                <a:solidFill>
                  <a:srgbClr val="FFFFFF"/>
                </a:solidFill>
              </a:defRPr>
            </a:lvl1pPr>
          </a:lstStyle>
          <a:p>
            <a:r>
              <a:rPr lang="tr-TR" smtClean="0"/>
              <a:t>Asıl başlık stili için tıklatın</a:t>
            </a:r>
            <a:endParaRPr lang="en-US" dirty="0"/>
          </a:p>
        </p:txBody>
      </p:sp>
      <p:sp>
        <p:nvSpPr>
          <p:cNvPr id="3" name="Content Placeholder 2"/>
          <p:cNvSpPr>
            <a:spLocks noGrp="1"/>
          </p:cNvSpPr>
          <p:nvPr>
            <p:ph idx="1"/>
          </p:nvPr>
        </p:nvSpPr>
        <p:spPr>
          <a:xfrm>
            <a:off x="4800600" y="731520"/>
            <a:ext cx="6492240" cy="5257800"/>
          </a:xfrm>
        </p:spPr>
        <p:txBody>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Text Placeholder 3"/>
          <p:cNvSpPr>
            <a:spLocks noGrp="1"/>
          </p:cNvSpPr>
          <p:nvPr>
            <p:ph type="body" sz="half" idx="2"/>
          </p:nvPr>
        </p:nvSpPr>
        <p:spPr>
          <a:xfrm>
            <a:off x="457200" y="2926080"/>
            <a:ext cx="32004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a:t>
            </a:r>
          </a:p>
        </p:txBody>
      </p:sp>
      <p:sp>
        <p:nvSpPr>
          <p:cNvPr id="5" name="Date Placeholder 4"/>
          <p:cNvSpPr>
            <a:spLocks noGrp="1"/>
          </p:cNvSpPr>
          <p:nvPr>
            <p:ph type="dt" sz="half" idx="10"/>
          </p:nvPr>
        </p:nvSpPr>
        <p:spPr>
          <a:xfrm>
            <a:off x="465512" y="6459785"/>
            <a:ext cx="2618510" cy="365125"/>
          </a:xfrm>
        </p:spPr>
        <p:txBody>
          <a:bodyPr/>
          <a:lstStyle>
            <a:lvl1pPr algn="l">
              <a:defRPr/>
            </a:lvl1pPr>
          </a:lstStyle>
          <a:p>
            <a:pPr rtl="0"/>
            <a:fld id="{275FF7DD-15B0-4E88-AB01-6BF18E42502E}" type="datetime1">
              <a:rPr lang="tr-TR" noProof="0" smtClean="0"/>
              <a:t>31.03.2021</a:t>
            </a:fld>
            <a:endParaRPr lang="tr-TR" noProof="0" dirty="0"/>
          </a:p>
        </p:txBody>
      </p:sp>
      <p:sp>
        <p:nvSpPr>
          <p:cNvPr id="6" name="Footer Placeholder 5"/>
          <p:cNvSpPr>
            <a:spLocks noGrp="1"/>
          </p:cNvSpPr>
          <p:nvPr>
            <p:ph type="ftr" sz="quarter" idx="11"/>
          </p:nvPr>
        </p:nvSpPr>
        <p:spPr>
          <a:xfrm>
            <a:off x="4800600" y="6459785"/>
            <a:ext cx="4648200" cy="365125"/>
          </a:xfrm>
        </p:spPr>
        <p:txBody>
          <a:bodyPr/>
          <a:lstStyle>
            <a:lvl1pPr algn="l">
              <a:defRPr>
                <a:solidFill>
                  <a:schemeClr val="tx2"/>
                </a:solidFill>
              </a:defRPr>
            </a:lvl1pPr>
          </a:lstStyle>
          <a:p>
            <a:pPr rtl="0"/>
            <a:endParaRPr lang="tr-TR" noProof="0" dirty="0"/>
          </a:p>
        </p:txBody>
      </p:sp>
      <p:sp>
        <p:nvSpPr>
          <p:cNvPr id="7" name="Slide Number Placeholder 6"/>
          <p:cNvSpPr>
            <a:spLocks noGrp="1"/>
          </p:cNvSpPr>
          <p:nvPr>
            <p:ph type="sldNum" sz="quarter" idx="12"/>
          </p:nvPr>
        </p:nvSpPr>
        <p:spPr/>
        <p:txBody>
          <a:bodyPr/>
          <a:lstStyle>
            <a:lvl1pPr>
              <a:defRPr>
                <a:solidFill>
                  <a:schemeClr val="tx2"/>
                </a:solidFill>
              </a:defRPr>
            </a:lvl1pPr>
          </a:lstStyle>
          <a:p>
            <a:pPr rtl="0"/>
            <a:fld id="{4FAB73BC-B049-4115-A692-8D63A059BFB8}" type="slidenum">
              <a:rPr lang="tr-TR" noProof="0" smtClean="0"/>
              <a:pPr/>
              <a:t>‹#›</a:t>
            </a:fld>
            <a:endParaRPr lang="tr-TR" noProof="0" dirty="0"/>
          </a:p>
        </p:txBody>
      </p:sp>
    </p:spTree>
    <p:extLst>
      <p:ext uri="{BB962C8B-B14F-4D97-AF65-F5344CB8AC3E}">
        <p14:creationId xmlns:p14="http://schemas.microsoft.com/office/powerpoint/2010/main" val="4129285075"/>
      </p:ext>
    </p:extLst>
  </p:cSld>
  <p:clrMapOvr>
    <a:masterClrMapping/>
  </p:clrMapOvr>
  <p:hf sldNum="0" hdr="0" ftr="0" dt="0"/>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Başlıklı Resim">
    <p:spTree>
      <p:nvGrpSpPr>
        <p:cNvPr id="1" name=""/>
        <p:cNvGrpSpPr/>
        <p:nvPr/>
      </p:nvGrpSpPr>
      <p:grpSpPr>
        <a:xfrm>
          <a:off x="0" y="0"/>
          <a:ext cx="0" cy="0"/>
          <a:chOff x="0" y="0"/>
          <a:chExt cx="0" cy="0"/>
        </a:xfrm>
      </p:grpSpPr>
      <p:sp>
        <p:nvSpPr>
          <p:cNvPr id="8" name="Rectangle 7"/>
          <p:cNvSpPr/>
          <p:nvPr/>
        </p:nvSpPr>
        <p:spPr>
          <a:xfrm>
            <a:off x="0" y="4953000"/>
            <a:ext cx="12188825"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491507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5074920"/>
            <a:ext cx="10113264" cy="822960"/>
          </a:xfrm>
        </p:spPr>
        <p:txBody>
          <a:bodyPr lIns="91440" tIns="0" rIns="91440" bIns="0" anchor="b">
            <a:noAutofit/>
          </a:bodyPr>
          <a:lstStyle>
            <a:lvl1pPr>
              <a:defRPr sz="3600" b="0">
                <a:solidFill>
                  <a:srgbClr val="FFFFFF"/>
                </a:solidFill>
              </a:defRPr>
            </a:lvl1pPr>
          </a:lstStyle>
          <a:p>
            <a:r>
              <a:rPr lang="tr-TR" smtClean="0"/>
              <a:t>Asıl başlık stili için tıklatın</a:t>
            </a:r>
            <a:endParaRPr lang="en-US" dirty="0"/>
          </a:p>
        </p:txBody>
      </p:sp>
      <p:sp>
        <p:nvSpPr>
          <p:cNvPr id="3" name="Picture Placeholder 2"/>
          <p:cNvSpPr>
            <a:spLocks noGrp="1" noChangeAspect="1"/>
          </p:cNvSpPr>
          <p:nvPr>
            <p:ph type="pic" idx="1"/>
          </p:nvPr>
        </p:nvSpPr>
        <p:spPr>
          <a:xfrm>
            <a:off x="15" y="0"/>
            <a:ext cx="12191985" cy="4915076"/>
          </a:xfrm>
          <a:blipFill>
            <a:blip r:embed="rId2"/>
            <a:stretch>
              <a:fillRect/>
            </a:stretch>
          </a:blipFill>
        </p:spPr>
        <p:txBody>
          <a:bodyPr lIns="457200" tIns="457200" anchor="t"/>
          <a:lstStyle>
            <a:lvl1pPr marL="0" indent="0">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tr-TR" smtClean="0"/>
              <a:t>Resim eklemek için simgeyi tıklatın</a:t>
            </a:r>
            <a:endParaRPr lang="en-US" dirty="0"/>
          </a:p>
        </p:txBody>
      </p:sp>
      <p:sp>
        <p:nvSpPr>
          <p:cNvPr id="4" name="Text Placeholder 3"/>
          <p:cNvSpPr>
            <a:spLocks noGrp="1"/>
          </p:cNvSpPr>
          <p:nvPr>
            <p:ph type="body" sz="half" idx="2"/>
          </p:nvPr>
        </p:nvSpPr>
        <p:spPr>
          <a:xfrm>
            <a:off x="1097280" y="5907023"/>
            <a:ext cx="10113264"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a:t>
            </a:r>
          </a:p>
        </p:txBody>
      </p:sp>
      <p:sp>
        <p:nvSpPr>
          <p:cNvPr id="5" name="Date Placeholder 4"/>
          <p:cNvSpPr>
            <a:spLocks noGrp="1"/>
          </p:cNvSpPr>
          <p:nvPr>
            <p:ph type="dt" sz="half" idx="10"/>
          </p:nvPr>
        </p:nvSpPr>
        <p:spPr/>
        <p:txBody>
          <a:bodyPr/>
          <a:lstStyle/>
          <a:p>
            <a:pPr rtl="0"/>
            <a:fld id="{275FF7DD-15B0-4E88-AB01-6BF18E42502E}" type="datetime1">
              <a:rPr lang="tr-TR" noProof="0" smtClean="0"/>
              <a:t>31.03.2021</a:t>
            </a:fld>
            <a:endParaRPr lang="tr-TR" noProof="0" dirty="0"/>
          </a:p>
        </p:txBody>
      </p:sp>
      <p:sp>
        <p:nvSpPr>
          <p:cNvPr id="6" name="Footer Placeholder 5"/>
          <p:cNvSpPr>
            <a:spLocks noGrp="1"/>
          </p:cNvSpPr>
          <p:nvPr>
            <p:ph type="ftr" sz="quarter" idx="11"/>
          </p:nvPr>
        </p:nvSpPr>
        <p:spPr/>
        <p:txBody>
          <a:bodyPr/>
          <a:lstStyle/>
          <a:p>
            <a:pPr rtl="0"/>
            <a:endParaRPr lang="tr-TR" noProof="0" dirty="0"/>
          </a:p>
        </p:txBody>
      </p:sp>
      <p:sp>
        <p:nvSpPr>
          <p:cNvPr id="7" name="Slide Number Placeholder 6"/>
          <p:cNvSpPr>
            <a:spLocks noGrp="1"/>
          </p:cNvSpPr>
          <p:nvPr>
            <p:ph type="sldNum" sz="quarter" idx="12"/>
          </p:nvPr>
        </p:nvSpPr>
        <p:spPr/>
        <p:txBody>
          <a:bodyPr/>
          <a:lstStyle/>
          <a:p>
            <a:pPr rtl="0"/>
            <a:fld id="{4FAB73BC-B049-4115-A692-8D63A059BFB8}" type="slidenum">
              <a:rPr lang="tr-TR" noProof="0" smtClean="0"/>
              <a:pPr/>
              <a:t>‹#›</a:t>
            </a:fld>
            <a:endParaRPr lang="tr-TR" noProof="0" dirty="0"/>
          </a:p>
        </p:txBody>
      </p:sp>
    </p:spTree>
    <p:extLst>
      <p:ext uri="{BB962C8B-B14F-4D97-AF65-F5344CB8AC3E}">
        <p14:creationId xmlns:p14="http://schemas.microsoft.com/office/powerpoint/2010/main" val="2819103501"/>
      </p:ext>
    </p:extLst>
  </p:cSld>
  <p:clrMapOvr>
    <a:masterClrMapping/>
  </p:clrMapOvr>
  <p:hf sldNum="0" hdr="0" ftr="0" dt="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0" y="6334316"/>
            <a:ext cx="12192001" cy="659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097280" y="286603"/>
            <a:ext cx="10058400" cy="1450757"/>
          </a:xfrm>
          <a:prstGeom prst="rect">
            <a:avLst/>
          </a:prstGeom>
        </p:spPr>
        <p:txBody>
          <a:bodyPr vert="horz" lIns="91440" tIns="45720" rIns="91440" bIns="45720" rtlCol="0" anchor="b">
            <a:normAutofit/>
          </a:bodyPr>
          <a:lstStyle/>
          <a:p>
            <a:r>
              <a:rPr lang="tr-TR" smtClean="0"/>
              <a:t>Asıl başlık stili için tıklatın</a:t>
            </a:r>
            <a:endParaRPr lang="en-US" dirty="0"/>
          </a:p>
        </p:txBody>
      </p:sp>
      <p:sp>
        <p:nvSpPr>
          <p:cNvPr id="3" name="Text Placeholder 2"/>
          <p:cNvSpPr>
            <a:spLocks noGrp="1"/>
          </p:cNvSpPr>
          <p:nvPr>
            <p:ph type="body" idx="1"/>
          </p:nvPr>
        </p:nvSpPr>
        <p:spPr>
          <a:xfrm>
            <a:off x="1097280" y="1845734"/>
            <a:ext cx="10058400" cy="4023360"/>
          </a:xfrm>
          <a:prstGeom prst="rect">
            <a:avLst/>
          </a:prstGeom>
        </p:spPr>
        <p:txBody>
          <a:bodyPr vert="horz" lIns="0" tIns="45720" rIns="0" bIns="45720" rtlCol="0">
            <a:normAutofit/>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2"/>
          </p:nvPr>
        </p:nvSpPr>
        <p:spPr>
          <a:xfrm>
            <a:off x="1097280" y="6459785"/>
            <a:ext cx="2472271" cy="365125"/>
          </a:xfrm>
          <a:prstGeom prst="rect">
            <a:avLst/>
          </a:prstGeom>
        </p:spPr>
        <p:txBody>
          <a:bodyPr vert="horz" lIns="91440" tIns="45720" rIns="91440" bIns="45720" rtlCol="0" anchor="ctr"/>
          <a:lstStyle>
            <a:lvl1pPr algn="l">
              <a:defRPr sz="900">
                <a:solidFill>
                  <a:srgbClr val="FFFFFF"/>
                </a:solidFill>
              </a:defRPr>
            </a:lvl1pPr>
          </a:lstStyle>
          <a:p>
            <a:pPr rtl="0"/>
            <a:fld id="{275FF7DD-15B0-4E88-AB01-6BF18E42502E}" type="datetime1">
              <a:rPr lang="tr-TR" noProof="0" smtClean="0"/>
              <a:t>31.03.2021</a:t>
            </a:fld>
            <a:endParaRPr lang="tr-TR" noProof="0" dirty="0"/>
          </a:p>
        </p:txBody>
      </p:sp>
      <p:sp>
        <p:nvSpPr>
          <p:cNvPr id="5" name="Footer Placeholder 4"/>
          <p:cNvSpPr>
            <a:spLocks noGrp="1"/>
          </p:cNvSpPr>
          <p:nvPr>
            <p:ph type="ftr" sz="quarter" idx="3"/>
          </p:nvPr>
        </p:nvSpPr>
        <p:spPr>
          <a:xfrm>
            <a:off x="3686185" y="6459785"/>
            <a:ext cx="4822804" cy="365125"/>
          </a:xfrm>
          <a:prstGeom prst="rect">
            <a:avLst/>
          </a:prstGeom>
        </p:spPr>
        <p:txBody>
          <a:bodyPr vert="horz" lIns="91440" tIns="45720" rIns="91440" bIns="45720" rtlCol="0" anchor="ctr"/>
          <a:lstStyle>
            <a:lvl1pPr algn="ctr">
              <a:defRPr sz="900" cap="all" baseline="0">
                <a:solidFill>
                  <a:srgbClr val="FFFFFF"/>
                </a:solidFill>
              </a:defRPr>
            </a:lvl1pPr>
          </a:lstStyle>
          <a:p>
            <a:pPr rtl="0"/>
            <a:endParaRPr lang="tr-TR" noProof="0" dirty="0"/>
          </a:p>
        </p:txBody>
      </p:sp>
      <p:sp>
        <p:nvSpPr>
          <p:cNvPr id="6" name="Slide Number Placeholder 5"/>
          <p:cNvSpPr>
            <a:spLocks noGrp="1"/>
          </p:cNvSpPr>
          <p:nvPr>
            <p:ph type="sldNum" sz="quarter" idx="4"/>
          </p:nvPr>
        </p:nvSpPr>
        <p:spPr>
          <a:xfrm>
            <a:off x="9900458" y="6459785"/>
            <a:ext cx="1312025" cy="365125"/>
          </a:xfrm>
          <a:prstGeom prst="rect">
            <a:avLst/>
          </a:prstGeom>
        </p:spPr>
        <p:txBody>
          <a:bodyPr vert="horz" lIns="91440" tIns="45720" rIns="91440" bIns="45720" rtlCol="0" anchor="ctr"/>
          <a:lstStyle>
            <a:lvl1pPr algn="r">
              <a:defRPr sz="1050">
                <a:solidFill>
                  <a:srgbClr val="FFFFFF"/>
                </a:solidFill>
              </a:defRPr>
            </a:lvl1pPr>
          </a:lstStyle>
          <a:p>
            <a:pPr rtl="0"/>
            <a:fld id="{4FAB73BC-B049-4115-A692-8D63A059BFB8}" type="slidenum">
              <a:rPr lang="tr-TR" noProof="0" smtClean="0"/>
              <a:pPr/>
              <a:t>‹#›</a:t>
            </a:fld>
            <a:endParaRPr lang="tr-TR" noProof="0" dirty="0"/>
          </a:p>
        </p:txBody>
      </p:sp>
      <p:cxnSp>
        <p:nvCxnSpPr>
          <p:cNvPr id="10" name="Straight Connector 9"/>
          <p:cNvCxnSpPr/>
          <p:nvPr/>
        </p:nvCxnSpPr>
        <p:spPr>
          <a:xfrm>
            <a:off x="1193532" y="1737845"/>
            <a:ext cx="996696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57230969"/>
      </p:ext>
    </p:extLst>
  </p:cSld>
  <p:clrMap bg1="lt1" tx1="dk1" bg2="lt2" tx2="dk2" accent1="accent1" accent2="accent2" accent3="accent3" accent4="accent4" accent5="accent5" accent6="accent6" hlink="hlink" folHlink="folHlink"/>
  <p:sldLayoutIdLst>
    <p:sldLayoutId id="2147483781" r:id="rId1"/>
    <p:sldLayoutId id="2147483782" r:id="rId2"/>
    <p:sldLayoutId id="2147483783" r:id="rId3"/>
    <p:sldLayoutId id="2147483784" r:id="rId4"/>
    <p:sldLayoutId id="2147483785" r:id="rId5"/>
    <p:sldLayoutId id="2147483786" r:id="rId6"/>
    <p:sldLayoutId id="2147483787" r:id="rId7"/>
    <p:sldLayoutId id="2147483788" r:id="rId8"/>
    <p:sldLayoutId id="2147483789" r:id="rId9"/>
    <p:sldLayoutId id="2147483790" r:id="rId10"/>
    <p:sldLayoutId id="2147483791" r:id="rId11"/>
  </p:sldLayoutIdLst>
  <p:hf sldNum="0" hdr="0" ftr="0" dt="0"/>
  <p:txStyles>
    <p:title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 Id="rId5" Type="http://schemas.openxmlformats.org/officeDocument/2006/relationships/image" Target="../media/image14.png"/><Relationship Id="rId4" Type="http://schemas.openxmlformats.org/officeDocument/2006/relationships/image" Target="../media/image13.png"/></Relationships>
</file>

<file path=ppt/slides/_rels/slide14.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5" name="Resim 4" descr="arka planda beyaz ipek katmanları">
            <a:extLst>
              <a:ext uri="{FF2B5EF4-FFF2-40B4-BE49-F238E27FC236}">
                <a16:creationId xmlns:a16="http://schemas.microsoft.com/office/drawing/2014/main" id="{F64AC3CD-1328-415A-B204-EEA3F73A9CB1}"/>
              </a:ext>
            </a:extLst>
          </p:cNvPr>
          <p:cNvPicPr>
            <a:picLocks noChangeAspect="1"/>
          </p:cNvPicPr>
          <p:nvPr/>
        </p:nvPicPr>
        <p:blipFill rotWithShape="1">
          <a:blip r:embed="rId3">
            <a:alphaModFix amt="50000"/>
          </a:blip>
          <a:srcRect b="15730"/>
          <a:stretch/>
        </p:blipFill>
        <p:spPr>
          <a:xfrm>
            <a:off x="20" y="0"/>
            <a:ext cx="12191980" cy="6857990"/>
          </a:xfrm>
          <a:prstGeom prst="rect">
            <a:avLst/>
          </a:prstGeom>
        </p:spPr>
      </p:pic>
      <p:sp>
        <p:nvSpPr>
          <p:cNvPr id="2" name="Başlık 1">
            <a:extLst>
              <a:ext uri="{FF2B5EF4-FFF2-40B4-BE49-F238E27FC236}">
                <a16:creationId xmlns:a16="http://schemas.microsoft.com/office/drawing/2014/main" id="{226AE06C-CFD8-4FEF-B40F-369A5B066269}"/>
              </a:ext>
            </a:extLst>
          </p:cNvPr>
          <p:cNvSpPr>
            <a:spLocks noGrp="1"/>
          </p:cNvSpPr>
          <p:nvPr>
            <p:ph type="ctrTitle"/>
          </p:nvPr>
        </p:nvSpPr>
        <p:spPr>
          <a:xfrm>
            <a:off x="657507" y="1306285"/>
            <a:ext cx="10877005" cy="2172329"/>
          </a:xfrm>
          <a:solidFill>
            <a:schemeClr val="accent4">
              <a:lumMod val="60000"/>
              <a:lumOff val="40000"/>
            </a:schemeClr>
          </a:solidFill>
        </p:spPr>
        <p:txBody>
          <a:bodyPr rtlCol="0">
            <a:normAutofit/>
          </a:bodyPr>
          <a:lstStyle/>
          <a:p>
            <a:pPr>
              <a:lnSpc>
                <a:spcPct val="120000"/>
              </a:lnSpc>
            </a:pPr>
            <a:r>
              <a:rPr lang="tr-TR" sz="3600" dirty="0" smtClean="0">
                <a:cs typeface="Times New Roman" panose="02020603050405020304" pitchFamily="18" charset="0"/>
              </a:rPr>
              <a:t>Su arıtımında; su </a:t>
            </a:r>
            <a:r>
              <a:rPr lang="tr-TR" sz="3600" dirty="0">
                <a:cs typeface="Times New Roman" panose="02020603050405020304" pitchFamily="18" charset="0"/>
              </a:rPr>
              <a:t>matrisi, besleme konsantrasyonu ve geri kazanımın  NF / RO </a:t>
            </a:r>
            <a:r>
              <a:rPr lang="tr-TR" sz="3600" dirty="0" err="1">
                <a:cs typeface="Times New Roman" panose="02020603050405020304" pitchFamily="18" charset="0"/>
              </a:rPr>
              <a:t>membranları</a:t>
            </a:r>
            <a:r>
              <a:rPr lang="tr-TR" sz="3600" dirty="0">
                <a:cs typeface="Times New Roman" panose="02020603050405020304" pitchFamily="18" charset="0"/>
              </a:rPr>
              <a:t> kullanılarak </a:t>
            </a:r>
            <a:r>
              <a:rPr lang="tr-TR" sz="3600" dirty="0" smtClean="0">
                <a:cs typeface="Times New Roman" panose="02020603050405020304" pitchFamily="18" charset="0"/>
              </a:rPr>
              <a:t>pestisitlerin ayrılmasına </a:t>
            </a:r>
            <a:r>
              <a:rPr lang="tr-TR" sz="3600" dirty="0">
                <a:cs typeface="Times New Roman" panose="02020603050405020304" pitchFamily="18" charset="0"/>
              </a:rPr>
              <a:t>etkisi</a:t>
            </a:r>
          </a:p>
        </p:txBody>
      </p:sp>
      <p:sp>
        <p:nvSpPr>
          <p:cNvPr id="3" name="Alt Başlık 2">
            <a:extLst>
              <a:ext uri="{FF2B5EF4-FFF2-40B4-BE49-F238E27FC236}">
                <a16:creationId xmlns:a16="http://schemas.microsoft.com/office/drawing/2014/main" id="{66CBB618-D822-4C25-B8B8-6F165AAF9046}"/>
              </a:ext>
            </a:extLst>
          </p:cNvPr>
          <p:cNvSpPr>
            <a:spLocks noGrp="1"/>
          </p:cNvSpPr>
          <p:nvPr>
            <p:ph type="subTitle" idx="1"/>
          </p:nvPr>
        </p:nvSpPr>
        <p:spPr>
          <a:xfrm>
            <a:off x="2728657" y="195941"/>
            <a:ext cx="9070848" cy="457201"/>
          </a:xfrm>
        </p:spPr>
        <p:txBody>
          <a:bodyPr rtlCol="0">
            <a:noAutofit/>
          </a:bodyPr>
          <a:lstStyle/>
          <a:p>
            <a:pPr defTabSz="704850">
              <a:defRPr/>
            </a:pPr>
            <a:r>
              <a:rPr lang="tr-TR" altLang="tr-TR" sz="2200" b="1" dirty="0" smtClean="0">
                <a:cs typeface="Times New Roman" panose="02020603050405020304" pitchFamily="18" charset="0"/>
              </a:rPr>
              <a:t>Zirai </a:t>
            </a:r>
            <a:r>
              <a:rPr lang="tr-TR" altLang="tr-TR" sz="2200" b="1" dirty="0" err="1" smtClean="0">
                <a:cs typeface="Times New Roman" panose="02020603050405020304" pitchFamily="18" charset="0"/>
              </a:rPr>
              <a:t>atıksuların</a:t>
            </a:r>
            <a:r>
              <a:rPr lang="tr-TR" altLang="tr-TR" sz="2200" b="1" dirty="0" smtClean="0">
                <a:cs typeface="Times New Roman" panose="02020603050405020304" pitchFamily="18" charset="0"/>
              </a:rPr>
              <a:t> kontrolü ve yönetimi</a:t>
            </a:r>
            <a:endParaRPr lang="tr-TR" altLang="tr-TR" sz="2200" b="1" dirty="0">
              <a:cs typeface="Times New Roman" panose="02020603050405020304" pitchFamily="18" charset="0"/>
            </a:endParaRPr>
          </a:p>
        </p:txBody>
      </p:sp>
      <p:sp>
        <p:nvSpPr>
          <p:cNvPr id="8" name="Alt Başlık 2">
            <a:extLst>
              <a:ext uri="{FF2B5EF4-FFF2-40B4-BE49-F238E27FC236}">
                <a16:creationId xmlns:a16="http://schemas.microsoft.com/office/drawing/2014/main" id="{66CBB618-D822-4C25-B8B8-6F165AAF9046}"/>
              </a:ext>
            </a:extLst>
          </p:cNvPr>
          <p:cNvSpPr txBox="1">
            <a:spLocks/>
          </p:cNvSpPr>
          <p:nvPr/>
        </p:nvSpPr>
        <p:spPr>
          <a:xfrm>
            <a:off x="3342611" y="3654019"/>
            <a:ext cx="9070848" cy="457201"/>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None/>
              <a:defRPr sz="2400" kern="1200" cap="all" spc="200" baseline="0">
                <a:solidFill>
                  <a:schemeClr val="tx2"/>
                </a:solidFill>
                <a:latin typeface="+mj-lt"/>
                <a:ea typeface="+mn-ea"/>
                <a:cs typeface="+mn-cs"/>
              </a:defRPr>
            </a:lvl1pPr>
            <a:lvl2pPr marL="457200" indent="0" algn="ctr" defTabSz="914400" rtl="0" eaLnBrk="1" latinLnBrk="0" hangingPunct="1">
              <a:lnSpc>
                <a:spcPct val="90000"/>
              </a:lnSpc>
              <a:spcBef>
                <a:spcPts val="200"/>
              </a:spcBef>
              <a:spcAft>
                <a:spcPts val="400"/>
              </a:spcAft>
              <a:buClr>
                <a:schemeClr val="accent1"/>
              </a:buClr>
              <a:buFont typeface="Calibri" pitchFamily="34" charset="0"/>
              <a:buNone/>
              <a:defRPr sz="2400" kern="1200">
                <a:solidFill>
                  <a:schemeClr val="tx1">
                    <a:lumMod val="75000"/>
                    <a:lumOff val="25000"/>
                  </a:schemeClr>
                </a:solidFill>
                <a:latin typeface="+mn-lt"/>
                <a:ea typeface="+mn-ea"/>
                <a:cs typeface="+mn-cs"/>
              </a:defRPr>
            </a:lvl2pPr>
            <a:lvl3pPr marL="914400" indent="0" algn="ctr" defTabSz="914400" rtl="0" eaLnBrk="1" latinLnBrk="0" hangingPunct="1">
              <a:lnSpc>
                <a:spcPct val="90000"/>
              </a:lnSpc>
              <a:spcBef>
                <a:spcPts val="200"/>
              </a:spcBef>
              <a:spcAft>
                <a:spcPts val="400"/>
              </a:spcAft>
              <a:buClr>
                <a:schemeClr val="accent1"/>
              </a:buClr>
              <a:buFont typeface="Calibri" pitchFamily="34" charset="0"/>
              <a:buNone/>
              <a:defRPr sz="2400" kern="1200">
                <a:solidFill>
                  <a:schemeClr val="tx1">
                    <a:lumMod val="75000"/>
                    <a:lumOff val="25000"/>
                  </a:schemeClr>
                </a:solidFill>
                <a:latin typeface="+mn-lt"/>
                <a:ea typeface="+mn-ea"/>
                <a:cs typeface="+mn-cs"/>
              </a:defRPr>
            </a:lvl3pPr>
            <a:lvl4pPr marL="1371600" indent="0" algn="ctr" defTabSz="914400" rtl="0" eaLnBrk="1" latinLnBrk="0" hangingPunct="1">
              <a:lnSpc>
                <a:spcPct val="90000"/>
              </a:lnSpc>
              <a:spcBef>
                <a:spcPts val="200"/>
              </a:spcBef>
              <a:spcAft>
                <a:spcPts val="400"/>
              </a:spcAft>
              <a:buClr>
                <a:schemeClr val="accent1"/>
              </a:buClr>
              <a:buFont typeface="Calibri" pitchFamily="34" charset="0"/>
              <a:buNone/>
              <a:defRPr sz="2000" kern="1200">
                <a:solidFill>
                  <a:schemeClr val="tx1">
                    <a:lumMod val="75000"/>
                    <a:lumOff val="25000"/>
                  </a:schemeClr>
                </a:solidFill>
                <a:latin typeface="+mn-lt"/>
                <a:ea typeface="+mn-ea"/>
                <a:cs typeface="+mn-cs"/>
              </a:defRPr>
            </a:lvl4pPr>
            <a:lvl5pPr marL="1828800" indent="0" algn="ctr" defTabSz="914400" rtl="0" eaLnBrk="1" latinLnBrk="0" hangingPunct="1">
              <a:lnSpc>
                <a:spcPct val="90000"/>
              </a:lnSpc>
              <a:spcBef>
                <a:spcPts val="200"/>
              </a:spcBef>
              <a:spcAft>
                <a:spcPts val="400"/>
              </a:spcAft>
              <a:buClr>
                <a:schemeClr val="accent1"/>
              </a:buClr>
              <a:buFont typeface="Calibri" pitchFamily="34" charset="0"/>
              <a:buNone/>
              <a:defRPr sz="2000" kern="1200">
                <a:solidFill>
                  <a:schemeClr val="tx1">
                    <a:lumMod val="75000"/>
                    <a:lumOff val="25000"/>
                  </a:schemeClr>
                </a:solidFill>
                <a:latin typeface="+mn-lt"/>
                <a:ea typeface="+mn-ea"/>
                <a:cs typeface="+mn-cs"/>
              </a:defRPr>
            </a:lvl5pPr>
            <a:lvl6pPr marL="2286000" indent="0" algn="ctr" defTabSz="914400" rtl="0" eaLnBrk="1" latinLnBrk="0" hangingPunct="1">
              <a:lnSpc>
                <a:spcPct val="90000"/>
              </a:lnSpc>
              <a:spcBef>
                <a:spcPts val="200"/>
              </a:spcBef>
              <a:spcAft>
                <a:spcPts val="400"/>
              </a:spcAft>
              <a:buClr>
                <a:schemeClr val="accent1"/>
              </a:buClr>
              <a:buFont typeface="Calibri" pitchFamily="34" charset="0"/>
              <a:buNone/>
              <a:defRPr sz="2000" kern="1200">
                <a:solidFill>
                  <a:schemeClr val="tx1">
                    <a:lumMod val="75000"/>
                    <a:lumOff val="25000"/>
                  </a:schemeClr>
                </a:solidFill>
                <a:latin typeface="+mn-lt"/>
                <a:ea typeface="+mn-ea"/>
                <a:cs typeface="+mn-cs"/>
              </a:defRPr>
            </a:lvl6pPr>
            <a:lvl7pPr marL="2743200" indent="0" algn="ctr" defTabSz="914400" rtl="0" eaLnBrk="1" latinLnBrk="0" hangingPunct="1">
              <a:lnSpc>
                <a:spcPct val="90000"/>
              </a:lnSpc>
              <a:spcBef>
                <a:spcPts val="200"/>
              </a:spcBef>
              <a:spcAft>
                <a:spcPts val="400"/>
              </a:spcAft>
              <a:buClr>
                <a:schemeClr val="accent1"/>
              </a:buClr>
              <a:buFont typeface="Calibri" pitchFamily="34" charset="0"/>
              <a:buNone/>
              <a:defRPr sz="2000" kern="1200">
                <a:solidFill>
                  <a:schemeClr val="tx1">
                    <a:lumMod val="75000"/>
                    <a:lumOff val="25000"/>
                  </a:schemeClr>
                </a:solidFill>
                <a:latin typeface="+mn-lt"/>
                <a:ea typeface="+mn-ea"/>
                <a:cs typeface="+mn-cs"/>
              </a:defRPr>
            </a:lvl7pPr>
            <a:lvl8pPr marL="3200400" indent="0" algn="ctr" defTabSz="914400" rtl="0" eaLnBrk="1" latinLnBrk="0" hangingPunct="1">
              <a:lnSpc>
                <a:spcPct val="90000"/>
              </a:lnSpc>
              <a:spcBef>
                <a:spcPts val="200"/>
              </a:spcBef>
              <a:spcAft>
                <a:spcPts val="400"/>
              </a:spcAft>
              <a:buClr>
                <a:schemeClr val="accent1"/>
              </a:buClr>
              <a:buFont typeface="Calibri" pitchFamily="34" charset="0"/>
              <a:buNone/>
              <a:defRPr sz="2000" kern="1200">
                <a:solidFill>
                  <a:schemeClr val="tx1">
                    <a:lumMod val="75000"/>
                    <a:lumOff val="25000"/>
                  </a:schemeClr>
                </a:solidFill>
                <a:latin typeface="+mn-lt"/>
                <a:ea typeface="+mn-ea"/>
                <a:cs typeface="+mn-cs"/>
              </a:defRPr>
            </a:lvl8pPr>
            <a:lvl9pPr marL="3657600" indent="0" algn="ctr" defTabSz="914400" rtl="0" eaLnBrk="1" latinLnBrk="0" hangingPunct="1">
              <a:lnSpc>
                <a:spcPct val="90000"/>
              </a:lnSpc>
              <a:spcBef>
                <a:spcPts val="200"/>
              </a:spcBef>
              <a:spcAft>
                <a:spcPts val="400"/>
              </a:spcAft>
              <a:buClr>
                <a:schemeClr val="accent1"/>
              </a:buClr>
              <a:buFont typeface="Calibri" pitchFamily="34" charset="0"/>
              <a:buNone/>
              <a:defRPr sz="2000" kern="1200">
                <a:solidFill>
                  <a:schemeClr val="tx1">
                    <a:lumMod val="75000"/>
                    <a:lumOff val="25000"/>
                  </a:schemeClr>
                </a:solidFill>
                <a:latin typeface="+mn-lt"/>
                <a:ea typeface="+mn-ea"/>
                <a:cs typeface="+mn-cs"/>
              </a:defRPr>
            </a:lvl9pPr>
          </a:lstStyle>
          <a:p>
            <a:pPr defTabSz="704850">
              <a:defRPr/>
            </a:pPr>
            <a:r>
              <a:rPr lang="tr-TR" altLang="tr-TR" sz="1800" b="1" dirty="0" smtClean="0">
                <a:cs typeface="Times New Roman" panose="02020603050405020304" pitchFamily="18" charset="0"/>
              </a:rPr>
              <a:t>Hazırlayan				:Fatma Muratçobanoğlu</a:t>
            </a:r>
          </a:p>
          <a:p>
            <a:pPr defTabSz="704850">
              <a:defRPr/>
            </a:pPr>
            <a:r>
              <a:rPr lang="tr-TR" altLang="tr-TR" sz="1800" b="1" dirty="0" smtClean="0">
                <a:cs typeface="Times New Roman" panose="02020603050405020304" pitchFamily="18" charset="0"/>
              </a:rPr>
              <a:t>							</a:t>
            </a:r>
            <a:r>
              <a:rPr lang="tr-TR" altLang="tr-TR" sz="1800" dirty="0" smtClean="0">
                <a:cs typeface="Times New Roman" panose="02020603050405020304" pitchFamily="18" charset="0"/>
              </a:rPr>
              <a:t>4011940010</a:t>
            </a:r>
          </a:p>
          <a:p>
            <a:pPr defTabSz="704850">
              <a:defRPr/>
            </a:pPr>
            <a:r>
              <a:rPr lang="tr-TR" altLang="tr-TR" sz="1800" b="1" dirty="0" smtClean="0">
                <a:cs typeface="Times New Roman" panose="02020603050405020304" pitchFamily="18" charset="0"/>
              </a:rPr>
              <a:t>Öğretim Üyesi 			:</a:t>
            </a:r>
            <a:r>
              <a:rPr lang="tr-TR" altLang="tr-TR" sz="1800" b="1" dirty="0" err="1" smtClean="0">
                <a:cs typeface="Times New Roman" panose="02020603050405020304" pitchFamily="18" charset="0"/>
              </a:rPr>
              <a:t>doç.</a:t>
            </a:r>
            <a:r>
              <a:rPr lang="tr-TR" altLang="tr-TR" sz="1800" b="1" dirty="0" smtClean="0">
                <a:cs typeface="Times New Roman" panose="02020603050405020304" pitchFamily="18" charset="0"/>
              </a:rPr>
              <a:t> Dr.  Ömür </a:t>
            </a:r>
            <a:r>
              <a:rPr lang="tr-TR" altLang="tr-TR" sz="1800" b="1" dirty="0" err="1" smtClean="0">
                <a:cs typeface="Times New Roman" panose="02020603050405020304" pitchFamily="18" charset="0"/>
              </a:rPr>
              <a:t>gökkuş</a:t>
            </a:r>
            <a:endParaRPr lang="tr-TR" altLang="tr-TR" sz="1800" b="1" dirty="0">
              <a:cs typeface="Times New Roman" panose="02020603050405020304" pitchFamily="18" charset="0"/>
            </a:endParaRPr>
          </a:p>
        </p:txBody>
      </p:sp>
      <p:pic>
        <p:nvPicPr>
          <p:cNvPr id="1026" name="Picture 2" descr="Dosya:ERU Logo.jpg - Vikipedi"/>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5056" y="0"/>
            <a:ext cx="1249096" cy="121074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25185055"/>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1097280" y="1349829"/>
            <a:ext cx="10058400" cy="4519265"/>
          </a:xfrm>
        </p:spPr>
        <p:txBody>
          <a:bodyPr>
            <a:normAutofit/>
          </a:bodyPr>
          <a:lstStyle/>
          <a:p>
            <a:pPr marL="0" indent="0" algn="ctr">
              <a:buNone/>
            </a:pPr>
            <a:r>
              <a:rPr lang="tr-TR" sz="1600" b="1" dirty="0">
                <a:latin typeface="+mj-lt"/>
              </a:rPr>
              <a:t>Tablo 1. </a:t>
            </a:r>
            <a:r>
              <a:rPr lang="tr-TR" sz="1600" dirty="0">
                <a:latin typeface="+mj-lt"/>
              </a:rPr>
              <a:t>Danimarka'da seçilen coğrafi bölgelerden su örneklerinin </a:t>
            </a:r>
            <a:r>
              <a:rPr lang="tr-TR" sz="1600" dirty="0" err="1">
                <a:latin typeface="+mj-lt"/>
              </a:rPr>
              <a:t>karakterizasyonu</a:t>
            </a:r>
            <a:r>
              <a:rPr lang="tr-TR" sz="1600" dirty="0">
                <a:latin typeface="+mj-lt"/>
              </a:rPr>
              <a:t>.</a:t>
            </a:r>
          </a:p>
        </p:txBody>
      </p:sp>
      <p:pic>
        <p:nvPicPr>
          <p:cNvPr id="4" name="Resim 3"/>
          <p:cNvPicPr>
            <a:picLocks noChangeAspect="1"/>
          </p:cNvPicPr>
          <p:nvPr/>
        </p:nvPicPr>
        <p:blipFill>
          <a:blip r:embed="rId2"/>
          <a:stretch>
            <a:fillRect/>
          </a:stretch>
        </p:blipFill>
        <p:spPr>
          <a:xfrm>
            <a:off x="2633303" y="1804171"/>
            <a:ext cx="7233568" cy="4248286"/>
          </a:xfrm>
          <a:prstGeom prst="rect">
            <a:avLst/>
          </a:prstGeom>
        </p:spPr>
      </p:pic>
    </p:spTree>
    <p:extLst>
      <p:ext uri="{BB962C8B-B14F-4D97-AF65-F5344CB8AC3E}">
        <p14:creationId xmlns:p14="http://schemas.microsoft.com/office/powerpoint/2010/main" val="273228424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1097280" y="1393371"/>
            <a:ext cx="10058400" cy="4475723"/>
          </a:xfrm>
        </p:spPr>
        <p:txBody>
          <a:bodyPr>
            <a:normAutofit/>
          </a:bodyPr>
          <a:lstStyle/>
          <a:p>
            <a:pPr algn="ctr"/>
            <a:r>
              <a:rPr lang="tr-TR" sz="1600" b="1" dirty="0">
                <a:latin typeface="+mj-lt"/>
              </a:rPr>
              <a:t>Tablo 2. </a:t>
            </a:r>
            <a:r>
              <a:rPr lang="tr-TR" sz="1600" dirty="0">
                <a:latin typeface="+mj-lt"/>
              </a:rPr>
              <a:t>Bu çalışmada hedeflenen pestisitlerin kimyasal yapısı ve özellikleri.</a:t>
            </a:r>
          </a:p>
        </p:txBody>
      </p:sp>
      <p:pic>
        <p:nvPicPr>
          <p:cNvPr id="5" name="Resim 4"/>
          <p:cNvPicPr>
            <a:picLocks noChangeAspect="1"/>
          </p:cNvPicPr>
          <p:nvPr/>
        </p:nvPicPr>
        <p:blipFill>
          <a:blip r:embed="rId2"/>
          <a:stretch>
            <a:fillRect/>
          </a:stretch>
        </p:blipFill>
        <p:spPr>
          <a:xfrm>
            <a:off x="3400323" y="1755534"/>
            <a:ext cx="5164930" cy="3991640"/>
          </a:xfrm>
          <a:prstGeom prst="rect">
            <a:avLst/>
          </a:prstGeom>
        </p:spPr>
      </p:pic>
      <p:pic>
        <p:nvPicPr>
          <p:cNvPr id="6" name="Resim 5"/>
          <p:cNvPicPr>
            <a:picLocks noChangeAspect="1"/>
          </p:cNvPicPr>
          <p:nvPr/>
        </p:nvPicPr>
        <p:blipFill>
          <a:blip r:embed="rId3"/>
          <a:stretch>
            <a:fillRect/>
          </a:stretch>
        </p:blipFill>
        <p:spPr>
          <a:xfrm>
            <a:off x="3023915" y="1834304"/>
            <a:ext cx="6353175" cy="4095750"/>
          </a:xfrm>
          <a:prstGeom prst="rect">
            <a:avLst/>
          </a:prstGeom>
        </p:spPr>
      </p:pic>
    </p:spTree>
    <p:extLst>
      <p:ext uri="{BB962C8B-B14F-4D97-AF65-F5344CB8AC3E}">
        <p14:creationId xmlns:p14="http://schemas.microsoft.com/office/powerpoint/2010/main" val="35068042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1097280" y="1410789"/>
            <a:ext cx="10058400" cy="4458305"/>
          </a:xfrm>
        </p:spPr>
        <p:txBody>
          <a:bodyPr>
            <a:normAutofit/>
          </a:bodyPr>
          <a:lstStyle/>
          <a:p>
            <a:pPr algn="ctr"/>
            <a:r>
              <a:rPr lang="tr-TR" sz="1600" b="1" dirty="0">
                <a:latin typeface="+mj-lt"/>
              </a:rPr>
              <a:t>Tablo 3. </a:t>
            </a:r>
            <a:r>
              <a:rPr lang="tr-TR" sz="1600" dirty="0">
                <a:latin typeface="+mj-lt"/>
              </a:rPr>
              <a:t>Bu çalışmada kullanılan </a:t>
            </a:r>
            <a:r>
              <a:rPr lang="tr-TR" sz="1600" dirty="0" err="1">
                <a:latin typeface="+mj-lt"/>
              </a:rPr>
              <a:t>membranların</a:t>
            </a:r>
            <a:r>
              <a:rPr lang="tr-TR" sz="1600" dirty="0">
                <a:latin typeface="+mj-lt"/>
              </a:rPr>
              <a:t> özellikleri</a:t>
            </a:r>
            <a:r>
              <a:rPr lang="tr-TR" sz="1600" dirty="0" smtClean="0">
                <a:latin typeface="+mj-lt"/>
              </a:rPr>
              <a:t>.</a:t>
            </a:r>
          </a:p>
          <a:p>
            <a:pPr algn="ctr"/>
            <a:endParaRPr lang="tr-TR" sz="1600" dirty="0">
              <a:latin typeface="+mj-lt"/>
            </a:endParaRPr>
          </a:p>
        </p:txBody>
      </p:sp>
      <p:pic>
        <p:nvPicPr>
          <p:cNvPr id="4" name="Resim 3"/>
          <p:cNvPicPr>
            <a:picLocks noChangeAspect="1"/>
          </p:cNvPicPr>
          <p:nvPr/>
        </p:nvPicPr>
        <p:blipFill>
          <a:blip r:embed="rId2"/>
          <a:stretch>
            <a:fillRect/>
          </a:stretch>
        </p:blipFill>
        <p:spPr>
          <a:xfrm>
            <a:off x="1008303" y="1756334"/>
            <a:ext cx="9755706" cy="3573311"/>
          </a:xfrm>
          <a:prstGeom prst="rect">
            <a:avLst/>
          </a:prstGeom>
        </p:spPr>
      </p:pic>
    </p:spTree>
    <p:extLst>
      <p:ext uri="{BB962C8B-B14F-4D97-AF65-F5344CB8AC3E}">
        <p14:creationId xmlns:p14="http://schemas.microsoft.com/office/powerpoint/2010/main" val="349470218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İçerik Yer Tutucusu 4"/>
          <p:cNvSpPr>
            <a:spLocks noGrp="1"/>
          </p:cNvSpPr>
          <p:nvPr>
            <p:ph idx="1"/>
          </p:nvPr>
        </p:nvSpPr>
        <p:spPr>
          <a:xfrm>
            <a:off x="1097280" y="888274"/>
            <a:ext cx="10058400" cy="4980820"/>
          </a:xfrm>
        </p:spPr>
        <p:txBody>
          <a:bodyPr/>
          <a:lstStyle/>
          <a:p>
            <a:endParaRPr lang="tr-TR" dirty="0" smtClean="0">
              <a:latin typeface="+mj-lt"/>
            </a:endParaRPr>
          </a:p>
          <a:p>
            <a:r>
              <a:rPr lang="tr-TR" dirty="0">
                <a:latin typeface="+mj-lt"/>
              </a:rPr>
              <a:t>Pestisitlerin </a:t>
            </a:r>
            <a:r>
              <a:rPr lang="tr-TR" dirty="0" smtClean="0">
                <a:latin typeface="+mj-lt"/>
              </a:rPr>
              <a:t>reddi (R), aşağıdaki denklem </a:t>
            </a:r>
            <a:r>
              <a:rPr lang="tr-TR" dirty="0">
                <a:latin typeface="+mj-lt"/>
              </a:rPr>
              <a:t>kullanılarak </a:t>
            </a:r>
            <a:r>
              <a:rPr lang="tr-TR" dirty="0" smtClean="0">
                <a:latin typeface="+mj-lt"/>
              </a:rPr>
              <a:t>hesaplanmış;</a:t>
            </a:r>
          </a:p>
          <a:p>
            <a:pPr marL="0" indent="0">
              <a:buNone/>
            </a:pPr>
            <a:endParaRPr lang="tr-TR" dirty="0">
              <a:latin typeface="+mj-lt"/>
            </a:endParaRPr>
          </a:p>
        </p:txBody>
      </p:sp>
      <p:pic>
        <p:nvPicPr>
          <p:cNvPr id="10" name="Resim 9"/>
          <p:cNvPicPr>
            <a:picLocks noChangeAspect="1"/>
          </p:cNvPicPr>
          <p:nvPr/>
        </p:nvPicPr>
        <p:blipFill>
          <a:blip r:embed="rId2"/>
          <a:stretch>
            <a:fillRect/>
          </a:stretch>
        </p:blipFill>
        <p:spPr>
          <a:xfrm>
            <a:off x="3167198" y="1944491"/>
            <a:ext cx="3600450" cy="762000"/>
          </a:xfrm>
          <a:prstGeom prst="rect">
            <a:avLst/>
          </a:prstGeom>
        </p:spPr>
      </p:pic>
      <p:pic>
        <p:nvPicPr>
          <p:cNvPr id="11" name="Resim 10"/>
          <p:cNvPicPr>
            <a:picLocks noChangeAspect="1"/>
          </p:cNvPicPr>
          <p:nvPr/>
        </p:nvPicPr>
        <p:blipFill>
          <a:blip r:embed="rId3"/>
          <a:stretch>
            <a:fillRect/>
          </a:stretch>
        </p:blipFill>
        <p:spPr>
          <a:xfrm>
            <a:off x="1746341" y="3210680"/>
            <a:ext cx="1314450" cy="647700"/>
          </a:xfrm>
          <a:prstGeom prst="rect">
            <a:avLst/>
          </a:prstGeom>
        </p:spPr>
      </p:pic>
      <p:pic>
        <p:nvPicPr>
          <p:cNvPr id="12" name="Resim 11"/>
          <p:cNvPicPr>
            <a:picLocks noChangeAspect="1"/>
          </p:cNvPicPr>
          <p:nvPr/>
        </p:nvPicPr>
        <p:blipFill>
          <a:blip r:embed="rId4"/>
          <a:stretch>
            <a:fillRect/>
          </a:stretch>
        </p:blipFill>
        <p:spPr>
          <a:xfrm>
            <a:off x="5794738" y="3124533"/>
            <a:ext cx="3371850" cy="638175"/>
          </a:xfrm>
          <a:prstGeom prst="rect">
            <a:avLst/>
          </a:prstGeom>
        </p:spPr>
      </p:pic>
      <p:pic>
        <p:nvPicPr>
          <p:cNvPr id="13" name="Resim 12"/>
          <p:cNvPicPr>
            <a:picLocks noChangeAspect="1"/>
          </p:cNvPicPr>
          <p:nvPr/>
        </p:nvPicPr>
        <p:blipFill>
          <a:blip r:embed="rId5"/>
          <a:stretch>
            <a:fillRect/>
          </a:stretch>
        </p:blipFill>
        <p:spPr>
          <a:xfrm>
            <a:off x="3820478" y="4354150"/>
            <a:ext cx="2600325" cy="714375"/>
          </a:xfrm>
          <a:prstGeom prst="rect">
            <a:avLst/>
          </a:prstGeom>
        </p:spPr>
      </p:pic>
    </p:spTree>
    <p:extLst>
      <p:ext uri="{BB962C8B-B14F-4D97-AF65-F5344CB8AC3E}">
        <p14:creationId xmlns:p14="http://schemas.microsoft.com/office/powerpoint/2010/main" val="257793475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çerik Yer Tutucusu 3"/>
          <p:cNvPicPr>
            <a:picLocks noGrp="1" noChangeAspect="1"/>
          </p:cNvPicPr>
          <p:nvPr>
            <p:ph idx="1"/>
          </p:nvPr>
        </p:nvPicPr>
        <p:blipFill>
          <a:blip r:embed="rId2"/>
          <a:stretch>
            <a:fillRect/>
          </a:stretch>
        </p:blipFill>
        <p:spPr>
          <a:xfrm>
            <a:off x="2795451" y="2118994"/>
            <a:ext cx="6183085" cy="3840556"/>
          </a:xfrm>
          <a:prstGeom prst="rect">
            <a:avLst/>
          </a:prstGeom>
        </p:spPr>
      </p:pic>
      <p:sp>
        <p:nvSpPr>
          <p:cNvPr id="5" name="Dikdörtgen 4"/>
          <p:cNvSpPr/>
          <p:nvPr/>
        </p:nvSpPr>
        <p:spPr>
          <a:xfrm>
            <a:off x="1132113" y="5939078"/>
            <a:ext cx="10990220" cy="338554"/>
          </a:xfrm>
          <a:prstGeom prst="rect">
            <a:avLst/>
          </a:prstGeom>
        </p:spPr>
        <p:txBody>
          <a:bodyPr wrap="square">
            <a:spAutoFit/>
          </a:bodyPr>
          <a:lstStyle/>
          <a:p>
            <a:r>
              <a:rPr lang="tr-TR" sz="1600" b="1" dirty="0">
                <a:latin typeface="+mj-lt"/>
              </a:rPr>
              <a:t>Şekil 1. </a:t>
            </a:r>
            <a:r>
              <a:rPr lang="tr-TR" sz="1600" dirty="0">
                <a:latin typeface="+mj-lt"/>
              </a:rPr>
              <a:t>Membran </a:t>
            </a:r>
            <a:r>
              <a:rPr lang="tr-TR" sz="1600" dirty="0" err="1">
                <a:latin typeface="+mj-lt"/>
              </a:rPr>
              <a:t>filtrasyonu</a:t>
            </a:r>
            <a:r>
              <a:rPr lang="tr-TR" sz="1600" dirty="0">
                <a:latin typeface="+mj-lt"/>
              </a:rPr>
              <a:t> kullanarak Milli-Q su numuneleri için pestisit reddi ve nüfuz akışı </a:t>
            </a:r>
            <a:r>
              <a:rPr lang="tr-TR" sz="1600" dirty="0" smtClean="0">
                <a:latin typeface="+mj-lt"/>
              </a:rPr>
              <a:t>verileri</a:t>
            </a:r>
            <a:endParaRPr lang="tr-TR" sz="1600" dirty="0">
              <a:latin typeface="+mj-lt"/>
            </a:endParaRPr>
          </a:p>
        </p:txBody>
      </p:sp>
      <p:sp>
        <p:nvSpPr>
          <p:cNvPr id="6" name="Dikdörtgen 5"/>
          <p:cNvSpPr/>
          <p:nvPr/>
        </p:nvSpPr>
        <p:spPr>
          <a:xfrm>
            <a:off x="1219199" y="987376"/>
            <a:ext cx="11538857" cy="646331"/>
          </a:xfrm>
          <a:prstGeom prst="rect">
            <a:avLst/>
          </a:prstGeom>
        </p:spPr>
        <p:txBody>
          <a:bodyPr wrap="square">
            <a:spAutoFit/>
          </a:bodyPr>
          <a:lstStyle/>
          <a:p>
            <a:r>
              <a:rPr lang="tr-TR" sz="3600" b="1" dirty="0" smtClean="0">
                <a:latin typeface="+mj-lt"/>
              </a:rPr>
              <a:t>3.SONUÇLAR</a:t>
            </a:r>
            <a:endParaRPr lang="tr-TR" sz="3600" dirty="0">
              <a:latin typeface="+mj-lt"/>
            </a:endParaRPr>
          </a:p>
        </p:txBody>
      </p:sp>
      <p:sp>
        <p:nvSpPr>
          <p:cNvPr id="7" name="Dikdörtgen 6"/>
          <p:cNvSpPr/>
          <p:nvPr/>
        </p:nvSpPr>
        <p:spPr>
          <a:xfrm>
            <a:off x="361403" y="1700457"/>
            <a:ext cx="11538857" cy="400110"/>
          </a:xfrm>
          <a:prstGeom prst="rect">
            <a:avLst/>
          </a:prstGeom>
        </p:spPr>
        <p:txBody>
          <a:bodyPr wrap="square">
            <a:spAutoFit/>
          </a:bodyPr>
          <a:lstStyle/>
          <a:p>
            <a:r>
              <a:rPr lang="tr-TR" sz="2000" b="1" dirty="0" smtClean="0">
                <a:latin typeface="+mj-lt"/>
              </a:rPr>
              <a:t>                3.1. Saf Suda Pestisit Reddi</a:t>
            </a:r>
            <a:endParaRPr lang="tr-TR" sz="2000" dirty="0">
              <a:latin typeface="+mj-lt"/>
            </a:endParaRPr>
          </a:p>
        </p:txBody>
      </p:sp>
    </p:spTree>
    <p:extLst>
      <p:ext uri="{BB962C8B-B14F-4D97-AF65-F5344CB8AC3E}">
        <p14:creationId xmlns:p14="http://schemas.microsoft.com/office/powerpoint/2010/main" val="367549736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p:txBody>
          <a:bodyPr>
            <a:normAutofit/>
          </a:bodyPr>
          <a:lstStyle/>
          <a:p>
            <a:pPr algn="just">
              <a:buFont typeface="Wingdings" panose="05000000000000000000" pitchFamily="2" charset="2"/>
              <a:buChar char="§"/>
            </a:pPr>
            <a:r>
              <a:rPr lang="tr-TR" dirty="0"/>
              <a:t>Boyut parametrelerine bağlı olarak, model daha yüksek bir BAM reddi </a:t>
            </a:r>
            <a:r>
              <a:rPr lang="tr-TR" dirty="0" smtClean="0"/>
              <a:t>beklenmekte, bunun </a:t>
            </a:r>
            <a:r>
              <a:rPr lang="tr-TR" dirty="0"/>
              <a:t>nedeni, </a:t>
            </a:r>
            <a:r>
              <a:rPr lang="tr-TR" dirty="0" err="1"/>
              <a:t>BAM'ın</a:t>
            </a:r>
            <a:r>
              <a:rPr lang="tr-TR" dirty="0"/>
              <a:t>, silindirik bir gözeneğe daha kolay sığabilen daha doğrusal bir yapıya sahip olan </a:t>
            </a:r>
            <a:r>
              <a:rPr lang="tr-TR" dirty="0" err="1"/>
              <a:t>fenoksi</a:t>
            </a:r>
            <a:r>
              <a:rPr lang="tr-TR" dirty="0"/>
              <a:t> asitlere (Tablo 2) kıyasla daha yüksek bir </a:t>
            </a:r>
            <a:r>
              <a:rPr lang="tr-TR" dirty="0" err="1"/>
              <a:t>MWd</a:t>
            </a:r>
            <a:r>
              <a:rPr lang="tr-TR" dirty="0"/>
              <a:t> değerine sahip olmasıdır</a:t>
            </a:r>
            <a:r>
              <a:rPr lang="tr-TR" dirty="0" smtClean="0"/>
              <a:t>.</a:t>
            </a:r>
          </a:p>
          <a:p>
            <a:pPr algn="just">
              <a:buFont typeface="Wingdings" panose="05000000000000000000" pitchFamily="2" charset="2"/>
              <a:buChar char="§"/>
            </a:pPr>
            <a:r>
              <a:rPr lang="tr-TR" dirty="0" smtClean="0"/>
              <a:t>Nötr </a:t>
            </a:r>
            <a:r>
              <a:rPr lang="tr-TR" dirty="0"/>
              <a:t>pestisitler için, NF99HF, XLE ve BW30 </a:t>
            </a:r>
            <a:r>
              <a:rPr lang="tr-TR" dirty="0" err="1"/>
              <a:t>membranlarının</a:t>
            </a:r>
            <a:r>
              <a:rPr lang="tr-TR" dirty="0"/>
              <a:t> daha önce </a:t>
            </a:r>
            <a:r>
              <a:rPr lang="tr-TR" dirty="0" err="1"/>
              <a:t>sterik</a:t>
            </a:r>
            <a:r>
              <a:rPr lang="tr-TR" dirty="0"/>
              <a:t> engelleme modeline </a:t>
            </a:r>
            <a:r>
              <a:rPr lang="tr-TR" dirty="0" smtClean="0"/>
              <a:t>iyi </a:t>
            </a:r>
            <a:r>
              <a:rPr lang="tr-TR" dirty="0"/>
              <a:t>bir uyum sağladığı bulunmuştur ve bu nedenle bu bulgu, </a:t>
            </a:r>
            <a:r>
              <a:rPr lang="tr-TR" dirty="0" err="1"/>
              <a:t>fenoksi</a:t>
            </a:r>
            <a:r>
              <a:rPr lang="tr-TR" dirty="0"/>
              <a:t> asitlerin elektrostatik yükünün önemli bir rol oynayabileceğini ve daha yüksek katkı sağlayabileceğini göstermiştir. </a:t>
            </a:r>
            <a:r>
              <a:rPr lang="tr-TR" dirty="0" smtClean="0"/>
              <a:t>(</a:t>
            </a:r>
            <a:r>
              <a:rPr lang="tr-TR" dirty="0" err="1" smtClean="0"/>
              <a:t>sterik</a:t>
            </a:r>
            <a:r>
              <a:rPr lang="tr-TR" dirty="0" smtClean="0"/>
              <a:t> </a:t>
            </a:r>
            <a:r>
              <a:rPr lang="tr-TR" dirty="0"/>
              <a:t>engelleme modelinin önerdiği ile karşılaştırıldığında ret </a:t>
            </a:r>
            <a:r>
              <a:rPr lang="tr-TR" dirty="0" smtClean="0"/>
              <a:t>değerleri)</a:t>
            </a:r>
            <a:endParaRPr lang="tr-TR" dirty="0"/>
          </a:p>
          <a:p>
            <a:pPr algn="just">
              <a:buFont typeface="Wingdings" panose="05000000000000000000" pitchFamily="2" charset="2"/>
              <a:buChar char="§"/>
            </a:pPr>
            <a:endParaRPr lang="tr-TR" dirty="0"/>
          </a:p>
        </p:txBody>
      </p:sp>
    </p:spTree>
    <p:extLst>
      <p:ext uri="{BB962C8B-B14F-4D97-AF65-F5344CB8AC3E}">
        <p14:creationId xmlns:p14="http://schemas.microsoft.com/office/powerpoint/2010/main" val="287623077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p:txBody>
          <a:bodyPr/>
          <a:lstStyle/>
          <a:p>
            <a:pPr algn="just">
              <a:buFont typeface="Wingdings" panose="05000000000000000000" pitchFamily="2" charset="2"/>
              <a:buChar char="§"/>
            </a:pPr>
            <a:r>
              <a:rPr lang="tr-TR" dirty="0"/>
              <a:t>Yük etkisi en çok iki NF </a:t>
            </a:r>
            <a:r>
              <a:rPr lang="tr-TR" dirty="0" err="1"/>
              <a:t>membranı</a:t>
            </a:r>
            <a:r>
              <a:rPr lang="tr-TR" dirty="0"/>
              <a:t> için belirgin olsa da, modelin RO </a:t>
            </a:r>
            <a:r>
              <a:rPr lang="tr-TR" dirty="0" err="1"/>
              <a:t>membranları</a:t>
            </a:r>
            <a:r>
              <a:rPr lang="tr-TR" dirty="0"/>
              <a:t> için daha iyi bir eşleşme sağlamasına rağmen, BAM için hesaplanan </a:t>
            </a:r>
            <a:r>
              <a:rPr lang="tr-TR" dirty="0" err="1"/>
              <a:t>red</a:t>
            </a:r>
            <a:r>
              <a:rPr lang="tr-TR" dirty="0"/>
              <a:t> değerlerine bakıldığında, yüklü çözünen maddelerin tahmini membran gözeneklerini etkilediğini ortaya çıkardığını da belirtmişler, daha yüksek ret değerleri hesaplamışlar.</a:t>
            </a:r>
          </a:p>
          <a:p>
            <a:pPr algn="just">
              <a:buFont typeface="Wingdings" panose="05000000000000000000" pitchFamily="2" charset="2"/>
              <a:buChar char="§"/>
            </a:pPr>
            <a:r>
              <a:rPr lang="tr-TR" dirty="0" err="1" smtClean="0"/>
              <a:t>BAM'ın</a:t>
            </a:r>
            <a:r>
              <a:rPr lang="tr-TR" dirty="0" smtClean="0"/>
              <a:t> </a:t>
            </a:r>
            <a:r>
              <a:rPr lang="tr-TR" dirty="0"/>
              <a:t>veri setinden çıkarılmasıyla daha iyi bir uyum sağlandığını </a:t>
            </a:r>
            <a:r>
              <a:rPr lang="tr-TR" dirty="0" smtClean="0"/>
              <a:t>tespit etmenin ilginç olduğu </a:t>
            </a:r>
            <a:r>
              <a:rPr lang="tr-TR" dirty="0"/>
              <a:t>(Şekil 2-b). </a:t>
            </a:r>
            <a:endParaRPr lang="tr-TR" dirty="0" smtClean="0"/>
          </a:p>
          <a:p>
            <a:pPr algn="just">
              <a:buFont typeface="Wingdings" panose="05000000000000000000" pitchFamily="2" charset="2"/>
              <a:buChar char="§"/>
            </a:pPr>
            <a:r>
              <a:rPr lang="tr-TR" dirty="0" smtClean="0"/>
              <a:t>MCPA </a:t>
            </a:r>
            <a:r>
              <a:rPr lang="tr-TR" dirty="0"/>
              <a:t>ve </a:t>
            </a:r>
            <a:r>
              <a:rPr lang="tr-TR" dirty="0" err="1"/>
              <a:t>MCPP'nin</a:t>
            </a:r>
            <a:r>
              <a:rPr lang="tr-TR" dirty="0"/>
              <a:t> reddi arasındaki farkın öncelikle moleküler boyuttaki farktan kaynaklandığını ve yük etkisinin her iki </a:t>
            </a:r>
            <a:r>
              <a:rPr lang="tr-TR" dirty="0" err="1"/>
              <a:t>fenoksi</a:t>
            </a:r>
            <a:r>
              <a:rPr lang="tr-TR" dirty="0"/>
              <a:t> asit için benzer olduğunu göstermektedir. </a:t>
            </a:r>
            <a:endParaRPr lang="tr-TR" dirty="0"/>
          </a:p>
        </p:txBody>
      </p:sp>
    </p:spTree>
    <p:extLst>
      <p:ext uri="{BB962C8B-B14F-4D97-AF65-F5344CB8AC3E}">
        <p14:creationId xmlns:p14="http://schemas.microsoft.com/office/powerpoint/2010/main" val="575395533"/>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Resim 3"/>
          <p:cNvPicPr>
            <a:picLocks noChangeAspect="1"/>
          </p:cNvPicPr>
          <p:nvPr/>
        </p:nvPicPr>
        <p:blipFill>
          <a:blip r:embed="rId2"/>
          <a:stretch>
            <a:fillRect/>
          </a:stretch>
        </p:blipFill>
        <p:spPr>
          <a:xfrm>
            <a:off x="902592" y="286602"/>
            <a:ext cx="5167282" cy="4964667"/>
          </a:xfrm>
          <a:prstGeom prst="rect">
            <a:avLst/>
          </a:prstGeom>
        </p:spPr>
      </p:pic>
      <p:pic>
        <p:nvPicPr>
          <p:cNvPr id="5" name="Resim 4"/>
          <p:cNvPicPr>
            <a:picLocks noChangeAspect="1"/>
          </p:cNvPicPr>
          <p:nvPr/>
        </p:nvPicPr>
        <p:blipFill>
          <a:blip r:embed="rId3"/>
          <a:stretch>
            <a:fillRect/>
          </a:stretch>
        </p:blipFill>
        <p:spPr>
          <a:xfrm>
            <a:off x="6069875" y="394372"/>
            <a:ext cx="5001490" cy="4719293"/>
          </a:xfrm>
          <a:prstGeom prst="rect">
            <a:avLst/>
          </a:prstGeom>
        </p:spPr>
      </p:pic>
      <p:sp>
        <p:nvSpPr>
          <p:cNvPr id="6" name="Dikdörtgen 5"/>
          <p:cNvSpPr/>
          <p:nvPr/>
        </p:nvSpPr>
        <p:spPr>
          <a:xfrm>
            <a:off x="451616" y="5442710"/>
            <a:ext cx="11548795" cy="584775"/>
          </a:xfrm>
          <a:prstGeom prst="rect">
            <a:avLst/>
          </a:prstGeom>
        </p:spPr>
        <p:txBody>
          <a:bodyPr wrap="square">
            <a:spAutoFit/>
          </a:bodyPr>
          <a:lstStyle/>
          <a:p>
            <a:pPr algn="just"/>
            <a:r>
              <a:rPr lang="tr-TR" sz="1600" b="1" dirty="0">
                <a:latin typeface="+mj-lt"/>
              </a:rPr>
              <a:t>Şekil 2. </a:t>
            </a:r>
            <a:r>
              <a:rPr lang="tr-TR" sz="1600" dirty="0">
                <a:latin typeface="+mj-lt"/>
              </a:rPr>
              <a:t>Tamamen </a:t>
            </a:r>
            <a:r>
              <a:rPr lang="tr-TR" sz="1600" dirty="0" err="1">
                <a:latin typeface="+mj-lt"/>
              </a:rPr>
              <a:t>sterik</a:t>
            </a:r>
            <a:r>
              <a:rPr lang="tr-TR" sz="1600" dirty="0">
                <a:latin typeface="+mj-lt"/>
              </a:rPr>
              <a:t> modelle modellenen ölçülen ret değerleri için uygun (a) Tüm pestisitler. (b) </a:t>
            </a:r>
            <a:r>
              <a:rPr lang="tr-TR" sz="1600" dirty="0" err="1">
                <a:latin typeface="+mj-lt"/>
              </a:rPr>
              <a:t>Fenoksi</a:t>
            </a:r>
            <a:r>
              <a:rPr lang="tr-TR" sz="1600" dirty="0">
                <a:latin typeface="+mj-lt"/>
              </a:rPr>
              <a:t> asitler (BAM veri setinin dışında tutulmuştur. Farklı </a:t>
            </a:r>
            <a:r>
              <a:rPr lang="tr-TR" sz="1600" dirty="0" err="1">
                <a:latin typeface="+mj-lt"/>
              </a:rPr>
              <a:t>membranlar</a:t>
            </a:r>
            <a:r>
              <a:rPr lang="tr-TR" sz="1600" dirty="0">
                <a:latin typeface="+mj-lt"/>
              </a:rPr>
              <a:t> için </a:t>
            </a:r>
            <a:r>
              <a:rPr lang="tr-TR" sz="1600" dirty="0" err="1">
                <a:latin typeface="+mj-lt"/>
              </a:rPr>
              <a:t>red</a:t>
            </a:r>
            <a:r>
              <a:rPr lang="tr-TR" sz="1600" dirty="0">
                <a:latin typeface="+mj-lt"/>
              </a:rPr>
              <a:t> değerleri renklerle gösterilmiştir; Kırmızı = BW30, siyah = XLE, </a:t>
            </a:r>
            <a:r>
              <a:rPr lang="tr-TR" sz="1600" dirty="0" smtClean="0">
                <a:latin typeface="+mj-lt"/>
              </a:rPr>
              <a:t>pembe</a:t>
            </a:r>
            <a:r>
              <a:rPr lang="tr-TR" sz="1600" dirty="0" smtClean="0">
                <a:latin typeface="+mj-lt"/>
              </a:rPr>
              <a:t> </a:t>
            </a:r>
            <a:r>
              <a:rPr lang="tr-TR" sz="1600" dirty="0">
                <a:latin typeface="+mj-lt"/>
              </a:rPr>
              <a:t>= NF99HF, mavi = NF270.</a:t>
            </a:r>
          </a:p>
        </p:txBody>
      </p:sp>
    </p:spTree>
    <p:extLst>
      <p:ext uri="{BB962C8B-B14F-4D97-AF65-F5344CB8AC3E}">
        <p14:creationId xmlns:p14="http://schemas.microsoft.com/office/powerpoint/2010/main" val="3863996869"/>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çerik Yer Tutucusu 3"/>
          <p:cNvPicPr>
            <a:picLocks noGrp="1" noChangeAspect="1"/>
          </p:cNvPicPr>
          <p:nvPr>
            <p:ph idx="1"/>
          </p:nvPr>
        </p:nvPicPr>
        <p:blipFill>
          <a:blip r:embed="rId2"/>
          <a:stretch>
            <a:fillRect/>
          </a:stretch>
        </p:blipFill>
        <p:spPr>
          <a:xfrm>
            <a:off x="1976846" y="2019998"/>
            <a:ext cx="7501534" cy="4304502"/>
          </a:xfrm>
          <a:prstGeom prst="rect">
            <a:avLst/>
          </a:prstGeom>
        </p:spPr>
      </p:pic>
      <p:sp>
        <p:nvSpPr>
          <p:cNvPr id="5" name="Dikdörtgen 4"/>
          <p:cNvSpPr/>
          <p:nvPr/>
        </p:nvSpPr>
        <p:spPr>
          <a:xfrm>
            <a:off x="548640" y="1373667"/>
            <a:ext cx="11704320" cy="646331"/>
          </a:xfrm>
          <a:prstGeom prst="rect">
            <a:avLst/>
          </a:prstGeom>
        </p:spPr>
        <p:txBody>
          <a:bodyPr wrap="square">
            <a:spAutoFit/>
          </a:bodyPr>
          <a:lstStyle/>
          <a:p>
            <a:r>
              <a:rPr lang="tr-TR" sz="2000" b="1" dirty="0">
                <a:latin typeface="+mj-lt"/>
              </a:rPr>
              <a:t>3.2. Pestisitlerin </a:t>
            </a:r>
            <a:r>
              <a:rPr lang="tr-TR" sz="2000" b="1" dirty="0" err="1">
                <a:latin typeface="+mj-lt"/>
              </a:rPr>
              <a:t>Adsorpsiyonu</a:t>
            </a:r>
            <a:endParaRPr lang="tr-TR" sz="2000" dirty="0">
              <a:latin typeface="+mj-lt"/>
            </a:endParaRPr>
          </a:p>
          <a:p>
            <a:r>
              <a:rPr lang="tr-TR" sz="1600" b="1" dirty="0" smtClean="0">
                <a:latin typeface="+mj-lt"/>
              </a:rPr>
              <a:t>Tablo </a:t>
            </a:r>
            <a:r>
              <a:rPr lang="tr-TR" sz="1600" b="1" dirty="0">
                <a:latin typeface="+mj-lt"/>
              </a:rPr>
              <a:t>4. </a:t>
            </a:r>
            <a:r>
              <a:rPr lang="tr-TR" sz="1600" dirty="0">
                <a:latin typeface="+mj-lt"/>
              </a:rPr>
              <a:t>Milli-Q su içinde 1, 5 ve 10 mg / L pestisit konsantrasyonları için membran yüzeyindeki pestisit </a:t>
            </a:r>
            <a:r>
              <a:rPr lang="tr-TR" sz="1600" dirty="0" err="1">
                <a:latin typeface="+mj-lt"/>
              </a:rPr>
              <a:t>adsorpsiyonunun</a:t>
            </a:r>
            <a:r>
              <a:rPr lang="tr-TR" sz="1600" dirty="0">
                <a:latin typeface="+mj-lt"/>
              </a:rPr>
              <a:t> yüzdesi.</a:t>
            </a:r>
          </a:p>
        </p:txBody>
      </p:sp>
    </p:spTree>
    <p:extLst>
      <p:ext uri="{BB962C8B-B14F-4D97-AF65-F5344CB8AC3E}">
        <p14:creationId xmlns:p14="http://schemas.microsoft.com/office/powerpoint/2010/main" val="3089168412"/>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Resim 3"/>
          <p:cNvPicPr>
            <a:picLocks noChangeAspect="1"/>
          </p:cNvPicPr>
          <p:nvPr/>
        </p:nvPicPr>
        <p:blipFill>
          <a:blip r:embed="rId2"/>
          <a:stretch>
            <a:fillRect/>
          </a:stretch>
        </p:blipFill>
        <p:spPr>
          <a:xfrm>
            <a:off x="923112" y="1771134"/>
            <a:ext cx="5599609" cy="4260134"/>
          </a:xfrm>
          <a:prstGeom prst="rect">
            <a:avLst/>
          </a:prstGeom>
        </p:spPr>
      </p:pic>
      <p:sp>
        <p:nvSpPr>
          <p:cNvPr id="6" name="Dikdörtgen 5"/>
          <p:cNvSpPr/>
          <p:nvPr/>
        </p:nvSpPr>
        <p:spPr>
          <a:xfrm>
            <a:off x="2432382" y="6031268"/>
            <a:ext cx="7179193" cy="338554"/>
          </a:xfrm>
          <a:prstGeom prst="rect">
            <a:avLst/>
          </a:prstGeom>
        </p:spPr>
        <p:txBody>
          <a:bodyPr wrap="square">
            <a:spAutoFit/>
          </a:bodyPr>
          <a:lstStyle/>
          <a:p>
            <a:r>
              <a:rPr lang="tr-TR" sz="1600" b="1" dirty="0">
                <a:latin typeface="+mj-lt"/>
              </a:rPr>
              <a:t>Şekil 3. </a:t>
            </a:r>
            <a:r>
              <a:rPr lang="tr-TR" sz="1600" dirty="0">
                <a:latin typeface="+mj-lt"/>
              </a:rPr>
              <a:t>Milli-Q suyundaki farklı pestisit konsantrasyonlarında </a:t>
            </a:r>
            <a:r>
              <a:rPr lang="tr-TR" sz="1600" dirty="0" err="1">
                <a:latin typeface="+mj-lt"/>
              </a:rPr>
              <a:t>red</a:t>
            </a:r>
            <a:r>
              <a:rPr lang="tr-TR" sz="1600" dirty="0">
                <a:latin typeface="+mj-lt"/>
              </a:rPr>
              <a:t> değerleri.</a:t>
            </a:r>
          </a:p>
        </p:txBody>
      </p:sp>
      <p:sp>
        <p:nvSpPr>
          <p:cNvPr id="2" name="Dikdörtgen 1"/>
          <p:cNvSpPr/>
          <p:nvPr/>
        </p:nvSpPr>
        <p:spPr>
          <a:xfrm>
            <a:off x="6844938" y="2002360"/>
            <a:ext cx="3744686" cy="3416320"/>
          </a:xfrm>
          <a:prstGeom prst="rect">
            <a:avLst/>
          </a:prstGeom>
        </p:spPr>
        <p:txBody>
          <a:bodyPr wrap="square">
            <a:spAutoFit/>
          </a:bodyPr>
          <a:lstStyle/>
          <a:p>
            <a:pPr marL="285750" indent="-285750" algn="just">
              <a:buFont typeface="Wingdings" panose="05000000000000000000" pitchFamily="2" charset="2"/>
              <a:buChar char="§"/>
            </a:pPr>
            <a:r>
              <a:rPr lang="tr-TR" dirty="0">
                <a:latin typeface="Calibri" panose="020F0502020204030204" pitchFamily="34" charset="0"/>
                <a:ea typeface="Calibri" panose="020F0502020204030204" pitchFamily="34" charset="0"/>
                <a:cs typeface="Times New Roman" panose="02020603050405020304" pitchFamily="18" charset="0"/>
              </a:rPr>
              <a:t>Burada daha düşük </a:t>
            </a:r>
            <a:r>
              <a:rPr lang="tr-TR" dirty="0" smtClean="0">
                <a:latin typeface="Calibri" panose="020F0502020204030204" pitchFamily="34" charset="0"/>
                <a:ea typeface="Calibri" panose="020F0502020204030204" pitchFamily="34" charset="0"/>
                <a:cs typeface="Times New Roman" panose="02020603050405020304" pitchFamily="18" charset="0"/>
              </a:rPr>
              <a:t>besleme </a:t>
            </a:r>
            <a:r>
              <a:rPr lang="tr-TR" dirty="0">
                <a:latin typeface="Calibri" panose="020F0502020204030204" pitchFamily="34" charset="0"/>
                <a:ea typeface="Calibri" panose="020F0502020204030204" pitchFamily="34" charset="0"/>
                <a:cs typeface="Times New Roman" panose="02020603050405020304" pitchFamily="18" charset="0"/>
              </a:rPr>
              <a:t>konsantrasyonları daha yüksek ret değerlerine yol </a:t>
            </a:r>
            <a:r>
              <a:rPr lang="tr-TR" dirty="0" smtClean="0">
                <a:latin typeface="Calibri" panose="020F0502020204030204" pitchFamily="34" charset="0"/>
                <a:ea typeface="Calibri" panose="020F0502020204030204" pitchFamily="34" charset="0"/>
                <a:cs typeface="Times New Roman" panose="02020603050405020304" pitchFamily="18" charset="0"/>
              </a:rPr>
              <a:t>açtığı,</a:t>
            </a:r>
          </a:p>
          <a:p>
            <a:pPr marL="285750" indent="-285750" algn="just">
              <a:buFont typeface="Wingdings" panose="05000000000000000000" pitchFamily="2" charset="2"/>
              <a:buChar char="§"/>
            </a:pPr>
            <a:endParaRPr lang="tr-TR" dirty="0" smtClean="0">
              <a:latin typeface="Calibri" panose="020F0502020204030204" pitchFamily="34" charset="0"/>
              <a:ea typeface="Calibri" panose="020F0502020204030204" pitchFamily="34" charset="0"/>
              <a:cs typeface="Times New Roman" panose="02020603050405020304" pitchFamily="18" charset="0"/>
            </a:endParaRPr>
          </a:p>
          <a:p>
            <a:pPr marL="285750" indent="-285750" algn="just">
              <a:buFont typeface="Wingdings" panose="05000000000000000000" pitchFamily="2" charset="2"/>
              <a:buChar char="§"/>
            </a:pPr>
            <a:r>
              <a:rPr lang="tr-TR" dirty="0" smtClean="0">
                <a:latin typeface="Calibri" panose="020F0502020204030204" pitchFamily="34" charset="0"/>
                <a:ea typeface="Calibri" panose="020F0502020204030204" pitchFamily="34" charset="0"/>
                <a:cs typeface="Times New Roman" panose="02020603050405020304" pitchFamily="18" charset="0"/>
              </a:rPr>
              <a:t>Besleme </a:t>
            </a:r>
            <a:r>
              <a:rPr lang="tr-TR" dirty="0">
                <a:latin typeface="Calibri" panose="020F0502020204030204" pitchFamily="34" charset="0"/>
                <a:ea typeface="Calibri" panose="020F0502020204030204" pitchFamily="34" charset="0"/>
                <a:cs typeface="Times New Roman" panose="02020603050405020304" pitchFamily="18" charset="0"/>
              </a:rPr>
              <a:t>konsantrasyonu 1 </a:t>
            </a:r>
            <a:r>
              <a:rPr lang="tr-TR" dirty="0" smtClean="0">
                <a:latin typeface="Calibri" panose="020F0502020204030204" pitchFamily="34" charset="0"/>
                <a:ea typeface="Calibri" panose="020F0502020204030204" pitchFamily="34" charset="0"/>
                <a:cs typeface="Times New Roman" panose="02020603050405020304" pitchFamily="18" charset="0"/>
              </a:rPr>
              <a:t>µg </a:t>
            </a:r>
            <a:r>
              <a:rPr lang="tr-TR" dirty="0">
                <a:latin typeface="Calibri" panose="020F0502020204030204" pitchFamily="34" charset="0"/>
                <a:ea typeface="Calibri" panose="020F0502020204030204" pitchFamily="34" charset="0"/>
                <a:cs typeface="Times New Roman" panose="02020603050405020304" pitchFamily="18" charset="0"/>
              </a:rPr>
              <a:t>/ L'den 10 </a:t>
            </a:r>
            <a:r>
              <a:rPr lang="tr-TR" dirty="0" smtClean="0">
                <a:latin typeface="Calibri" panose="020F0502020204030204" pitchFamily="34" charset="0"/>
                <a:ea typeface="Calibri" panose="020F0502020204030204" pitchFamily="34" charset="0"/>
                <a:cs typeface="Times New Roman" panose="02020603050405020304" pitchFamily="18" charset="0"/>
              </a:rPr>
              <a:t>mg </a:t>
            </a:r>
            <a:r>
              <a:rPr lang="tr-TR" dirty="0">
                <a:latin typeface="Calibri" panose="020F0502020204030204" pitchFamily="34" charset="0"/>
                <a:ea typeface="Calibri" panose="020F0502020204030204" pitchFamily="34" charset="0"/>
                <a:cs typeface="Times New Roman" panose="02020603050405020304" pitchFamily="18" charset="0"/>
              </a:rPr>
              <a:t>/ L'ye yükseldikçe</a:t>
            </a:r>
            <a:r>
              <a:rPr lang="tr-TR" dirty="0" smtClean="0">
                <a:latin typeface="Calibri" panose="020F0502020204030204" pitchFamily="34" charset="0"/>
                <a:ea typeface="Calibri" panose="020F0502020204030204" pitchFamily="34" charset="0"/>
                <a:cs typeface="Times New Roman" panose="02020603050405020304" pitchFamily="18" charset="0"/>
              </a:rPr>
              <a:t>,</a:t>
            </a:r>
          </a:p>
          <a:p>
            <a:pPr marL="285750" indent="-285750" algn="just">
              <a:buFont typeface="Wingdings" panose="05000000000000000000" pitchFamily="2" charset="2"/>
              <a:buChar char="§"/>
            </a:pPr>
            <a:endParaRPr lang="tr-TR" dirty="0">
              <a:latin typeface="Calibri" panose="020F0502020204030204" pitchFamily="34" charset="0"/>
              <a:ea typeface="Calibri" panose="020F0502020204030204" pitchFamily="34" charset="0"/>
              <a:cs typeface="Times New Roman" panose="02020603050405020304" pitchFamily="18" charset="0"/>
            </a:endParaRPr>
          </a:p>
          <a:p>
            <a:pPr marL="285750" indent="-285750" algn="just">
              <a:buFont typeface="Wingdings" panose="05000000000000000000" pitchFamily="2" charset="2"/>
              <a:buChar char="§"/>
            </a:pPr>
            <a:r>
              <a:rPr lang="tr-TR" dirty="0" smtClean="0">
                <a:latin typeface="Calibri" panose="020F0502020204030204" pitchFamily="34" charset="0"/>
                <a:ea typeface="Calibri" panose="020F0502020204030204" pitchFamily="34" charset="0"/>
                <a:cs typeface="Times New Roman" panose="02020603050405020304" pitchFamily="18" charset="0"/>
              </a:rPr>
              <a:t> </a:t>
            </a:r>
            <a:r>
              <a:rPr lang="tr-TR" dirty="0">
                <a:latin typeface="Calibri" panose="020F0502020204030204" pitchFamily="34" charset="0"/>
                <a:ea typeface="Calibri" panose="020F0502020204030204" pitchFamily="34" charset="0"/>
                <a:cs typeface="Times New Roman" panose="02020603050405020304" pitchFamily="18" charset="0"/>
              </a:rPr>
              <a:t>NF270 ile reddetme, MCPA ve MCPP için </a:t>
            </a:r>
            <a:r>
              <a:rPr lang="tr-TR" dirty="0" smtClean="0">
                <a:latin typeface="Calibri" panose="020F0502020204030204" pitchFamily="34" charset="0"/>
                <a:ea typeface="Calibri" panose="020F0502020204030204" pitchFamily="34" charset="0"/>
                <a:cs typeface="Times New Roman" panose="02020603050405020304" pitchFamily="18" charset="0"/>
              </a:rPr>
              <a:t>sırasıyla %92.6'dan</a:t>
            </a:r>
            <a:r>
              <a:rPr lang="tr-TR" dirty="0">
                <a:latin typeface="Calibri" panose="020F0502020204030204" pitchFamily="34" charset="0"/>
                <a:ea typeface="Calibri" panose="020F0502020204030204" pitchFamily="34" charset="0"/>
                <a:cs typeface="Times New Roman" panose="02020603050405020304" pitchFamily="18" charset="0"/>
              </a:rPr>
              <a:t>% 37.3'e </a:t>
            </a:r>
            <a:r>
              <a:rPr lang="tr-TR" dirty="0" smtClean="0">
                <a:latin typeface="Calibri" panose="020F0502020204030204" pitchFamily="34" charset="0"/>
                <a:ea typeface="Calibri" panose="020F0502020204030204" pitchFamily="34" charset="0"/>
                <a:cs typeface="Times New Roman" panose="02020603050405020304" pitchFamily="18" charset="0"/>
              </a:rPr>
              <a:t>ve % 89.8'den %54.0'a belirgin </a:t>
            </a:r>
            <a:r>
              <a:rPr lang="tr-TR" dirty="0">
                <a:latin typeface="Calibri" panose="020F0502020204030204" pitchFamily="34" charset="0"/>
                <a:ea typeface="Calibri" panose="020F0502020204030204" pitchFamily="34" charset="0"/>
                <a:cs typeface="Times New Roman" panose="02020603050405020304" pitchFamily="18" charset="0"/>
              </a:rPr>
              <a:t>bir şekilde </a:t>
            </a:r>
            <a:r>
              <a:rPr lang="tr-TR" dirty="0" smtClean="0">
                <a:latin typeface="Calibri" panose="020F0502020204030204" pitchFamily="34" charset="0"/>
                <a:ea typeface="Calibri" panose="020F0502020204030204" pitchFamily="34" charset="0"/>
                <a:cs typeface="Times New Roman" panose="02020603050405020304" pitchFamily="18" charset="0"/>
              </a:rPr>
              <a:t>düştüğü gözlenmiştir.</a:t>
            </a:r>
            <a:endParaRPr lang="tr-TR" dirty="0"/>
          </a:p>
        </p:txBody>
      </p:sp>
      <p:sp>
        <p:nvSpPr>
          <p:cNvPr id="3" name="Dikdörtgen 2"/>
          <p:cNvSpPr/>
          <p:nvPr/>
        </p:nvSpPr>
        <p:spPr>
          <a:xfrm>
            <a:off x="969098" y="1210925"/>
            <a:ext cx="6036974" cy="464871"/>
          </a:xfrm>
          <a:prstGeom prst="rect">
            <a:avLst/>
          </a:prstGeom>
        </p:spPr>
        <p:txBody>
          <a:bodyPr wrap="none">
            <a:spAutoFit/>
          </a:bodyPr>
          <a:lstStyle/>
          <a:p>
            <a:pPr algn="just">
              <a:lnSpc>
                <a:spcPct val="150000"/>
              </a:lnSpc>
              <a:spcAft>
                <a:spcPts val="800"/>
              </a:spcAft>
            </a:pPr>
            <a:r>
              <a:rPr lang="tr-TR" b="1" dirty="0">
                <a:latin typeface="+mj-lt"/>
                <a:ea typeface="Calibri" panose="020F0502020204030204" pitchFamily="34" charset="0"/>
                <a:cs typeface="Times New Roman" panose="02020603050405020304" pitchFamily="18" charset="0"/>
              </a:rPr>
              <a:t>3.3. </a:t>
            </a:r>
            <a:r>
              <a:rPr lang="tr-TR" b="1" dirty="0" smtClean="0">
                <a:latin typeface="+mj-lt"/>
                <a:ea typeface="Calibri" panose="020F0502020204030204" pitchFamily="34" charset="0"/>
                <a:cs typeface="Times New Roman" panose="02020603050405020304" pitchFamily="18" charset="0"/>
              </a:rPr>
              <a:t>Besleme </a:t>
            </a:r>
            <a:r>
              <a:rPr lang="tr-TR" b="1" dirty="0">
                <a:latin typeface="+mj-lt"/>
                <a:ea typeface="Calibri" panose="020F0502020204030204" pitchFamily="34" charset="0"/>
                <a:cs typeface="Times New Roman" panose="02020603050405020304" pitchFamily="18" charset="0"/>
              </a:rPr>
              <a:t>konsantrasyonunun pestisit reddi üzerindeki etkisi</a:t>
            </a:r>
            <a:endParaRPr lang="tr-TR" sz="1600" b="1" dirty="0">
              <a:effectLst/>
              <a:latin typeface="+mj-lt"/>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35499817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smtClean="0"/>
              <a:t>Sunu İçeriği</a:t>
            </a:r>
            <a:endParaRPr lang="tr-TR" dirty="0"/>
          </a:p>
        </p:txBody>
      </p:sp>
      <p:sp>
        <p:nvSpPr>
          <p:cNvPr id="3" name="İçerik Yer Tutucusu 2"/>
          <p:cNvSpPr>
            <a:spLocks noGrp="1"/>
          </p:cNvSpPr>
          <p:nvPr>
            <p:ph idx="1"/>
          </p:nvPr>
        </p:nvSpPr>
        <p:spPr>
          <a:xfrm>
            <a:off x="2525486" y="2037322"/>
            <a:ext cx="6296297" cy="3361992"/>
          </a:xfrm>
          <a:solidFill>
            <a:schemeClr val="bg1"/>
          </a:solidFill>
        </p:spPr>
        <p:txBody>
          <a:bodyPr/>
          <a:lstStyle/>
          <a:p>
            <a:pPr>
              <a:buFont typeface="Wingdings" panose="05000000000000000000" pitchFamily="2" charset="2"/>
              <a:buChar char="§"/>
            </a:pPr>
            <a:r>
              <a:rPr lang="tr-TR" dirty="0" smtClean="0"/>
              <a:t>ÖZET</a:t>
            </a:r>
          </a:p>
          <a:p>
            <a:pPr>
              <a:buFont typeface="Wingdings" panose="05000000000000000000" pitchFamily="2" charset="2"/>
              <a:buChar char="§"/>
            </a:pPr>
            <a:r>
              <a:rPr lang="tr-TR" dirty="0" smtClean="0"/>
              <a:t>ÇALIŞMANIN AMACI</a:t>
            </a:r>
            <a:endParaRPr lang="tr-TR" dirty="0" smtClean="0"/>
          </a:p>
          <a:p>
            <a:pPr>
              <a:buFont typeface="Wingdings" panose="05000000000000000000" pitchFamily="2" charset="2"/>
              <a:buChar char="§"/>
            </a:pPr>
            <a:r>
              <a:rPr lang="tr-TR" dirty="0" smtClean="0"/>
              <a:t>ÇALIŞMANIN </a:t>
            </a:r>
            <a:r>
              <a:rPr lang="tr-TR" dirty="0" smtClean="0"/>
              <a:t>METODU</a:t>
            </a:r>
            <a:endParaRPr lang="tr-TR" dirty="0" smtClean="0"/>
          </a:p>
          <a:p>
            <a:pPr>
              <a:buFont typeface="Wingdings" panose="05000000000000000000" pitchFamily="2" charset="2"/>
              <a:buChar char="§"/>
            </a:pPr>
            <a:r>
              <a:rPr lang="tr-TR" dirty="0" smtClean="0"/>
              <a:t>SONUÇLAR</a:t>
            </a:r>
          </a:p>
          <a:p>
            <a:pPr>
              <a:buFont typeface="Wingdings" panose="05000000000000000000" pitchFamily="2" charset="2"/>
              <a:buChar char="§"/>
            </a:pPr>
            <a:r>
              <a:rPr lang="tr-TR" dirty="0" smtClean="0"/>
              <a:t>GENEL ÇIKARIM</a:t>
            </a:r>
          </a:p>
          <a:p>
            <a:pPr>
              <a:buFont typeface="Wingdings" panose="05000000000000000000" pitchFamily="2" charset="2"/>
              <a:buChar char="§"/>
            </a:pPr>
            <a:r>
              <a:rPr lang="tr-TR" dirty="0" smtClean="0"/>
              <a:t>KAYNAKÇA</a:t>
            </a:r>
            <a:endParaRPr lang="tr-TR" dirty="0"/>
          </a:p>
        </p:txBody>
      </p:sp>
    </p:spTree>
    <p:extLst>
      <p:ext uri="{BB962C8B-B14F-4D97-AF65-F5344CB8AC3E}">
        <p14:creationId xmlns:p14="http://schemas.microsoft.com/office/powerpoint/2010/main" val="604646637"/>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Resim 3"/>
          <p:cNvPicPr>
            <a:picLocks noChangeAspect="1"/>
          </p:cNvPicPr>
          <p:nvPr/>
        </p:nvPicPr>
        <p:blipFill>
          <a:blip r:embed="rId2"/>
          <a:stretch>
            <a:fillRect/>
          </a:stretch>
        </p:blipFill>
        <p:spPr>
          <a:xfrm>
            <a:off x="957943" y="1853717"/>
            <a:ext cx="5377461" cy="3954430"/>
          </a:xfrm>
          <a:prstGeom prst="rect">
            <a:avLst/>
          </a:prstGeom>
        </p:spPr>
      </p:pic>
      <p:sp>
        <p:nvSpPr>
          <p:cNvPr id="5" name="Dikdörtgen 4"/>
          <p:cNvSpPr/>
          <p:nvPr/>
        </p:nvSpPr>
        <p:spPr>
          <a:xfrm>
            <a:off x="957943" y="5993533"/>
            <a:ext cx="9919063" cy="338554"/>
          </a:xfrm>
          <a:prstGeom prst="rect">
            <a:avLst/>
          </a:prstGeom>
        </p:spPr>
        <p:txBody>
          <a:bodyPr wrap="square">
            <a:spAutoFit/>
          </a:bodyPr>
          <a:lstStyle/>
          <a:p>
            <a:r>
              <a:rPr lang="tr-TR" sz="1600" b="1" dirty="0">
                <a:latin typeface="+mj-lt"/>
              </a:rPr>
              <a:t>Şekil 4. </a:t>
            </a:r>
            <a:r>
              <a:rPr lang="tr-TR" sz="1600" dirty="0">
                <a:latin typeface="+mj-lt"/>
              </a:rPr>
              <a:t>Danimarka'daki üç farklı yerden saf su ve yeraltı suyu örnekleri için </a:t>
            </a:r>
            <a:r>
              <a:rPr lang="tr-TR" sz="1600" dirty="0" err="1">
                <a:latin typeface="+mj-lt"/>
              </a:rPr>
              <a:t>XLE'nin</a:t>
            </a:r>
            <a:r>
              <a:rPr lang="tr-TR" sz="1600" dirty="0">
                <a:latin typeface="+mj-lt"/>
              </a:rPr>
              <a:t> reddi ve </a:t>
            </a:r>
            <a:r>
              <a:rPr lang="tr-TR" sz="1600" dirty="0" err="1">
                <a:latin typeface="+mj-lt"/>
              </a:rPr>
              <a:t>permeat</a:t>
            </a:r>
            <a:r>
              <a:rPr lang="tr-TR" sz="1600" dirty="0">
                <a:latin typeface="+mj-lt"/>
              </a:rPr>
              <a:t> akı düşüş değerleri.</a:t>
            </a:r>
          </a:p>
        </p:txBody>
      </p:sp>
      <p:sp>
        <p:nvSpPr>
          <p:cNvPr id="2" name="Dikdörtgen 1"/>
          <p:cNvSpPr/>
          <p:nvPr/>
        </p:nvSpPr>
        <p:spPr>
          <a:xfrm>
            <a:off x="1231409" y="1268221"/>
            <a:ext cx="5060937" cy="400110"/>
          </a:xfrm>
          <a:prstGeom prst="rect">
            <a:avLst/>
          </a:prstGeom>
        </p:spPr>
        <p:txBody>
          <a:bodyPr wrap="none">
            <a:spAutoFit/>
          </a:bodyPr>
          <a:lstStyle/>
          <a:p>
            <a:r>
              <a:rPr lang="tr-TR" sz="2000" b="1" dirty="0" smtClean="0">
                <a:latin typeface="+mj-lt"/>
              </a:rPr>
              <a:t>3.4. İyonik Gücün Pestisit Reddi Üzerindeki Etkisi</a:t>
            </a:r>
            <a:endParaRPr lang="tr-TR" sz="2000" b="1" dirty="0">
              <a:latin typeface="+mj-lt"/>
            </a:endParaRPr>
          </a:p>
        </p:txBody>
      </p:sp>
      <p:sp>
        <p:nvSpPr>
          <p:cNvPr id="3" name="Dikdörtgen 2"/>
          <p:cNvSpPr/>
          <p:nvPr/>
        </p:nvSpPr>
        <p:spPr>
          <a:xfrm>
            <a:off x="6418217" y="1853717"/>
            <a:ext cx="5495109" cy="4462760"/>
          </a:xfrm>
          <a:prstGeom prst="rect">
            <a:avLst/>
          </a:prstGeom>
        </p:spPr>
        <p:txBody>
          <a:bodyPr wrap="square">
            <a:spAutoFit/>
          </a:bodyPr>
          <a:lstStyle/>
          <a:p>
            <a:pPr marL="285750" indent="-285750" algn="just">
              <a:lnSpc>
                <a:spcPct val="150000"/>
              </a:lnSpc>
              <a:spcAft>
                <a:spcPts val="800"/>
              </a:spcAft>
              <a:buFont typeface="Wingdings" panose="05000000000000000000" pitchFamily="2" charset="2"/>
              <a:buChar char="§"/>
            </a:pPr>
            <a:r>
              <a:rPr lang="tr-TR" sz="1600" dirty="0" smtClean="0">
                <a:latin typeface="+mj-lt"/>
                <a:ea typeface="Calibri" panose="020F0502020204030204" pitchFamily="34" charset="0"/>
                <a:cs typeface="Times New Roman" panose="02020603050405020304" pitchFamily="18" charset="0"/>
              </a:rPr>
              <a:t>Farklı </a:t>
            </a:r>
            <a:r>
              <a:rPr lang="tr-TR" sz="1600" dirty="0">
                <a:latin typeface="+mj-lt"/>
                <a:ea typeface="Calibri" panose="020F0502020204030204" pitchFamily="34" charset="0"/>
                <a:cs typeface="Times New Roman" panose="02020603050405020304" pitchFamily="18" charset="0"/>
              </a:rPr>
              <a:t>su matrisleri kullanılarak, daha güçlü bir iyonik ortamda, </a:t>
            </a:r>
            <a:r>
              <a:rPr lang="tr-TR" sz="1600" dirty="0" err="1">
                <a:latin typeface="+mj-lt"/>
                <a:ea typeface="Calibri" panose="020F0502020204030204" pitchFamily="34" charset="0"/>
                <a:cs typeface="Times New Roman" panose="02020603050405020304" pitchFamily="18" charset="0"/>
              </a:rPr>
              <a:t>Varde</a:t>
            </a:r>
            <a:r>
              <a:rPr lang="tr-TR" sz="1600" dirty="0">
                <a:latin typeface="+mj-lt"/>
                <a:ea typeface="Calibri" panose="020F0502020204030204" pitchFamily="34" charset="0"/>
                <a:cs typeface="Times New Roman" panose="02020603050405020304" pitchFamily="18" charset="0"/>
              </a:rPr>
              <a:t> suyunda BAM için% 93,5'ten% 95,8'e, MCPA için% 94'ten% 95,9'a ve MCPP için% 94'ten% 95,8'e kadar hafif bir artış elde edilebildiği </a:t>
            </a:r>
            <a:r>
              <a:rPr lang="tr-TR" sz="1600" dirty="0" smtClean="0">
                <a:latin typeface="+mj-lt"/>
                <a:ea typeface="Calibri" panose="020F0502020204030204" pitchFamily="34" charset="0"/>
                <a:cs typeface="Times New Roman" panose="02020603050405020304" pitchFamily="18" charset="0"/>
              </a:rPr>
              <a:t>görülmüş,</a:t>
            </a:r>
          </a:p>
          <a:p>
            <a:pPr marL="285750" indent="-285750" algn="just">
              <a:lnSpc>
                <a:spcPct val="150000"/>
              </a:lnSpc>
              <a:spcAft>
                <a:spcPts val="800"/>
              </a:spcAft>
              <a:buFont typeface="Wingdings" panose="05000000000000000000" pitchFamily="2" charset="2"/>
              <a:buChar char="§"/>
            </a:pPr>
            <a:r>
              <a:rPr lang="tr-TR" sz="1600" dirty="0" err="1" smtClean="0">
                <a:latin typeface="+mj-lt"/>
                <a:ea typeface="Calibri" panose="020F0502020204030204" pitchFamily="34" charset="0"/>
                <a:cs typeface="Times New Roman" panose="02020603050405020304" pitchFamily="18" charset="0"/>
              </a:rPr>
              <a:t>Hvidovre</a:t>
            </a:r>
            <a:r>
              <a:rPr lang="tr-TR" sz="1600" dirty="0" smtClean="0">
                <a:latin typeface="+mj-lt"/>
                <a:ea typeface="Calibri" panose="020F0502020204030204" pitchFamily="34" charset="0"/>
                <a:cs typeface="Times New Roman" panose="02020603050405020304" pitchFamily="18" charset="0"/>
              </a:rPr>
              <a:t> suyu için önemli bir artış </a:t>
            </a:r>
            <a:r>
              <a:rPr lang="tr-TR" sz="1600" dirty="0" err="1" smtClean="0">
                <a:latin typeface="+mj-lt"/>
                <a:ea typeface="Calibri" panose="020F0502020204030204" pitchFamily="34" charset="0"/>
                <a:cs typeface="Times New Roman" panose="02020603050405020304" pitchFamily="18" charset="0"/>
              </a:rPr>
              <a:t>oladığı</a:t>
            </a:r>
            <a:r>
              <a:rPr lang="tr-TR" sz="1600" dirty="0" smtClean="0">
                <a:latin typeface="+mj-lt"/>
                <a:ea typeface="Calibri" panose="020F0502020204030204" pitchFamily="34" charset="0"/>
                <a:cs typeface="Times New Roman" panose="02020603050405020304" pitchFamily="18" charset="0"/>
              </a:rPr>
              <a:t>, </a:t>
            </a:r>
            <a:r>
              <a:rPr lang="tr-TR" sz="1600" dirty="0">
                <a:latin typeface="+mj-lt"/>
                <a:ea typeface="Calibri" panose="020F0502020204030204" pitchFamily="34" charset="0"/>
                <a:cs typeface="Times New Roman" panose="02020603050405020304" pitchFamily="18" charset="0"/>
              </a:rPr>
              <a:t>ancak artan reddedilme yönünde kesin bir eğilim </a:t>
            </a:r>
            <a:r>
              <a:rPr lang="tr-TR" sz="1600" dirty="0" smtClean="0">
                <a:latin typeface="+mj-lt"/>
                <a:ea typeface="Calibri" panose="020F0502020204030204" pitchFamily="34" charset="0"/>
                <a:cs typeface="Times New Roman" panose="02020603050405020304" pitchFamily="18" charset="0"/>
              </a:rPr>
              <a:t>olduğu,</a:t>
            </a:r>
          </a:p>
          <a:p>
            <a:pPr marL="285750" indent="-285750" algn="just">
              <a:lnSpc>
                <a:spcPct val="150000"/>
              </a:lnSpc>
              <a:spcAft>
                <a:spcPts val="800"/>
              </a:spcAft>
              <a:buFont typeface="Wingdings" panose="05000000000000000000" pitchFamily="2" charset="2"/>
              <a:buChar char="§"/>
            </a:pPr>
            <a:r>
              <a:rPr lang="tr-TR" sz="1600" u="sng" dirty="0" smtClean="0">
                <a:latin typeface="+mj-lt"/>
                <a:ea typeface="Calibri" panose="020F0502020204030204" pitchFamily="34" charset="0"/>
                <a:cs typeface="Times New Roman" panose="02020603050405020304" pitchFamily="18" charset="0"/>
              </a:rPr>
              <a:t>Gerçek </a:t>
            </a:r>
            <a:r>
              <a:rPr lang="tr-TR" sz="1600" u="sng" dirty="0">
                <a:latin typeface="+mj-lt"/>
                <a:ea typeface="Calibri" panose="020F0502020204030204" pitchFamily="34" charset="0"/>
                <a:cs typeface="Times New Roman" panose="02020603050405020304" pitchFamily="18" charset="0"/>
              </a:rPr>
              <a:t>su matrislerindeki </a:t>
            </a:r>
            <a:r>
              <a:rPr lang="tr-TR" sz="1600" u="sng" dirty="0" err="1">
                <a:latin typeface="+mj-lt"/>
                <a:ea typeface="Calibri" panose="020F0502020204030204" pitchFamily="34" charset="0"/>
                <a:cs typeface="Times New Roman" panose="02020603050405020304" pitchFamily="18" charset="0"/>
              </a:rPr>
              <a:t>red</a:t>
            </a:r>
            <a:r>
              <a:rPr lang="tr-TR" sz="1600" u="sng" dirty="0">
                <a:latin typeface="+mj-lt"/>
                <a:ea typeface="Calibri" panose="020F0502020204030204" pitchFamily="34" charset="0"/>
                <a:cs typeface="Times New Roman" panose="02020603050405020304" pitchFamily="18" charset="0"/>
              </a:rPr>
              <a:t> değerlerindeki bu artış, gerçek yeraltı suyu örneklerinde bulunan diğer iyonların neden olduğu gözenek tıkama etkisinden kaynaklanıyor </a:t>
            </a:r>
            <a:r>
              <a:rPr lang="tr-TR" sz="1600" u="sng" dirty="0" smtClean="0">
                <a:latin typeface="+mj-lt"/>
                <a:ea typeface="Calibri" panose="020F0502020204030204" pitchFamily="34" charset="0"/>
                <a:cs typeface="Times New Roman" panose="02020603050405020304" pitchFamily="18" charset="0"/>
              </a:rPr>
              <a:t>olabileceği </a:t>
            </a:r>
            <a:r>
              <a:rPr lang="tr-TR" sz="1600" u="sng" dirty="0">
                <a:latin typeface="+mj-lt"/>
                <a:ea typeface="Calibri" panose="020F0502020204030204" pitchFamily="34" charset="0"/>
                <a:cs typeface="Times New Roman" panose="02020603050405020304" pitchFamily="18" charset="0"/>
              </a:rPr>
              <a:t>(Tablo </a:t>
            </a:r>
            <a:r>
              <a:rPr lang="tr-TR" sz="1600" u="sng" dirty="0" smtClean="0">
                <a:latin typeface="+mj-lt"/>
                <a:ea typeface="Calibri" panose="020F0502020204030204" pitchFamily="34" charset="0"/>
                <a:cs typeface="Times New Roman" panose="02020603050405020304" pitchFamily="18" charset="0"/>
              </a:rPr>
              <a:t>1) düşünülmüştür.</a:t>
            </a:r>
            <a:endParaRPr lang="tr-TR" sz="1600" dirty="0">
              <a:latin typeface="+mj-lt"/>
              <a:ea typeface="Calibri" panose="020F0502020204030204" pitchFamily="34" charset="0"/>
              <a:cs typeface="Times New Roman" panose="02020603050405020304" pitchFamily="18" charset="0"/>
            </a:endParaRPr>
          </a:p>
          <a:p>
            <a:pPr algn="just">
              <a:lnSpc>
                <a:spcPct val="150000"/>
              </a:lnSpc>
              <a:spcAft>
                <a:spcPts val="800"/>
              </a:spcAft>
            </a:pPr>
            <a:r>
              <a:rPr lang="tr-TR" sz="1600" dirty="0" smtClean="0">
                <a:latin typeface="+mj-lt"/>
                <a:ea typeface="Calibri" panose="020F0502020204030204" pitchFamily="34" charset="0"/>
                <a:cs typeface="Times New Roman" panose="02020603050405020304" pitchFamily="18" charset="0"/>
              </a:rPr>
              <a:t> </a:t>
            </a:r>
            <a:endParaRPr lang="tr-TR" sz="1600" dirty="0">
              <a:effectLst/>
              <a:latin typeface="+mj-lt"/>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340236516"/>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Resim 3"/>
          <p:cNvPicPr>
            <a:picLocks noChangeAspect="1"/>
          </p:cNvPicPr>
          <p:nvPr/>
        </p:nvPicPr>
        <p:blipFill>
          <a:blip r:embed="rId2"/>
          <a:stretch>
            <a:fillRect/>
          </a:stretch>
        </p:blipFill>
        <p:spPr>
          <a:xfrm>
            <a:off x="670562" y="1801894"/>
            <a:ext cx="5729754" cy="4110465"/>
          </a:xfrm>
          <a:prstGeom prst="rect">
            <a:avLst/>
          </a:prstGeom>
        </p:spPr>
      </p:pic>
      <p:sp>
        <p:nvSpPr>
          <p:cNvPr id="5" name="Dikdörtgen 4"/>
          <p:cNvSpPr/>
          <p:nvPr/>
        </p:nvSpPr>
        <p:spPr>
          <a:xfrm>
            <a:off x="1306286" y="6051697"/>
            <a:ext cx="9910355" cy="338554"/>
          </a:xfrm>
          <a:prstGeom prst="rect">
            <a:avLst/>
          </a:prstGeom>
        </p:spPr>
        <p:txBody>
          <a:bodyPr wrap="square">
            <a:spAutoFit/>
          </a:bodyPr>
          <a:lstStyle/>
          <a:p>
            <a:pPr algn="just"/>
            <a:r>
              <a:rPr lang="tr-TR" sz="1600" b="1" dirty="0">
                <a:latin typeface="+mj-lt"/>
              </a:rPr>
              <a:t>Şekil 5. </a:t>
            </a:r>
            <a:r>
              <a:rPr lang="tr-TR" sz="1600" dirty="0" err="1">
                <a:latin typeface="+mj-lt"/>
              </a:rPr>
              <a:t>Varde'den</a:t>
            </a:r>
            <a:r>
              <a:rPr lang="tr-TR" sz="1600" dirty="0">
                <a:latin typeface="+mj-lt"/>
              </a:rPr>
              <a:t> bir su numunesi için XLE kullanılarak geri kazanımı artırarak (nüfuz etme hacimleri) </a:t>
            </a:r>
            <a:r>
              <a:rPr lang="tr-TR" sz="1600" dirty="0" err="1">
                <a:latin typeface="+mj-lt"/>
              </a:rPr>
              <a:t>red</a:t>
            </a:r>
            <a:r>
              <a:rPr lang="tr-TR" sz="1600" dirty="0">
                <a:latin typeface="+mj-lt"/>
              </a:rPr>
              <a:t> değerleri.</a:t>
            </a:r>
          </a:p>
        </p:txBody>
      </p:sp>
      <p:sp>
        <p:nvSpPr>
          <p:cNvPr id="2" name="Dikdörtgen 1"/>
          <p:cNvSpPr/>
          <p:nvPr/>
        </p:nvSpPr>
        <p:spPr>
          <a:xfrm>
            <a:off x="6949441" y="1801894"/>
            <a:ext cx="4476206" cy="4424545"/>
          </a:xfrm>
          <a:prstGeom prst="rect">
            <a:avLst/>
          </a:prstGeom>
        </p:spPr>
        <p:txBody>
          <a:bodyPr wrap="square">
            <a:spAutoFit/>
          </a:bodyPr>
          <a:lstStyle/>
          <a:p>
            <a:pPr algn="just">
              <a:lnSpc>
                <a:spcPct val="150000"/>
              </a:lnSpc>
              <a:spcAft>
                <a:spcPts val="800"/>
              </a:spcAft>
            </a:pPr>
            <a:r>
              <a:rPr lang="tr-TR" sz="1600" dirty="0" smtClean="0">
                <a:latin typeface="Calibri" panose="020F0502020204030204" pitchFamily="34" charset="0"/>
                <a:ea typeface="Calibri" panose="020F0502020204030204" pitchFamily="34" charset="0"/>
                <a:cs typeface="Times New Roman" panose="02020603050405020304" pitchFamily="18" charset="0"/>
              </a:rPr>
              <a:t>250mL </a:t>
            </a:r>
            <a:r>
              <a:rPr lang="tr-TR" sz="1600" dirty="0" err="1">
                <a:latin typeface="Calibri" panose="020F0502020204030204" pitchFamily="34" charset="0"/>
                <a:ea typeface="Calibri" panose="020F0502020204030204" pitchFamily="34" charset="0"/>
                <a:cs typeface="Times New Roman" panose="02020603050405020304" pitchFamily="18" charset="0"/>
              </a:rPr>
              <a:t>spike</a:t>
            </a:r>
            <a:r>
              <a:rPr lang="tr-TR" sz="1600" dirty="0">
                <a:latin typeface="Calibri" panose="020F0502020204030204" pitchFamily="34" charset="0"/>
                <a:ea typeface="Calibri" panose="020F0502020204030204" pitchFamily="34" charset="0"/>
                <a:cs typeface="Times New Roman" panose="02020603050405020304" pitchFamily="18" charset="0"/>
              </a:rPr>
              <a:t> edilmiş </a:t>
            </a:r>
            <a:r>
              <a:rPr lang="tr-TR" sz="1600" dirty="0" err="1">
                <a:latin typeface="Calibri" panose="020F0502020204030204" pitchFamily="34" charset="0"/>
                <a:ea typeface="Calibri" panose="020F0502020204030204" pitchFamily="34" charset="0"/>
                <a:cs typeface="Times New Roman" panose="02020603050405020304" pitchFamily="18" charset="0"/>
              </a:rPr>
              <a:t>Varde</a:t>
            </a:r>
            <a:r>
              <a:rPr lang="tr-TR" sz="1600" dirty="0">
                <a:latin typeface="Calibri" panose="020F0502020204030204" pitchFamily="34" charset="0"/>
                <a:ea typeface="Calibri" panose="020F0502020204030204" pitchFamily="34" charset="0"/>
                <a:cs typeface="Times New Roman" panose="02020603050405020304" pitchFamily="18" charset="0"/>
              </a:rPr>
              <a:t> suyu 1mg / L pestisit konsantrasyonu ile XLE </a:t>
            </a:r>
            <a:r>
              <a:rPr lang="tr-TR" sz="1600" dirty="0" err="1">
                <a:latin typeface="Calibri" panose="020F0502020204030204" pitchFamily="34" charset="0"/>
                <a:ea typeface="Calibri" panose="020F0502020204030204" pitchFamily="34" charset="0"/>
                <a:cs typeface="Times New Roman" panose="02020603050405020304" pitchFamily="18" charset="0"/>
              </a:rPr>
              <a:t>membranı</a:t>
            </a:r>
            <a:r>
              <a:rPr lang="tr-TR" sz="1600" dirty="0">
                <a:latin typeface="Calibri" panose="020F0502020204030204" pitchFamily="34" charset="0"/>
                <a:ea typeface="Calibri" panose="020F0502020204030204" pitchFamily="34" charset="0"/>
                <a:cs typeface="Times New Roman" panose="02020603050405020304" pitchFamily="18" charset="0"/>
              </a:rPr>
              <a:t> ile birlikte kullanılmıştır</a:t>
            </a:r>
            <a:r>
              <a:rPr lang="tr-TR" sz="1600" dirty="0" smtClean="0">
                <a:latin typeface="Calibri" panose="020F0502020204030204" pitchFamily="34" charset="0"/>
                <a:ea typeface="Calibri" panose="020F0502020204030204" pitchFamily="34" charset="0"/>
                <a:cs typeface="Times New Roman" panose="02020603050405020304" pitchFamily="18" charset="0"/>
              </a:rPr>
              <a:t>.</a:t>
            </a:r>
            <a:r>
              <a:rPr lang="tr-TR" sz="1600" dirty="0">
                <a:latin typeface="Calibri" panose="020F0502020204030204" pitchFamily="34" charset="0"/>
                <a:ea typeface="Calibri" panose="020F0502020204030204" pitchFamily="34" charset="0"/>
                <a:cs typeface="Times New Roman" panose="02020603050405020304" pitchFamily="18" charset="0"/>
              </a:rPr>
              <a:t> </a:t>
            </a:r>
            <a:endParaRPr lang="tr-TR" sz="1600" dirty="0" smtClean="0">
              <a:latin typeface="Calibri" panose="020F0502020204030204" pitchFamily="34" charset="0"/>
              <a:ea typeface="Calibri" panose="020F0502020204030204" pitchFamily="34" charset="0"/>
              <a:cs typeface="Times New Roman" panose="02020603050405020304" pitchFamily="18" charset="0"/>
            </a:endParaRPr>
          </a:p>
          <a:p>
            <a:pPr algn="just">
              <a:lnSpc>
                <a:spcPct val="150000"/>
              </a:lnSpc>
              <a:spcAft>
                <a:spcPts val="800"/>
              </a:spcAft>
            </a:pPr>
            <a:r>
              <a:rPr lang="tr-TR" sz="1600" dirty="0" smtClean="0">
                <a:latin typeface="Calibri" panose="020F0502020204030204" pitchFamily="34" charset="0"/>
                <a:ea typeface="Calibri" panose="020F0502020204030204" pitchFamily="34" charset="0"/>
                <a:cs typeface="Times New Roman" panose="02020603050405020304" pitchFamily="18" charset="0"/>
              </a:rPr>
              <a:t>Her </a:t>
            </a:r>
            <a:r>
              <a:rPr lang="tr-TR" sz="1600" dirty="0">
                <a:latin typeface="Calibri" panose="020F0502020204030204" pitchFamily="34" charset="0"/>
                <a:ea typeface="Calibri" panose="020F0502020204030204" pitchFamily="34" charset="0"/>
                <a:cs typeface="Times New Roman" panose="02020603050405020304" pitchFamily="18" charset="0"/>
              </a:rPr>
              <a:t>üç pestisit için </a:t>
            </a:r>
            <a:r>
              <a:rPr lang="tr-TR" sz="1600" dirty="0" err="1">
                <a:latin typeface="Calibri" panose="020F0502020204030204" pitchFamily="34" charset="0"/>
                <a:ea typeface="Calibri" panose="020F0502020204030204" pitchFamily="34" charset="0"/>
                <a:cs typeface="Times New Roman" panose="02020603050405020304" pitchFamily="18" charset="0"/>
              </a:rPr>
              <a:t>red</a:t>
            </a:r>
            <a:r>
              <a:rPr lang="tr-TR" sz="1600" dirty="0">
                <a:latin typeface="Calibri" panose="020F0502020204030204" pitchFamily="34" charset="0"/>
                <a:ea typeface="Calibri" panose="020F0502020204030204" pitchFamily="34" charset="0"/>
                <a:cs typeface="Times New Roman" panose="02020603050405020304" pitchFamily="18" charset="0"/>
              </a:rPr>
              <a:t> değerlerinin doğrudan </a:t>
            </a:r>
            <a:r>
              <a:rPr lang="tr-TR" sz="1600" dirty="0" smtClean="0">
                <a:latin typeface="Calibri" panose="020F0502020204030204" pitchFamily="34" charset="0"/>
                <a:ea typeface="Calibri" panose="020F0502020204030204" pitchFamily="34" charset="0"/>
                <a:cs typeface="Times New Roman" panose="02020603050405020304" pitchFamily="18" charset="0"/>
              </a:rPr>
              <a:t>besleme </a:t>
            </a:r>
            <a:r>
              <a:rPr lang="tr-TR" sz="1600" dirty="0">
                <a:latin typeface="Calibri" panose="020F0502020204030204" pitchFamily="34" charset="0"/>
                <a:ea typeface="Calibri" panose="020F0502020204030204" pitchFamily="34" charset="0"/>
                <a:cs typeface="Times New Roman" panose="02020603050405020304" pitchFamily="18" charset="0"/>
              </a:rPr>
              <a:t>suyu geri kazanımı (Şekil 5) ile ilişkili olduğu </a:t>
            </a:r>
            <a:r>
              <a:rPr lang="tr-TR" sz="1600" dirty="0" smtClean="0">
                <a:latin typeface="Calibri" panose="020F0502020204030204" pitchFamily="34" charset="0"/>
                <a:ea typeface="Calibri" panose="020F0502020204030204" pitchFamily="34" charset="0"/>
                <a:cs typeface="Times New Roman" panose="02020603050405020304" pitchFamily="18" charset="0"/>
              </a:rPr>
              <a:t>gözlenmiş,</a:t>
            </a:r>
          </a:p>
          <a:p>
            <a:pPr algn="just">
              <a:lnSpc>
                <a:spcPct val="150000"/>
              </a:lnSpc>
              <a:spcAft>
                <a:spcPts val="800"/>
              </a:spcAft>
            </a:pPr>
            <a:r>
              <a:rPr lang="tr-TR" sz="1600" dirty="0" smtClean="0">
                <a:latin typeface="Calibri" panose="020F0502020204030204" pitchFamily="34" charset="0"/>
                <a:ea typeface="Calibri" panose="020F0502020204030204" pitchFamily="34" charset="0"/>
                <a:cs typeface="Times New Roman" panose="02020603050405020304" pitchFamily="18" charset="0"/>
              </a:rPr>
              <a:t>Geri </a:t>
            </a:r>
            <a:r>
              <a:rPr lang="tr-TR" sz="1600" dirty="0">
                <a:latin typeface="Calibri" panose="020F0502020204030204" pitchFamily="34" charset="0"/>
                <a:ea typeface="Calibri" panose="020F0502020204030204" pitchFamily="34" charset="0"/>
                <a:cs typeface="Times New Roman" panose="02020603050405020304" pitchFamily="18" charset="0"/>
              </a:rPr>
              <a:t>kazanım, BAM için yaklaşık% 93'ten% 98'e, MCPP için% 94.5'ten% 98.5'e ve geri kazanım% 10'dan% 90'a çıktığında, MCPA için% 94.5'ten% 99'a </a:t>
            </a:r>
            <a:r>
              <a:rPr lang="tr-TR" sz="1600" dirty="0" smtClean="0">
                <a:latin typeface="Calibri" panose="020F0502020204030204" pitchFamily="34" charset="0"/>
                <a:ea typeface="Calibri" panose="020F0502020204030204" pitchFamily="34" charset="0"/>
                <a:cs typeface="Times New Roman" panose="02020603050405020304" pitchFamily="18" charset="0"/>
              </a:rPr>
              <a:t>yükseldiği görülmüştür.</a:t>
            </a:r>
          </a:p>
          <a:p>
            <a:pPr algn="just">
              <a:lnSpc>
                <a:spcPct val="150000"/>
              </a:lnSpc>
              <a:spcAft>
                <a:spcPts val="800"/>
              </a:spcAft>
            </a:pPr>
            <a:endParaRPr lang="tr-TR" sz="16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848878072"/>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1097280" y="678489"/>
            <a:ext cx="10058400" cy="1450757"/>
          </a:xfrm>
        </p:spPr>
        <p:txBody>
          <a:bodyPr>
            <a:normAutofit fontScale="90000"/>
          </a:bodyPr>
          <a:lstStyle/>
          <a:p>
            <a:r>
              <a:rPr lang="tr-TR" dirty="0" smtClean="0"/>
              <a:t/>
            </a:r>
            <a:br>
              <a:rPr lang="tr-TR" dirty="0" smtClean="0"/>
            </a:br>
            <a:r>
              <a:rPr lang="tr-TR" dirty="0"/>
              <a:t/>
            </a:r>
            <a:br>
              <a:rPr lang="tr-TR" dirty="0"/>
            </a:br>
            <a:r>
              <a:rPr lang="tr-TR" dirty="0" smtClean="0"/>
              <a:t/>
            </a:r>
            <a:br>
              <a:rPr lang="tr-TR" dirty="0" smtClean="0"/>
            </a:br>
            <a:r>
              <a:rPr lang="tr-TR" dirty="0" smtClean="0"/>
              <a:t>GENEL ÇIKARIM</a:t>
            </a:r>
            <a:r>
              <a:rPr lang="tr-TR" dirty="0"/>
              <a:t/>
            </a:r>
            <a:br>
              <a:rPr lang="tr-TR" dirty="0"/>
            </a:br>
            <a:endParaRPr lang="tr-TR" dirty="0"/>
          </a:p>
        </p:txBody>
      </p:sp>
      <p:sp>
        <p:nvSpPr>
          <p:cNvPr id="3" name="İçerik Yer Tutucusu 2"/>
          <p:cNvSpPr>
            <a:spLocks noGrp="1"/>
          </p:cNvSpPr>
          <p:nvPr>
            <p:ph idx="1"/>
          </p:nvPr>
        </p:nvSpPr>
        <p:spPr/>
        <p:txBody>
          <a:bodyPr>
            <a:normAutofit/>
          </a:bodyPr>
          <a:lstStyle/>
          <a:p>
            <a:pPr algn="just"/>
            <a:r>
              <a:rPr lang="tr-TR" dirty="0" smtClean="0"/>
              <a:t>Bu </a:t>
            </a:r>
            <a:r>
              <a:rPr lang="tr-TR" dirty="0"/>
              <a:t>çalışmanın ana bulguları şu şekildedir:</a:t>
            </a:r>
          </a:p>
          <a:p>
            <a:pPr algn="just"/>
            <a:r>
              <a:rPr lang="tr-TR" dirty="0" smtClean="0"/>
              <a:t>•Besleme </a:t>
            </a:r>
            <a:r>
              <a:rPr lang="tr-TR" dirty="0"/>
              <a:t>konsantrasyonu hipotezi yalnızca nötr pestisitler için geçerlidir, ancak elektrostatik itme (NF </a:t>
            </a:r>
            <a:r>
              <a:rPr lang="tr-TR" dirty="0" err="1"/>
              <a:t>membranları</a:t>
            </a:r>
            <a:r>
              <a:rPr lang="tr-TR" dirty="0"/>
              <a:t>) yoluyla kısmen reddedilen yüklü pestisitler için </a:t>
            </a:r>
            <a:r>
              <a:rPr lang="tr-TR" dirty="0" smtClean="0"/>
              <a:t>bozulabileceği,</a:t>
            </a:r>
            <a:endParaRPr lang="tr-TR" dirty="0"/>
          </a:p>
          <a:p>
            <a:pPr algn="just"/>
            <a:r>
              <a:rPr lang="tr-TR" dirty="0"/>
              <a:t> </a:t>
            </a:r>
            <a:r>
              <a:rPr lang="tr-TR" dirty="0" smtClean="0"/>
              <a:t>•</a:t>
            </a:r>
            <a:r>
              <a:rPr lang="tr-TR" dirty="0"/>
              <a:t>Geri kazanım, pestisit türünden bağımsız olarak XLE </a:t>
            </a:r>
            <a:r>
              <a:rPr lang="tr-TR" dirty="0" err="1"/>
              <a:t>membranının</a:t>
            </a:r>
            <a:r>
              <a:rPr lang="tr-TR" dirty="0"/>
              <a:t> reddini </a:t>
            </a:r>
            <a:r>
              <a:rPr lang="tr-TR" dirty="0" smtClean="0"/>
              <a:t>artıracağı </a:t>
            </a:r>
            <a:r>
              <a:rPr lang="tr-TR" dirty="0"/>
              <a:t>ve bu nedenle pestisit reddi üzerine membran çalışmalarında </a:t>
            </a:r>
            <a:r>
              <a:rPr lang="tr-TR" dirty="0" smtClean="0"/>
              <a:t>belirtilmesi gerekliliği,</a:t>
            </a:r>
            <a:endParaRPr lang="tr-TR" dirty="0"/>
          </a:p>
          <a:p>
            <a:pPr algn="just"/>
            <a:r>
              <a:rPr lang="tr-TR" dirty="0"/>
              <a:t> </a:t>
            </a:r>
            <a:r>
              <a:rPr lang="tr-TR" dirty="0" smtClean="0"/>
              <a:t>•</a:t>
            </a:r>
            <a:r>
              <a:rPr lang="tr-TR" dirty="0"/>
              <a:t>İyileşme ile </a:t>
            </a:r>
            <a:r>
              <a:rPr lang="tr-TR" dirty="0" err="1"/>
              <a:t>reddeki</a:t>
            </a:r>
            <a:r>
              <a:rPr lang="tr-TR" dirty="0"/>
              <a:t> artışın birincil nedeni, artan iyonik kuvvettir, bu da gözenek tıkama yoluyla redde bir artışa neden </a:t>
            </a:r>
            <a:r>
              <a:rPr lang="tr-TR" dirty="0" smtClean="0"/>
              <a:t>olacağı,</a:t>
            </a:r>
            <a:endParaRPr lang="tr-TR" dirty="0"/>
          </a:p>
          <a:p>
            <a:pPr algn="just"/>
            <a:r>
              <a:rPr lang="tr-TR" dirty="0"/>
              <a:t> </a:t>
            </a:r>
            <a:r>
              <a:rPr lang="tr-TR" dirty="0" smtClean="0"/>
              <a:t>•</a:t>
            </a:r>
            <a:r>
              <a:rPr lang="tr-TR" dirty="0"/>
              <a:t>Nötr ve yüklü bileşiklerin bir karışımı kullanılırsa, tamamen </a:t>
            </a:r>
            <a:r>
              <a:rPr lang="tr-TR" dirty="0" err="1"/>
              <a:t>sterik</a:t>
            </a:r>
            <a:r>
              <a:rPr lang="tr-TR" dirty="0"/>
              <a:t> engelleme modeli, zarın performansını tanımlamak için kullanılamaz ve yük etkileşimleri de kritik bir rol oynar. Bu nedenle, tüm pestisitleri tam olarak kapsayacak daha kapsamlı bir model gerekli olacak ve bu daha sonra daha fazla çalışma ihtiyacına işaret </a:t>
            </a:r>
            <a:r>
              <a:rPr lang="tr-TR" dirty="0" smtClean="0"/>
              <a:t>edeceği vurgulanmıştır.</a:t>
            </a:r>
            <a:endParaRPr lang="tr-TR" dirty="0"/>
          </a:p>
          <a:p>
            <a:pPr algn="just"/>
            <a:endParaRPr lang="tr-TR" dirty="0"/>
          </a:p>
        </p:txBody>
      </p:sp>
    </p:spTree>
    <p:extLst>
      <p:ext uri="{BB962C8B-B14F-4D97-AF65-F5344CB8AC3E}">
        <p14:creationId xmlns:p14="http://schemas.microsoft.com/office/powerpoint/2010/main" val="452730655"/>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smtClean="0"/>
              <a:t>Kaynakça</a:t>
            </a:r>
            <a:endParaRPr lang="tr-TR" dirty="0"/>
          </a:p>
        </p:txBody>
      </p:sp>
      <p:sp>
        <p:nvSpPr>
          <p:cNvPr id="3" name="İçerik Yer Tutucusu 2"/>
          <p:cNvSpPr>
            <a:spLocks noGrp="1"/>
          </p:cNvSpPr>
          <p:nvPr>
            <p:ph idx="1"/>
          </p:nvPr>
        </p:nvSpPr>
        <p:spPr/>
        <p:txBody>
          <a:bodyPr/>
          <a:lstStyle/>
          <a:p>
            <a:r>
              <a:rPr lang="tr-TR" sz="1800" i="1" dirty="0" err="1">
                <a:latin typeface="+mj-lt"/>
              </a:rPr>
              <a:t>Nikbakht</a:t>
            </a:r>
            <a:r>
              <a:rPr lang="tr-TR" sz="1800" i="1" dirty="0">
                <a:latin typeface="+mj-lt"/>
              </a:rPr>
              <a:t> </a:t>
            </a:r>
            <a:r>
              <a:rPr lang="tr-TR" sz="1800" i="1" dirty="0" err="1">
                <a:latin typeface="+mj-lt"/>
              </a:rPr>
              <a:t>Fini</a:t>
            </a:r>
            <a:r>
              <a:rPr lang="tr-TR" sz="1800" i="1" dirty="0">
                <a:latin typeface="+mj-lt"/>
              </a:rPr>
              <a:t>, M., </a:t>
            </a:r>
            <a:r>
              <a:rPr lang="tr-TR" sz="1800" i="1" dirty="0" err="1">
                <a:latin typeface="+mj-lt"/>
              </a:rPr>
              <a:t>Madsen</a:t>
            </a:r>
            <a:r>
              <a:rPr lang="tr-TR" sz="1800" i="1" dirty="0">
                <a:latin typeface="+mj-lt"/>
              </a:rPr>
              <a:t>, H. T., </a:t>
            </a:r>
            <a:r>
              <a:rPr lang="tr-TR" sz="1800" i="1" dirty="0" err="1">
                <a:latin typeface="+mj-lt"/>
              </a:rPr>
              <a:t>Muff</a:t>
            </a:r>
            <a:r>
              <a:rPr lang="tr-TR" sz="1800" i="1" dirty="0">
                <a:latin typeface="+mj-lt"/>
              </a:rPr>
              <a:t>, J. 2019. "</a:t>
            </a:r>
            <a:r>
              <a:rPr lang="tr-TR" sz="1800" i="1" dirty="0" err="1">
                <a:latin typeface="+mj-lt"/>
              </a:rPr>
              <a:t>The</a:t>
            </a:r>
            <a:r>
              <a:rPr lang="tr-TR" sz="1800" i="1" dirty="0">
                <a:latin typeface="+mj-lt"/>
              </a:rPr>
              <a:t> </a:t>
            </a:r>
            <a:r>
              <a:rPr lang="tr-TR" sz="1800" i="1" dirty="0" err="1">
                <a:latin typeface="+mj-lt"/>
              </a:rPr>
              <a:t>effect</a:t>
            </a:r>
            <a:r>
              <a:rPr lang="tr-TR" sz="1800" i="1" dirty="0">
                <a:latin typeface="+mj-lt"/>
              </a:rPr>
              <a:t> of </a:t>
            </a:r>
            <a:r>
              <a:rPr lang="tr-TR" sz="1800" i="1" dirty="0" err="1">
                <a:latin typeface="+mj-lt"/>
              </a:rPr>
              <a:t>water</a:t>
            </a:r>
            <a:r>
              <a:rPr lang="tr-TR" sz="1800" i="1" dirty="0">
                <a:latin typeface="+mj-lt"/>
              </a:rPr>
              <a:t> </a:t>
            </a:r>
            <a:r>
              <a:rPr lang="tr-TR" sz="1800" i="1" dirty="0" err="1">
                <a:latin typeface="+mj-lt"/>
              </a:rPr>
              <a:t>matrix</a:t>
            </a:r>
            <a:r>
              <a:rPr lang="tr-TR" sz="1800" i="1" dirty="0">
                <a:latin typeface="+mj-lt"/>
              </a:rPr>
              <a:t>, </a:t>
            </a:r>
            <a:r>
              <a:rPr lang="tr-TR" sz="1800" i="1" dirty="0" err="1">
                <a:latin typeface="+mj-lt"/>
              </a:rPr>
              <a:t>feed</a:t>
            </a:r>
            <a:r>
              <a:rPr lang="tr-TR" sz="1800" i="1" dirty="0">
                <a:latin typeface="+mj-lt"/>
              </a:rPr>
              <a:t> </a:t>
            </a:r>
            <a:r>
              <a:rPr lang="tr-TR" sz="1800" i="1" dirty="0" err="1">
                <a:latin typeface="+mj-lt"/>
              </a:rPr>
              <a:t>concentration</a:t>
            </a:r>
            <a:r>
              <a:rPr lang="tr-TR" sz="1800" i="1" dirty="0">
                <a:latin typeface="+mj-lt"/>
              </a:rPr>
              <a:t> </a:t>
            </a:r>
            <a:r>
              <a:rPr lang="tr-TR" sz="1800" i="1" dirty="0" err="1">
                <a:latin typeface="+mj-lt"/>
              </a:rPr>
              <a:t>and</a:t>
            </a:r>
            <a:r>
              <a:rPr lang="tr-TR" sz="1800" i="1" dirty="0">
                <a:latin typeface="+mj-lt"/>
              </a:rPr>
              <a:t> </a:t>
            </a:r>
            <a:r>
              <a:rPr lang="tr-TR" sz="1800" i="1" dirty="0" err="1">
                <a:latin typeface="+mj-lt"/>
              </a:rPr>
              <a:t>recovery</a:t>
            </a:r>
            <a:r>
              <a:rPr lang="tr-TR" sz="1800" i="1" dirty="0">
                <a:latin typeface="+mj-lt"/>
              </a:rPr>
              <a:t> on </a:t>
            </a:r>
            <a:r>
              <a:rPr lang="tr-TR" sz="1800" i="1" dirty="0" err="1">
                <a:latin typeface="+mj-lt"/>
              </a:rPr>
              <a:t>the</a:t>
            </a:r>
            <a:r>
              <a:rPr lang="tr-TR" sz="1800" i="1" dirty="0">
                <a:latin typeface="+mj-lt"/>
              </a:rPr>
              <a:t> </a:t>
            </a:r>
            <a:r>
              <a:rPr lang="tr-TR" sz="1800" i="1" dirty="0" err="1">
                <a:latin typeface="+mj-lt"/>
              </a:rPr>
              <a:t>rejection</a:t>
            </a:r>
            <a:r>
              <a:rPr lang="tr-TR" sz="1800" i="1" dirty="0">
                <a:latin typeface="+mj-lt"/>
              </a:rPr>
              <a:t> of </a:t>
            </a:r>
            <a:r>
              <a:rPr lang="tr-TR" sz="1800" i="1" dirty="0" err="1">
                <a:latin typeface="+mj-lt"/>
              </a:rPr>
              <a:t>pesticides</a:t>
            </a:r>
            <a:r>
              <a:rPr lang="tr-TR" sz="1800" i="1" dirty="0">
                <a:latin typeface="+mj-lt"/>
              </a:rPr>
              <a:t> </a:t>
            </a:r>
            <a:r>
              <a:rPr lang="tr-TR" sz="1800" i="1" dirty="0" err="1">
                <a:latin typeface="+mj-lt"/>
              </a:rPr>
              <a:t>using</a:t>
            </a:r>
            <a:r>
              <a:rPr lang="tr-TR" sz="1800" i="1" dirty="0">
                <a:latin typeface="+mj-lt"/>
              </a:rPr>
              <a:t> NF/RO </a:t>
            </a:r>
            <a:r>
              <a:rPr lang="tr-TR" sz="1800" i="1" dirty="0" err="1">
                <a:latin typeface="+mj-lt"/>
              </a:rPr>
              <a:t>membranes</a:t>
            </a:r>
            <a:r>
              <a:rPr lang="tr-TR" sz="1800" i="1" dirty="0">
                <a:latin typeface="+mj-lt"/>
              </a:rPr>
              <a:t> in </a:t>
            </a:r>
            <a:r>
              <a:rPr lang="tr-TR" sz="1800" i="1" dirty="0" err="1">
                <a:latin typeface="+mj-lt"/>
              </a:rPr>
              <a:t>water</a:t>
            </a:r>
            <a:r>
              <a:rPr lang="tr-TR" sz="1800" i="1" dirty="0">
                <a:latin typeface="+mj-lt"/>
              </a:rPr>
              <a:t> </a:t>
            </a:r>
            <a:r>
              <a:rPr lang="tr-TR" sz="1800" i="1" dirty="0" err="1">
                <a:latin typeface="+mj-lt"/>
              </a:rPr>
              <a:t>treatment</a:t>
            </a:r>
            <a:r>
              <a:rPr lang="tr-TR" sz="1800" i="1" dirty="0">
                <a:latin typeface="+mj-lt"/>
              </a:rPr>
              <a:t>". </a:t>
            </a:r>
            <a:r>
              <a:rPr lang="tr-TR" sz="1800" i="1" dirty="0" err="1">
                <a:latin typeface="+mj-lt"/>
              </a:rPr>
              <a:t>Separation</a:t>
            </a:r>
            <a:r>
              <a:rPr lang="tr-TR" sz="1800" i="1" dirty="0">
                <a:latin typeface="+mj-lt"/>
              </a:rPr>
              <a:t> </a:t>
            </a:r>
            <a:r>
              <a:rPr lang="tr-TR" sz="1800" i="1" dirty="0" err="1">
                <a:latin typeface="+mj-lt"/>
              </a:rPr>
              <a:t>and</a:t>
            </a:r>
            <a:r>
              <a:rPr lang="tr-TR" sz="1800" i="1" dirty="0">
                <a:latin typeface="+mj-lt"/>
              </a:rPr>
              <a:t> </a:t>
            </a:r>
            <a:r>
              <a:rPr lang="tr-TR" sz="1800" i="1" dirty="0" err="1">
                <a:latin typeface="+mj-lt"/>
              </a:rPr>
              <a:t>Purification</a:t>
            </a:r>
            <a:r>
              <a:rPr lang="tr-TR" sz="1800" i="1" dirty="0">
                <a:latin typeface="+mj-lt"/>
              </a:rPr>
              <a:t> </a:t>
            </a:r>
            <a:r>
              <a:rPr lang="tr-TR" sz="1800" i="1" dirty="0" err="1">
                <a:latin typeface="+mj-lt"/>
              </a:rPr>
              <a:t>Technology</a:t>
            </a:r>
            <a:r>
              <a:rPr lang="tr-TR" sz="1800" i="1" dirty="0">
                <a:latin typeface="+mj-lt"/>
              </a:rPr>
              <a:t>, 215, 521–527.</a:t>
            </a:r>
          </a:p>
          <a:p>
            <a:endParaRPr lang="tr-TR" dirty="0"/>
          </a:p>
        </p:txBody>
      </p:sp>
    </p:spTree>
    <p:extLst>
      <p:ext uri="{BB962C8B-B14F-4D97-AF65-F5344CB8AC3E}">
        <p14:creationId xmlns:p14="http://schemas.microsoft.com/office/powerpoint/2010/main" val="4256966382"/>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p:txBody>
          <a:bodyPr/>
          <a:lstStyle/>
          <a:p>
            <a:endParaRPr lang="tr-TR" dirty="0" smtClean="0"/>
          </a:p>
          <a:p>
            <a:endParaRPr lang="tr-TR" dirty="0"/>
          </a:p>
          <a:p>
            <a:endParaRPr lang="tr-TR" dirty="0" smtClean="0"/>
          </a:p>
        </p:txBody>
      </p:sp>
      <p:sp>
        <p:nvSpPr>
          <p:cNvPr id="4" name="Dikdörtgen 3"/>
          <p:cNvSpPr/>
          <p:nvPr/>
        </p:nvSpPr>
        <p:spPr>
          <a:xfrm>
            <a:off x="335687" y="3089255"/>
            <a:ext cx="11311623" cy="923330"/>
          </a:xfrm>
          <a:prstGeom prst="rect">
            <a:avLst/>
          </a:prstGeom>
          <a:noFill/>
        </p:spPr>
        <p:txBody>
          <a:bodyPr wrap="none" lIns="91440" tIns="45720" rIns="91440" bIns="45720">
            <a:spAutoFit/>
          </a:bodyPr>
          <a:lstStyle/>
          <a:p>
            <a:pPr algn="ctr"/>
            <a:r>
              <a:rPr lang="tr-TR" sz="5400" b="1" dirty="0" smtClean="0">
                <a:ln w="12700">
                  <a:solidFill>
                    <a:schemeClr val="accent3">
                      <a:lumMod val="50000"/>
                    </a:schemeClr>
                  </a:solidFill>
                  <a:prstDash val="solid"/>
                </a:ln>
                <a:pattFill prst="narHorz">
                  <a:fgClr>
                    <a:schemeClr val="accent3"/>
                  </a:fgClr>
                  <a:bgClr>
                    <a:schemeClr val="accent3">
                      <a:lumMod val="40000"/>
                      <a:lumOff val="60000"/>
                    </a:schemeClr>
                  </a:bgClr>
                </a:pattFill>
                <a:effectLst>
                  <a:innerShdw blurRad="177800">
                    <a:schemeClr val="accent3">
                      <a:lumMod val="50000"/>
                    </a:schemeClr>
                  </a:innerShdw>
                </a:effectLst>
              </a:rPr>
              <a:t>  DİNLEDİĞİNİZ </a:t>
            </a:r>
            <a:r>
              <a:rPr lang="tr-TR" sz="5400" b="1" dirty="0">
                <a:ln w="12700">
                  <a:solidFill>
                    <a:schemeClr val="accent3">
                      <a:lumMod val="50000"/>
                    </a:schemeClr>
                  </a:solidFill>
                  <a:prstDash val="solid"/>
                </a:ln>
                <a:pattFill prst="narHorz">
                  <a:fgClr>
                    <a:schemeClr val="accent3"/>
                  </a:fgClr>
                  <a:bgClr>
                    <a:schemeClr val="accent3">
                      <a:lumMod val="40000"/>
                      <a:lumOff val="60000"/>
                    </a:schemeClr>
                  </a:bgClr>
                </a:pattFill>
                <a:effectLst>
                  <a:innerShdw blurRad="177800">
                    <a:schemeClr val="accent3">
                      <a:lumMod val="50000"/>
                    </a:schemeClr>
                  </a:innerShdw>
                </a:effectLst>
              </a:rPr>
              <a:t>İÇİN TEŞEKKÜR EDERİM</a:t>
            </a:r>
            <a:endParaRPr lang="tr-TR" sz="5400" b="1" dirty="0">
              <a:ln w="12700">
                <a:solidFill>
                  <a:schemeClr val="accent3">
                    <a:lumMod val="50000"/>
                  </a:schemeClr>
                </a:solidFill>
                <a:prstDash val="solid"/>
              </a:ln>
              <a:pattFill prst="narHorz">
                <a:fgClr>
                  <a:schemeClr val="accent3"/>
                </a:fgClr>
                <a:bgClr>
                  <a:schemeClr val="accent3">
                    <a:lumMod val="40000"/>
                    <a:lumOff val="60000"/>
                  </a:schemeClr>
                </a:bgClr>
              </a:pattFill>
              <a:effectLst>
                <a:innerShdw blurRad="177800">
                  <a:schemeClr val="accent3">
                    <a:lumMod val="50000"/>
                  </a:schemeClr>
                </a:innerShdw>
              </a:effectLst>
            </a:endParaRPr>
          </a:p>
        </p:txBody>
      </p:sp>
    </p:spTree>
    <p:extLst>
      <p:ext uri="{BB962C8B-B14F-4D97-AF65-F5344CB8AC3E}">
        <p14:creationId xmlns:p14="http://schemas.microsoft.com/office/powerpoint/2010/main" val="101751811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normAutofit/>
          </a:bodyPr>
          <a:lstStyle/>
          <a:p>
            <a:r>
              <a:rPr lang="tr-TR" sz="3600" b="1" dirty="0" smtClean="0"/>
              <a:t>1.ÖZET</a:t>
            </a:r>
            <a:endParaRPr lang="tr-TR" sz="3600" b="1" dirty="0"/>
          </a:p>
        </p:txBody>
      </p:sp>
      <p:sp>
        <p:nvSpPr>
          <p:cNvPr id="3" name="İçerik Yer Tutucusu 2"/>
          <p:cNvSpPr>
            <a:spLocks noGrp="1"/>
          </p:cNvSpPr>
          <p:nvPr>
            <p:ph idx="1"/>
          </p:nvPr>
        </p:nvSpPr>
        <p:spPr/>
        <p:txBody>
          <a:bodyPr>
            <a:normAutofit fontScale="92500" lnSpcReduction="10000"/>
          </a:bodyPr>
          <a:lstStyle/>
          <a:p>
            <a:pPr marL="0" indent="0">
              <a:buNone/>
            </a:pPr>
            <a:r>
              <a:rPr lang="tr-TR" dirty="0">
                <a:latin typeface="+mj-lt"/>
              </a:rPr>
              <a:t>NF / RO </a:t>
            </a:r>
            <a:r>
              <a:rPr lang="tr-TR" dirty="0" err="1">
                <a:latin typeface="+mj-lt"/>
              </a:rPr>
              <a:t>membranları</a:t>
            </a:r>
            <a:r>
              <a:rPr lang="tr-TR" dirty="0">
                <a:latin typeface="+mj-lt"/>
              </a:rPr>
              <a:t> ile membran ayırma, pestisitleri ve </a:t>
            </a:r>
            <a:r>
              <a:rPr lang="tr-TR" dirty="0" err="1">
                <a:latin typeface="+mj-lt"/>
              </a:rPr>
              <a:t>metabolitlerini</a:t>
            </a:r>
            <a:r>
              <a:rPr lang="tr-TR" dirty="0">
                <a:latin typeface="+mj-lt"/>
              </a:rPr>
              <a:t> </a:t>
            </a:r>
            <a:r>
              <a:rPr lang="tr-TR" dirty="0" smtClean="0">
                <a:latin typeface="+mj-lt"/>
              </a:rPr>
              <a:t>hedefleyen, </a:t>
            </a:r>
            <a:r>
              <a:rPr lang="tr-TR" dirty="0">
                <a:latin typeface="+mj-lt"/>
              </a:rPr>
              <a:t>potansiyel etkili bir su arıtma </a:t>
            </a:r>
            <a:r>
              <a:rPr lang="tr-TR" dirty="0" smtClean="0">
                <a:latin typeface="+mj-lt"/>
              </a:rPr>
              <a:t>teknolojisidir.</a:t>
            </a:r>
          </a:p>
          <a:p>
            <a:pPr marL="0" indent="0">
              <a:buNone/>
            </a:pPr>
            <a:r>
              <a:rPr lang="tr-TR" b="1" dirty="0" smtClean="0">
                <a:latin typeface="+mj-lt"/>
              </a:rPr>
              <a:t>Membran Reddinde; </a:t>
            </a:r>
          </a:p>
          <a:p>
            <a:pPr marL="0" indent="0">
              <a:buNone/>
            </a:pPr>
            <a:r>
              <a:rPr lang="tr-TR" b="1" u="sng" dirty="0" smtClean="0">
                <a:latin typeface="+mj-lt"/>
              </a:rPr>
              <a:t>Pestisitlerin</a:t>
            </a:r>
            <a:r>
              <a:rPr lang="tr-TR" b="1" dirty="0" smtClean="0">
                <a:latin typeface="+mj-lt"/>
              </a:rPr>
              <a:t>				</a:t>
            </a:r>
            <a:r>
              <a:rPr lang="tr-TR" b="1" u="sng" dirty="0" err="1" smtClean="0">
                <a:latin typeface="+mj-lt"/>
              </a:rPr>
              <a:t>Membranların</a:t>
            </a:r>
            <a:endParaRPr lang="tr-TR" b="1" u="sng" dirty="0" smtClean="0">
              <a:latin typeface="+mj-lt"/>
            </a:endParaRPr>
          </a:p>
          <a:p>
            <a:pPr marL="0" indent="0">
              <a:buNone/>
            </a:pPr>
            <a:r>
              <a:rPr lang="tr-TR" dirty="0">
                <a:latin typeface="+mj-lt"/>
              </a:rPr>
              <a:t>-</a:t>
            </a:r>
            <a:r>
              <a:rPr lang="tr-TR" dirty="0" smtClean="0">
                <a:latin typeface="+mj-lt"/>
              </a:rPr>
              <a:t>moleküler </a:t>
            </a:r>
            <a:r>
              <a:rPr lang="tr-TR" dirty="0">
                <a:latin typeface="+mj-lt"/>
              </a:rPr>
              <a:t>ağırlık, </a:t>
            </a:r>
            <a:r>
              <a:rPr lang="tr-TR" dirty="0" smtClean="0">
                <a:latin typeface="+mj-lt"/>
              </a:rPr>
              <a:t>				</a:t>
            </a:r>
            <a:r>
              <a:rPr lang="tr-TR" dirty="0" smtClean="0">
                <a:latin typeface="+mj-lt"/>
              </a:rPr>
              <a:t>-Moleküler </a:t>
            </a:r>
            <a:r>
              <a:rPr lang="tr-TR" dirty="0" smtClean="0">
                <a:latin typeface="+mj-lt"/>
              </a:rPr>
              <a:t>ağırlık sınırı (MWCO)</a:t>
            </a:r>
          </a:p>
          <a:p>
            <a:pPr marL="0" indent="0">
              <a:buNone/>
            </a:pPr>
            <a:r>
              <a:rPr lang="tr-TR" dirty="0">
                <a:latin typeface="+mj-lt"/>
              </a:rPr>
              <a:t>-</a:t>
            </a:r>
            <a:r>
              <a:rPr lang="tr-TR" dirty="0" smtClean="0">
                <a:latin typeface="+mj-lt"/>
              </a:rPr>
              <a:t>moleküler </a:t>
            </a:r>
            <a:r>
              <a:rPr lang="tr-TR" dirty="0">
                <a:latin typeface="+mj-lt"/>
              </a:rPr>
              <a:t>boyut, </a:t>
            </a:r>
            <a:r>
              <a:rPr lang="tr-TR" dirty="0" smtClean="0">
                <a:latin typeface="+mj-lt"/>
              </a:rPr>
              <a:t>				</a:t>
            </a:r>
            <a:r>
              <a:rPr lang="tr-TR" dirty="0" smtClean="0">
                <a:latin typeface="+mj-lt"/>
              </a:rPr>
              <a:t>-</a:t>
            </a:r>
            <a:r>
              <a:rPr lang="tr-TR" dirty="0" err="1" smtClean="0">
                <a:latin typeface="+mj-lt"/>
              </a:rPr>
              <a:t>Hidrofobiklik</a:t>
            </a:r>
            <a:endParaRPr lang="tr-TR" dirty="0" smtClean="0">
              <a:latin typeface="+mj-lt"/>
            </a:endParaRPr>
          </a:p>
          <a:p>
            <a:pPr marL="0" indent="0">
              <a:buNone/>
            </a:pPr>
            <a:r>
              <a:rPr lang="tr-TR" dirty="0">
                <a:latin typeface="+mj-lt"/>
              </a:rPr>
              <a:t>-</a:t>
            </a:r>
            <a:r>
              <a:rPr lang="tr-TR" dirty="0" smtClean="0">
                <a:latin typeface="+mj-lt"/>
              </a:rPr>
              <a:t>geometri</a:t>
            </a:r>
            <a:r>
              <a:rPr lang="tr-TR" dirty="0">
                <a:latin typeface="+mj-lt"/>
              </a:rPr>
              <a:t>, </a:t>
            </a:r>
            <a:r>
              <a:rPr lang="tr-TR" dirty="0" smtClean="0">
                <a:latin typeface="+mj-lt"/>
              </a:rPr>
              <a:t>				</a:t>
            </a:r>
            <a:r>
              <a:rPr lang="tr-TR" dirty="0" smtClean="0">
                <a:latin typeface="+mj-lt"/>
              </a:rPr>
              <a:t>-Yüzey </a:t>
            </a:r>
            <a:r>
              <a:rPr lang="tr-TR" dirty="0" smtClean="0">
                <a:latin typeface="+mj-lt"/>
              </a:rPr>
              <a:t>yükü</a:t>
            </a:r>
          </a:p>
          <a:p>
            <a:pPr marL="0" indent="0">
              <a:buNone/>
            </a:pPr>
            <a:r>
              <a:rPr lang="tr-TR" dirty="0">
                <a:latin typeface="+mj-lt"/>
              </a:rPr>
              <a:t>-</a:t>
            </a:r>
            <a:r>
              <a:rPr lang="tr-TR" dirty="0" smtClean="0">
                <a:latin typeface="+mj-lt"/>
              </a:rPr>
              <a:t>polarite</a:t>
            </a:r>
            <a:r>
              <a:rPr lang="tr-TR" dirty="0">
                <a:latin typeface="+mj-lt"/>
              </a:rPr>
              <a:t>, </a:t>
            </a:r>
            <a:r>
              <a:rPr lang="tr-TR" dirty="0" smtClean="0">
                <a:latin typeface="+mj-lt"/>
              </a:rPr>
              <a:t>				</a:t>
            </a:r>
          </a:p>
          <a:p>
            <a:pPr marL="0" indent="0">
              <a:buNone/>
            </a:pPr>
            <a:r>
              <a:rPr lang="tr-TR" dirty="0">
                <a:latin typeface="+mj-lt"/>
              </a:rPr>
              <a:t>-</a:t>
            </a:r>
            <a:r>
              <a:rPr lang="tr-TR" dirty="0" smtClean="0">
                <a:latin typeface="+mj-lt"/>
              </a:rPr>
              <a:t>yük ve</a:t>
            </a:r>
          </a:p>
          <a:p>
            <a:pPr marL="0" indent="0">
              <a:buNone/>
            </a:pPr>
            <a:r>
              <a:rPr lang="tr-TR" dirty="0" smtClean="0">
                <a:latin typeface="+mj-lt"/>
              </a:rPr>
              <a:t>-</a:t>
            </a:r>
            <a:r>
              <a:rPr lang="tr-TR" dirty="0" err="1" smtClean="0">
                <a:latin typeface="+mj-lt"/>
              </a:rPr>
              <a:t>hidrofobiklik</a:t>
            </a:r>
            <a:r>
              <a:rPr lang="tr-TR" dirty="0" smtClean="0">
                <a:latin typeface="+mj-lt"/>
              </a:rPr>
              <a:t> </a:t>
            </a:r>
            <a:endParaRPr lang="tr-TR" dirty="0">
              <a:latin typeface="+mj-lt"/>
            </a:endParaRPr>
          </a:p>
        </p:txBody>
      </p:sp>
    </p:spTree>
    <p:extLst>
      <p:ext uri="{BB962C8B-B14F-4D97-AF65-F5344CB8AC3E}">
        <p14:creationId xmlns:p14="http://schemas.microsoft.com/office/powerpoint/2010/main" val="97538149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1097280" y="1845734"/>
            <a:ext cx="10058400" cy="4616026"/>
          </a:xfrm>
        </p:spPr>
        <p:txBody>
          <a:bodyPr/>
          <a:lstStyle/>
          <a:p>
            <a:pPr algn="just"/>
            <a:r>
              <a:rPr lang="tr-TR" dirty="0"/>
              <a:t>Bu faktörler </a:t>
            </a:r>
            <a:r>
              <a:rPr lang="tr-TR" dirty="0" smtClean="0"/>
              <a:t>birlikte </a:t>
            </a:r>
            <a:r>
              <a:rPr lang="tr-TR" b="1" dirty="0" smtClean="0"/>
              <a:t>çözelti-difüzyon</a:t>
            </a:r>
            <a:r>
              <a:rPr lang="tr-TR" dirty="0" smtClean="0"/>
              <a:t> olarak ifade edilen; </a:t>
            </a:r>
            <a:r>
              <a:rPr lang="tr-TR" dirty="0" err="1"/>
              <a:t>sterik</a:t>
            </a:r>
            <a:r>
              <a:rPr lang="tr-TR" dirty="0"/>
              <a:t> engelleme, elektrostatik etkileşimler ve membran-çözünen etkileşimleri açısından </a:t>
            </a:r>
            <a:r>
              <a:rPr lang="tr-TR" u="sng" dirty="0"/>
              <a:t>farklı pestisitlerin reddedilmesinden </a:t>
            </a:r>
            <a:r>
              <a:rPr lang="tr-TR" dirty="0"/>
              <a:t>sorumlu olan </a:t>
            </a:r>
            <a:r>
              <a:rPr lang="tr-TR" dirty="0" smtClean="0"/>
              <a:t>mekanizmayı belirleyeceğini,</a:t>
            </a:r>
          </a:p>
          <a:p>
            <a:pPr algn="just"/>
            <a:r>
              <a:rPr lang="tr-TR" dirty="0" err="1"/>
              <a:t>Membranların</a:t>
            </a:r>
            <a:r>
              <a:rPr lang="tr-TR" dirty="0"/>
              <a:t> ve çözünen maddelerin yapısı ve yükü </a:t>
            </a:r>
            <a:r>
              <a:rPr lang="tr-TR" u="sng" dirty="0"/>
              <a:t>suyun </a:t>
            </a:r>
            <a:r>
              <a:rPr lang="tr-TR" u="sng" dirty="0" err="1"/>
              <a:t>pH'ına</a:t>
            </a:r>
            <a:r>
              <a:rPr lang="tr-TR" u="sng" dirty="0"/>
              <a:t>, suyun iyonik bileşimlerine ve doğal sularda bulunan doğal organik maddeye</a:t>
            </a:r>
            <a:r>
              <a:rPr lang="tr-TR" dirty="0"/>
              <a:t> (NOM) bağlı olacağından, besleme suyu bileşimi pestisitlerin reddedilmesinde de </a:t>
            </a:r>
            <a:r>
              <a:rPr lang="tr-TR" dirty="0" smtClean="0"/>
              <a:t>kritik </a:t>
            </a:r>
            <a:r>
              <a:rPr lang="tr-TR" dirty="0"/>
              <a:t>bir rol </a:t>
            </a:r>
            <a:r>
              <a:rPr lang="tr-TR" dirty="0" smtClean="0"/>
              <a:t>oynadığını ileri sürmüşlerdir.</a:t>
            </a:r>
          </a:p>
          <a:p>
            <a:pPr algn="just"/>
            <a:r>
              <a:rPr lang="tr-TR" dirty="0"/>
              <a:t>Yeraltı suyundan pestisitlerin uzaklaştırılmasıyla ilgili önceki bir çalışmada, nötr pestisitler için temel reddetme mekanizmasının </a:t>
            </a:r>
            <a:r>
              <a:rPr lang="tr-TR" u="sng" dirty="0" err="1"/>
              <a:t>sterik</a:t>
            </a:r>
            <a:r>
              <a:rPr lang="tr-TR" u="sng" dirty="0"/>
              <a:t> engelleme olduğunu ve zarın azalan gözenek boyutuyla ilişkili olan artan iyonik kuvvetle reddinin arttığını </a:t>
            </a:r>
            <a:r>
              <a:rPr lang="tr-TR" u="sng" dirty="0" smtClean="0"/>
              <a:t>bulmuşlar.</a:t>
            </a:r>
            <a:endParaRPr lang="tr-TR" u="sng" dirty="0"/>
          </a:p>
        </p:txBody>
      </p:sp>
    </p:spTree>
    <p:extLst>
      <p:ext uri="{BB962C8B-B14F-4D97-AF65-F5344CB8AC3E}">
        <p14:creationId xmlns:p14="http://schemas.microsoft.com/office/powerpoint/2010/main" val="7747475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1097280" y="722811"/>
            <a:ext cx="10058400" cy="5146283"/>
          </a:xfrm>
        </p:spPr>
        <p:txBody>
          <a:bodyPr/>
          <a:lstStyle/>
          <a:p>
            <a:pPr marL="0" indent="0" algn="just">
              <a:lnSpc>
                <a:spcPct val="150000"/>
              </a:lnSpc>
              <a:spcBef>
                <a:spcPts val="0"/>
              </a:spcBef>
              <a:buNone/>
            </a:pPr>
            <a:r>
              <a:rPr lang="tr-TR" b="1" dirty="0">
                <a:latin typeface="Times New Roman" pitchFamily="18" charset="0"/>
                <a:cs typeface="Times New Roman" pitchFamily="18" charset="0"/>
              </a:rPr>
              <a:t>Çalışmanın Adı: </a:t>
            </a:r>
            <a:r>
              <a:rPr lang="tr-TR" dirty="0">
                <a:latin typeface="Times New Roman" pitchFamily="18" charset="0"/>
                <a:cs typeface="Times New Roman" pitchFamily="18" charset="0"/>
              </a:rPr>
              <a:t>Su arıtımında; su matrisi, besleme konsantrasyonu ve geri kazanımın  NF / RO </a:t>
            </a:r>
            <a:r>
              <a:rPr lang="tr-TR" dirty="0" err="1">
                <a:latin typeface="Times New Roman" pitchFamily="18" charset="0"/>
                <a:cs typeface="Times New Roman" pitchFamily="18" charset="0"/>
              </a:rPr>
              <a:t>membranları</a:t>
            </a:r>
            <a:r>
              <a:rPr lang="tr-TR" dirty="0">
                <a:latin typeface="Times New Roman" pitchFamily="18" charset="0"/>
                <a:cs typeface="Times New Roman" pitchFamily="18" charset="0"/>
              </a:rPr>
              <a:t> kullanılarak pestisitlerin ayrılmasına </a:t>
            </a:r>
            <a:r>
              <a:rPr lang="tr-TR" dirty="0" smtClean="0">
                <a:latin typeface="Times New Roman" pitchFamily="18" charset="0"/>
                <a:cs typeface="Times New Roman" pitchFamily="18" charset="0"/>
              </a:rPr>
              <a:t>etkisi</a:t>
            </a:r>
          </a:p>
          <a:p>
            <a:pPr marL="0" indent="0" algn="just">
              <a:lnSpc>
                <a:spcPct val="150000"/>
              </a:lnSpc>
              <a:spcBef>
                <a:spcPts val="0"/>
              </a:spcBef>
              <a:buNone/>
            </a:pPr>
            <a:r>
              <a:rPr lang="tr-TR" b="1" dirty="0" smtClean="0">
                <a:latin typeface="Times New Roman" pitchFamily="18" charset="0"/>
                <a:cs typeface="Times New Roman" pitchFamily="18" charset="0"/>
              </a:rPr>
              <a:t>Çalışmayı Yapan: </a:t>
            </a:r>
            <a:r>
              <a:rPr lang="tr-TR" dirty="0" err="1" smtClean="0">
                <a:latin typeface="Times New Roman" pitchFamily="18" charset="0"/>
                <a:cs typeface="Times New Roman" pitchFamily="18" charset="0"/>
              </a:rPr>
              <a:t>Mahdi</a:t>
            </a:r>
            <a:r>
              <a:rPr lang="tr-TR" dirty="0" smtClean="0">
                <a:latin typeface="Times New Roman" pitchFamily="18" charset="0"/>
                <a:cs typeface="Times New Roman" pitchFamily="18" charset="0"/>
              </a:rPr>
              <a:t> </a:t>
            </a:r>
            <a:r>
              <a:rPr lang="tr-TR" dirty="0" err="1" smtClean="0">
                <a:latin typeface="Times New Roman" pitchFamily="18" charset="0"/>
                <a:cs typeface="Times New Roman" pitchFamily="18" charset="0"/>
              </a:rPr>
              <a:t>Nikbakht</a:t>
            </a:r>
            <a:r>
              <a:rPr lang="tr-TR" dirty="0" smtClean="0">
                <a:latin typeface="Times New Roman" pitchFamily="18" charset="0"/>
                <a:cs typeface="Times New Roman" pitchFamily="18" charset="0"/>
              </a:rPr>
              <a:t> </a:t>
            </a:r>
            <a:r>
              <a:rPr lang="tr-TR" dirty="0" err="1" smtClean="0">
                <a:latin typeface="Times New Roman" pitchFamily="18" charset="0"/>
                <a:cs typeface="Times New Roman" pitchFamily="18" charset="0"/>
              </a:rPr>
              <a:t>Fini</a:t>
            </a:r>
            <a:r>
              <a:rPr lang="tr-TR" dirty="0" smtClean="0">
                <a:latin typeface="Times New Roman" pitchFamily="18" charset="0"/>
                <a:cs typeface="Times New Roman" pitchFamily="18" charset="0"/>
              </a:rPr>
              <a:t>, </a:t>
            </a:r>
            <a:r>
              <a:rPr lang="tr-TR" dirty="0" err="1" smtClean="0">
                <a:latin typeface="Times New Roman" pitchFamily="18" charset="0"/>
                <a:cs typeface="Times New Roman" pitchFamily="18" charset="0"/>
              </a:rPr>
              <a:t>Henrik</a:t>
            </a:r>
            <a:r>
              <a:rPr lang="tr-TR" dirty="0" smtClean="0">
                <a:latin typeface="Times New Roman" pitchFamily="18" charset="0"/>
                <a:cs typeface="Times New Roman" pitchFamily="18" charset="0"/>
              </a:rPr>
              <a:t> </a:t>
            </a:r>
            <a:r>
              <a:rPr lang="tr-TR" dirty="0" err="1" smtClean="0">
                <a:latin typeface="Times New Roman" pitchFamily="18" charset="0"/>
                <a:cs typeface="Times New Roman" pitchFamily="18" charset="0"/>
              </a:rPr>
              <a:t>Takker</a:t>
            </a:r>
            <a:r>
              <a:rPr lang="tr-TR" dirty="0" smtClean="0">
                <a:latin typeface="Times New Roman" pitchFamily="18" charset="0"/>
                <a:cs typeface="Times New Roman" pitchFamily="18" charset="0"/>
              </a:rPr>
              <a:t> </a:t>
            </a:r>
            <a:r>
              <a:rPr lang="tr-TR" dirty="0" err="1" smtClean="0">
                <a:latin typeface="Times New Roman" pitchFamily="18" charset="0"/>
                <a:cs typeface="Times New Roman" pitchFamily="18" charset="0"/>
              </a:rPr>
              <a:t>Madsen</a:t>
            </a:r>
            <a:r>
              <a:rPr lang="tr-TR" dirty="0" smtClean="0">
                <a:latin typeface="Times New Roman" pitchFamily="18" charset="0"/>
                <a:cs typeface="Times New Roman" pitchFamily="18" charset="0"/>
              </a:rPr>
              <a:t>, </a:t>
            </a:r>
            <a:r>
              <a:rPr lang="tr-TR" dirty="0" err="1" smtClean="0">
                <a:latin typeface="Times New Roman" pitchFamily="18" charset="0"/>
                <a:cs typeface="Times New Roman" pitchFamily="18" charset="0"/>
              </a:rPr>
              <a:t>Jens</a:t>
            </a:r>
            <a:r>
              <a:rPr lang="tr-TR" dirty="0" smtClean="0">
                <a:latin typeface="Times New Roman" pitchFamily="18" charset="0"/>
                <a:cs typeface="Times New Roman" pitchFamily="18" charset="0"/>
              </a:rPr>
              <a:t> </a:t>
            </a:r>
            <a:r>
              <a:rPr lang="tr-TR" dirty="0" err="1" smtClean="0">
                <a:latin typeface="Times New Roman" pitchFamily="18" charset="0"/>
                <a:cs typeface="Times New Roman" pitchFamily="18" charset="0"/>
              </a:rPr>
              <a:t>Muff</a:t>
            </a:r>
            <a:endParaRPr lang="tr-TR" dirty="0" smtClean="0">
              <a:latin typeface="Times New Roman" pitchFamily="18" charset="0"/>
              <a:cs typeface="Times New Roman" pitchFamily="18" charset="0"/>
            </a:endParaRPr>
          </a:p>
          <a:p>
            <a:pPr marL="0" indent="0" algn="just">
              <a:lnSpc>
                <a:spcPct val="150000"/>
              </a:lnSpc>
              <a:spcBef>
                <a:spcPts val="0"/>
              </a:spcBef>
              <a:buNone/>
            </a:pPr>
            <a:r>
              <a:rPr lang="tr-TR" b="1" dirty="0" smtClean="0">
                <a:latin typeface="Times New Roman" pitchFamily="18" charset="0"/>
                <a:cs typeface="Times New Roman" pitchFamily="18" charset="0"/>
              </a:rPr>
              <a:t>Çalışmanın </a:t>
            </a:r>
            <a:r>
              <a:rPr lang="tr-TR" b="1" dirty="0">
                <a:latin typeface="Times New Roman" pitchFamily="18" charset="0"/>
                <a:cs typeface="Times New Roman" pitchFamily="18" charset="0"/>
              </a:rPr>
              <a:t>Yılı ve Dergisi: </a:t>
            </a:r>
            <a:r>
              <a:rPr lang="tr-TR" dirty="0">
                <a:latin typeface="Times New Roman" pitchFamily="18" charset="0"/>
                <a:cs typeface="Times New Roman" pitchFamily="18" charset="0"/>
              </a:rPr>
              <a:t> </a:t>
            </a:r>
            <a:r>
              <a:rPr lang="tr-TR" dirty="0" err="1">
                <a:latin typeface="Times New Roman" pitchFamily="18" charset="0"/>
                <a:cs typeface="Times New Roman" pitchFamily="18" charset="0"/>
              </a:rPr>
              <a:t>Separation</a:t>
            </a:r>
            <a:r>
              <a:rPr lang="tr-TR" dirty="0">
                <a:latin typeface="Times New Roman" pitchFamily="18" charset="0"/>
                <a:cs typeface="Times New Roman" pitchFamily="18" charset="0"/>
              </a:rPr>
              <a:t> </a:t>
            </a:r>
            <a:r>
              <a:rPr lang="tr-TR" dirty="0" err="1">
                <a:latin typeface="Times New Roman" pitchFamily="18" charset="0"/>
                <a:cs typeface="Times New Roman" pitchFamily="18" charset="0"/>
              </a:rPr>
              <a:t>and</a:t>
            </a:r>
            <a:r>
              <a:rPr lang="tr-TR" dirty="0">
                <a:latin typeface="Times New Roman" pitchFamily="18" charset="0"/>
                <a:cs typeface="Times New Roman" pitchFamily="18" charset="0"/>
              </a:rPr>
              <a:t> </a:t>
            </a:r>
            <a:r>
              <a:rPr lang="tr-TR" dirty="0" err="1">
                <a:latin typeface="Times New Roman" pitchFamily="18" charset="0"/>
                <a:cs typeface="Times New Roman" pitchFamily="18" charset="0"/>
              </a:rPr>
              <a:t>Purification</a:t>
            </a:r>
            <a:r>
              <a:rPr lang="tr-TR" dirty="0">
                <a:latin typeface="Times New Roman" pitchFamily="18" charset="0"/>
                <a:cs typeface="Times New Roman" pitchFamily="18" charset="0"/>
              </a:rPr>
              <a:t> </a:t>
            </a:r>
            <a:r>
              <a:rPr lang="tr-TR" dirty="0" err="1">
                <a:latin typeface="Times New Roman" pitchFamily="18" charset="0"/>
                <a:cs typeface="Times New Roman" pitchFamily="18" charset="0"/>
              </a:rPr>
              <a:t>Technology</a:t>
            </a:r>
            <a:r>
              <a:rPr lang="tr-TR" dirty="0">
                <a:latin typeface="Times New Roman" pitchFamily="18" charset="0"/>
                <a:cs typeface="Times New Roman" pitchFamily="18" charset="0"/>
              </a:rPr>
              <a:t>, </a:t>
            </a:r>
            <a:r>
              <a:rPr lang="tr-TR" dirty="0" smtClean="0">
                <a:latin typeface="Times New Roman" pitchFamily="18" charset="0"/>
                <a:cs typeface="Times New Roman" pitchFamily="18" charset="0"/>
              </a:rPr>
              <a:t>2019</a:t>
            </a:r>
            <a:endParaRPr lang="tr-TR" dirty="0">
              <a:latin typeface="Times New Roman" pitchFamily="18" charset="0"/>
              <a:cs typeface="Times New Roman" pitchFamily="18" charset="0"/>
            </a:endParaRPr>
          </a:p>
          <a:p>
            <a:endParaRPr lang="tr-TR" dirty="0"/>
          </a:p>
        </p:txBody>
      </p:sp>
      <p:pic>
        <p:nvPicPr>
          <p:cNvPr id="6" name="Resim 5"/>
          <p:cNvPicPr>
            <a:picLocks noChangeAspect="1"/>
          </p:cNvPicPr>
          <p:nvPr/>
        </p:nvPicPr>
        <p:blipFill>
          <a:blip r:embed="rId2"/>
          <a:stretch>
            <a:fillRect/>
          </a:stretch>
        </p:blipFill>
        <p:spPr>
          <a:xfrm>
            <a:off x="1036320" y="3050299"/>
            <a:ext cx="9960705" cy="2880237"/>
          </a:xfrm>
          <a:prstGeom prst="rect">
            <a:avLst/>
          </a:prstGeom>
        </p:spPr>
      </p:pic>
      <p:pic>
        <p:nvPicPr>
          <p:cNvPr id="7" name="Resim 6"/>
          <p:cNvPicPr>
            <a:picLocks noChangeAspect="1"/>
          </p:cNvPicPr>
          <p:nvPr/>
        </p:nvPicPr>
        <p:blipFill>
          <a:blip r:embed="rId3"/>
          <a:stretch>
            <a:fillRect/>
          </a:stretch>
        </p:blipFill>
        <p:spPr>
          <a:xfrm>
            <a:off x="2394857" y="216933"/>
            <a:ext cx="6635931" cy="6088071"/>
          </a:xfrm>
          <a:prstGeom prst="rect">
            <a:avLst/>
          </a:prstGeom>
        </p:spPr>
      </p:pic>
    </p:spTree>
    <p:extLst>
      <p:ext uri="{BB962C8B-B14F-4D97-AF65-F5344CB8AC3E}">
        <p14:creationId xmlns:p14="http://schemas.microsoft.com/office/powerpoint/2010/main" val="16331683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1097280" y="1341120"/>
            <a:ext cx="10641874" cy="4527974"/>
          </a:xfrm>
        </p:spPr>
        <p:txBody>
          <a:bodyPr/>
          <a:lstStyle/>
          <a:p>
            <a:pPr marL="0" indent="0" algn="just">
              <a:buNone/>
            </a:pPr>
            <a:r>
              <a:rPr lang="tr-TR" b="1" dirty="0">
                <a:latin typeface="Times New Roman" panose="02020603050405020304" pitchFamily="18" charset="0"/>
                <a:cs typeface="Times New Roman" pitchFamily="18" charset="0"/>
              </a:rPr>
              <a:t>Çalışmanın Amacı: </a:t>
            </a:r>
            <a:r>
              <a:rPr lang="tr-TR" dirty="0">
                <a:latin typeface="+mj-lt"/>
                <a:cs typeface="Times New Roman" panose="02020603050405020304" pitchFamily="18" charset="0"/>
              </a:rPr>
              <a:t>Bu çalışmada, </a:t>
            </a:r>
          </a:p>
          <a:p>
            <a:pPr algn="just">
              <a:buFont typeface="Wingdings" panose="05000000000000000000" pitchFamily="2" charset="2"/>
              <a:buChar char="Ø"/>
            </a:pPr>
            <a:r>
              <a:rPr lang="tr-TR" dirty="0" smtClean="0">
                <a:latin typeface="+mj-lt"/>
              </a:rPr>
              <a:t>Yüklü </a:t>
            </a:r>
            <a:r>
              <a:rPr lang="tr-TR" dirty="0">
                <a:latin typeface="+mj-lt"/>
              </a:rPr>
              <a:t>pestisitlerin, pestisit </a:t>
            </a:r>
            <a:r>
              <a:rPr lang="tr-TR" dirty="0" smtClean="0">
                <a:latin typeface="+mj-lt"/>
              </a:rPr>
              <a:t>besleme </a:t>
            </a:r>
            <a:r>
              <a:rPr lang="tr-TR" dirty="0">
                <a:latin typeface="+mj-lt"/>
              </a:rPr>
              <a:t>konsantrasyonunun, yeraltı suyu tipinin ve geri kazanımının NF / RO </a:t>
            </a:r>
            <a:r>
              <a:rPr lang="tr-TR" dirty="0" err="1">
                <a:latin typeface="+mj-lt"/>
              </a:rPr>
              <a:t>membranları</a:t>
            </a:r>
            <a:r>
              <a:rPr lang="tr-TR" dirty="0">
                <a:latin typeface="+mj-lt"/>
              </a:rPr>
              <a:t> için pestisitlerin reddedilmesi </a:t>
            </a:r>
            <a:r>
              <a:rPr lang="tr-TR" dirty="0" smtClean="0">
                <a:latin typeface="+mj-lt"/>
              </a:rPr>
              <a:t>üzerindeki </a:t>
            </a:r>
            <a:r>
              <a:rPr lang="tr-TR" dirty="0">
                <a:latin typeface="+mj-lt"/>
              </a:rPr>
              <a:t>etkisi deneysel olarak araştırılmıştır. </a:t>
            </a:r>
            <a:endParaRPr lang="tr-TR" dirty="0" smtClean="0">
              <a:latin typeface="+mj-lt"/>
            </a:endParaRPr>
          </a:p>
          <a:p>
            <a:pPr algn="just">
              <a:buFont typeface="Wingdings" panose="05000000000000000000" pitchFamily="2" charset="2"/>
              <a:buChar char="Ø"/>
            </a:pPr>
            <a:r>
              <a:rPr lang="tr-TR" dirty="0">
                <a:latin typeface="+mj-lt"/>
              </a:rPr>
              <a:t>Gerçek kararlı durum reddetme değerlerini belirlemek için </a:t>
            </a:r>
            <a:r>
              <a:rPr lang="tr-TR" dirty="0" err="1">
                <a:latin typeface="+mj-lt"/>
              </a:rPr>
              <a:t>adsorpsiyon</a:t>
            </a:r>
            <a:r>
              <a:rPr lang="tr-TR" dirty="0">
                <a:latin typeface="+mj-lt"/>
              </a:rPr>
              <a:t> </a:t>
            </a:r>
            <a:r>
              <a:rPr lang="tr-TR" dirty="0" smtClean="0">
                <a:latin typeface="+mj-lt"/>
              </a:rPr>
              <a:t>ölçülmüş,</a:t>
            </a:r>
          </a:p>
          <a:p>
            <a:pPr algn="just">
              <a:buFont typeface="Wingdings" panose="05000000000000000000" pitchFamily="2" charset="2"/>
              <a:buChar char="Ø"/>
            </a:pPr>
            <a:r>
              <a:rPr lang="tr-TR" dirty="0" smtClean="0">
                <a:latin typeface="+mj-lt"/>
              </a:rPr>
              <a:t>Daha </a:t>
            </a:r>
            <a:r>
              <a:rPr lang="tr-TR" dirty="0">
                <a:latin typeface="+mj-lt"/>
              </a:rPr>
              <a:t>önce nötr pestisitlerin reddini açıklamak için bir gözenek akış modeli </a:t>
            </a:r>
            <a:r>
              <a:rPr lang="tr-TR" dirty="0" smtClean="0">
                <a:latin typeface="+mj-lt"/>
              </a:rPr>
              <a:t>kullanılmış </a:t>
            </a:r>
            <a:r>
              <a:rPr lang="tr-TR" dirty="0">
                <a:latin typeface="+mj-lt"/>
              </a:rPr>
              <a:t>ve aynı model bu çalışmada yüklü </a:t>
            </a:r>
            <a:r>
              <a:rPr lang="tr-TR" dirty="0" err="1">
                <a:latin typeface="+mj-lt"/>
              </a:rPr>
              <a:t>fenoksi</a:t>
            </a:r>
            <a:r>
              <a:rPr lang="tr-TR" dirty="0">
                <a:latin typeface="+mj-lt"/>
              </a:rPr>
              <a:t> asit pestisitlerin reddini tanımlamaya uygulanabilirliğini araştırmak için kullanılmıştır. </a:t>
            </a:r>
            <a:endParaRPr lang="tr-TR" dirty="0">
              <a:latin typeface="+mj-lt"/>
            </a:endParaRPr>
          </a:p>
        </p:txBody>
      </p:sp>
    </p:spTree>
    <p:extLst>
      <p:ext uri="{BB962C8B-B14F-4D97-AF65-F5344CB8AC3E}">
        <p14:creationId xmlns:p14="http://schemas.microsoft.com/office/powerpoint/2010/main" val="140543283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normAutofit/>
          </a:bodyPr>
          <a:lstStyle/>
          <a:p>
            <a:r>
              <a:rPr lang="tr-TR" sz="3600" dirty="0" smtClean="0"/>
              <a:t> 2.METOD</a:t>
            </a:r>
            <a:endParaRPr lang="tr-TR" sz="3600" dirty="0"/>
          </a:p>
        </p:txBody>
      </p:sp>
      <p:sp>
        <p:nvSpPr>
          <p:cNvPr id="3" name="İçerik Yer Tutucusu 2"/>
          <p:cNvSpPr>
            <a:spLocks noGrp="1"/>
          </p:cNvSpPr>
          <p:nvPr>
            <p:ph idx="1"/>
          </p:nvPr>
        </p:nvSpPr>
        <p:spPr/>
        <p:txBody>
          <a:bodyPr/>
          <a:lstStyle/>
          <a:p>
            <a:pPr>
              <a:buFont typeface="Wingdings" panose="05000000000000000000" pitchFamily="2" charset="2"/>
              <a:buChar char="§"/>
            </a:pPr>
            <a:r>
              <a:rPr lang="tr-TR" b="1" u="sng" dirty="0" smtClean="0"/>
              <a:t>Su örnekleri</a:t>
            </a:r>
          </a:p>
          <a:p>
            <a:pPr lvl="1"/>
            <a:r>
              <a:rPr lang="tr-TR" dirty="0" smtClean="0"/>
              <a:t>Saf su (Ultra-</a:t>
            </a:r>
            <a:r>
              <a:rPr lang="tr-TR" dirty="0" err="1" smtClean="0"/>
              <a:t>pure</a:t>
            </a:r>
            <a:r>
              <a:rPr lang="tr-TR" dirty="0" smtClean="0"/>
              <a:t> Milli-Q) (saf su ile hazırlanan pestisit numuneleri için)</a:t>
            </a:r>
          </a:p>
          <a:p>
            <a:pPr lvl="1"/>
            <a:r>
              <a:rPr lang="tr-TR" dirty="0" smtClean="0"/>
              <a:t>3 farklı yerdeki su kaynaklarından alınan örnekleri</a:t>
            </a:r>
          </a:p>
          <a:p>
            <a:pPr lvl="2"/>
            <a:r>
              <a:rPr lang="tr-TR" dirty="0" err="1" smtClean="0"/>
              <a:t>Varde-Kolding-Hvidovre</a:t>
            </a:r>
            <a:r>
              <a:rPr lang="tr-TR" dirty="0" smtClean="0"/>
              <a:t> (Danimarka)</a:t>
            </a:r>
          </a:p>
          <a:p>
            <a:pPr>
              <a:buFont typeface="Wingdings" panose="05000000000000000000" pitchFamily="2" charset="2"/>
              <a:buChar char="§"/>
            </a:pPr>
            <a:r>
              <a:rPr lang="tr-TR" b="1" u="sng" dirty="0" err="1" smtClean="0"/>
              <a:t>Membranlar</a:t>
            </a:r>
            <a:endParaRPr lang="tr-TR" b="1" u="sng" dirty="0" smtClean="0"/>
          </a:p>
          <a:p>
            <a:pPr lvl="1"/>
            <a:r>
              <a:rPr lang="tr-TR" dirty="0" smtClean="0"/>
              <a:t>NF270 (</a:t>
            </a:r>
            <a:r>
              <a:rPr lang="tr-TR" dirty="0" err="1" smtClean="0"/>
              <a:t>dow</a:t>
            </a:r>
            <a:r>
              <a:rPr lang="tr-TR" dirty="0" smtClean="0"/>
              <a:t>)-NF99HF(Alfa </a:t>
            </a:r>
            <a:r>
              <a:rPr lang="tr-TR" dirty="0" err="1" smtClean="0"/>
              <a:t>laval</a:t>
            </a:r>
            <a:r>
              <a:rPr lang="tr-TR" dirty="0" smtClean="0"/>
              <a:t>) (</a:t>
            </a:r>
            <a:r>
              <a:rPr lang="tr-TR" dirty="0" err="1" smtClean="0"/>
              <a:t>nf</a:t>
            </a:r>
            <a:r>
              <a:rPr lang="tr-TR" dirty="0" smtClean="0"/>
              <a:t> </a:t>
            </a:r>
            <a:r>
              <a:rPr lang="tr-TR" dirty="0" err="1" smtClean="0"/>
              <a:t>membranlar</a:t>
            </a:r>
            <a:r>
              <a:rPr lang="tr-TR" dirty="0" smtClean="0"/>
              <a:t>)</a:t>
            </a:r>
          </a:p>
          <a:p>
            <a:pPr lvl="1"/>
            <a:r>
              <a:rPr lang="tr-TR" dirty="0" smtClean="0"/>
              <a:t>XLE (Dow) LPRO (düşük basınç RO) BW30 (</a:t>
            </a:r>
            <a:r>
              <a:rPr lang="tr-TR" dirty="0" err="1" smtClean="0"/>
              <a:t>dow</a:t>
            </a:r>
            <a:r>
              <a:rPr lang="tr-TR" dirty="0" smtClean="0"/>
              <a:t>) (RO)</a:t>
            </a:r>
          </a:p>
          <a:p>
            <a:pPr>
              <a:buFont typeface="Wingdings" panose="05000000000000000000" pitchFamily="2" charset="2"/>
              <a:buChar char="§"/>
            </a:pPr>
            <a:r>
              <a:rPr lang="tr-TR" b="1" u="sng" dirty="0" err="1" smtClean="0"/>
              <a:t>Filtrasyon</a:t>
            </a:r>
            <a:r>
              <a:rPr lang="tr-TR" b="1" u="sng" dirty="0" smtClean="0"/>
              <a:t> ünitesi</a:t>
            </a:r>
          </a:p>
          <a:p>
            <a:pPr lvl="1"/>
            <a:r>
              <a:rPr lang="tr-TR" dirty="0" err="1" smtClean="0"/>
              <a:t>Dead-end</a:t>
            </a:r>
            <a:r>
              <a:rPr lang="tr-TR" dirty="0" smtClean="0"/>
              <a:t> </a:t>
            </a:r>
            <a:r>
              <a:rPr lang="tr-TR" dirty="0" err="1" smtClean="0"/>
              <a:t>filtrasyon</a:t>
            </a:r>
            <a:r>
              <a:rPr lang="tr-TR" dirty="0" smtClean="0"/>
              <a:t> modülü (</a:t>
            </a:r>
            <a:r>
              <a:rPr lang="tr-TR" dirty="0" err="1" smtClean="0"/>
              <a:t>sterlitech</a:t>
            </a:r>
            <a:r>
              <a:rPr lang="tr-TR" dirty="0" smtClean="0"/>
              <a:t>)</a:t>
            </a:r>
            <a:endParaRPr lang="tr-TR" dirty="0"/>
          </a:p>
        </p:txBody>
      </p:sp>
      <p:pic>
        <p:nvPicPr>
          <p:cNvPr id="2054" name="Picture 6" descr="Sterlitech HP4750X 2500 PSI Stirred Cell (HP4750X)"/>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872549" y="1454333"/>
            <a:ext cx="4659086" cy="465908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8887564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p:txBody>
          <a:bodyPr/>
          <a:lstStyle/>
          <a:p>
            <a:pPr>
              <a:buFont typeface="Wingdings" panose="05000000000000000000" pitchFamily="2" charset="2"/>
              <a:buChar char="§"/>
            </a:pPr>
            <a:r>
              <a:rPr lang="tr-TR" dirty="0" smtClean="0"/>
              <a:t>200 ml örnek </a:t>
            </a:r>
            <a:r>
              <a:rPr lang="tr-TR" dirty="0" smtClean="0"/>
              <a:t>hacmi,</a:t>
            </a:r>
          </a:p>
          <a:p>
            <a:pPr>
              <a:buFont typeface="Wingdings" panose="05000000000000000000" pitchFamily="2" charset="2"/>
              <a:buChar char="§"/>
            </a:pPr>
            <a:r>
              <a:rPr lang="tr-TR" dirty="0"/>
              <a:t>Pestisit konsantrasyonunun etkisi, çevreyle ilgili 1 µg / L konsantrasyondan 10 mg / L'ye kadar değişen </a:t>
            </a:r>
            <a:r>
              <a:rPr lang="tr-TR" dirty="0" smtClean="0"/>
              <a:t>besleme </a:t>
            </a:r>
            <a:r>
              <a:rPr lang="tr-TR" dirty="0"/>
              <a:t>konsantrasyonları için </a:t>
            </a:r>
            <a:r>
              <a:rPr lang="tr-TR" dirty="0" err="1"/>
              <a:t>red</a:t>
            </a:r>
            <a:r>
              <a:rPr lang="tr-TR" dirty="0"/>
              <a:t> ölçülerek araştırılmıştır.</a:t>
            </a:r>
            <a:endParaRPr lang="tr-TR" dirty="0" smtClean="0"/>
          </a:p>
          <a:p>
            <a:pPr>
              <a:buFont typeface="Wingdings" panose="05000000000000000000" pitchFamily="2" charset="2"/>
              <a:buChar char="§"/>
            </a:pPr>
            <a:r>
              <a:rPr lang="tr-TR" dirty="0" smtClean="0"/>
              <a:t>Başlangıç basıncı 10 bar-%50 düşüşte (5 bar) sistem </a:t>
            </a:r>
            <a:r>
              <a:rPr lang="tr-TR" dirty="0" smtClean="0"/>
              <a:t>durdurulmuş,</a:t>
            </a:r>
            <a:endParaRPr lang="tr-TR" dirty="0" smtClean="0"/>
          </a:p>
          <a:p>
            <a:pPr>
              <a:buFont typeface="Wingdings" panose="05000000000000000000" pitchFamily="2" charset="2"/>
              <a:buChar char="§"/>
            </a:pPr>
            <a:r>
              <a:rPr lang="tr-TR" dirty="0" smtClean="0"/>
              <a:t>Akı belirlenmesi kütlesel akış ölçer ile </a:t>
            </a:r>
            <a:r>
              <a:rPr lang="tr-TR" dirty="0" smtClean="0"/>
              <a:t>gerçekleştirilmiş,</a:t>
            </a:r>
            <a:endParaRPr lang="tr-TR" dirty="0" smtClean="0"/>
          </a:p>
          <a:p>
            <a:pPr>
              <a:buFont typeface="Wingdings" panose="05000000000000000000" pitchFamily="2" charset="2"/>
              <a:buChar char="§"/>
            </a:pPr>
            <a:r>
              <a:rPr lang="tr-TR" dirty="0" smtClean="0"/>
              <a:t>Pestisit analizleri HPLC-MS-MS ile </a:t>
            </a:r>
            <a:r>
              <a:rPr lang="tr-TR" dirty="0" smtClean="0"/>
              <a:t>gerçekleşmiş, (</a:t>
            </a:r>
            <a:r>
              <a:rPr lang="tr-TR" dirty="0" smtClean="0"/>
              <a:t>% </a:t>
            </a:r>
            <a:r>
              <a:rPr lang="tr-TR" dirty="0"/>
              <a:t>60 </a:t>
            </a:r>
            <a:r>
              <a:rPr lang="tr-TR" dirty="0" err="1"/>
              <a:t>metanol</a:t>
            </a:r>
            <a:r>
              <a:rPr lang="tr-TR" dirty="0"/>
              <a:t> ve% 40 amonyum </a:t>
            </a:r>
            <a:r>
              <a:rPr lang="tr-TR" dirty="0" smtClean="0"/>
              <a:t>asetat, </a:t>
            </a:r>
            <a:r>
              <a:rPr lang="tr-TR" dirty="0" err="1" smtClean="0"/>
              <a:t>pH</a:t>
            </a:r>
            <a:r>
              <a:rPr lang="tr-TR" dirty="0" smtClean="0"/>
              <a:t> </a:t>
            </a:r>
            <a:r>
              <a:rPr lang="tr-TR" dirty="0"/>
              <a:t>3, 40 ° C kolon sıcaklığı ile 0.35L / </a:t>
            </a:r>
            <a:r>
              <a:rPr lang="tr-TR" dirty="0" err="1"/>
              <a:t>dk'lık</a:t>
            </a:r>
            <a:r>
              <a:rPr lang="tr-TR" dirty="0"/>
              <a:t> bir akış hızıyla </a:t>
            </a:r>
            <a:r>
              <a:rPr lang="tr-TR" dirty="0" smtClean="0"/>
              <a:t>ve </a:t>
            </a:r>
            <a:r>
              <a:rPr lang="tr-TR" dirty="0"/>
              <a:t>enjeksiyon hacmi </a:t>
            </a:r>
            <a:r>
              <a:rPr lang="tr-TR" dirty="0" smtClean="0"/>
              <a:t>4µL)</a:t>
            </a:r>
            <a:endParaRPr lang="tr-TR" dirty="0" smtClean="0"/>
          </a:p>
          <a:p>
            <a:pPr>
              <a:buFont typeface="Wingdings" panose="05000000000000000000" pitchFamily="2" charset="2"/>
              <a:buChar char="§"/>
            </a:pPr>
            <a:r>
              <a:rPr lang="tr-TR" dirty="0" smtClean="0"/>
              <a:t>Membran üzerinde tutulan </a:t>
            </a:r>
            <a:r>
              <a:rPr lang="tr-TR" dirty="0" err="1" smtClean="0"/>
              <a:t>pesitisitler</a:t>
            </a:r>
            <a:r>
              <a:rPr lang="tr-TR" dirty="0" smtClean="0"/>
              <a:t> (</a:t>
            </a:r>
            <a:r>
              <a:rPr lang="tr-TR" dirty="0" err="1" smtClean="0"/>
              <a:t>sorpsiyon</a:t>
            </a:r>
            <a:r>
              <a:rPr lang="tr-TR" dirty="0" smtClean="0"/>
              <a:t>) katı faz </a:t>
            </a:r>
            <a:r>
              <a:rPr lang="tr-TR" dirty="0" err="1" smtClean="0"/>
              <a:t>extraksiyonu</a:t>
            </a:r>
            <a:r>
              <a:rPr lang="tr-TR" dirty="0" smtClean="0"/>
              <a:t> ile ayrılmakta ve HPLC-MS-MS ile </a:t>
            </a:r>
            <a:r>
              <a:rPr lang="tr-TR" dirty="0" smtClean="0"/>
              <a:t>ölçülmüştür.</a:t>
            </a:r>
            <a:endParaRPr lang="tr-TR" dirty="0"/>
          </a:p>
        </p:txBody>
      </p:sp>
    </p:spTree>
    <p:extLst>
      <p:ext uri="{BB962C8B-B14F-4D97-AF65-F5344CB8AC3E}">
        <p14:creationId xmlns:p14="http://schemas.microsoft.com/office/powerpoint/2010/main" val="393939584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p:txBody>
          <a:bodyPr/>
          <a:lstStyle/>
          <a:p>
            <a:pPr>
              <a:buFont typeface="Wingdings" panose="05000000000000000000" pitchFamily="2" charset="2"/>
              <a:buChar char="§"/>
            </a:pPr>
            <a:r>
              <a:rPr lang="tr-TR" dirty="0" smtClean="0"/>
              <a:t>İki </a:t>
            </a:r>
            <a:r>
              <a:rPr lang="tr-TR" dirty="0" err="1"/>
              <a:t>fenoksi</a:t>
            </a:r>
            <a:r>
              <a:rPr lang="tr-TR" dirty="0"/>
              <a:t> asit herbisiti (2-metil-4-klorofenoksi asetik asit </a:t>
            </a:r>
            <a:r>
              <a:rPr lang="tr-TR" b="1" u="sng" dirty="0"/>
              <a:t>(MCPA)</a:t>
            </a:r>
            <a:r>
              <a:rPr lang="tr-TR" dirty="0"/>
              <a:t>)</a:t>
            </a:r>
          </a:p>
          <a:p>
            <a:pPr>
              <a:buFont typeface="Wingdings" panose="05000000000000000000" pitchFamily="2" charset="2"/>
              <a:buChar char="§"/>
            </a:pPr>
            <a:r>
              <a:rPr lang="tr-TR" dirty="0" smtClean="0"/>
              <a:t>Farklı </a:t>
            </a:r>
            <a:r>
              <a:rPr lang="tr-TR" dirty="0" err="1"/>
              <a:t>jeokimyasal</a:t>
            </a:r>
            <a:r>
              <a:rPr lang="tr-TR" dirty="0"/>
              <a:t> kökenlere sahip üç yeraltı suyundan(2-metil-4-klorofenoksi </a:t>
            </a:r>
            <a:r>
              <a:rPr lang="tr-TR" dirty="0" err="1"/>
              <a:t>propiyonik</a:t>
            </a:r>
            <a:r>
              <a:rPr lang="tr-TR" dirty="0"/>
              <a:t> asit, </a:t>
            </a:r>
            <a:r>
              <a:rPr lang="tr-TR" b="1" u="sng" dirty="0"/>
              <a:t>(MCPP)</a:t>
            </a:r>
            <a:r>
              <a:rPr lang="tr-TR" dirty="0"/>
              <a:t>)</a:t>
            </a:r>
          </a:p>
          <a:p>
            <a:pPr>
              <a:buFont typeface="Wingdings" panose="05000000000000000000" pitchFamily="2" charset="2"/>
              <a:buChar char="§"/>
            </a:pPr>
            <a:r>
              <a:rPr lang="tr-TR" dirty="0" smtClean="0"/>
              <a:t>Bir </a:t>
            </a:r>
            <a:r>
              <a:rPr lang="tr-TR" dirty="0"/>
              <a:t>pestisit dönüşüm ürünü (2,6-diklorobenzamid, </a:t>
            </a:r>
            <a:r>
              <a:rPr lang="tr-TR" b="1" u="sng" dirty="0"/>
              <a:t>(BAM</a:t>
            </a:r>
            <a:r>
              <a:rPr lang="tr-TR" b="1" u="sng" dirty="0" smtClean="0"/>
              <a:t>)</a:t>
            </a:r>
            <a:r>
              <a:rPr lang="tr-TR" dirty="0" smtClean="0"/>
              <a:t>)</a:t>
            </a:r>
            <a:endParaRPr lang="tr-TR" dirty="0"/>
          </a:p>
          <a:p>
            <a:endParaRPr lang="tr-TR" dirty="0"/>
          </a:p>
        </p:txBody>
      </p:sp>
    </p:spTree>
    <p:extLst>
      <p:ext uri="{BB962C8B-B14F-4D97-AF65-F5344CB8AC3E}">
        <p14:creationId xmlns:p14="http://schemas.microsoft.com/office/powerpoint/2010/main" val="1876906758"/>
      </p:ext>
    </p:extLst>
  </p:cSld>
  <p:clrMapOvr>
    <a:masterClrMapping/>
  </p:clrMapOvr>
  <p:timing>
    <p:tnLst>
      <p:par>
        <p:cTn id="1" dur="indefinite" restart="never" nodeType="tmRoot"/>
      </p:par>
    </p:tnLst>
  </p:timing>
</p:sld>
</file>

<file path=ppt/theme/theme1.xml><?xml version="1.0" encoding="utf-8"?>
<a:theme xmlns:a="http://schemas.openxmlformats.org/drawingml/2006/main" name="Geçmişe bakış">
  <a:themeElements>
    <a:clrScheme name="Gri Tonlamalı">
      <a:dk1>
        <a:sysClr val="windowText" lastClr="000000"/>
      </a:dk1>
      <a:lt1>
        <a:sysClr val="window" lastClr="FFFFFF"/>
      </a:lt1>
      <a:dk2>
        <a:srgbClr val="000000"/>
      </a:dk2>
      <a:lt2>
        <a:srgbClr val="F8F8F8"/>
      </a:lt2>
      <a:accent1>
        <a:srgbClr val="DDDDDD"/>
      </a:accent1>
      <a:accent2>
        <a:srgbClr val="B2B2B2"/>
      </a:accent2>
      <a:accent3>
        <a:srgbClr val="969696"/>
      </a:accent3>
      <a:accent4>
        <a:srgbClr val="808080"/>
      </a:accent4>
      <a:accent5>
        <a:srgbClr val="5F5F5F"/>
      </a:accent5>
      <a:accent6>
        <a:srgbClr val="4D4D4D"/>
      </a:accent6>
      <a:hlink>
        <a:srgbClr val="5F5F5F"/>
      </a:hlink>
      <a:folHlink>
        <a:srgbClr val="919191"/>
      </a:folHlink>
    </a:clrScheme>
    <a:fontScheme name="Geçmişe bakış">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Parlak">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12700" cap="flat" cmpd="sng" algn="ctr">
          <a:solidFill>
            <a:schemeClr val="phClr">
              <a:tint val="95000"/>
              <a:shade val="95000"/>
              <a:satMod val="120000"/>
            </a:schemeClr>
          </a:solidFill>
          <a:prstDash val="solid"/>
        </a:ln>
        <a:ln w="55000" cap="flat" cmpd="thickThin" algn="ctr">
          <a:solidFill>
            <a:schemeClr val="phClr">
              <a:tint val="90000"/>
              <a:satMod val="130000"/>
            </a:schemeClr>
          </a:solidFill>
          <a:prstDash val="solid"/>
        </a:ln>
        <a:ln w="50800" cap="flat" cmpd="sng"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3F1AAB62-24C6-49D2-8E01-B56FAC9A3DCD}"/>
    </a:ext>
  </a:extLst>
</a:theme>
</file>

<file path=ppt/theme/theme2.xml><?xml version="1.0" encoding="utf-8"?>
<a:theme xmlns:a="http://schemas.openxmlformats.org/drawingml/2006/main" name="Ofis Teması">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is Teması">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MediaServiceKeyPoints xmlns="71af3243-3dd4-4a8d-8c0d-dd76da1f02a5" xsi:nil="true"/>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79F111ED35F8CC479449609E8A0923A6" ma:contentTypeVersion="11" ma:contentTypeDescription="Create a new document." ma:contentTypeScope="" ma:versionID="9677210f24a1be23c92c90fd886aa0aa">
  <xsd:schema xmlns:xsd="http://www.w3.org/2001/XMLSchema" xmlns:xs="http://www.w3.org/2001/XMLSchema" xmlns:p="http://schemas.microsoft.com/office/2006/metadata/properties" xmlns:ns2="71af3243-3dd4-4a8d-8c0d-dd76da1f02a5" xmlns:ns3="16c05727-aa75-4e4a-9b5f-8a80a1165891" targetNamespace="http://schemas.microsoft.com/office/2006/metadata/properties" ma:root="true" ma:fieldsID="60e05723c5c1908df1a1a4ebf11d344e" ns2:_="" ns3:_="">
    <xsd:import namespace="71af3243-3dd4-4a8d-8c0d-dd76da1f02a5"/>
    <xsd:import namespace="16c05727-aa75-4e4a-9b5f-8a80a1165891"/>
    <xsd:element name="properties">
      <xsd:complexType>
        <xsd:sequence>
          <xsd:element name="documentManagement">
            <xsd:complexType>
              <xsd:all>
                <xsd:element ref="ns2:MediaServiceMetadata" minOccurs="0"/>
                <xsd:element ref="ns2:MediaServiceFastMetadata" minOccurs="0"/>
                <xsd:element ref="ns2:MediaServiceOCR" minOccurs="0"/>
                <xsd:element ref="ns2:MediaServiceAutoTags" minOccurs="0"/>
                <xsd:element ref="ns2:MediaServiceEventHashCode" minOccurs="0"/>
                <xsd:element ref="ns2:MediaServiceGenerationTime" minOccurs="0"/>
                <xsd:element ref="ns3:SharedWithUsers" minOccurs="0"/>
                <xsd:element ref="ns3:SharedWithDetails" minOccurs="0"/>
                <xsd:element ref="ns2:MediaServiceAutoKeyPoints" minOccurs="0"/>
                <xsd:element ref="ns2:MediaServiceKeyPoints" minOccurs="0"/>
                <xsd:element ref="ns2:MediaServiceDateTake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1af3243-3dd4-4a8d-8c0d-dd76da1f02a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CR" ma:index="10" nillable="true" ma:displayName="MediaServiceOCR" ma:internalName="MediaServiceOCR" ma:readOnly="true">
      <xsd:simpleType>
        <xsd:restriction base="dms:Note">
          <xsd:maxLength value="255"/>
        </xsd:restriction>
      </xsd:simpleType>
    </xsd:element>
    <xsd:element name="MediaServiceAutoTags" ma:index="11" nillable="true" ma:displayName="MediaServiceAutoTags" ma:internalName="MediaServiceAutoTags"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false">
      <xsd:simpleType>
        <xsd:restriction base="dms:Note">
          <xsd:maxLength value="255"/>
        </xsd:restriction>
      </xsd:simpleType>
    </xsd:element>
    <xsd:element name="MediaServiceDateTaken" ma:index="18" nillable="true" ma:displayName="MediaServiceDateTaken" ma:hidden="true" ma:internalName="MediaServiceDateTake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16c05727-aa75-4e4a-9b5f-8a80a1165891"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4C1B96DA-D61E-4352-8013-F432E69A2633}">
  <ds:schemaRefs>
    <ds:schemaRef ds:uri="http://schemas.microsoft.com/sharepoint/v3/contenttype/forms"/>
  </ds:schemaRefs>
</ds:datastoreItem>
</file>

<file path=customXml/itemProps2.xml><?xml version="1.0" encoding="utf-8"?>
<ds:datastoreItem xmlns:ds="http://schemas.openxmlformats.org/officeDocument/2006/customXml" ds:itemID="{8728D249-1983-451D-8451-059C0BA5C7BA}">
  <ds:schemaRefs>
    <ds:schemaRef ds:uri="http://purl.org/dc/terms/"/>
    <ds:schemaRef ds:uri="http://schemas.microsoft.com/office/2006/metadata/properties"/>
    <ds:schemaRef ds:uri="71af3243-3dd4-4a8d-8c0d-dd76da1f02a5"/>
    <ds:schemaRef ds:uri="http://purl.org/dc/dcmitype/"/>
    <ds:schemaRef ds:uri="http://purl.org/dc/elements/1.1/"/>
    <ds:schemaRef ds:uri="http://schemas.microsoft.com/office/2006/documentManagement/types"/>
    <ds:schemaRef ds:uri="http://schemas.openxmlformats.org/package/2006/metadata/core-properties"/>
    <ds:schemaRef ds:uri="http://schemas.microsoft.com/office/infopath/2007/PartnerControls"/>
    <ds:schemaRef ds:uri="16c05727-aa75-4e4a-9b5f-8a80a1165891"/>
    <ds:schemaRef ds:uri="http://www.w3.org/XML/1998/namespace"/>
  </ds:schemaRefs>
</ds:datastoreItem>
</file>

<file path=customXml/itemProps3.xml><?xml version="1.0" encoding="utf-8"?>
<ds:datastoreItem xmlns:ds="http://schemas.openxmlformats.org/officeDocument/2006/customXml" ds:itemID="{E8CC0DF8-A3C6-4F0C-AAB6-327115DBBECF}">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71af3243-3dd4-4a8d-8c0d-dd76da1f02a5"/>
    <ds:schemaRef ds:uri="16c05727-aa75-4e4a-9b5f-8a80a116589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
  <TotalTime>0</TotalTime>
  <Words>1168</Words>
  <Application>Microsoft Office PowerPoint</Application>
  <PresentationFormat>Geniş ekran</PresentationFormat>
  <Paragraphs>95</Paragraphs>
  <Slides>24</Slides>
  <Notes>1</Notes>
  <HiddenSlides>0</HiddenSlides>
  <MMClips>0</MMClips>
  <ScaleCrop>false</ScaleCrop>
  <HeadingPairs>
    <vt:vector size="6" baseType="variant">
      <vt:variant>
        <vt:lpstr>Kullanılan Yazı Tipleri</vt:lpstr>
      </vt:variant>
      <vt:variant>
        <vt:i4>4</vt:i4>
      </vt:variant>
      <vt:variant>
        <vt:lpstr>Tema</vt:lpstr>
      </vt:variant>
      <vt:variant>
        <vt:i4>1</vt:i4>
      </vt:variant>
      <vt:variant>
        <vt:lpstr>Slayt Başlıkları</vt:lpstr>
      </vt:variant>
      <vt:variant>
        <vt:i4>24</vt:i4>
      </vt:variant>
    </vt:vector>
  </HeadingPairs>
  <TitlesOfParts>
    <vt:vector size="29" baseType="lpstr">
      <vt:lpstr>Calibri</vt:lpstr>
      <vt:lpstr>Calibri Light</vt:lpstr>
      <vt:lpstr>Times New Roman</vt:lpstr>
      <vt:lpstr>Wingdings</vt:lpstr>
      <vt:lpstr>Geçmişe bakış</vt:lpstr>
      <vt:lpstr>Su arıtımında; su matrisi, besleme konsantrasyonu ve geri kazanımın  NF / RO membranları kullanılarak pestisitlerin ayrılmasına etkisi</vt:lpstr>
      <vt:lpstr>Sunu İçeriği</vt:lpstr>
      <vt:lpstr>1.ÖZET</vt:lpstr>
      <vt:lpstr>PowerPoint Sunusu</vt:lpstr>
      <vt:lpstr>PowerPoint Sunusu</vt:lpstr>
      <vt:lpstr>PowerPoint Sunusu</vt:lpstr>
      <vt:lpstr> 2.METOD</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   GENEL ÇIKARIM </vt:lpstr>
      <vt:lpstr>Kaynakça</vt:lpstr>
      <vt:lpstr>PowerPoint Sunusu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2021-03-30T14:21:09Z</dcterms:created>
  <dcterms:modified xsi:type="dcterms:W3CDTF">2021-03-31T10:42:39Z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0x01010079F111ED35F8CC479449609E8A0923A6</vt:lpwstr>
  </property>
</Properties>
</file>